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Playfair Display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3"/>
    <p:restoredTop sz="94726"/>
  </p:normalViewPr>
  <p:slideViewPr>
    <p:cSldViewPr snapToGrid="0">
      <p:cViewPr varScale="1">
        <p:scale>
          <a:sx n="109" d="100"/>
          <a:sy n="109" d="100"/>
        </p:scale>
        <p:origin x="184" y="10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824ae80ca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824ae80ca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824ae80ca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824ae80ca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824ae80ca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824ae80ca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824ae80ca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824ae80ca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824ae80ca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824ae80ca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824ae80c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824ae80c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824ae80ca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824ae80ca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824ae80ca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824ae80ca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824ae80c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824ae80c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824ae80ca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824ae80ca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824ae80ca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824ae80ca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824ae80ca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824ae80ca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824ae80ca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824ae80ca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850" y="208913"/>
            <a:ext cx="7872701" cy="47256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2" name="Google Shape;62;p13"/>
          <p:cNvSpPr txBox="1"/>
          <p:nvPr/>
        </p:nvSpPr>
        <p:spPr>
          <a:xfrm>
            <a:off x="813625" y="3070525"/>
            <a:ext cx="233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Project 3 - GA-DSI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-Ram Rallabandi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&amp; Tuning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100899" y="908094"/>
            <a:ext cx="8731401" cy="366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-GB" sz="1200" dirty="0">
                <a:solidFill>
                  <a:schemeClr val="accent1"/>
                </a:solidFill>
              </a:rPr>
              <a:t>Model 3: Using </a:t>
            </a:r>
            <a:r>
              <a:rPr lang="en-GB" sz="1200" dirty="0" err="1">
                <a:solidFill>
                  <a:schemeClr val="accent1"/>
                </a:solidFill>
              </a:rPr>
              <a:t>CountVectorizer</a:t>
            </a:r>
            <a:r>
              <a:rPr lang="en-GB" sz="1200" dirty="0">
                <a:solidFill>
                  <a:schemeClr val="accent1"/>
                </a:solidFill>
              </a:rPr>
              <a:t> for </a:t>
            </a:r>
            <a:r>
              <a:rPr lang="en-GB" sz="1200" dirty="0" err="1">
                <a:solidFill>
                  <a:schemeClr val="accent1"/>
                </a:solidFill>
              </a:rPr>
              <a:t>BernoulliNB</a:t>
            </a:r>
            <a:r>
              <a:rPr lang="en-GB" sz="1200" dirty="0">
                <a:solidFill>
                  <a:schemeClr val="accent1"/>
                </a:solidFill>
              </a:rPr>
              <a:t>, </a:t>
            </a:r>
            <a:r>
              <a:rPr lang="en-GB" sz="1200" dirty="0" err="1">
                <a:solidFill>
                  <a:schemeClr val="accent1"/>
                </a:solidFill>
              </a:rPr>
              <a:t>MultinomialNB</a:t>
            </a:r>
            <a:r>
              <a:rPr lang="en-GB" sz="1200" dirty="0">
                <a:solidFill>
                  <a:schemeClr val="accent1"/>
                </a:solidFill>
              </a:rPr>
              <a:t>, </a:t>
            </a:r>
            <a:r>
              <a:rPr lang="en-GB" sz="1200" dirty="0" err="1">
                <a:solidFill>
                  <a:schemeClr val="accent1"/>
                </a:solidFill>
              </a:rPr>
              <a:t>GaussianNB</a:t>
            </a:r>
            <a:endParaRPr lang="en-GB" sz="1200" dirty="0">
              <a:solidFill>
                <a:schemeClr val="accent1"/>
              </a:solidFill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endParaRPr sz="1200" dirty="0">
              <a:solidFill>
                <a:schemeClr val="accen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 dirty="0">
                <a:solidFill>
                  <a:schemeClr val="accent1"/>
                </a:solidFill>
              </a:rPr>
              <a:t>Bernoulli - Train / Test Score</a:t>
            </a:r>
            <a:endParaRPr sz="1200" dirty="0">
              <a:solidFill>
                <a:schemeClr val="accen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 dirty="0">
                <a:solidFill>
                  <a:schemeClr val="accent1"/>
                </a:solidFill>
              </a:rPr>
              <a:t>Training - 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0.9689762150982419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 dirty="0">
                <a:solidFill>
                  <a:schemeClr val="accent1"/>
                </a:solidFill>
              </a:rPr>
              <a:t>Test - </a:t>
            </a:r>
            <a:r>
              <a:rPr lang="en-GB" sz="1200" dirty="0">
                <a:solidFill>
                  <a:schemeClr val="accent1"/>
                </a:solidFill>
                <a:highlight>
                  <a:srgbClr val="FFFFFF"/>
                </a:highlight>
              </a:rPr>
              <a:t> 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0.9656843737882901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 dirty="0">
                <a:solidFill>
                  <a:schemeClr val="accent1"/>
                </a:solidFill>
                <a:highlight>
                  <a:srgbClr val="FFFFFF"/>
                </a:highlight>
              </a:rPr>
              <a:t>Bernoulli - Confusion Matrix</a:t>
            </a:r>
            <a:endParaRPr sz="1200" dirty="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Negatives: 2532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 Positives: 38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 Negatives: 139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Positives: 2449</a:t>
            </a:r>
          </a:p>
          <a:p>
            <a:pPr marL="1066800" lvl="2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 dirty="0">
                <a:solidFill>
                  <a:schemeClr val="accent1"/>
                </a:solidFill>
              </a:rPr>
              <a:t>Multinomial- Train / Test Score</a:t>
            </a:r>
            <a:endParaRPr sz="1200" dirty="0">
              <a:solidFill>
                <a:schemeClr val="accen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 dirty="0">
                <a:solidFill>
                  <a:schemeClr val="accent1"/>
                </a:solidFill>
              </a:rPr>
              <a:t>Training - 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0.9707213029989659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 dirty="0">
                <a:solidFill>
                  <a:schemeClr val="accent1"/>
                </a:solidFill>
              </a:rPr>
              <a:t>Test - 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0.9680108569212873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 dirty="0">
                <a:solidFill>
                  <a:schemeClr val="accent1"/>
                </a:solidFill>
                <a:highlight>
                  <a:srgbClr val="FFFFFF"/>
                </a:highlight>
              </a:rPr>
              <a:t>Multinomial - Confusion Matrix</a:t>
            </a:r>
            <a:endParaRPr sz="1200" dirty="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Negatives: 2513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 Positives: 57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 Negatives: 108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Positives: 2480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4466599" y="1258782"/>
            <a:ext cx="4620000" cy="22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Gaussian- Train / Test Score</a:t>
            </a:r>
            <a:endParaRPr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■"/>
            </a:pPr>
            <a:r>
              <a:rPr lang="en-GB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Training - </a:t>
            </a:r>
            <a:r>
              <a:rPr lang="en-GB" sz="1050" dirty="0">
                <a:highlight>
                  <a:srgbClr val="FFFFFF"/>
                </a:highlight>
              </a:rPr>
              <a:t>0.9657445708376422</a:t>
            </a:r>
            <a:endParaRPr sz="1050" dirty="0">
              <a:highlight>
                <a:srgbClr val="FFFFFF"/>
              </a:highlight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■"/>
            </a:pPr>
            <a:r>
              <a:rPr lang="en-GB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 - </a:t>
            </a:r>
            <a:r>
              <a:rPr lang="en-GB" sz="1200" dirty="0">
                <a:solidFill>
                  <a:schemeClr val="accent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050" dirty="0">
                <a:highlight>
                  <a:srgbClr val="FFFFFF"/>
                </a:highlight>
              </a:rPr>
              <a:t>0.9637456378441256</a:t>
            </a:r>
            <a:endParaRPr sz="1050" dirty="0"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 dirty="0">
                <a:solidFill>
                  <a:schemeClr val="accent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Gaussian - Confusion Matrix</a:t>
            </a:r>
            <a:endParaRPr sz="1200" dirty="0">
              <a:solidFill>
                <a:schemeClr val="accent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■"/>
            </a:pPr>
            <a:r>
              <a:rPr lang="en-GB" sz="1050" dirty="0">
                <a:highlight>
                  <a:srgbClr val="FFFFFF"/>
                </a:highlight>
              </a:rPr>
              <a:t>True Negatives: 2549</a:t>
            </a:r>
            <a:endParaRPr sz="1050" dirty="0">
              <a:highlight>
                <a:srgbClr val="FFFFFF"/>
              </a:highlight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■"/>
            </a:pPr>
            <a:r>
              <a:rPr lang="en-GB" sz="1050" dirty="0">
                <a:highlight>
                  <a:srgbClr val="FFFFFF"/>
                </a:highlight>
              </a:rPr>
              <a:t>False Positives: 21</a:t>
            </a:r>
            <a:endParaRPr sz="1050" dirty="0">
              <a:highlight>
                <a:srgbClr val="FFFFFF"/>
              </a:highlight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■"/>
            </a:pPr>
            <a:r>
              <a:rPr lang="en-GB" sz="1050" dirty="0">
                <a:highlight>
                  <a:srgbClr val="FFFFFF"/>
                </a:highlight>
              </a:rPr>
              <a:t>False Negatives: 166</a:t>
            </a:r>
            <a:endParaRPr sz="1050" dirty="0">
              <a:highlight>
                <a:srgbClr val="FFFFFF"/>
              </a:highlight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■"/>
            </a:pPr>
            <a:r>
              <a:rPr lang="en-GB" sz="1050" dirty="0">
                <a:highlight>
                  <a:srgbClr val="FFFFFF"/>
                </a:highlight>
              </a:rPr>
              <a:t>True Positives: 2422</a:t>
            </a:r>
            <a:endParaRPr sz="1050" dirty="0">
              <a:highlight>
                <a:srgbClr val="FFFFFF"/>
              </a:highlight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&amp; Training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4: Using CountVectorizer for RandomForest</a:t>
            </a:r>
            <a:endParaRPr/>
          </a:p>
          <a:p>
            <a:pPr marL="914400" lvl="1" indent="-3048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</a:rPr>
              <a:t>Best Estimator: </a:t>
            </a:r>
            <a:endParaRPr sz="1200">
              <a:solidFill>
                <a:schemeClr val="accen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Max_depth = 30, </a:t>
            </a:r>
            <a:endParaRPr sz="1200">
              <a:solidFill>
                <a:schemeClr val="accen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n_estimators = 500, </a:t>
            </a:r>
            <a:endParaRPr sz="1200">
              <a:solidFill>
                <a:schemeClr val="accen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Min_samples_leaf : 1</a:t>
            </a:r>
            <a:endParaRPr sz="1200">
              <a:solidFill>
                <a:schemeClr val="accen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Min_samples_split: 2</a:t>
            </a:r>
            <a:endParaRPr sz="1200">
              <a:solidFill>
                <a:schemeClr val="accen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</a:rPr>
              <a:t>Train / Test Score</a:t>
            </a:r>
            <a:endParaRPr sz="1200">
              <a:solidFill>
                <a:schemeClr val="accen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Training - 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0.8956825232678387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Test - </a:t>
            </a:r>
            <a:r>
              <a:rPr lang="en-GB" sz="1200">
                <a:solidFill>
                  <a:schemeClr val="accent1"/>
                </a:solidFill>
                <a:highlight>
                  <a:srgbClr val="FFFFFF"/>
                </a:highlight>
              </a:rPr>
              <a:t> 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0.8937572702597906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  <a:highlight>
                  <a:srgbClr val="FFFFFF"/>
                </a:highlight>
              </a:rPr>
              <a:t>Confusion Matrix</a:t>
            </a:r>
            <a:endParaRPr sz="12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Negatives: 2570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 Positives: 0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 Negatives: 548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Positives: 2040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5: Using CountVectorizer for Support Vector Machine</a:t>
            </a:r>
            <a:endParaRPr/>
          </a:p>
          <a:p>
            <a:pPr marL="914400" lvl="1" indent="-3048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</a:rPr>
              <a:t>Best Estimator: </a:t>
            </a:r>
            <a:endParaRPr sz="1200">
              <a:solidFill>
                <a:schemeClr val="accen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Kernel : linear</a:t>
            </a:r>
            <a:endParaRPr sz="1200">
              <a:solidFill>
                <a:schemeClr val="accen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</a:rPr>
              <a:t>Train / Test Score</a:t>
            </a:r>
            <a:endParaRPr sz="1200">
              <a:solidFill>
                <a:schemeClr val="accen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Training - 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0.9976085832471562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Test - </a:t>
            </a:r>
            <a:r>
              <a:rPr lang="en-GB" sz="1200">
                <a:solidFill>
                  <a:schemeClr val="accent1"/>
                </a:solidFill>
                <a:highlight>
                  <a:srgbClr val="FFFFFF"/>
                </a:highlight>
              </a:rPr>
              <a:t> 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0.9970918960837534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  <a:highlight>
                  <a:srgbClr val="FFFFFF"/>
                </a:highlight>
              </a:rPr>
              <a:t>Confusion Matrix</a:t>
            </a:r>
            <a:endParaRPr sz="12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Negatives: 2567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 Positives: 3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 Negatives: 12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Positives: 2576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After evaluating different models on following parameters</a:t>
            </a:r>
            <a:endParaRPr dirty="0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>
                <a:solidFill>
                  <a:schemeClr val="accent1"/>
                </a:solidFill>
              </a:rPr>
              <a:t>Time</a:t>
            </a:r>
            <a:endParaRPr dirty="0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>
                <a:solidFill>
                  <a:schemeClr val="accent1"/>
                </a:solidFill>
              </a:rPr>
              <a:t>Training </a:t>
            </a:r>
            <a:endParaRPr dirty="0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>
                <a:solidFill>
                  <a:schemeClr val="accent1"/>
                </a:solidFill>
              </a:rPr>
              <a:t>Complexity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“SVM has given the best result in less amount of time for Netflix Vs </a:t>
            </a:r>
            <a:r>
              <a:rPr lang="en-GB" dirty="0" err="1">
                <a:solidFill>
                  <a:schemeClr val="accent1"/>
                </a:solidFill>
              </a:rPr>
              <a:t>DisneyPlus</a:t>
            </a:r>
            <a:r>
              <a:rPr lang="en-GB" dirty="0">
                <a:solidFill>
                  <a:schemeClr val="accent1"/>
                </a:solidFill>
              </a:rPr>
              <a:t> Classification”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2405500" y="1478675"/>
            <a:ext cx="49383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>
                <a:latin typeface="Lato"/>
                <a:ea typeface="Lato"/>
                <a:cs typeface="Lato"/>
                <a:sym typeface="Lato"/>
              </a:rPr>
              <a:t>Thank You</a:t>
            </a:r>
            <a:endParaRPr sz="4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Goal: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</a:rPr>
              <a:t>Classification of submission from two subreddits: Netflix Vs </a:t>
            </a:r>
            <a:r>
              <a:rPr lang="en-GB" dirty="0" err="1">
                <a:solidFill>
                  <a:srgbClr val="000000"/>
                </a:solidFill>
              </a:rPr>
              <a:t>DisneyPlus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</a:rPr>
              <a:t>Process: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Data Collection: </a:t>
            </a:r>
            <a:r>
              <a:rPr lang="en-GB" dirty="0" err="1">
                <a:solidFill>
                  <a:srgbClr val="000000"/>
                </a:solidFill>
              </a:rPr>
              <a:t>Pushshift.io</a:t>
            </a:r>
            <a:r>
              <a:rPr lang="en-GB" dirty="0">
                <a:solidFill>
                  <a:srgbClr val="000000"/>
                </a:solidFill>
              </a:rPr>
              <a:t> API’s and Reddit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Data Cleaning and EDA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Pre-processing and Modelling 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Evaluation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Conclusion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Collection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Data Collection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-GB">
                <a:solidFill>
                  <a:schemeClr val="accent1"/>
                </a:solidFill>
              </a:rPr>
              <a:t>PushShift API and Reddit API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-GB">
                <a:solidFill>
                  <a:schemeClr val="accent1"/>
                </a:solidFill>
              </a:rPr>
              <a:t>Extracted</a:t>
            </a:r>
            <a:endParaRPr>
              <a:solidFill>
                <a:schemeClr val="accen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-GB">
                <a:solidFill>
                  <a:schemeClr val="accent1"/>
                </a:solidFill>
              </a:rPr>
              <a:t>10, 291 Submissions from </a:t>
            </a:r>
            <a:r>
              <a:rPr lang="en-GB" b="1">
                <a:solidFill>
                  <a:schemeClr val="accent1"/>
                </a:solidFill>
              </a:rPr>
              <a:t>Netflix   </a:t>
            </a:r>
            <a:endParaRPr b="1">
              <a:solidFill>
                <a:schemeClr val="accent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-GB" b="1">
                <a:solidFill>
                  <a:schemeClr val="accent1"/>
                </a:solidFill>
              </a:rPr>
              <a:t>https://www.reddit.com/r/netflix/</a:t>
            </a:r>
            <a:endParaRPr b="1">
              <a:solidFill>
                <a:schemeClr val="accen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-GB">
                <a:solidFill>
                  <a:schemeClr val="accent1"/>
                </a:solidFill>
              </a:rPr>
              <a:t>10,360 Submissions from </a:t>
            </a:r>
            <a:r>
              <a:rPr lang="en-GB" b="1">
                <a:solidFill>
                  <a:schemeClr val="accent1"/>
                </a:solidFill>
              </a:rPr>
              <a:t>DisneyPlus</a:t>
            </a:r>
            <a:endParaRPr b="1">
              <a:solidFill>
                <a:schemeClr val="accent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-GB" b="1">
                <a:solidFill>
                  <a:schemeClr val="accent1"/>
                </a:solidFill>
              </a:rPr>
              <a:t>https://www.reddit.com/r/DisneyPlus/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-GB">
                <a:solidFill>
                  <a:schemeClr val="accent1"/>
                </a:solidFill>
              </a:rPr>
              <a:t>Challenges</a:t>
            </a:r>
            <a:endParaRPr>
              <a:solidFill>
                <a:schemeClr val="accen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-GB">
                <a:solidFill>
                  <a:schemeClr val="accent1"/>
                </a:solidFill>
              </a:rPr>
              <a:t>PushShift API has limit of 100 per requests</a:t>
            </a:r>
            <a:endParaRPr>
              <a:solidFill>
                <a:schemeClr val="accen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-GB">
                <a:solidFill>
                  <a:schemeClr val="accent1"/>
                </a:solidFill>
              </a:rPr>
              <a:t>Frequent Error of 521 of PushShift API is observed </a:t>
            </a:r>
            <a:endParaRPr>
              <a:solidFill>
                <a:schemeClr val="accen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-GB">
                <a:solidFill>
                  <a:schemeClr val="accent1"/>
                </a:solidFill>
              </a:rPr>
              <a:t>Options to search by various parameters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 &amp; Pre-processing	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Cleaning:</a:t>
            </a:r>
            <a:endParaRPr dirty="0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accent1"/>
                </a:solidFill>
              </a:rPr>
              <a:t>Using regex function to clean data </a:t>
            </a:r>
            <a:endParaRPr dirty="0">
              <a:solidFill>
                <a:schemeClr val="accen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solidFill>
                  <a:schemeClr val="accent1"/>
                </a:solidFill>
              </a:rPr>
              <a:t>Removal of html, hyperlinks, punctuations, words less than 2 characters, words starting with numbers</a:t>
            </a:r>
            <a:endParaRPr dirty="0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accent1"/>
                </a:solidFill>
              </a:rPr>
              <a:t>Dropping the duplicates and not necessary columns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Pre-processing:</a:t>
            </a:r>
            <a:endParaRPr dirty="0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accent1"/>
                </a:solidFill>
              </a:rPr>
              <a:t>Lemmatization </a:t>
            </a:r>
            <a:endParaRPr dirty="0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accent1"/>
                </a:solidFill>
              </a:rPr>
              <a:t>Train and Split data with stratify - “Yes”,  </a:t>
            </a:r>
            <a:r>
              <a:rPr lang="en-GB" dirty="0" err="1">
                <a:solidFill>
                  <a:schemeClr val="accent1"/>
                </a:solidFill>
              </a:rPr>
              <a:t>random_state</a:t>
            </a:r>
            <a:r>
              <a:rPr lang="en-GB" dirty="0">
                <a:solidFill>
                  <a:schemeClr val="accent1"/>
                </a:solidFill>
              </a:rPr>
              <a:t> - “42” </a:t>
            </a:r>
            <a:endParaRPr dirty="0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accent1"/>
                </a:solidFill>
              </a:rPr>
              <a:t>Classes are balanced, each approximately 50 %</a:t>
            </a:r>
            <a:endParaRPr dirty="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: Most Frequent words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Netflix 				                        </a:t>
            </a:r>
            <a:r>
              <a:rPr lang="en-GB" b="1" dirty="0" err="1"/>
              <a:t>DisneyPlus</a:t>
            </a:r>
            <a:endParaRPr b="1" dirty="0"/>
          </a:p>
        </p:txBody>
      </p:sp>
      <p:sp>
        <p:nvSpPr>
          <p:cNvPr id="87" name="Google Shape;87;p17"/>
          <p:cNvSpPr txBox="1"/>
          <p:nvPr/>
        </p:nvSpPr>
        <p:spPr>
          <a:xfrm>
            <a:off x="431575" y="1641400"/>
            <a:ext cx="34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327450" y="1641400"/>
            <a:ext cx="11460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Disney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Series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Plus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Disney Plus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Marvel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Star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New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Episode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Movie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Coming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Season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Moon Knight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Doe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7089825" y="1641400"/>
            <a:ext cx="14001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Streaming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Content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Netflix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Watch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Available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Release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Think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Original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March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Poster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Coming Disney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Family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Hulu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Film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85500" y="1641400"/>
            <a:ext cx="17148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Netflix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Season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Series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Recommendation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Movie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Trailer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Watch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Official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Watching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Review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Subscriber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Official Trailer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New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Episode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263150" y="1641400"/>
            <a:ext cx="21516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Just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Cancelled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Good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Old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Anime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Subtitle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Account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Day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Looking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Trailer Netflix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Watched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Help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Official Trailer Netflix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Need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Pre-processing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Stop Words:</a:t>
            </a:r>
            <a:endParaRPr dirty="0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accent1"/>
                </a:solidFill>
              </a:rPr>
              <a:t>We have used 318 English words list from </a:t>
            </a:r>
            <a:r>
              <a:rPr lang="en-GB" dirty="0" err="1">
                <a:solidFill>
                  <a:schemeClr val="accent1"/>
                </a:solidFill>
              </a:rPr>
              <a:t>sklearn</a:t>
            </a:r>
            <a:r>
              <a:rPr lang="en-GB" dirty="0">
                <a:solidFill>
                  <a:schemeClr val="accent1"/>
                </a:solidFill>
              </a:rPr>
              <a:t> _</a:t>
            </a:r>
            <a:r>
              <a:rPr lang="en-GB" dirty="0" err="1">
                <a:solidFill>
                  <a:schemeClr val="accent1"/>
                </a:solidFill>
              </a:rPr>
              <a:t>stop_words</a:t>
            </a:r>
            <a:endParaRPr dirty="0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accent1"/>
                </a:solidFill>
              </a:rPr>
              <a:t>Continued to use the same set of </a:t>
            </a:r>
            <a:r>
              <a:rPr lang="en-GB" dirty="0" err="1">
                <a:solidFill>
                  <a:schemeClr val="accent1"/>
                </a:solidFill>
              </a:rPr>
              <a:t>stopwords</a:t>
            </a:r>
            <a:r>
              <a:rPr lang="en-GB" dirty="0">
                <a:solidFill>
                  <a:schemeClr val="accent1"/>
                </a:solidFill>
              </a:rPr>
              <a:t> for </a:t>
            </a:r>
            <a:r>
              <a:rPr lang="en-GB" dirty="0" err="1">
                <a:solidFill>
                  <a:schemeClr val="accent1"/>
                </a:solidFill>
              </a:rPr>
              <a:t>RandomForest</a:t>
            </a:r>
            <a:r>
              <a:rPr lang="en-GB" dirty="0">
                <a:solidFill>
                  <a:schemeClr val="accent1"/>
                </a:solidFill>
              </a:rPr>
              <a:t> and rest of the models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Pre-processing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accent1"/>
                </a:solidFill>
                <a:latin typeface="+mj-lt"/>
              </a:rPr>
              <a:t>CountVectorizer</a:t>
            </a:r>
            <a:r>
              <a:rPr lang="en-GB" dirty="0">
                <a:solidFill>
                  <a:schemeClr val="accent1"/>
                </a:solidFill>
                <a:latin typeface="+mj-lt"/>
              </a:rPr>
              <a:t>:</a:t>
            </a:r>
            <a:endParaRPr dirty="0">
              <a:solidFill>
                <a:schemeClr val="accent1"/>
              </a:solidFill>
              <a:latin typeface="+mj-lt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accent1"/>
                </a:solidFill>
                <a:latin typeface="+mj-lt"/>
              </a:rPr>
              <a:t>Baseline Logistic Regression Model Train/ Test Score</a:t>
            </a:r>
            <a:endParaRPr dirty="0">
              <a:solidFill>
                <a:schemeClr val="accent1"/>
              </a:solidFill>
              <a:latin typeface="+mj-lt"/>
            </a:endParaRPr>
          </a:p>
          <a:p>
            <a:pPr marL="22860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800" dirty="0">
                <a:solidFill>
                  <a:schemeClr val="accent1"/>
                </a:solidFill>
                <a:latin typeface="+mj-lt"/>
              </a:rPr>
              <a:t>Train - </a:t>
            </a:r>
            <a:r>
              <a:rPr lang="en-GB" sz="1800" dirty="0">
                <a:solidFill>
                  <a:schemeClr val="accent1"/>
                </a:solidFill>
                <a:highlight>
                  <a:srgbClr val="FFFFFF"/>
                </a:highlight>
                <a:latin typeface="+mj-lt"/>
              </a:rPr>
              <a:t>0.9976085832471562</a:t>
            </a:r>
            <a:endParaRPr sz="1800" dirty="0">
              <a:solidFill>
                <a:schemeClr val="accent1"/>
              </a:solidFill>
              <a:highlight>
                <a:srgbClr val="FFFFFF"/>
              </a:highlight>
              <a:latin typeface="+mj-lt"/>
            </a:endParaRPr>
          </a:p>
          <a:p>
            <a:pPr marL="22860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800" dirty="0">
                <a:solidFill>
                  <a:schemeClr val="accent1"/>
                </a:solidFill>
                <a:latin typeface="+mj-lt"/>
              </a:rPr>
              <a:t>Test -   0</a:t>
            </a:r>
            <a:r>
              <a:rPr lang="en-GB" sz="1800" dirty="0">
                <a:solidFill>
                  <a:schemeClr val="accent1"/>
                </a:solidFill>
                <a:highlight>
                  <a:srgbClr val="FFFFFF"/>
                </a:highlight>
                <a:latin typeface="+mj-lt"/>
              </a:rPr>
              <a:t>.9970918960837534</a:t>
            </a:r>
            <a:endParaRPr sz="1800" dirty="0">
              <a:solidFill>
                <a:schemeClr val="accent1"/>
              </a:solidFill>
              <a:highlight>
                <a:srgbClr val="FFFFFF"/>
              </a:highlight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  <a:latin typeface="+mj-lt"/>
              </a:rPr>
              <a:t>TF-IDF</a:t>
            </a:r>
            <a:endParaRPr dirty="0">
              <a:solidFill>
                <a:schemeClr val="accent1"/>
              </a:solidFill>
              <a:latin typeface="+mj-lt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accent1"/>
                </a:solidFill>
                <a:latin typeface="+mj-lt"/>
              </a:rPr>
              <a:t>Baseline Logistic Regression Model Train/ Test Score</a:t>
            </a:r>
            <a:endParaRPr dirty="0">
              <a:solidFill>
                <a:schemeClr val="accent1"/>
              </a:solidFill>
              <a:latin typeface="+mj-lt"/>
            </a:endParaRPr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800" dirty="0">
                <a:solidFill>
                  <a:schemeClr val="accent1"/>
                </a:solidFill>
                <a:latin typeface="+mj-lt"/>
              </a:rPr>
              <a:t>Train - </a:t>
            </a:r>
            <a:r>
              <a:rPr lang="en-GB" sz="1800" dirty="0">
                <a:solidFill>
                  <a:schemeClr val="accent1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0.9956049638055843</a:t>
            </a:r>
            <a:endParaRPr sz="1800" dirty="0">
              <a:solidFill>
                <a:schemeClr val="accent1"/>
              </a:solidFill>
              <a:highlight>
                <a:srgbClr val="FFFFFF"/>
              </a:highlight>
              <a:latin typeface="+mj-lt"/>
              <a:ea typeface="Arial"/>
              <a:cs typeface="Arial"/>
              <a:sym typeface="Arial"/>
            </a:endParaRPr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800" dirty="0">
                <a:solidFill>
                  <a:schemeClr val="accent1"/>
                </a:solidFill>
                <a:latin typeface="+mj-lt"/>
              </a:rPr>
              <a:t>Test -   </a:t>
            </a:r>
            <a:r>
              <a:rPr lang="en-GB" sz="1800" dirty="0">
                <a:solidFill>
                  <a:schemeClr val="accent1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0.9932144241954246</a:t>
            </a:r>
            <a:endParaRPr sz="1800" dirty="0">
              <a:solidFill>
                <a:schemeClr val="accent1"/>
              </a:solidFill>
              <a:highlight>
                <a:srgbClr val="FFFFFF"/>
              </a:highlight>
              <a:latin typeface="+mj-lt"/>
              <a:ea typeface="Arial"/>
              <a:cs typeface="Arial"/>
              <a:sym typeface="Arial"/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/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&amp; Tuning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-GB" sz="1200">
                <a:solidFill>
                  <a:schemeClr val="accent1"/>
                </a:solidFill>
              </a:rPr>
              <a:t>Model 1: Using GridSearchCV for CountVectorizer and Logistic Regression</a:t>
            </a:r>
            <a:endParaRPr sz="1200">
              <a:solidFill>
                <a:schemeClr val="accen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</a:rPr>
              <a:t>Best Estimator: </a:t>
            </a:r>
            <a:endParaRPr sz="1200">
              <a:solidFill>
                <a:schemeClr val="accen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Max_df = 0.95, </a:t>
            </a:r>
            <a:endParaRPr sz="1200">
              <a:solidFill>
                <a:schemeClr val="accen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Max_Features = 4000, </a:t>
            </a:r>
            <a:endParaRPr sz="1200">
              <a:solidFill>
                <a:schemeClr val="accen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Min_df = 2</a:t>
            </a:r>
            <a:endParaRPr sz="1200">
              <a:solidFill>
                <a:schemeClr val="accen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</a:rPr>
              <a:t>Train / Test Score</a:t>
            </a:r>
            <a:endParaRPr sz="1200">
              <a:solidFill>
                <a:schemeClr val="accen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Training - </a:t>
            </a:r>
            <a:r>
              <a:rPr lang="en-GB" sz="1200">
                <a:solidFill>
                  <a:schemeClr val="accent1"/>
                </a:solidFill>
                <a:highlight>
                  <a:srgbClr val="FFFFFF"/>
                </a:highlight>
              </a:rPr>
              <a:t>0.9976085832471562</a:t>
            </a:r>
            <a:endParaRPr sz="12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Test - </a:t>
            </a:r>
            <a:r>
              <a:rPr lang="en-GB" sz="1200">
                <a:solidFill>
                  <a:schemeClr val="accent1"/>
                </a:solidFill>
                <a:highlight>
                  <a:srgbClr val="FFFFFF"/>
                </a:highlight>
              </a:rPr>
              <a:t>0.9970918960837534</a:t>
            </a:r>
            <a:endParaRPr sz="12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  <a:highlight>
                  <a:srgbClr val="FFFFFF"/>
                </a:highlight>
              </a:rPr>
              <a:t>Confusion Matrix</a:t>
            </a:r>
            <a:endParaRPr sz="12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Negatives: 2567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 Positives: 3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 Negatives: 12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Positives: 2576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&amp; Training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-GB" sz="1200">
                <a:solidFill>
                  <a:schemeClr val="accent1"/>
                </a:solidFill>
              </a:rPr>
              <a:t>Model 2: Using GridSearchCV for TF IDF and Logistic Regression</a:t>
            </a:r>
            <a:endParaRPr sz="1200">
              <a:solidFill>
                <a:schemeClr val="accen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</a:rPr>
              <a:t>Best Estimator: </a:t>
            </a:r>
            <a:endParaRPr sz="1200">
              <a:solidFill>
                <a:schemeClr val="accen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Max_df = 0.95, </a:t>
            </a:r>
            <a:endParaRPr sz="1200">
              <a:solidFill>
                <a:schemeClr val="accen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Max_Features = 4000, </a:t>
            </a:r>
            <a:endParaRPr sz="1200">
              <a:solidFill>
                <a:schemeClr val="accen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Min_df = 2</a:t>
            </a:r>
            <a:endParaRPr sz="1200">
              <a:solidFill>
                <a:schemeClr val="accen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</a:rPr>
              <a:t>Train / Test Score</a:t>
            </a:r>
            <a:endParaRPr sz="1200">
              <a:solidFill>
                <a:schemeClr val="accen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Training - 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0.9956049638055843</a:t>
            </a:r>
            <a:endParaRPr sz="12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Test - </a:t>
            </a:r>
            <a:r>
              <a:rPr lang="en-GB" sz="1200">
                <a:solidFill>
                  <a:schemeClr val="accent1"/>
                </a:solidFill>
                <a:highlight>
                  <a:srgbClr val="FFFFFF"/>
                </a:highlight>
              </a:rPr>
              <a:t> 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0.9932144241954246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  <a:highlight>
                  <a:srgbClr val="FFFFFF"/>
                </a:highlight>
              </a:rPr>
              <a:t>Confusion Matrix</a:t>
            </a:r>
            <a:endParaRPr sz="12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Negatives: 2567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 Positives: 3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 Negatives: 12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Positives: 2576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Microsoft Macintosh PowerPoint</Application>
  <PresentationFormat>On-screen Show (16:9)</PresentationFormat>
  <Paragraphs>191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Playfair Display</vt:lpstr>
      <vt:lpstr>Arial</vt:lpstr>
      <vt:lpstr>Lato</vt:lpstr>
      <vt:lpstr>Coral</vt:lpstr>
      <vt:lpstr>PowerPoint Presentation</vt:lpstr>
      <vt:lpstr>Project Goal:</vt:lpstr>
      <vt:lpstr>Data Collection</vt:lpstr>
      <vt:lpstr>Data Cleaning &amp; Pre-processing </vt:lpstr>
      <vt:lpstr>EDA : Most Frequent words</vt:lpstr>
      <vt:lpstr>Data Pre-processing</vt:lpstr>
      <vt:lpstr>Data Pre-processing</vt:lpstr>
      <vt:lpstr>Models &amp; Tuning</vt:lpstr>
      <vt:lpstr>Models &amp; Training</vt:lpstr>
      <vt:lpstr>Models &amp; Tuning</vt:lpstr>
      <vt:lpstr>Models &amp; Training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Ramakoteswara Raju Rallabandi</cp:lastModifiedBy>
  <cp:revision>1</cp:revision>
  <dcterms:modified xsi:type="dcterms:W3CDTF">2022-05-06T14:40:25Z</dcterms:modified>
</cp:coreProperties>
</file>