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2" r:id="rId1"/>
  </p:sld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92BDCC2-5F5E-47DB-A738-81B8C0AC1B30}"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FB4606-FC13-4B5D-A164-A77CE690DCA6}"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68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692BDCC2-5F5E-47DB-A738-81B8C0AC1B30}" type="datetimeFigureOut">
              <a:rPr lang="en-IN" smtClean="0"/>
              <a:t>24-10-2023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FB4606-FC13-4B5D-A164-A77CE690DCA6}" type="slidenum">
              <a:rPr lang="en-IN" smtClean="0"/>
              <a:t>‹#›</a:t>
            </a:fld>
            <a:endParaRPr lang="en-IN"/>
          </a:p>
        </p:txBody>
      </p:sp>
    </p:spTree>
    <p:extLst>
      <p:ext uri="{BB962C8B-B14F-4D97-AF65-F5344CB8AC3E}">
        <p14:creationId xmlns:p14="http://schemas.microsoft.com/office/powerpoint/2010/main" val="2872306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2BDCC2-5F5E-47DB-A738-81B8C0AC1B30}"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FB4606-FC13-4B5D-A164-A77CE690DCA6}" type="slidenum">
              <a:rPr lang="en-IN" smtClean="0"/>
              <a:t>‹#›</a:t>
            </a:fld>
            <a:endParaRPr lang="en-IN"/>
          </a:p>
        </p:txBody>
      </p:sp>
    </p:spTree>
    <p:extLst>
      <p:ext uri="{BB962C8B-B14F-4D97-AF65-F5344CB8AC3E}">
        <p14:creationId xmlns:p14="http://schemas.microsoft.com/office/powerpoint/2010/main" val="904027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2BDCC2-5F5E-47DB-A738-81B8C0AC1B30}"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FB4606-FC13-4B5D-A164-A77CE690DCA6}"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26610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2BDCC2-5F5E-47DB-A738-81B8C0AC1B30}"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FB4606-FC13-4B5D-A164-A77CE690DCA6}" type="slidenum">
              <a:rPr lang="en-IN" smtClean="0"/>
              <a:t>‹#›</a:t>
            </a:fld>
            <a:endParaRPr lang="en-IN"/>
          </a:p>
        </p:txBody>
      </p:sp>
    </p:spTree>
    <p:extLst>
      <p:ext uri="{BB962C8B-B14F-4D97-AF65-F5344CB8AC3E}">
        <p14:creationId xmlns:p14="http://schemas.microsoft.com/office/powerpoint/2010/main" val="2280667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2BDCC2-5F5E-47DB-A738-81B8C0AC1B30}"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FB4606-FC13-4B5D-A164-A77CE690DCA6}"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45343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2BDCC2-5F5E-47DB-A738-81B8C0AC1B30}"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FB4606-FC13-4B5D-A164-A77CE690DCA6}" type="slidenum">
              <a:rPr lang="en-IN" smtClean="0"/>
              <a:t>‹#›</a:t>
            </a:fld>
            <a:endParaRPr lang="en-IN"/>
          </a:p>
        </p:txBody>
      </p:sp>
    </p:spTree>
    <p:extLst>
      <p:ext uri="{BB962C8B-B14F-4D97-AF65-F5344CB8AC3E}">
        <p14:creationId xmlns:p14="http://schemas.microsoft.com/office/powerpoint/2010/main" val="2903088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2BDCC2-5F5E-47DB-A738-81B8C0AC1B30}"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FB4606-FC13-4B5D-A164-A77CE690DCA6}" type="slidenum">
              <a:rPr lang="en-IN" smtClean="0"/>
              <a:t>‹#›</a:t>
            </a:fld>
            <a:endParaRPr lang="en-IN"/>
          </a:p>
        </p:txBody>
      </p:sp>
    </p:spTree>
    <p:extLst>
      <p:ext uri="{BB962C8B-B14F-4D97-AF65-F5344CB8AC3E}">
        <p14:creationId xmlns:p14="http://schemas.microsoft.com/office/powerpoint/2010/main" val="522830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2BDCC2-5F5E-47DB-A738-81B8C0AC1B30}"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FB4606-FC13-4B5D-A164-A77CE690DCA6}" type="slidenum">
              <a:rPr lang="en-IN" smtClean="0"/>
              <a:t>‹#›</a:t>
            </a:fld>
            <a:endParaRPr lang="en-IN"/>
          </a:p>
        </p:txBody>
      </p:sp>
    </p:spTree>
    <p:extLst>
      <p:ext uri="{BB962C8B-B14F-4D97-AF65-F5344CB8AC3E}">
        <p14:creationId xmlns:p14="http://schemas.microsoft.com/office/powerpoint/2010/main" val="3660146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2BDCC2-5F5E-47DB-A738-81B8C0AC1B30}"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FB4606-FC13-4B5D-A164-A77CE690DCA6}" type="slidenum">
              <a:rPr lang="en-IN" smtClean="0"/>
              <a:t>‹#›</a:t>
            </a:fld>
            <a:endParaRPr lang="en-IN"/>
          </a:p>
        </p:txBody>
      </p:sp>
    </p:spTree>
    <p:extLst>
      <p:ext uri="{BB962C8B-B14F-4D97-AF65-F5344CB8AC3E}">
        <p14:creationId xmlns:p14="http://schemas.microsoft.com/office/powerpoint/2010/main" val="1667504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2BDCC2-5F5E-47DB-A738-81B8C0AC1B30}"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FB4606-FC13-4B5D-A164-A77CE690DCA6}" type="slidenum">
              <a:rPr lang="en-IN" smtClean="0"/>
              <a:t>‹#›</a:t>
            </a:fld>
            <a:endParaRPr lang="en-IN"/>
          </a:p>
        </p:txBody>
      </p:sp>
    </p:spTree>
    <p:extLst>
      <p:ext uri="{BB962C8B-B14F-4D97-AF65-F5344CB8AC3E}">
        <p14:creationId xmlns:p14="http://schemas.microsoft.com/office/powerpoint/2010/main" val="3056212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2BDCC2-5F5E-47DB-A738-81B8C0AC1B30}" type="datetimeFigureOut">
              <a:rPr lang="en-IN" smtClean="0"/>
              <a:t>24-10-2023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FB4606-FC13-4B5D-A164-A77CE690DCA6}" type="slidenum">
              <a:rPr lang="en-IN" smtClean="0"/>
              <a:t>‹#›</a:t>
            </a:fld>
            <a:endParaRPr lang="en-IN"/>
          </a:p>
        </p:txBody>
      </p:sp>
    </p:spTree>
    <p:extLst>
      <p:ext uri="{BB962C8B-B14F-4D97-AF65-F5344CB8AC3E}">
        <p14:creationId xmlns:p14="http://schemas.microsoft.com/office/powerpoint/2010/main" val="1172288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2BDCC2-5F5E-47DB-A738-81B8C0AC1B30}" type="datetimeFigureOut">
              <a:rPr lang="en-IN" smtClean="0"/>
              <a:t>24-10-2023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FB4606-FC13-4B5D-A164-A77CE690DCA6}" type="slidenum">
              <a:rPr lang="en-IN" smtClean="0"/>
              <a:t>‹#›</a:t>
            </a:fld>
            <a:endParaRPr lang="en-IN"/>
          </a:p>
        </p:txBody>
      </p:sp>
    </p:spTree>
    <p:extLst>
      <p:ext uri="{BB962C8B-B14F-4D97-AF65-F5344CB8AC3E}">
        <p14:creationId xmlns:p14="http://schemas.microsoft.com/office/powerpoint/2010/main" val="1155111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2BDCC2-5F5E-47DB-A738-81B8C0AC1B30}" type="datetimeFigureOut">
              <a:rPr lang="en-IN" smtClean="0"/>
              <a:t>24-10-2023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FB4606-FC13-4B5D-A164-A77CE690DCA6}" type="slidenum">
              <a:rPr lang="en-IN" smtClean="0"/>
              <a:t>‹#›</a:t>
            </a:fld>
            <a:endParaRPr lang="en-IN"/>
          </a:p>
        </p:txBody>
      </p:sp>
    </p:spTree>
    <p:extLst>
      <p:ext uri="{BB962C8B-B14F-4D97-AF65-F5344CB8AC3E}">
        <p14:creationId xmlns:p14="http://schemas.microsoft.com/office/powerpoint/2010/main" val="1119599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BDCC2-5F5E-47DB-A738-81B8C0AC1B30}" type="datetimeFigureOut">
              <a:rPr lang="en-IN" smtClean="0"/>
              <a:t>24-10-2023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FB4606-FC13-4B5D-A164-A77CE690DCA6}" type="slidenum">
              <a:rPr lang="en-IN" smtClean="0"/>
              <a:t>‹#›</a:t>
            </a:fld>
            <a:endParaRPr lang="en-IN"/>
          </a:p>
        </p:txBody>
      </p:sp>
    </p:spTree>
    <p:extLst>
      <p:ext uri="{BB962C8B-B14F-4D97-AF65-F5344CB8AC3E}">
        <p14:creationId xmlns:p14="http://schemas.microsoft.com/office/powerpoint/2010/main" val="2911162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92BDCC2-5F5E-47DB-A738-81B8C0AC1B30}" type="datetimeFigureOut">
              <a:rPr lang="en-IN" smtClean="0"/>
              <a:t>24-10-2023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FB4606-FC13-4B5D-A164-A77CE690DCA6}" type="slidenum">
              <a:rPr lang="en-IN" smtClean="0"/>
              <a:t>‹#›</a:t>
            </a:fld>
            <a:endParaRPr lang="en-IN"/>
          </a:p>
        </p:txBody>
      </p:sp>
    </p:spTree>
    <p:extLst>
      <p:ext uri="{BB962C8B-B14F-4D97-AF65-F5344CB8AC3E}">
        <p14:creationId xmlns:p14="http://schemas.microsoft.com/office/powerpoint/2010/main" val="2653161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92BDCC2-5F5E-47DB-A738-81B8C0AC1B30}" type="datetimeFigureOut">
              <a:rPr lang="en-IN" smtClean="0"/>
              <a:t>24-10-2023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FB4606-FC13-4B5D-A164-A77CE690DCA6}" type="slidenum">
              <a:rPr lang="en-IN" smtClean="0"/>
              <a:t>‹#›</a:t>
            </a:fld>
            <a:endParaRPr lang="en-IN"/>
          </a:p>
        </p:txBody>
      </p:sp>
    </p:spTree>
    <p:extLst>
      <p:ext uri="{BB962C8B-B14F-4D97-AF65-F5344CB8AC3E}">
        <p14:creationId xmlns:p14="http://schemas.microsoft.com/office/powerpoint/2010/main" val="4195032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92BDCC2-5F5E-47DB-A738-81B8C0AC1B30}" type="datetimeFigureOut">
              <a:rPr lang="en-IN" smtClean="0"/>
              <a:t>24-10-2023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9FB4606-FC13-4B5D-A164-A77CE690DCA6}" type="slidenum">
              <a:rPr lang="en-IN" smtClean="0"/>
              <a:t>‹#›</a:t>
            </a:fld>
            <a:endParaRPr lang="en-IN"/>
          </a:p>
        </p:txBody>
      </p:sp>
    </p:spTree>
    <p:extLst>
      <p:ext uri="{BB962C8B-B14F-4D97-AF65-F5344CB8AC3E}">
        <p14:creationId xmlns:p14="http://schemas.microsoft.com/office/powerpoint/2010/main" val="3338904232"/>
      </p:ext>
    </p:extLst>
  </p:cSld>
  <p:clrMap bg1="dk1" tx1="lt1" bg2="dk2" tx2="lt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 id="2147484154" r:id="rId12"/>
    <p:sldLayoutId id="2147484155" r:id="rId13"/>
    <p:sldLayoutId id="2147484156" r:id="rId14"/>
    <p:sldLayoutId id="2147484157" r:id="rId15"/>
    <p:sldLayoutId id="2147484158" r:id="rId16"/>
    <p:sldLayoutId id="21474841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49000">
              <a:schemeClr val="bg2">
                <a:tint val="97000"/>
                <a:hueMod val="92000"/>
                <a:satMod val="169000"/>
                <a:lumMod val="164000"/>
                <a:alpha val="91000"/>
              </a:schemeClr>
            </a:gs>
            <a:gs pos="8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3AAE3-69DA-48B8-6F25-F0051F53D218}"/>
              </a:ext>
            </a:extLst>
          </p:cNvPr>
          <p:cNvSpPr>
            <a:spLocks noGrp="1"/>
          </p:cNvSpPr>
          <p:nvPr>
            <p:ph type="ctrTitle"/>
          </p:nvPr>
        </p:nvSpPr>
        <p:spPr>
          <a:xfrm>
            <a:off x="0" y="1"/>
            <a:ext cx="12192000" cy="1477108"/>
          </a:xfrm>
        </p:spPr>
        <p:txBody>
          <a:bodyPr>
            <a:normAutofit fontScale="90000"/>
          </a:bodyPr>
          <a:lstStyle/>
          <a:p>
            <a:pPr algn="ctr">
              <a:lnSpc>
                <a:spcPct val="100000"/>
              </a:lnSpc>
            </a:pPr>
            <a:r>
              <a:rPr lang="en-US" sz="4000" b="1" spc="-50" dirty="0">
                <a:solidFill>
                  <a:srgbClr val="000000"/>
                </a:solidFill>
                <a:latin typeface="Times New Roman" panose="02020603050405020304" pitchFamily="18" charset="0"/>
                <a:cs typeface="Times New Roman" panose="02020603050405020304" pitchFamily="18" charset="0"/>
              </a:rPr>
              <a:t/>
            </a:r>
            <a:br>
              <a:rPr lang="en-US" sz="4000" b="1" spc="-50" dirty="0">
                <a:solidFill>
                  <a:srgbClr val="000000"/>
                </a:solidFill>
                <a:latin typeface="Times New Roman" panose="02020603050405020304" pitchFamily="18" charset="0"/>
                <a:cs typeface="Times New Roman" panose="02020603050405020304" pitchFamily="18" charset="0"/>
              </a:rPr>
            </a:br>
            <a:r>
              <a:rPr lang="en-US" sz="4000" b="1" spc="-50" dirty="0">
                <a:solidFill>
                  <a:srgbClr val="000000"/>
                </a:solidFill>
                <a:latin typeface="Times New Roman" panose="02020603050405020304" pitchFamily="18" charset="0"/>
                <a:cs typeface="Times New Roman" panose="02020603050405020304" pitchFamily="18" charset="0"/>
              </a:rPr>
              <a:t/>
            </a:r>
            <a:br>
              <a:rPr lang="en-US" sz="4000" b="1" spc="-50" dirty="0">
                <a:solidFill>
                  <a:srgbClr val="000000"/>
                </a:solidFill>
                <a:latin typeface="Times New Roman" panose="02020603050405020304" pitchFamily="18" charset="0"/>
                <a:cs typeface="Times New Roman" panose="02020603050405020304" pitchFamily="18" charset="0"/>
              </a:rPr>
            </a:br>
            <a:r>
              <a:rPr kumimoji="0" lang="en-US" sz="4000" b="1" i="0" u="none" strike="noStrike" kern="1200" cap="none" spc="-5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
            </a:r>
            <a:br>
              <a:rPr kumimoji="0" lang="en-US" sz="4000" b="1" i="0" u="none" strike="noStrike" kern="1200" cap="none" spc="-5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br>
            <a:r>
              <a:rPr kumimoji="0" lang="en-US" sz="4000" b="1" i="0" u="none" strike="noStrike" kern="1200" cap="none" spc="-5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   </a:t>
            </a:r>
            <a:r>
              <a:rPr kumimoji="0" lang="en-US" sz="3600" b="1" i="0" u="none" strike="noStrike" kern="1200" cap="none" spc="-5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KRISHNASAMY COLLEGE OF 	</a:t>
            </a:r>
            <a:r>
              <a:rPr kumimoji="0" lang="en-US" sz="3600" b="1" i="0" u="none" strike="noStrike" kern="1200" cap="none" spc="-50" normalizeH="0" baseline="0" noProof="0" dirty="0" smtClean="0">
                <a:ln>
                  <a:noFill/>
                </a:ln>
                <a:solidFill>
                  <a:srgbClr val="000000"/>
                </a:solidFill>
                <a:effectLst/>
                <a:uLnTx/>
                <a:uFillTx/>
                <a:latin typeface="Times New Roman" panose="02020603050405020304" pitchFamily="18" charset="0"/>
                <a:ea typeface="+mj-ea"/>
                <a:cs typeface="Times New Roman" panose="02020603050405020304" pitchFamily="18" charset="0"/>
              </a:rPr>
              <a:t/>
            </a:r>
            <a:br>
              <a:rPr kumimoji="0" lang="en-US" sz="3600" b="1" i="0" u="none" strike="noStrike" kern="1200" cap="none" spc="-50" normalizeH="0" baseline="0" noProof="0" dirty="0" smtClean="0">
                <a:ln>
                  <a:noFill/>
                </a:ln>
                <a:solidFill>
                  <a:srgbClr val="000000"/>
                </a:solidFill>
                <a:effectLst/>
                <a:uLnTx/>
                <a:uFillTx/>
                <a:latin typeface="Times New Roman" panose="02020603050405020304" pitchFamily="18" charset="0"/>
                <a:ea typeface="+mj-ea"/>
                <a:cs typeface="Times New Roman" panose="02020603050405020304" pitchFamily="18" charset="0"/>
              </a:rPr>
            </a:br>
            <a:r>
              <a:rPr kumimoji="0" lang="en-US" sz="3600" b="1" i="0" u="none" strike="noStrike" kern="1200" cap="none" spc="-50" normalizeH="0" baseline="0" noProof="0" dirty="0" smtClean="0">
                <a:ln>
                  <a:noFill/>
                </a:ln>
                <a:solidFill>
                  <a:srgbClr val="000000"/>
                </a:solidFill>
                <a:effectLst/>
                <a:uLnTx/>
                <a:uFillTx/>
                <a:latin typeface="Times New Roman" panose="02020603050405020304" pitchFamily="18" charset="0"/>
                <a:ea typeface="+mj-ea"/>
                <a:cs typeface="Times New Roman" panose="02020603050405020304" pitchFamily="18" charset="0"/>
              </a:rPr>
              <a:t> </a:t>
            </a:r>
            <a:r>
              <a:rPr kumimoji="0" lang="en-US" sz="3600" b="1" i="0" u="none" strike="noStrike" kern="1200" cap="none" spc="-5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ENGINEERING  AND TECHNOLOGY</a:t>
            </a: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C3A4199-EAD1-8B75-2FDC-01B4D0DF5C83}"/>
              </a:ext>
            </a:extLst>
          </p:cNvPr>
          <p:cNvSpPr>
            <a:spLocks noGrp="1"/>
          </p:cNvSpPr>
          <p:nvPr>
            <p:ph type="subTitle" idx="1"/>
          </p:nvPr>
        </p:nvSpPr>
        <p:spPr>
          <a:xfrm>
            <a:off x="0" y="1885072"/>
            <a:ext cx="12192000" cy="1069144"/>
          </a:xfrm>
        </p:spPr>
        <p:txBody>
          <a:bodyPr>
            <a:noAutofit/>
          </a:bodyPr>
          <a:lstStyle/>
          <a:p>
            <a:pPr marL="0" marR="0" lvl="0" indent="0" algn="ctr" defTabSz="914400" rtl="0" eaLnBrk="1" fontAlgn="auto" latinLnBrk="0" hangingPunct="1">
              <a:lnSpc>
                <a:spcPct val="95000"/>
              </a:lnSpc>
              <a:spcBef>
                <a:spcPts val="1400"/>
              </a:spcBef>
              <a:spcAft>
                <a:spcPts val="200"/>
              </a:spcAft>
              <a:buClr>
                <a:srgbClr val="6F6F74"/>
              </a:buClr>
              <a:buSzPct val="80000"/>
              <a:buFont typeface="Arial" pitchFamily="34" charset="0"/>
              <a:buNone/>
              <a:tabLst/>
              <a:defRPr/>
            </a:pPr>
            <a:r>
              <a:rPr kumimoji="0" lang="en-US" sz="2400" b="1" i="0" u="none" strike="noStrike" kern="1200" cap="none" spc="10" normalizeH="0" baseline="0" noProof="0" dirty="0" smtClean="0">
                <a:ln>
                  <a:noFill/>
                </a:ln>
                <a:solidFill>
                  <a:srgbClr val="C00000"/>
                </a:solidFill>
                <a:effectLst/>
                <a:uLnTx/>
                <a:uFillTx/>
                <a:latin typeface="Times New Roman" panose="02020603050405020304" pitchFamily="18" charset="0"/>
                <a:cs typeface="Times New Roman" panose="02020603050405020304" pitchFamily="18" charset="0"/>
              </a:rPr>
              <a:t>COMPUTER </a:t>
            </a:r>
            <a:r>
              <a:rPr kumimoji="0" lang="en-US" sz="2400" b="1" i="0" u="none" strike="noStrike" kern="1200" cap="none" spc="1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SCIENCE AND </a:t>
            </a:r>
            <a:r>
              <a:rPr kumimoji="0" lang="en-US" sz="2400" b="1" i="0" u="none" strike="noStrike" kern="1200" cap="none" spc="10" normalizeH="0" baseline="0" noProof="0" dirty="0" smtClean="0">
                <a:ln>
                  <a:noFill/>
                </a:ln>
                <a:solidFill>
                  <a:srgbClr val="C00000"/>
                </a:solidFill>
                <a:effectLst/>
                <a:uLnTx/>
                <a:uFillTx/>
                <a:latin typeface="Times New Roman" panose="02020603050405020304" pitchFamily="18" charset="0"/>
                <a:cs typeface="Times New Roman" panose="02020603050405020304" pitchFamily="18" charset="0"/>
              </a:rPr>
              <a:t>ENGINEERING </a:t>
            </a:r>
          </a:p>
          <a:p>
            <a:pPr marL="0" marR="0" lvl="0" indent="0" algn="ctr" defTabSz="914400" rtl="0" eaLnBrk="1" fontAlgn="auto" latinLnBrk="0" hangingPunct="1">
              <a:lnSpc>
                <a:spcPct val="95000"/>
              </a:lnSpc>
              <a:spcBef>
                <a:spcPts val="1400"/>
              </a:spcBef>
              <a:spcAft>
                <a:spcPts val="200"/>
              </a:spcAft>
              <a:buClr>
                <a:srgbClr val="6F6F74"/>
              </a:buClr>
              <a:buSzPct val="80000"/>
              <a:buFont typeface="Arial" pitchFamily="34" charset="0"/>
              <a:buNone/>
              <a:tabLst/>
              <a:defRPr/>
            </a:pPr>
            <a:r>
              <a:rPr kumimoji="0" lang="en-IN" sz="2400" b="1" i="0" u="none" strike="noStrike" kern="1200" cap="none" spc="10" normalizeH="0" baseline="0" noProof="0" dirty="0" smtClean="0">
                <a:ln>
                  <a:noFill/>
                </a:ln>
                <a:solidFill>
                  <a:srgbClr val="C00000"/>
                </a:solidFill>
                <a:effectLst/>
                <a:uLnTx/>
                <a:uFillTx/>
                <a:latin typeface="Times New Roman" panose="02020603050405020304" pitchFamily="18" charset="0"/>
                <a:cs typeface="Times New Roman" panose="02020603050405020304" pitchFamily="18" charset="0"/>
              </a:rPr>
              <a:t>JOB </a:t>
            </a:r>
            <a:r>
              <a:rPr kumimoji="0" lang="en-IN" sz="2400" b="1" i="0" u="none" strike="noStrike" kern="1200" cap="none" spc="1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SEARCH </a:t>
            </a:r>
            <a:r>
              <a:rPr kumimoji="0" lang="en-IN" sz="2400" b="1" i="0" u="none" strike="noStrike" kern="1200" cap="none" spc="10" normalizeH="0" baseline="0" noProof="0" dirty="0" smtClean="0">
                <a:ln>
                  <a:noFill/>
                </a:ln>
                <a:solidFill>
                  <a:srgbClr val="C00000"/>
                </a:solidFill>
                <a:effectLst/>
                <a:uLnTx/>
                <a:uFillTx/>
                <a:latin typeface="Times New Roman" panose="02020603050405020304" pitchFamily="18" charset="0"/>
                <a:cs typeface="Times New Roman" panose="02020603050405020304" pitchFamily="18" charset="0"/>
              </a:rPr>
              <a:t>WEBSITE</a:t>
            </a:r>
            <a:r>
              <a:rPr lang="en-US" sz="2400" spc="10" dirty="0" smtClean="0">
                <a:solidFill>
                  <a:srgbClr val="C00000"/>
                </a:solidFill>
                <a:latin typeface="Times New Roman" panose="02020603050405020304" pitchFamily="18" charset="0"/>
                <a:cs typeface="Times New Roman" panose="02020603050405020304" pitchFamily="18" charset="0"/>
              </a:rPr>
              <a:t>	</a:t>
            </a:r>
            <a:endParaRPr lang="en-US" sz="2400" spc="10" dirty="0">
              <a:solidFill>
                <a:schemeClr val="accent3">
                  <a:lumMod val="7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9A7FB78-B0D1-C36B-D9B3-05500614EC3C}"/>
              </a:ext>
            </a:extLst>
          </p:cNvPr>
          <p:cNvPicPr>
            <a:picLocks noChangeAspect="1"/>
          </p:cNvPicPr>
          <p:nvPr/>
        </p:nvPicPr>
        <p:blipFill>
          <a:blip r:embed="rId2"/>
          <a:stretch>
            <a:fillRect/>
          </a:stretch>
        </p:blipFill>
        <p:spPr>
          <a:xfrm>
            <a:off x="866168" y="208000"/>
            <a:ext cx="1089242" cy="1269109"/>
          </a:xfrm>
          <a:prstGeom prst="rect">
            <a:avLst/>
          </a:prstGeom>
        </p:spPr>
      </p:pic>
      <p:sp>
        <p:nvSpPr>
          <p:cNvPr id="5" name="Subtitle 2">
            <a:extLst>
              <a:ext uri="{FF2B5EF4-FFF2-40B4-BE49-F238E27FC236}">
                <a16:creationId xmlns:a16="http://schemas.microsoft.com/office/drawing/2014/main" id="{CC3A4199-EAD1-8B75-2FDC-01B4D0DF5C83}"/>
              </a:ext>
            </a:extLst>
          </p:cNvPr>
          <p:cNvSpPr txBox="1">
            <a:spLocks/>
          </p:cNvSpPr>
          <p:nvPr/>
        </p:nvSpPr>
        <p:spPr>
          <a:xfrm>
            <a:off x="196947" y="3249637"/>
            <a:ext cx="6253090" cy="2321169"/>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lvl="0" defTabSz="914400">
              <a:lnSpc>
                <a:spcPct val="95000"/>
              </a:lnSpc>
              <a:spcBef>
                <a:spcPts val="1400"/>
              </a:spcBef>
              <a:spcAft>
                <a:spcPts val="200"/>
              </a:spcAft>
              <a:buClr>
                <a:srgbClr val="6F6F74"/>
              </a:buClr>
              <a:defRPr/>
            </a:pPr>
            <a:r>
              <a:rPr lang="en-US" sz="2400" spc="10" dirty="0">
                <a:solidFill>
                  <a:schemeClr val="tx1"/>
                </a:solidFill>
                <a:latin typeface="Times New Roman" panose="02020603050405020304" pitchFamily="18" charset="0"/>
                <a:cs typeface="Times New Roman" panose="02020603050405020304" pitchFamily="18" charset="0"/>
              </a:rPr>
              <a:t>TEAM MEMBERS</a:t>
            </a:r>
            <a:r>
              <a:rPr lang="en-US" sz="2400" spc="10" dirty="0" smtClean="0">
                <a:solidFill>
                  <a:schemeClr val="tx1"/>
                </a:solidFill>
                <a:latin typeface="Times New Roman" panose="02020603050405020304" pitchFamily="18" charset="0"/>
                <a:cs typeface="Times New Roman" panose="02020603050405020304" pitchFamily="18" charset="0"/>
              </a:rPr>
              <a:t>:</a:t>
            </a:r>
            <a:r>
              <a:rPr lang="en-US" sz="2400" spc="10" dirty="0">
                <a:solidFill>
                  <a:schemeClr val="tx1"/>
                </a:solidFill>
                <a:latin typeface="Times New Roman" panose="02020603050405020304" pitchFamily="18" charset="0"/>
                <a:cs typeface="Times New Roman" panose="02020603050405020304" pitchFamily="18" charset="0"/>
              </a:rPr>
              <a:t>	</a:t>
            </a:r>
            <a:r>
              <a:rPr lang="en-US" sz="2400" spc="10" dirty="0">
                <a:solidFill>
                  <a:schemeClr val="accent3">
                    <a:lumMod val="75000"/>
                  </a:schemeClr>
                </a:solidFill>
                <a:latin typeface="Times New Roman" panose="02020603050405020304" pitchFamily="18" charset="0"/>
                <a:cs typeface="Times New Roman" panose="02020603050405020304" pitchFamily="18" charset="0"/>
              </a:rPr>
              <a:t>				      </a:t>
            </a:r>
            <a:r>
              <a:rPr lang="en-US" sz="2400" spc="10" dirty="0" smtClean="0">
                <a:solidFill>
                  <a:schemeClr val="accent3">
                    <a:lumMod val="75000"/>
                  </a:schemeClr>
                </a:solidFill>
                <a:latin typeface="Times New Roman" panose="02020603050405020304" pitchFamily="18" charset="0"/>
                <a:cs typeface="Times New Roman" panose="02020603050405020304" pitchFamily="18" charset="0"/>
              </a:rPr>
              <a:t>	</a:t>
            </a:r>
            <a:r>
              <a:rPr lang="en-US" sz="2400" spc="10" dirty="0" smtClean="0">
                <a:solidFill>
                  <a:schemeClr val="tx1"/>
                </a:solidFill>
                <a:latin typeface="Times New Roman" panose="02020603050405020304" pitchFamily="18" charset="0"/>
                <a:cs typeface="Times New Roman" panose="02020603050405020304" pitchFamily="18" charset="0"/>
              </a:rPr>
              <a:t>S.DHINESHKUMAR(421320104008)</a:t>
            </a:r>
            <a:r>
              <a:rPr lang="en-IN" sz="2400" spc="10" dirty="0" smtClean="0">
                <a:solidFill>
                  <a:schemeClr val="tx1"/>
                </a:solidFill>
                <a:latin typeface="Times New Roman" panose="02020603050405020304" pitchFamily="18" charset="0"/>
                <a:cs typeface="Times New Roman" panose="02020603050405020304" pitchFamily="18" charset="0"/>
              </a:rPr>
              <a:t>      	R.K.MUTHUKUMAR(421320104020)</a:t>
            </a:r>
            <a:r>
              <a:rPr lang="en-IN" sz="2400" spc="10" dirty="0">
                <a:solidFill>
                  <a:schemeClr val="tx1"/>
                </a:solidFill>
                <a:latin typeface="Times New Roman" panose="02020603050405020304" pitchFamily="18" charset="0"/>
                <a:cs typeface="Times New Roman" panose="02020603050405020304" pitchFamily="18" charset="0"/>
              </a:rPr>
              <a:t>	S.RAM KUMAR(421320104031)</a:t>
            </a:r>
            <a:endParaRPr lang="en-US" sz="2400" spc="10" dirty="0">
              <a:solidFill>
                <a:schemeClr val="tx1"/>
              </a:solidFill>
              <a:latin typeface="Times New Roman" panose="02020603050405020304" pitchFamily="18" charset="0"/>
              <a:cs typeface="Times New Roman" panose="02020603050405020304" pitchFamily="18" charset="0"/>
            </a:endParaRPr>
          </a:p>
        </p:txBody>
      </p:sp>
      <p:sp>
        <p:nvSpPr>
          <p:cNvPr id="6" name="Subtitle 2">
            <a:extLst>
              <a:ext uri="{FF2B5EF4-FFF2-40B4-BE49-F238E27FC236}">
                <a16:creationId xmlns:a16="http://schemas.microsoft.com/office/drawing/2014/main" id="{CC3A4199-EAD1-8B75-2FDC-01B4D0DF5C83}"/>
              </a:ext>
            </a:extLst>
          </p:cNvPr>
          <p:cNvSpPr txBox="1">
            <a:spLocks/>
          </p:cNvSpPr>
          <p:nvPr/>
        </p:nvSpPr>
        <p:spPr>
          <a:xfrm>
            <a:off x="6096000" y="3221502"/>
            <a:ext cx="6253090" cy="2321169"/>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lvl="0" defTabSz="914400">
              <a:lnSpc>
                <a:spcPct val="95000"/>
              </a:lnSpc>
              <a:spcBef>
                <a:spcPts val="1400"/>
              </a:spcBef>
              <a:spcAft>
                <a:spcPts val="200"/>
              </a:spcAft>
              <a:buClr>
                <a:srgbClr val="6F6F74"/>
              </a:buClr>
              <a:defRPr/>
            </a:pPr>
            <a:endParaRPr lang="en-US" sz="2400" spc="10"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5829" y="3080824"/>
            <a:ext cx="3911657" cy="2658793"/>
          </a:xfrm>
          <a:prstGeom prst="rect">
            <a:avLst/>
          </a:prstGeom>
          <a:solidFill>
            <a:srgbClr val="FFFFFF"/>
          </a:solidFill>
          <a:ln w="76200">
            <a:noFill/>
          </a:ln>
          <a:effectLst>
            <a:outerShdw blurRad="184150" dist="241300" dir="11520000" sx="110000" sy="110000" algn="ctr">
              <a:srgbClr val="000000">
                <a:alpha val="18000"/>
              </a:srgbClr>
            </a:outerShdw>
          </a:effectLst>
        </p:spPr>
      </p:pic>
    </p:spTree>
    <p:extLst>
      <p:ext uri="{BB962C8B-B14F-4D97-AF65-F5344CB8AC3E}">
        <p14:creationId xmlns:p14="http://schemas.microsoft.com/office/powerpoint/2010/main" val="595134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3D4DE-DC7F-5B0E-426F-3C56A6B1D0A5}"/>
              </a:ext>
            </a:extLst>
          </p:cNvPr>
          <p:cNvSpPr>
            <a:spLocks noGrp="1"/>
          </p:cNvSpPr>
          <p:nvPr>
            <p:ph type="title"/>
          </p:nvPr>
        </p:nvSpPr>
        <p:spPr>
          <a:xfrm>
            <a:off x="1" y="1"/>
            <a:ext cx="12192000" cy="966650"/>
          </a:xfrm>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CONCLUSION</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02B32C1-C8DD-03F1-FF2D-4F15E7298BE0}"/>
              </a:ext>
            </a:extLst>
          </p:cNvPr>
          <p:cNvSpPr>
            <a:spLocks noGrp="1"/>
          </p:cNvSpPr>
          <p:nvPr>
            <p:ph idx="1"/>
          </p:nvPr>
        </p:nvSpPr>
        <p:spPr>
          <a:xfrm>
            <a:off x="967659" y="966651"/>
            <a:ext cx="9273622" cy="3487783"/>
          </a:xfrm>
        </p:spPr>
        <p:txBody>
          <a:bodyPr>
            <a:normAutofit/>
          </a:bodyPr>
          <a:lstStyle/>
          <a:p>
            <a:pPr marL="0" lvl="0" indent="0" algn="just">
              <a:lnSpc>
                <a:spcPct val="107000"/>
              </a:lnSpc>
              <a:spcAft>
                <a:spcPts val="800"/>
              </a:spcAft>
              <a:buSzPts val="1000"/>
              <a:buNone/>
              <a:tabLst>
                <a:tab pos="457200" algn="l"/>
              </a:tabLst>
            </a:pPr>
            <a:r>
              <a:rPr lang="en-IN"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In </a:t>
            </a: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closing, Job search website represents more than just a job search platform. It's a transformative tool that empowers job seekers to discover their true potential and connects employers with top talent. Our commitment to innovation, performance, and security ensures a seamless experience for all users.</a:t>
            </a:r>
          </a:p>
          <a:p>
            <a:pPr marL="0" lvl="0" indent="0" algn="just">
              <a:lnSpc>
                <a:spcPct val="107000"/>
              </a:lnSpc>
              <a:spcAft>
                <a:spcPts val="800"/>
              </a:spcAft>
              <a:buSzPts val="1000"/>
              <a:buNone/>
              <a:tabLst>
                <a:tab pos="457200" algn="l"/>
              </a:tabLst>
            </a:pPr>
            <a:r>
              <a:rPr lang="en-IN"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We </a:t>
            </a: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believe in the power of connecting talent with opportunities, and we invite you to be part of this journey. Join Job search website today and take the first step toward a brighter future.</a:t>
            </a:r>
          </a:p>
          <a:p>
            <a:pPr marL="0" lvl="0" indent="0" algn="just">
              <a:lnSpc>
                <a:spcPct val="107000"/>
              </a:lnSpc>
              <a:spcAft>
                <a:spcPts val="800"/>
              </a:spcAft>
              <a:buSzPts val="1000"/>
              <a:buNone/>
              <a:tabLst>
                <a:tab pos="457200" algn="l"/>
              </a:tabLst>
            </a:pPr>
            <a:r>
              <a:rPr lang="en-IN"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Thank </a:t>
            </a: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you for your attention, and we look forward to being your partner in career growth and success.</a:t>
            </a:r>
          </a:p>
          <a:p>
            <a:pPr marL="0" indent="0" algn="just">
              <a:buNone/>
            </a:pPr>
            <a:endParaRPr lang="en-IN" dirty="0">
              <a:solidFill>
                <a:schemeClr val="tx1"/>
              </a:solidFill>
            </a:endParaRPr>
          </a:p>
        </p:txBody>
      </p:sp>
    </p:spTree>
    <p:extLst>
      <p:ext uri="{BB962C8B-B14F-4D97-AF65-F5344CB8AC3E}">
        <p14:creationId xmlns:p14="http://schemas.microsoft.com/office/powerpoint/2010/main" val="3052483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1,117 Great Job Thank You Images, Stock Photos, 3D objects, &amp; Vectors |  Shutterstock"/>
          <p:cNvPicPr>
            <a:picLocks noChangeAspect="1" noChangeArrowheads="1"/>
          </p:cNvPicPr>
          <p:nvPr/>
        </p:nvPicPr>
        <p:blipFill rotWithShape="1">
          <a:blip r:embed="rId2">
            <a:extLst>
              <a:ext uri="{28A0092B-C50C-407E-A947-70E740481C1C}">
                <a14:useLocalDpi xmlns:a14="http://schemas.microsoft.com/office/drawing/2010/main" val="0"/>
              </a:ext>
            </a:extLst>
          </a:blip>
          <a:srcRect t="13403" b="22020"/>
          <a:stretch/>
        </p:blipFill>
        <p:spPr bwMode="auto">
          <a:xfrm>
            <a:off x="900332" y="1814732"/>
            <a:ext cx="10339754" cy="29401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971000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172-C527-1ACE-919E-61D4088DF188}"/>
              </a:ext>
            </a:extLst>
          </p:cNvPr>
          <p:cNvSpPr>
            <a:spLocks noGrp="1"/>
          </p:cNvSpPr>
          <p:nvPr>
            <p:ph type="title"/>
          </p:nvPr>
        </p:nvSpPr>
        <p:spPr>
          <a:xfrm>
            <a:off x="0" y="1"/>
            <a:ext cx="12192000" cy="1617784"/>
          </a:xfrm>
        </p:spPr>
        <p:txBody>
          <a:bodyPr>
            <a:normAutofit/>
          </a:bodyPr>
          <a:lstStyle/>
          <a:p>
            <a:r>
              <a:rPr lang="en-US" sz="3200" b="1" kern="100" dirty="0">
                <a:solidFill>
                  <a:schemeClr val="bg1"/>
                </a:solidFill>
                <a:latin typeface="Times New Roman" panose="02020603050405020304" pitchFamily="18" charset="0"/>
                <a:cs typeface="Times New Roman" panose="02020603050405020304" pitchFamily="18" charset="0"/>
              </a:rPr>
              <a:t>INTRODUCTION</a:t>
            </a:r>
            <a:endParaRPr lang="en-IN" sz="3200" b="1" dirty="0">
              <a:solidFill>
                <a:schemeClr val="bg1"/>
              </a:solidFill>
            </a:endParaRPr>
          </a:p>
        </p:txBody>
      </p:sp>
      <p:sp>
        <p:nvSpPr>
          <p:cNvPr id="3" name="Content Placeholder 2">
            <a:extLst>
              <a:ext uri="{FF2B5EF4-FFF2-40B4-BE49-F238E27FC236}">
                <a16:creationId xmlns:a16="http://schemas.microsoft.com/office/drawing/2014/main" id="{77FD9D15-0940-6F13-856C-892FF9F28E73}"/>
              </a:ext>
            </a:extLst>
          </p:cNvPr>
          <p:cNvSpPr>
            <a:spLocks noGrp="1"/>
          </p:cNvSpPr>
          <p:nvPr>
            <p:ph idx="1"/>
          </p:nvPr>
        </p:nvSpPr>
        <p:spPr>
          <a:xfrm>
            <a:off x="823965" y="808894"/>
            <a:ext cx="9979018" cy="4729758"/>
          </a:xfrm>
        </p:spPr>
        <p:txBody>
          <a:bodyPr>
            <a:normAutofit/>
          </a:bodyPr>
          <a:lstStyle/>
          <a:p>
            <a:pPr marL="0" indent="0" algn="just">
              <a:buNone/>
            </a:pPr>
            <a:r>
              <a:rPr lang="en-IN" sz="2400" kern="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In </a:t>
            </a:r>
            <a:r>
              <a:rPr lang="en-IN" sz="2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today's fast-paced and competitive job market, finding the right job can be a daunting task. That's where job search website comes in. We are here to transform the way you search for and secure your dream job. Our innovative platform connects job seekers with the best opportunities and employers with the top talent. Join us on this journey and unlock your potential</a:t>
            </a:r>
            <a:r>
              <a:rPr lang="en-IN" sz="2400" kern="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solidFill>
                <a:schemeClr val="tx1"/>
              </a:solidFill>
            </a:endParaRPr>
          </a:p>
        </p:txBody>
      </p:sp>
    </p:spTree>
    <p:extLst>
      <p:ext uri="{BB962C8B-B14F-4D97-AF65-F5344CB8AC3E}">
        <p14:creationId xmlns:p14="http://schemas.microsoft.com/office/powerpoint/2010/main" val="3326506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B5EF3-F2A7-01A3-2D8C-405159BA8A33}"/>
              </a:ext>
            </a:extLst>
          </p:cNvPr>
          <p:cNvSpPr>
            <a:spLocks noGrp="1"/>
          </p:cNvSpPr>
          <p:nvPr>
            <p:ph type="title"/>
          </p:nvPr>
        </p:nvSpPr>
        <p:spPr>
          <a:xfrm>
            <a:off x="-1" y="0"/>
            <a:ext cx="12192001" cy="1266092"/>
          </a:xfrm>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PURPOSE</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77DE93-CC7C-78EE-631D-A9912762D2E6}"/>
              </a:ext>
            </a:extLst>
          </p:cNvPr>
          <p:cNvSpPr>
            <a:spLocks noGrp="1"/>
          </p:cNvSpPr>
          <p:nvPr>
            <p:ph idx="1"/>
          </p:nvPr>
        </p:nvSpPr>
        <p:spPr>
          <a:xfrm>
            <a:off x="509451" y="827984"/>
            <a:ext cx="10502538" cy="5591908"/>
          </a:xfrm>
        </p:spPr>
        <p:txBody>
          <a:bodyPr>
            <a:normAutofit lnSpcReduction="10000"/>
          </a:bodyPr>
          <a:lstStyle/>
          <a:p>
            <a:pPr marL="0" indent="0">
              <a:buNone/>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IN" kern="1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t>
            </a:r>
            <a:r>
              <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Job search website, our primary purpose is to bridge the gap between job seekers and employers. We are committed to providing a platform that streamlines the job search process and simplifies the hiring process for companies. Our ultimate goal is to empower individuals and organizations to find their perfect match, fostering professional growth and success</a:t>
            </a:r>
          </a:p>
          <a:p>
            <a:pPr marL="0" lvl="0" indent="0">
              <a:lnSpc>
                <a:spcPct val="107000"/>
              </a:lnSpc>
              <a:spcAft>
                <a:spcPts val="800"/>
              </a:spcAft>
              <a:buSzPts val="1000"/>
              <a:buNone/>
              <a:tabLst>
                <a:tab pos="457200" algn="l"/>
              </a:tabLst>
            </a:pPr>
            <a:r>
              <a:rPr lang="en-IN" sz="24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Key Objectives:</a:t>
            </a:r>
          </a:p>
          <a:p>
            <a:pPr>
              <a:lnSpc>
                <a:spcPct val="107000"/>
              </a:lnSpc>
              <a:spcAft>
                <a:spcPts val="800"/>
              </a:spcAft>
              <a:buSzPct val="50000"/>
              <a:buFont typeface="Wingdings" panose="05000000000000000000" pitchFamily="2" charset="2"/>
              <a:buChar char="v"/>
              <a:tabLst>
                <a:tab pos="457200" algn="l"/>
              </a:tabLst>
            </a:pPr>
            <a:r>
              <a:rPr lang="en-IN" sz="24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Facilitate Job Discovery: </a:t>
            </a:r>
            <a:r>
              <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 aim to make it easy for job seekers to discover a wide range of job opportunities tailored to their skills and interests.</a:t>
            </a:r>
          </a:p>
          <a:p>
            <a:pPr>
              <a:lnSpc>
                <a:spcPct val="107000"/>
              </a:lnSpc>
              <a:spcAft>
                <a:spcPts val="800"/>
              </a:spcAft>
              <a:buSzPct val="50000"/>
              <a:buFont typeface="Wingdings" panose="05000000000000000000" pitchFamily="2" charset="2"/>
              <a:buChar char="v"/>
              <a:tabLst>
                <a:tab pos="457200" algn="l"/>
              </a:tabLst>
            </a:pPr>
            <a:r>
              <a:rPr lang="en-IN" sz="24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Simplify Hiring: </a:t>
            </a:r>
            <a:r>
              <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Our platform </a:t>
            </a:r>
            <a:r>
              <a:rPr lang="en-IN"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simplifies </a:t>
            </a:r>
            <a:r>
              <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hiring process for employers, helping them find top talent efficiently.</a:t>
            </a:r>
          </a:p>
          <a:p>
            <a:pPr>
              <a:lnSpc>
                <a:spcPct val="107000"/>
              </a:lnSpc>
              <a:spcAft>
                <a:spcPts val="800"/>
              </a:spcAft>
              <a:buSzPct val="50000"/>
              <a:buFont typeface="Wingdings" panose="05000000000000000000" pitchFamily="2" charset="2"/>
              <a:buChar char="v"/>
              <a:tabLst>
                <a:tab pos="457200" algn="l"/>
              </a:tabLst>
            </a:pPr>
            <a:r>
              <a:rPr lang="en-IN" sz="24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Enhance Communication: </a:t>
            </a:r>
            <a:r>
              <a:rPr lang="en-IN" sz="2400" kern="1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Job Search Website</a:t>
            </a:r>
            <a:r>
              <a:rPr lang="en-IN"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fosters </a:t>
            </a:r>
            <a:r>
              <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better communication between job seekers and employers through our messaging system.</a:t>
            </a:r>
          </a:p>
          <a:p>
            <a:pPr marL="0" indent="0">
              <a:buNone/>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018928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06FF0-24F2-DCE4-A4D8-D5E82849CD19}"/>
              </a:ext>
            </a:extLst>
          </p:cNvPr>
          <p:cNvSpPr>
            <a:spLocks noGrp="1"/>
          </p:cNvSpPr>
          <p:nvPr>
            <p:ph type="title"/>
          </p:nvPr>
        </p:nvSpPr>
        <p:spPr>
          <a:xfrm>
            <a:off x="0" y="0"/>
            <a:ext cx="12192000" cy="1319349"/>
          </a:xfrm>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HARDWARE REQUIREMENT</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792D2B-386F-5D13-7626-AFE75C10CBBF}"/>
              </a:ext>
            </a:extLst>
          </p:cNvPr>
          <p:cNvSpPr>
            <a:spLocks noGrp="1"/>
          </p:cNvSpPr>
          <p:nvPr>
            <p:ph idx="1"/>
          </p:nvPr>
        </p:nvSpPr>
        <p:spPr>
          <a:xfrm>
            <a:off x="1075174" y="1306287"/>
            <a:ext cx="10855568" cy="3265714"/>
          </a:xfrm>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 </a:t>
            </a:r>
            <a:r>
              <a:rPr lang="en-IN" sz="2400" dirty="0">
                <a:solidFill>
                  <a:schemeClr val="tx1"/>
                </a:solidFill>
                <a:latin typeface="Times New Roman" panose="02020603050405020304" pitchFamily="18" charset="0"/>
                <a:cs typeface="Times New Roman" panose="02020603050405020304" pitchFamily="18" charset="0"/>
              </a:rPr>
              <a:t>Operating </a:t>
            </a:r>
            <a:r>
              <a:rPr lang="en-IN" sz="2400" dirty="0" smtClean="0">
                <a:solidFill>
                  <a:schemeClr val="tx1"/>
                </a:solidFill>
                <a:latin typeface="Times New Roman" panose="02020603050405020304" pitchFamily="18" charset="0"/>
                <a:cs typeface="Times New Roman" panose="02020603050405020304" pitchFamily="18" charset="0"/>
              </a:rPr>
              <a:t>System 		: Windows</a:t>
            </a:r>
            <a:r>
              <a:rPr lang="en-IN" sz="2400" dirty="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IN" sz="2400" dirty="0">
                <a:solidFill>
                  <a:schemeClr val="tx1"/>
                </a:solidFill>
                <a:latin typeface="Times New Roman" panose="02020603050405020304" pitchFamily="18" charset="0"/>
                <a:cs typeface="Times New Roman" panose="02020603050405020304" pitchFamily="18" charset="0"/>
              </a:rPr>
              <a:t> Hard </a:t>
            </a:r>
            <a:r>
              <a:rPr lang="en-IN" sz="2400" dirty="0" smtClean="0">
                <a:solidFill>
                  <a:schemeClr val="tx1"/>
                </a:solidFill>
                <a:latin typeface="Times New Roman" panose="02020603050405020304" pitchFamily="18" charset="0"/>
                <a:cs typeface="Times New Roman" panose="02020603050405020304" pitchFamily="18" charset="0"/>
              </a:rPr>
              <a:t>disk				: 40GB or more</a:t>
            </a:r>
            <a:endParaRPr lang="en-IN"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solidFill>
                  <a:schemeClr val="tx1"/>
                </a:solidFill>
                <a:latin typeface="Times New Roman" panose="02020603050405020304" pitchFamily="18" charset="0"/>
                <a:cs typeface="Times New Roman" panose="02020603050405020304" pitchFamily="18" charset="0"/>
              </a:rPr>
              <a:t> </a:t>
            </a:r>
            <a:r>
              <a:rPr lang="en-IN" sz="2400" dirty="0" smtClean="0">
                <a:solidFill>
                  <a:schemeClr val="tx1"/>
                </a:solidFill>
                <a:latin typeface="Times New Roman" panose="02020603050405020304" pitchFamily="18" charset="0"/>
                <a:cs typeface="Times New Roman" panose="02020603050405020304" pitchFamily="18" charset="0"/>
              </a:rPr>
              <a:t>RAM 					: 4GB or more</a:t>
            </a:r>
            <a:endParaRPr lang="en-IN"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solidFill>
                  <a:schemeClr val="tx1"/>
                </a:solidFill>
                <a:latin typeface="Times New Roman" panose="02020603050405020304" pitchFamily="18" charset="0"/>
                <a:cs typeface="Times New Roman" panose="02020603050405020304" pitchFamily="18" charset="0"/>
              </a:rPr>
              <a:t> </a:t>
            </a:r>
            <a:r>
              <a:rPr lang="en-IN" sz="2400" dirty="0" smtClean="0">
                <a:solidFill>
                  <a:schemeClr val="tx1"/>
                </a:solidFill>
                <a:latin typeface="Times New Roman" panose="02020603050405020304" pitchFamily="18" charset="0"/>
                <a:cs typeface="Times New Roman" panose="02020603050405020304" pitchFamily="18" charset="0"/>
              </a:rPr>
              <a:t>Processor				: Pentium(R)Dual-Core</a:t>
            </a:r>
          </a:p>
          <a:p>
            <a:pPr marL="0" indent="0">
              <a:buNone/>
            </a:pPr>
            <a:endParaRPr lang="en-IN" sz="2400" dirty="0">
              <a:solidFill>
                <a:schemeClr val="tx1"/>
              </a:solidFill>
            </a:endParaRPr>
          </a:p>
          <a:p>
            <a:pPr marL="0" indent="0">
              <a:buNone/>
            </a:pPr>
            <a:endParaRPr lang="en-IN" sz="24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2199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D893-ABD4-5A20-9F91-414988D65949}"/>
              </a:ext>
            </a:extLst>
          </p:cNvPr>
          <p:cNvSpPr>
            <a:spLocks noGrp="1"/>
          </p:cNvSpPr>
          <p:nvPr>
            <p:ph type="title"/>
          </p:nvPr>
        </p:nvSpPr>
        <p:spPr>
          <a:xfrm>
            <a:off x="0" y="1"/>
            <a:ext cx="12191999" cy="1716258"/>
          </a:xfrm>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SOFTWARE REQUIREMENT</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58C1AB-921C-3DDA-BA16-57F4A2497545}"/>
              </a:ext>
            </a:extLst>
          </p:cNvPr>
          <p:cNvSpPr>
            <a:spLocks noGrp="1"/>
          </p:cNvSpPr>
          <p:nvPr>
            <p:ph idx="1"/>
          </p:nvPr>
        </p:nvSpPr>
        <p:spPr>
          <a:xfrm>
            <a:off x="1070148" y="1533380"/>
            <a:ext cx="10743028" cy="3652575"/>
          </a:xfrm>
        </p:spPr>
        <p:txBody>
          <a:bodyPr>
            <a:normAutofit/>
          </a:bodyPr>
          <a:lstStyle/>
          <a:p>
            <a:pPr>
              <a:lnSpc>
                <a:spcPct val="107000"/>
              </a:lnSpc>
              <a:spcAft>
                <a:spcPts val="800"/>
              </a:spcAft>
              <a:buFont typeface="Wingdings" panose="05000000000000000000" pitchFamily="2" charset="2"/>
              <a:buChar char="v"/>
            </a:pPr>
            <a:r>
              <a:rPr lang="en-US" sz="2400" kern="1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User interface		</a:t>
            </a:r>
            <a:r>
              <a:rPr lang="en-US"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400" kern="1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HTML</a:t>
            </a:r>
            <a:r>
              <a:rPr lang="en-IN" sz="2400" kern="1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CSS</a:t>
            </a:r>
            <a:r>
              <a:rPr lang="en-IN" sz="2400" kern="1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JavaScript</a:t>
            </a:r>
          </a:p>
          <a:p>
            <a:pPr>
              <a:lnSpc>
                <a:spcPct val="107000"/>
              </a:lnSpc>
              <a:spcAft>
                <a:spcPts val="800"/>
              </a:spcAft>
              <a:buFont typeface="Wingdings" panose="05000000000000000000" pitchFamily="2" charset="2"/>
              <a:buChar char="v"/>
            </a:pPr>
            <a:r>
              <a:rPr lang="en-US"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Back End			: java</a:t>
            </a:r>
            <a:r>
              <a:rPr lang="en-IN" sz="2400" kern="1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Mysql</a:t>
            </a:r>
            <a:endParaRPr lang="en-US"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v"/>
            </a:pPr>
            <a:r>
              <a:rPr lang="en-US" sz="2400" kern="1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Operating system	: Windows 7,10 or </a:t>
            </a:r>
            <a:r>
              <a:rPr lang="en-US" sz="2400" kern="100" dirty="0" err="1"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linux</a:t>
            </a:r>
            <a:endParaRPr lang="en-US" sz="2400" kern="1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v"/>
            </a:pPr>
            <a:r>
              <a:rPr lang="en-US" sz="2400" kern="1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IDE					: Visual studio</a:t>
            </a:r>
          </a:p>
          <a:p>
            <a:pPr>
              <a:lnSpc>
                <a:spcPct val="107000"/>
              </a:lnSpc>
              <a:spcAft>
                <a:spcPts val="800"/>
              </a:spcAft>
              <a:buFont typeface="Wingdings" panose="05000000000000000000" pitchFamily="2" charset="2"/>
              <a:buChar char="v"/>
            </a:pPr>
            <a:endPar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400" dirty="0">
              <a:solidFill>
                <a:schemeClr val="tx1"/>
              </a:solidFill>
            </a:endParaRPr>
          </a:p>
        </p:txBody>
      </p:sp>
    </p:spTree>
    <p:extLst>
      <p:ext uri="{BB962C8B-B14F-4D97-AF65-F5344CB8AC3E}">
        <p14:creationId xmlns:p14="http://schemas.microsoft.com/office/powerpoint/2010/main" val="3266827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C9CF0-207C-E4BB-D61C-FF0B4B3F5A74}"/>
              </a:ext>
            </a:extLst>
          </p:cNvPr>
          <p:cNvSpPr>
            <a:spLocks noGrp="1"/>
          </p:cNvSpPr>
          <p:nvPr>
            <p:ph type="title"/>
          </p:nvPr>
        </p:nvSpPr>
        <p:spPr>
          <a:xfrm>
            <a:off x="0" y="1"/>
            <a:ext cx="12191999" cy="1162594"/>
          </a:xfrm>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FUNCTIONAL REQUIREMENT</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E4B240-2F3A-6128-60B0-EDCA30D0FAB6}"/>
              </a:ext>
            </a:extLst>
          </p:cNvPr>
          <p:cNvSpPr>
            <a:spLocks noGrp="1"/>
          </p:cNvSpPr>
          <p:nvPr>
            <p:ph idx="1"/>
          </p:nvPr>
        </p:nvSpPr>
        <p:spPr>
          <a:xfrm>
            <a:off x="1164602" y="933043"/>
            <a:ext cx="10883705" cy="4681977"/>
          </a:xfrm>
        </p:spPr>
        <p:txBody>
          <a:bodyPr>
            <a:normAutofit/>
          </a:bodyPr>
          <a:lstStyle/>
          <a:p>
            <a:pPr>
              <a:lnSpc>
                <a:spcPct val="107000"/>
              </a:lnSpc>
              <a:spcAft>
                <a:spcPts val="800"/>
              </a:spcAft>
              <a:buFont typeface="Wingdings" panose="05000000000000000000" pitchFamily="2" charset="2"/>
              <a:buChar char="v"/>
              <a:tabLst>
                <a:tab pos="457200" algn="l"/>
              </a:tabLst>
            </a:pPr>
            <a:r>
              <a:rPr lang="en-IN" sz="2400" b="1"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User </a:t>
            </a:r>
            <a:r>
              <a:rPr lang="en-IN" sz="24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Registration and Profile Management:</a:t>
            </a:r>
            <a:endPar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ct val="107000"/>
              </a:lnSpc>
              <a:spcAft>
                <a:spcPts val="800"/>
              </a:spcAft>
              <a:buSzPts val="1000"/>
              <a:buNone/>
              <a:tabLst>
                <a:tab pos="914400" algn="l"/>
              </a:tabLst>
            </a:pPr>
            <a:r>
              <a:rPr lang="en-IN"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Users </a:t>
            </a:r>
            <a:r>
              <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can create accounts with personal information.</a:t>
            </a:r>
          </a:p>
          <a:p>
            <a:pPr marL="457200" lvl="1" indent="0">
              <a:lnSpc>
                <a:spcPct val="107000"/>
              </a:lnSpc>
              <a:spcAft>
                <a:spcPts val="800"/>
              </a:spcAft>
              <a:buSzPts val="1000"/>
              <a:buNone/>
              <a:tabLst>
                <a:tab pos="914400" algn="l"/>
              </a:tabLst>
            </a:pPr>
            <a:r>
              <a:rPr lang="en-IN"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They </a:t>
            </a:r>
            <a:r>
              <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can edit and update their profiles.</a:t>
            </a:r>
          </a:p>
          <a:p>
            <a:pPr marL="457200" lvl="1" indent="0">
              <a:lnSpc>
                <a:spcPct val="107000"/>
              </a:lnSpc>
              <a:spcAft>
                <a:spcPts val="800"/>
              </a:spcAft>
              <a:buSzPts val="1000"/>
              <a:buNone/>
              <a:tabLst>
                <a:tab pos="914400" algn="l"/>
              </a:tabLst>
            </a:pPr>
            <a:r>
              <a:rPr lang="en-IN"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a:t>
            </a:r>
            <a:r>
              <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 dashboard for managing profile details.</a:t>
            </a:r>
          </a:p>
          <a:p>
            <a:pPr lvl="0">
              <a:lnSpc>
                <a:spcPct val="107000"/>
              </a:lnSpc>
              <a:spcAft>
                <a:spcPts val="800"/>
              </a:spcAft>
              <a:buFont typeface="Wingdings" panose="05000000000000000000" pitchFamily="2" charset="2"/>
              <a:buChar char="v"/>
              <a:tabLst>
                <a:tab pos="457200" algn="l"/>
              </a:tabLst>
            </a:pPr>
            <a:r>
              <a:rPr lang="en-IN" sz="2400" b="1"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Job </a:t>
            </a:r>
            <a:r>
              <a:rPr lang="en-IN" sz="24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Posting and Search:</a:t>
            </a:r>
            <a:endPar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ct val="107000"/>
              </a:lnSpc>
              <a:spcAft>
                <a:spcPts val="800"/>
              </a:spcAft>
              <a:buSzPts val="1000"/>
              <a:buNone/>
              <a:tabLst>
                <a:tab pos="914400" algn="l"/>
              </a:tabLst>
            </a:pPr>
            <a:r>
              <a:rPr lang="en-IN"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Employers </a:t>
            </a:r>
            <a:r>
              <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can post job listings.</a:t>
            </a:r>
          </a:p>
          <a:p>
            <a:pPr marL="457200" lvl="1" indent="0">
              <a:lnSpc>
                <a:spcPct val="107000"/>
              </a:lnSpc>
              <a:spcAft>
                <a:spcPts val="800"/>
              </a:spcAft>
              <a:buSzPts val="1000"/>
              <a:buNone/>
              <a:tabLst>
                <a:tab pos="914400" algn="l"/>
              </a:tabLst>
            </a:pPr>
            <a:r>
              <a:rPr lang="en-IN"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Job </a:t>
            </a:r>
            <a:r>
              <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seekers can search and filter jobs based on criteria.</a:t>
            </a:r>
          </a:p>
          <a:p>
            <a:pPr marL="457200" lvl="1" indent="0">
              <a:lnSpc>
                <a:spcPct val="107000"/>
              </a:lnSpc>
              <a:spcAft>
                <a:spcPts val="800"/>
              </a:spcAft>
              <a:buSzPts val="1000"/>
              <a:buNone/>
              <a:tabLst>
                <a:tab pos="914400" algn="l"/>
              </a:tabLst>
            </a:pPr>
            <a:r>
              <a:rPr lang="en-IN"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Search </a:t>
            </a:r>
            <a:r>
              <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results include job details and application options.</a:t>
            </a:r>
          </a:p>
          <a:p>
            <a:pPr marL="0" indent="0">
              <a:buNone/>
            </a:pPr>
            <a:endParaRPr lang="en-IN" sz="600" dirty="0">
              <a:solidFill>
                <a:schemeClr val="tx1"/>
              </a:solidFill>
            </a:endParaRPr>
          </a:p>
        </p:txBody>
      </p:sp>
    </p:spTree>
    <p:extLst>
      <p:ext uri="{BB962C8B-B14F-4D97-AF65-F5344CB8AC3E}">
        <p14:creationId xmlns:p14="http://schemas.microsoft.com/office/powerpoint/2010/main" val="1184678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0A2AFA-8269-95F2-B3D9-4E2DA4364F21}"/>
              </a:ext>
            </a:extLst>
          </p:cNvPr>
          <p:cNvSpPr txBox="1"/>
          <p:nvPr/>
        </p:nvSpPr>
        <p:spPr>
          <a:xfrm>
            <a:off x="2328203" y="805878"/>
            <a:ext cx="10686757" cy="5943487"/>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v"/>
              <a:tabLst>
                <a:tab pos="457200" algn="l"/>
              </a:tabLst>
            </a:pPr>
            <a:r>
              <a:rPr lang="en-IN" sz="2400" b="1" kern="100" dirty="0" smtClean="0">
                <a:effectLst/>
                <a:latin typeface="Times New Roman" panose="02020603050405020304" pitchFamily="18" charset="0"/>
                <a:ea typeface="Calibri" panose="020F0502020204030204" pitchFamily="34" charset="0"/>
                <a:cs typeface="Times New Roman" panose="02020603050405020304" pitchFamily="18" charset="0"/>
              </a:rPr>
              <a:t> Application </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Submission:</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buSzPts val="1000"/>
              <a:tabLst>
                <a:tab pos="914400" algn="l"/>
              </a:tabLst>
            </a:pP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	Job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seekers can apply for jobs through the website.</a:t>
            </a:r>
          </a:p>
          <a:p>
            <a:pPr lvl="1">
              <a:lnSpc>
                <a:spcPct val="107000"/>
              </a:lnSpc>
              <a:spcAft>
                <a:spcPts val="800"/>
              </a:spcAft>
              <a:buSzPts val="1000"/>
              <a:tabLst>
                <a:tab pos="914400" algn="l"/>
              </a:tabLst>
            </a:pP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	Application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forms capture relevant information.</a:t>
            </a:r>
          </a:p>
          <a:p>
            <a:pPr lvl="1">
              <a:lnSpc>
                <a:spcPct val="107000"/>
              </a:lnSpc>
              <a:spcAft>
                <a:spcPts val="800"/>
              </a:spcAft>
              <a:buSzPts val="1000"/>
              <a:tabLst>
                <a:tab pos="914400" algn="l"/>
              </a:tabLst>
            </a:pP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	Confirmation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messages for successful applications.</a:t>
            </a:r>
          </a:p>
          <a:p>
            <a:pPr marL="342900" lvl="0" indent="-342900">
              <a:lnSpc>
                <a:spcPct val="107000"/>
              </a:lnSpc>
              <a:spcAft>
                <a:spcPts val="800"/>
              </a:spcAft>
              <a:buFont typeface="Wingdings" panose="05000000000000000000" pitchFamily="2" charset="2"/>
              <a:buChar char="v"/>
              <a:tabLst>
                <a:tab pos="457200" algn="l"/>
              </a:tabLst>
            </a:pPr>
            <a:r>
              <a:rPr lang="en-IN" sz="2400" b="1" kern="100" dirty="0" smtClean="0">
                <a:effectLst/>
                <a:latin typeface="Times New Roman" panose="02020603050405020304" pitchFamily="18" charset="0"/>
                <a:ea typeface="Calibri" panose="020F0502020204030204" pitchFamily="34" charset="0"/>
                <a:cs typeface="Times New Roman" panose="02020603050405020304" pitchFamily="18" charset="0"/>
              </a:rPr>
              <a:t> Resume </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Uploading:</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buSzPts val="1000"/>
              <a:tabLst>
                <a:tab pos="914400" algn="l"/>
              </a:tabLst>
            </a:pP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	Users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can upload and manage their resumes.</a:t>
            </a:r>
          </a:p>
          <a:p>
            <a:pPr lvl="1">
              <a:lnSpc>
                <a:spcPct val="107000"/>
              </a:lnSpc>
              <a:spcAft>
                <a:spcPts val="800"/>
              </a:spcAft>
              <a:buSzPts val="1000"/>
              <a:tabLst>
                <a:tab pos="914400" algn="l"/>
              </a:tabLst>
            </a:pP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	Resume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parsing for easier job applications.</a:t>
            </a:r>
          </a:p>
          <a:p>
            <a:pPr lvl="1">
              <a:lnSpc>
                <a:spcPct val="107000"/>
              </a:lnSpc>
              <a:spcAft>
                <a:spcPts val="800"/>
              </a:spcAft>
              <a:buSzPts val="1000"/>
              <a:tabLst>
                <a:tab pos="914400" algn="l"/>
              </a:tabLst>
            </a:pP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	Resume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privacy settings.</a:t>
            </a:r>
          </a:p>
          <a:p>
            <a:pPr marL="342900" lvl="0" indent="-342900">
              <a:lnSpc>
                <a:spcPct val="107000"/>
              </a:lnSpc>
              <a:spcAft>
                <a:spcPts val="800"/>
              </a:spcAft>
              <a:buFont typeface="Wingdings" panose="05000000000000000000" pitchFamily="2" charset="2"/>
              <a:buChar char="v"/>
              <a:tabLst>
                <a:tab pos="457200" algn="l"/>
              </a:tabLst>
            </a:pPr>
            <a:r>
              <a:rPr lang="en-IN" sz="2400" b="1" kern="100" dirty="0" smtClean="0">
                <a:effectLst/>
                <a:latin typeface="Times New Roman" panose="02020603050405020304" pitchFamily="18" charset="0"/>
                <a:ea typeface="Calibri" panose="020F0502020204030204" pitchFamily="34" charset="0"/>
                <a:cs typeface="Times New Roman" panose="02020603050405020304" pitchFamily="18" charset="0"/>
              </a:rPr>
              <a:t> Job </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Alerts: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buSzPts val="1000"/>
              <a:tabLst>
                <a:tab pos="914400" algn="l"/>
              </a:tabLst>
            </a:pP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	Users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can set up job alerts for specific criteria.</a:t>
            </a:r>
          </a:p>
          <a:p>
            <a:pPr lvl="1">
              <a:lnSpc>
                <a:spcPct val="107000"/>
              </a:lnSpc>
              <a:spcAft>
                <a:spcPts val="800"/>
              </a:spcAft>
              <a:buSzPts val="1000"/>
              <a:tabLst>
                <a:tab pos="914400" algn="l"/>
              </a:tabLst>
            </a:pP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	Alerts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sent via email or notifications.</a:t>
            </a:r>
          </a:p>
          <a:p>
            <a:pPr lvl="1">
              <a:lnSpc>
                <a:spcPct val="107000"/>
              </a:lnSpc>
              <a:spcAft>
                <a:spcPts val="800"/>
              </a:spcAft>
              <a:buSzPts val="1000"/>
              <a:tabLst>
                <a:tab pos="914400" algn="l"/>
              </a:tabLst>
            </a:pP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	Customization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of alert frequency.</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p:cNvSpPr>
            <a:spLocks noGrp="1"/>
          </p:cNvSpPr>
          <p:nvPr>
            <p:ph type="title"/>
          </p:nvPr>
        </p:nvSpPr>
        <p:spPr>
          <a:xfrm>
            <a:off x="0" y="0"/>
            <a:ext cx="8534400" cy="916672"/>
          </a:xfrm>
        </p:spPr>
        <p:txBody>
          <a:bodyPr>
            <a:normAutofit/>
          </a:bodyPr>
          <a:lstStyle/>
          <a:p>
            <a:r>
              <a:rPr lang="en-US" sz="3200" b="1" dirty="0" smtClean="0">
                <a:solidFill>
                  <a:schemeClr val="bg1"/>
                </a:solidFill>
                <a:latin typeface="Times New Roman" panose="02020603050405020304" pitchFamily="18" charset="0"/>
                <a:cs typeface="Times New Roman" panose="02020603050405020304" pitchFamily="18" charset="0"/>
              </a:rPr>
              <a:t>Continue….</a:t>
            </a:r>
            <a:endParaRPr lang="en-IN" sz="32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9055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8322F-90BB-475D-4AC3-5D6F344624BE}"/>
              </a:ext>
            </a:extLst>
          </p:cNvPr>
          <p:cNvSpPr>
            <a:spLocks noGrp="1"/>
          </p:cNvSpPr>
          <p:nvPr>
            <p:ph type="title"/>
          </p:nvPr>
        </p:nvSpPr>
        <p:spPr>
          <a:xfrm>
            <a:off x="0" y="1"/>
            <a:ext cx="12191999" cy="1123405"/>
          </a:xfrm>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NON-FUNCTIONAL REQUIREMENT</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622299-5D0A-0023-40E2-731245E7FC3B}"/>
              </a:ext>
            </a:extLst>
          </p:cNvPr>
          <p:cNvSpPr>
            <a:spLocks noGrp="1"/>
          </p:cNvSpPr>
          <p:nvPr>
            <p:ph idx="1"/>
          </p:nvPr>
        </p:nvSpPr>
        <p:spPr>
          <a:xfrm>
            <a:off x="1336431" y="1123406"/>
            <a:ext cx="10855568" cy="4766381"/>
          </a:xfrm>
        </p:spPr>
        <p:txBody>
          <a:bodyPr>
            <a:normAutofit/>
          </a:bodyPr>
          <a:lstStyle/>
          <a:p>
            <a:pPr>
              <a:lnSpc>
                <a:spcPct val="107000"/>
              </a:lnSpc>
              <a:spcAft>
                <a:spcPts val="800"/>
              </a:spcAft>
              <a:buFont typeface="Wingdings" panose="05000000000000000000" pitchFamily="2" charset="2"/>
              <a:buChar char="v"/>
              <a:tabLst>
                <a:tab pos="457200" algn="l"/>
              </a:tabLst>
            </a:pPr>
            <a:r>
              <a:rPr lang="en-IN" sz="2400" b="1"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Performance </a:t>
            </a:r>
            <a:r>
              <a:rPr lang="en-IN" sz="24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and Scalability:</a:t>
            </a:r>
            <a:endPar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ct val="107000"/>
              </a:lnSpc>
              <a:spcAft>
                <a:spcPts val="800"/>
              </a:spcAft>
              <a:buSzPts val="1000"/>
              <a:buNone/>
              <a:tabLst>
                <a:tab pos="914400" algn="l"/>
              </a:tabLst>
            </a:pPr>
            <a:r>
              <a:rPr lang="en-IN"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a:t>
            </a:r>
            <a:r>
              <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system must handle a large number of concurrent users.</a:t>
            </a:r>
          </a:p>
          <a:p>
            <a:pPr marL="457200" lvl="1" indent="0">
              <a:lnSpc>
                <a:spcPct val="107000"/>
              </a:lnSpc>
              <a:spcAft>
                <a:spcPts val="800"/>
              </a:spcAft>
              <a:buSzPts val="1000"/>
              <a:buNone/>
              <a:tabLst>
                <a:tab pos="914400" algn="l"/>
              </a:tabLst>
            </a:pPr>
            <a:r>
              <a:rPr lang="en-IN"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Response </a:t>
            </a:r>
            <a:r>
              <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time should be within acceptable limits.</a:t>
            </a:r>
          </a:p>
          <a:p>
            <a:pPr marL="457200" lvl="1" indent="0">
              <a:lnSpc>
                <a:spcPct val="107000"/>
              </a:lnSpc>
              <a:spcAft>
                <a:spcPts val="800"/>
              </a:spcAft>
              <a:buSzPts val="1000"/>
              <a:buNone/>
              <a:tabLst>
                <a:tab pos="914400" algn="l"/>
              </a:tabLst>
            </a:pPr>
            <a:r>
              <a:rPr lang="en-IN"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Scalability </a:t>
            </a:r>
            <a:r>
              <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plan for handling growth.</a:t>
            </a:r>
          </a:p>
          <a:p>
            <a:pPr lvl="0">
              <a:lnSpc>
                <a:spcPct val="107000"/>
              </a:lnSpc>
              <a:spcAft>
                <a:spcPts val="800"/>
              </a:spcAft>
              <a:buFont typeface="Wingdings" panose="05000000000000000000" pitchFamily="2" charset="2"/>
              <a:buChar char="v"/>
              <a:tabLst>
                <a:tab pos="457200" algn="l"/>
              </a:tabLst>
            </a:pPr>
            <a:r>
              <a:rPr lang="en-IN" sz="2400" b="1"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Reliability </a:t>
            </a:r>
            <a:r>
              <a:rPr lang="en-IN" sz="24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and Availability:</a:t>
            </a:r>
            <a:endPar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ct val="107000"/>
              </a:lnSpc>
              <a:spcAft>
                <a:spcPts val="800"/>
              </a:spcAft>
              <a:buSzPts val="1000"/>
              <a:buNone/>
              <a:tabLst>
                <a:tab pos="914400" algn="l"/>
              </a:tabLst>
            </a:pPr>
            <a:r>
              <a:rPr lang="en-IN"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a:t>
            </a:r>
            <a:r>
              <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system should be available 24/7.</a:t>
            </a:r>
          </a:p>
          <a:p>
            <a:pPr marL="457200" lvl="1" indent="0">
              <a:lnSpc>
                <a:spcPct val="107000"/>
              </a:lnSpc>
              <a:spcAft>
                <a:spcPts val="800"/>
              </a:spcAft>
              <a:buSzPts val="1000"/>
              <a:buNone/>
              <a:tabLst>
                <a:tab pos="914400" algn="l"/>
              </a:tabLst>
            </a:pPr>
            <a:r>
              <a:rPr lang="en-IN"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Backup </a:t>
            </a:r>
            <a:r>
              <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and redundancy systems.</a:t>
            </a:r>
          </a:p>
          <a:p>
            <a:pPr marL="457200" lvl="1" indent="0">
              <a:lnSpc>
                <a:spcPct val="107000"/>
              </a:lnSpc>
              <a:spcAft>
                <a:spcPts val="800"/>
              </a:spcAft>
              <a:buSzPts val="1000"/>
              <a:buNone/>
              <a:tabLst>
                <a:tab pos="914400" algn="l"/>
              </a:tabLst>
            </a:pPr>
            <a:r>
              <a:rPr lang="en-IN" sz="24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Disaster </a:t>
            </a:r>
            <a:r>
              <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recovery plan.</a:t>
            </a:r>
          </a:p>
          <a:p>
            <a:pPr marL="0" indent="0">
              <a:buNone/>
            </a:pPr>
            <a:endParaRPr lang="en-IN" sz="1200" dirty="0">
              <a:solidFill>
                <a:schemeClr val="tx1"/>
              </a:solidFill>
            </a:endParaRPr>
          </a:p>
        </p:txBody>
      </p:sp>
    </p:spTree>
    <p:extLst>
      <p:ext uri="{BB962C8B-B14F-4D97-AF65-F5344CB8AC3E}">
        <p14:creationId xmlns:p14="http://schemas.microsoft.com/office/powerpoint/2010/main" val="1524528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10BC7D-BBBE-1DE8-FCDF-5F6ED692CFEB}"/>
              </a:ext>
            </a:extLst>
          </p:cNvPr>
          <p:cNvSpPr txBox="1"/>
          <p:nvPr/>
        </p:nvSpPr>
        <p:spPr>
          <a:xfrm>
            <a:off x="1505243" y="724747"/>
            <a:ext cx="10686757" cy="6133253"/>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v"/>
              <a:tabLst>
                <a:tab pos="457200" algn="l"/>
              </a:tabLs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Compatibility:</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buSzPts val="1000"/>
              <a:tabLst>
                <a:tab pos="914400" algn="l"/>
              </a:tabLst>
            </a:pP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	Cross-browser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compatibility.</a:t>
            </a:r>
          </a:p>
          <a:p>
            <a:pPr lvl="1">
              <a:lnSpc>
                <a:spcPct val="107000"/>
              </a:lnSpc>
              <a:spcAft>
                <a:spcPts val="800"/>
              </a:spcAft>
              <a:buSzPts val="1000"/>
              <a:tabLst>
                <a:tab pos="914400" algn="l"/>
              </a:tabLst>
            </a:pP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	Mobile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responsiveness.</a:t>
            </a:r>
          </a:p>
          <a:p>
            <a:pPr lvl="1">
              <a:lnSpc>
                <a:spcPct val="107000"/>
              </a:lnSpc>
              <a:spcAft>
                <a:spcPts val="800"/>
              </a:spcAft>
              <a:buSzPts val="1000"/>
              <a:tabLst>
                <a:tab pos="914400" algn="l"/>
              </a:tabLst>
            </a:pP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	Accessibility compliance.</a:t>
            </a:r>
          </a:p>
          <a:p>
            <a:pPr marL="342900" lvl="0" indent="-342900">
              <a:lnSpc>
                <a:spcPct val="107000"/>
              </a:lnSpc>
              <a:spcAft>
                <a:spcPts val="800"/>
              </a:spcAft>
              <a:buFont typeface="Wingdings" panose="05000000000000000000" pitchFamily="2" charset="2"/>
              <a:buChar char="v"/>
              <a:tabLst>
                <a:tab pos="457200" algn="l"/>
              </a:tabLst>
            </a:pPr>
            <a:r>
              <a:rPr lang="en-IN" sz="2400" b="1" kern="100" dirty="0" smtClean="0">
                <a:effectLst/>
                <a:latin typeface="Times New Roman" panose="02020603050405020304" pitchFamily="18" charset="0"/>
                <a:ea typeface="Calibri" panose="020F0502020204030204" pitchFamily="34" charset="0"/>
                <a:cs typeface="Times New Roman" panose="02020603050405020304" pitchFamily="18" charset="0"/>
              </a:rPr>
              <a:t>Usability and User Experience:</a:t>
            </a:r>
            <a:endPar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buSzPts val="1000"/>
              <a:tabLst>
                <a:tab pos="914400" algn="l"/>
              </a:tabLst>
            </a:pP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	Intuitive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and user-friendly interface.</a:t>
            </a:r>
          </a:p>
          <a:p>
            <a:pPr lvl="1">
              <a:lnSpc>
                <a:spcPct val="107000"/>
              </a:lnSpc>
              <a:spcAft>
                <a:spcPts val="800"/>
              </a:spcAft>
              <a:buSzPts val="1000"/>
              <a:tabLst>
                <a:tab pos="914400" algn="l"/>
              </a:tabLst>
            </a:pP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	Consistent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design and navigation</a:t>
            </a: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buSzPts val="1000"/>
              <a:tabLst>
                <a:tab pos="914400" algn="l"/>
              </a:tabLst>
            </a:pP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	User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onboarding and help resources.</a:t>
            </a:r>
          </a:p>
          <a:p>
            <a:pPr marL="342900" lvl="0" indent="-342900">
              <a:lnSpc>
                <a:spcPct val="107000"/>
              </a:lnSpc>
              <a:spcAft>
                <a:spcPts val="800"/>
              </a:spcAft>
              <a:buFont typeface="Wingdings" panose="05000000000000000000" pitchFamily="2" charset="2"/>
              <a:buChar char="v"/>
              <a:tabLst>
                <a:tab pos="457200" algn="l"/>
              </a:tabLs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Response Time:</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buSzPts val="1000"/>
              <a:tabLst>
                <a:tab pos="914400" algn="l"/>
              </a:tabLst>
            </a:pP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	Define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acceptable response times for various functions.</a:t>
            </a:r>
          </a:p>
          <a:p>
            <a:pPr lvl="1">
              <a:lnSpc>
                <a:spcPct val="107000"/>
              </a:lnSpc>
              <a:spcAft>
                <a:spcPts val="800"/>
              </a:spcAft>
              <a:buSzPts val="1000"/>
              <a:tabLst>
                <a:tab pos="914400" algn="l"/>
              </a:tabLst>
            </a:pP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	Optimize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performance bottlenecks.</a:t>
            </a:r>
          </a:p>
          <a:p>
            <a:pPr lvl="1">
              <a:lnSpc>
                <a:spcPct val="107000"/>
              </a:lnSpc>
              <a:spcAft>
                <a:spcPts val="800"/>
              </a:spcAft>
              <a:buSzPts val="1000"/>
              <a:tabLst>
                <a:tab pos="914400" algn="l"/>
              </a:tabLst>
            </a:pP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	Regular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performance monitoring.</a:t>
            </a:r>
          </a:p>
        </p:txBody>
      </p:sp>
      <p:sp>
        <p:nvSpPr>
          <p:cNvPr id="2" name="Title 1"/>
          <p:cNvSpPr>
            <a:spLocks noGrp="1"/>
          </p:cNvSpPr>
          <p:nvPr>
            <p:ph type="title"/>
          </p:nvPr>
        </p:nvSpPr>
        <p:spPr>
          <a:xfrm>
            <a:off x="0" y="19835"/>
            <a:ext cx="8534400" cy="829251"/>
          </a:xfrm>
        </p:spPr>
        <p:txBody>
          <a:bodyPr>
            <a:normAutofit/>
          </a:bodyPr>
          <a:lstStyle/>
          <a:p>
            <a:r>
              <a:rPr lang="en-US" sz="3200" b="1" dirty="0" smtClean="0">
                <a:solidFill>
                  <a:schemeClr val="bg1"/>
                </a:solidFill>
                <a:latin typeface="Times New Roman" panose="02020603050405020304" pitchFamily="18" charset="0"/>
                <a:cs typeface="Times New Roman" panose="02020603050405020304" pitchFamily="18" charset="0"/>
              </a:rPr>
              <a:t>Continue…</a:t>
            </a:r>
            <a:endParaRPr lang="en-IN" sz="32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283764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159</TotalTime>
  <Words>48</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Times New Roman</vt:lpstr>
      <vt:lpstr>Wingdings</vt:lpstr>
      <vt:lpstr>Wingdings 3</vt:lpstr>
      <vt:lpstr>Slice</vt:lpstr>
      <vt:lpstr>      KRISHNASAMY COLLEGE OF    ENGINEERING  AND TECHNOLOGY</vt:lpstr>
      <vt:lpstr>INTRODUCTION</vt:lpstr>
      <vt:lpstr>PURPOSE</vt:lpstr>
      <vt:lpstr>HARDWARE REQUIREMENT</vt:lpstr>
      <vt:lpstr>SOFTWARE REQUIREMENT</vt:lpstr>
      <vt:lpstr>FUNCTIONAL REQUIREMENT</vt:lpstr>
      <vt:lpstr>Continue….</vt:lpstr>
      <vt:lpstr>NON-FUNCTIONAL REQUIREMENT</vt:lpstr>
      <vt:lpstr>Continue…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KRISHNASAMY COLLEGE OF   ENGINEERING  AND TECHNOLOGY</dc:title>
  <dc:creator>Muthu kumar</dc:creator>
  <cp:lastModifiedBy>LOVEL_BOY_77</cp:lastModifiedBy>
  <cp:revision>19</cp:revision>
  <dcterms:created xsi:type="dcterms:W3CDTF">2023-10-15T06:20:16Z</dcterms:created>
  <dcterms:modified xsi:type="dcterms:W3CDTF">2023-10-24T19:54:50Z</dcterms:modified>
</cp:coreProperties>
</file>