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4" r:id="rId1"/>
  </p:sldMasterIdLst>
  <p:sldIdLst>
    <p:sldId id="261" r:id="rId2"/>
    <p:sldId id="260" r:id="rId3"/>
    <p:sldId id="269" r:id="rId4"/>
    <p:sldId id="270" r:id="rId5"/>
    <p:sldId id="271" r:id="rId6"/>
    <p:sldId id="273" r:id="rId7"/>
    <p:sldId id="274" r:id="rId8"/>
    <p:sldId id="278" r:id="rId9"/>
    <p:sldId id="275" r:id="rId10"/>
    <p:sldId id="27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BAA8380-0441-47BE-A9BF-2DA7254CB0B2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4522C5D-A184-414B-98A3-4C0A6710EA0F}">
      <dgm:prSet/>
      <dgm:spPr/>
      <dgm:t>
        <a:bodyPr/>
        <a:lstStyle/>
        <a:p>
          <a:r>
            <a:rPr lang="en-US" dirty="0"/>
            <a:t>This data is about different smartphones sold on Flipkart website, with its specs, prices( before and after offers ), reviews &amp; ratings and  warranty </a:t>
          </a:r>
          <a:br>
            <a:rPr lang="en-US" dirty="0"/>
          </a:br>
          <a:endParaRPr lang="en-US" dirty="0"/>
        </a:p>
      </dgm:t>
    </dgm:pt>
    <dgm:pt modelId="{F2EFCAC1-5A54-4C1F-9429-102DC3605645}" type="parTrans" cxnId="{FFA52A5E-7663-49DA-B06C-541A82A933C5}">
      <dgm:prSet/>
      <dgm:spPr/>
      <dgm:t>
        <a:bodyPr/>
        <a:lstStyle/>
        <a:p>
          <a:endParaRPr lang="en-US"/>
        </a:p>
      </dgm:t>
    </dgm:pt>
    <dgm:pt modelId="{8046DB1C-522A-4D0B-A524-C83091D9F1D2}" type="sibTrans" cxnId="{FFA52A5E-7663-49DA-B06C-541A82A933C5}">
      <dgm:prSet/>
      <dgm:spPr/>
      <dgm:t>
        <a:bodyPr/>
        <a:lstStyle/>
        <a:p>
          <a:endParaRPr lang="en-US"/>
        </a:p>
      </dgm:t>
    </dgm:pt>
    <dgm:pt modelId="{94ECE567-F02C-47D5-9F44-F050DBFFF1FA}">
      <dgm:prSet/>
      <dgm:spPr/>
      <dgm:t>
        <a:bodyPr/>
        <a:lstStyle/>
        <a:p>
          <a:r>
            <a:rPr lang="en-US" dirty="0"/>
            <a:t>In this presentation we will ask a couple of questions that can help us</a:t>
          </a:r>
          <a:br>
            <a:rPr lang="en-US" dirty="0"/>
          </a:br>
          <a:r>
            <a:rPr lang="en-US" dirty="0"/>
            <a:t>draw a conclusion about the best and worst products on the website </a:t>
          </a:r>
        </a:p>
      </dgm:t>
    </dgm:pt>
    <dgm:pt modelId="{9B9D06AC-DC52-4A6A-97F4-9CD6CC3CA2AC}" type="parTrans" cxnId="{81026EE0-9902-4BE9-9481-24BC4F032119}">
      <dgm:prSet/>
      <dgm:spPr/>
      <dgm:t>
        <a:bodyPr/>
        <a:lstStyle/>
        <a:p>
          <a:endParaRPr lang="en-US"/>
        </a:p>
      </dgm:t>
    </dgm:pt>
    <dgm:pt modelId="{25281665-6E45-4779-833F-0108B1E4310E}" type="sibTrans" cxnId="{81026EE0-9902-4BE9-9481-24BC4F032119}">
      <dgm:prSet/>
      <dgm:spPr/>
      <dgm:t>
        <a:bodyPr/>
        <a:lstStyle/>
        <a:p>
          <a:endParaRPr lang="en-US"/>
        </a:p>
      </dgm:t>
    </dgm:pt>
    <dgm:pt modelId="{EC5F0BC0-EC81-4B94-880C-0949182262B2}" type="pres">
      <dgm:prSet presAssocID="{1BAA8380-0441-47BE-A9BF-2DA7254CB0B2}" presName="root" presStyleCnt="0">
        <dgm:presLayoutVars>
          <dgm:dir/>
          <dgm:resizeHandles val="exact"/>
        </dgm:presLayoutVars>
      </dgm:prSet>
      <dgm:spPr/>
    </dgm:pt>
    <dgm:pt modelId="{CF2F5ED9-5262-4A76-A67C-4FA6DD214E6F}" type="pres">
      <dgm:prSet presAssocID="{14522C5D-A184-414B-98A3-4C0A6710EA0F}" presName="compNode" presStyleCnt="0"/>
      <dgm:spPr/>
    </dgm:pt>
    <dgm:pt modelId="{0D43AB88-8492-47A9-87BA-67493E8785F2}" type="pres">
      <dgm:prSet presAssocID="{14522C5D-A184-414B-98A3-4C0A6710EA0F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9D0AF698-3650-489A-A2F6-078DFCF85201}" type="pres">
      <dgm:prSet presAssocID="{14522C5D-A184-414B-98A3-4C0A6710EA0F}" presName="spaceRect" presStyleCnt="0"/>
      <dgm:spPr/>
    </dgm:pt>
    <dgm:pt modelId="{5679F2E2-06FD-4992-9239-E1DA1AEC6C0C}" type="pres">
      <dgm:prSet presAssocID="{14522C5D-A184-414B-98A3-4C0A6710EA0F}" presName="textRect" presStyleLbl="revTx" presStyleIdx="0" presStyleCnt="2" custScaleX="114048" custLinFactNeighborX="-4729" custLinFactNeighborY="-44469">
        <dgm:presLayoutVars>
          <dgm:chMax val="1"/>
          <dgm:chPref val="1"/>
        </dgm:presLayoutVars>
      </dgm:prSet>
      <dgm:spPr/>
    </dgm:pt>
    <dgm:pt modelId="{EB782197-1B3D-497A-AECC-74A0EC1A2F42}" type="pres">
      <dgm:prSet presAssocID="{8046DB1C-522A-4D0B-A524-C83091D9F1D2}" presName="sibTrans" presStyleCnt="0"/>
      <dgm:spPr/>
    </dgm:pt>
    <dgm:pt modelId="{072B4A6B-F6B7-427F-B69D-26F14D6F3CB4}" type="pres">
      <dgm:prSet presAssocID="{94ECE567-F02C-47D5-9F44-F050DBFFF1FA}" presName="compNode" presStyleCnt="0"/>
      <dgm:spPr/>
    </dgm:pt>
    <dgm:pt modelId="{C26AA0A1-1838-4640-9AD5-7B7A880E0616}" type="pres">
      <dgm:prSet presAssocID="{94ECE567-F02C-47D5-9F44-F050DBFFF1FA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 Bulb and Gear"/>
        </a:ext>
      </dgm:extLst>
    </dgm:pt>
    <dgm:pt modelId="{6623F0C0-FE10-4FE3-8700-69582557D689}" type="pres">
      <dgm:prSet presAssocID="{94ECE567-F02C-47D5-9F44-F050DBFFF1FA}" presName="spaceRect" presStyleCnt="0"/>
      <dgm:spPr/>
    </dgm:pt>
    <dgm:pt modelId="{9805F624-4128-49C8-A143-64B3D4A1FAD7}" type="pres">
      <dgm:prSet presAssocID="{94ECE567-F02C-47D5-9F44-F050DBFFF1FA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FFA52A5E-7663-49DA-B06C-541A82A933C5}" srcId="{1BAA8380-0441-47BE-A9BF-2DA7254CB0B2}" destId="{14522C5D-A184-414B-98A3-4C0A6710EA0F}" srcOrd="0" destOrd="0" parTransId="{F2EFCAC1-5A54-4C1F-9429-102DC3605645}" sibTransId="{8046DB1C-522A-4D0B-A524-C83091D9F1D2}"/>
    <dgm:cxn modelId="{7472926D-326A-45CC-8EF0-18BE5C00FECE}" type="presOf" srcId="{14522C5D-A184-414B-98A3-4C0A6710EA0F}" destId="{5679F2E2-06FD-4992-9239-E1DA1AEC6C0C}" srcOrd="0" destOrd="0" presId="urn:microsoft.com/office/officeart/2018/2/layout/IconLabelList"/>
    <dgm:cxn modelId="{0793E24D-AB66-41D2-9753-E01437DFBC7E}" type="presOf" srcId="{94ECE567-F02C-47D5-9F44-F050DBFFF1FA}" destId="{9805F624-4128-49C8-A143-64B3D4A1FAD7}" srcOrd="0" destOrd="0" presId="urn:microsoft.com/office/officeart/2018/2/layout/IconLabelList"/>
    <dgm:cxn modelId="{B030218E-9151-446A-A89E-957222AD7E86}" type="presOf" srcId="{1BAA8380-0441-47BE-A9BF-2DA7254CB0B2}" destId="{EC5F0BC0-EC81-4B94-880C-0949182262B2}" srcOrd="0" destOrd="0" presId="urn:microsoft.com/office/officeart/2018/2/layout/IconLabelList"/>
    <dgm:cxn modelId="{81026EE0-9902-4BE9-9481-24BC4F032119}" srcId="{1BAA8380-0441-47BE-A9BF-2DA7254CB0B2}" destId="{94ECE567-F02C-47D5-9F44-F050DBFFF1FA}" srcOrd="1" destOrd="0" parTransId="{9B9D06AC-DC52-4A6A-97F4-9CD6CC3CA2AC}" sibTransId="{25281665-6E45-4779-833F-0108B1E4310E}"/>
    <dgm:cxn modelId="{1CE60111-30A2-4795-ADC5-718D9A979554}" type="presParOf" srcId="{EC5F0BC0-EC81-4B94-880C-0949182262B2}" destId="{CF2F5ED9-5262-4A76-A67C-4FA6DD214E6F}" srcOrd="0" destOrd="0" presId="urn:microsoft.com/office/officeart/2018/2/layout/IconLabelList"/>
    <dgm:cxn modelId="{CA28D8E1-3AFF-4FF2-AA9E-58ED745E189F}" type="presParOf" srcId="{CF2F5ED9-5262-4A76-A67C-4FA6DD214E6F}" destId="{0D43AB88-8492-47A9-87BA-67493E8785F2}" srcOrd="0" destOrd="0" presId="urn:microsoft.com/office/officeart/2018/2/layout/IconLabelList"/>
    <dgm:cxn modelId="{B64E7FA9-0C3A-469E-A82D-7B9EF960560C}" type="presParOf" srcId="{CF2F5ED9-5262-4A76-A67C-4FA6DD214E6F}" destId="{9D0AF698-3650-489A-A2F6-078DFCF85201}" srcOrd="1" destOrd="0" presId="urn:microsoft.com/office/officeart/2018/2/layout/IconLabelList"/>
    <dgm:cxn modelId="{640D6674-44B2-4CFF-A357-451839211651}" type="presParOf" srcId="{CF2F5ED9-5262-4A76-A67C-4FA6DD214E6F}" destId="{5679F2E2-06FD-4992-9239-E1DA1AEC6C0C}" srcOrd="2" destOrd="0" presId="urn:microsoft.com/office/officeart/2018/2/layout/IconLabelList"/>
    <dgm:cxn modelId="{7BF487A8-6D31-4D47-B961-2D87BC5FD41A}" type="presParOf" srcId="{EC5F0BC0-EC81-4B94-880C-0949182262B2}" destId="{EB782197-1B3D-497A-AECC-74A0EC1A2F42}" srcOrd="1" destOrd="0" presId="urn:microsoft.com/office/officeart/2018/2/layout/IconLabelList"/>
    <dgm:cxn modelId="{4DB3EC05-54A8-4FFE-A89E-368FFBFF88C8}" type="presParOf" srcId="{EC5F0BC0-EC81-4B94-880C-0949182262B2}" destId="{072B4A6B-F6B7-427F-B69D-26F14D6F3CB4}" srcOrd="2" destOrd="0" presId="urn:microsoft.com/office/officeart/2018/2/layout/IconLabelList"/>
    <dgm:cxn modelId="{54C6EBAC-3FB5-45C8-A300-46F4F0F38440}" type="presParOf" srcId="{072B4A6B-F6B7-427F-B69D-26F14D6F3CB4}" destId="{C26AA0A1-1838-4640-9AD5-7B7A880E0616}" srcOrd="0" destOrd="0" presId="urn:microsoft.com/office/officeart/2018/2/layout/IconLabelList"/>
    <dgm:cxn modelId="{7F0BEF77-7149-44D3-B4B8-C4EB553D5C7E}" type="presParOf" srcId="{072B4A6B-F6B7-427F-B69D-26F14D6F3CB4}" destId="{6623F0C0-FE10-4FE3-8700-69582557D689}" srcOrd="1" destOrd="0" presId="urn:microsoft.com/office/officeart/2018/2/layout/IconLabelList"/>
    <dgm:cxn modelId="{60C0C325-442C-442D-8952-70E2F56838DB}" type="presParOf" srcId="{072B4A6B-F6B7-427F-B69D-26F14D6F3CB4}" destId="{9805F624-4128-49C8-A143-64B3D4A1FAD7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43AB88-8492-47A9-87BA-67493E8785F2}">
      <dsp:nvSpPr>
        <dsp:cNvPr id="0" name=""/>
        <dsp:cNvSpPr/>
      </dsp:nvSpPr>
      <dsp:spPr>
        <a:xfrm>
          <a:off x="1747800" y="608594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79F2E2-06FD-4992-9239-E1DA1AEC6C0C}">
      <dsp:nvSpPr>
        <dsp:cNvPr id="0" name=""/>
        <dsp:cNvSpPr/>
      </dsp:nvSpPr>
      <dsp:spPr>
        <a:xfrm>
          <a:off x="52070" y="2702566"/>
          <a:ext cx="492687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This data is about different smartphones sold on Flipkart website, with its specs, prices( before and after offers ), reviews &amp; ratings and  warranty </a:t>
          </a:r>
          <a:br>
            <a:rPr lang="en-US" sz="1200" kern="1200" dirty="0"/>
          </a:br>
          <a:endParaRPr lang="en-US" sz="1200" kern="1200" dirty="0"/>
        </a:p>
      </dsp:txBody>
      <dsp:txXfrm>
        <a:off x="52070" y="2702566"/>
        <a:ext cx="4926873" cy="720000"/>
      </dsp:txXfrm>
    </dsp:sp>
    <dsp:sp modelId="{C26AA0A1-1838-4640-9AD5-7B7A880E0616}">
      <dsp:nvSpPr>
        <dsp:cNvPr id="0" name=""/>
        <dsp:cNvSpPr/>
      </dsp:nvSpPr>
      <dsp:spPr>
        <a:xfrm>
          <a:off x="7127236" y="608594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05F624-4128-49C8-A143-64B3D4A1FAD7}">
      <dsp:nvSpPr>
        <dsp:cNvPr id="0" name=""/>
        <dsp:cNvSpPr/>
      </dsp:nvSpPr>
      <dsp:spPr>
        <a:xfrm>
          <a:off x="5939236" y="3022743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In this presentation we will ask a couple of questions that can help us</a:t>
          </a:r>
          <a:br>
            <a:rPr lang="en-US" sz="1200" kern="1200" dirty="0"/>
          </a:br>
          <a:r>
            <a:rPr lang="en-US" sz="1200" kern="1200" dirty="0"/>
            <a:t>draw a conclusion about the best and worst products on the website </a:t>
          </a:r>
        </a:p>
      </dsp:txBody>
      <dsp:txXfrm>
        <a:off x="5939236" y="3022743"/>
        <a:ext cx="432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7630F-0796-B8A6-8ADA-AD7A5DCD31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4559D-23C3-2C84-F839-42BC69AF0A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662DE8-2799-3213-F67B-62AFDF903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Monday, June 19,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A203C6-CD17-48EA-7FC3-6BF6C4D7B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D773EA-4D7A-1072-2D85-0B426CD27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195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F894D-F84D-C0C4-5646-A0E054CA8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159FBD-BE07-8C69-C94A-F10A131E62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DD86C4-F890-E71A-45C6-CC15B21D7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Monday, June 19,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E59077-0D33-18F7-8F0D-FDE7BF04B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110E1F-04EB-D536-6EE6-8E94720CA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444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77C8FA-9051-1BAD-EB54-7E55AB384D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B31CB1-2A2F-3F71-6D18-F1E3A97B76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35770-0741-3425-CD3E-A9C05E63E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Monday, June 19,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74BB00-51DF-F011-B055-60F5A925B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74D2F9-3821-0D23-47C5-F89F7CD2D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345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83A26-C5A1-EDFC-8580-0220066BD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81115C-595B-89BF-781F-81A5771289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93EE63-437F-5BB1-0BA2-9676FE2AB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Monday, June 19,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AD0B62-3F53-BE53-3185-239171299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28E1EE-5448-890A-B757-0BDF2888C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830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5049E-580A-4BEA-359A-36139ABDF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453CB8-BBF8-C93E-CB24-FDA10BE90A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8158BB-ACF1-1B71-CF94-398C43535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Monday, June 19,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199231-CB90-98C6-0B94-D5AA1E100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CEC91D-41B2-A03E-10E7-6DD02B5A7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976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D119E-5EFB-CE21-8869-3AC1D4C9B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9BB9A5-9D89-1BFD-5151-28A9E8A83E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6AFE4F-A520-DBA6-856A-FDEEE846FF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135A7B-B7AB-8E83-7D60-0929C6782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Monday, June 19,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D0CE6C-E550-6D8C-D003-BACEE4004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737A8B-DA19-8A35-0921-68D329B14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613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B1BCA-9D89-7F18-46AA-CDF772A6F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786AD1-E8D0-B1ED-C037-D1BDDA203F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EADD15-FF36-8B6A-22D1-A25C129186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44E434-50DC-DC9D-3F15-9804FECCA2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FF6DD3-2959-BF40-14FB-E8FAA3B2BF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6CA643-61CC-4F40-38CC-A8BDBD678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Monday, June 19, 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FF65C3-51AA-BE4C-6073-B846AD0CD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188422-F06F-70B0-90B4-ED82159DC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517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B24A1-0706-B2AE-8940-96F8CB886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75E199-E7B2-3874-AC21-99B4722A9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Monday, June 19,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B547B3-6F08-4BA6-0F78-37D5CA5A2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63982F-0C13-5294-309C-490D1D923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640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588601-A1F6-7026-B116-3E0B08D4F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Monday, June 19, 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48358C-3626-8366-DDDC-2FF008B13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A7ECED-9D92-1233-6F38-2734E2659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415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4CC46-B23C-DAE8-8DC6-3125451CD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F63F89-D9BF-A446-00EC-72861D001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EA288B-8AE3-0675-4359-0E26F95323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C3CF90-D14C-E084-5B09-6F510CACE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Monday, June 19,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F37564-C08D-7558-34C4-3BE2CD1F6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66582D-9E14-553E-830D-7B9F42593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768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1C10C-562B-3055-1507-63D7D550B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986146-8076-B4A9-EC29-2CCAAB8ACE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DE1635-B260-71F7-BE7A-7E0D127E14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F8BD9F-A94B-586E-3702-11C2C1AF1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Monday, June 19,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DC812B-DEC8-4B12-7EFC-1F5C535F8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7963EB-0ACD-2AFF-9D24-9F2D7C6B4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573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0014C2-F494-9E25-9D18-91A0BF82B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D1372B-D806-2E1E-15CB-E6ACD0DAFC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E0F30F-0566-2E17-4268-2B210B7B85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Monday, June 19,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4A9CEC-BA82-D454-225F-2DBDD2BBB2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A78C35-E27F-155B-AB3B-4B6FAD8D67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276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ctangle 82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9" name="Picture 78" descr="A close-up of a network&#10;&#10;Description automatically generated with low confidence">
            <a:extLst>
              <a:ext uri="{FF2B5EF4-FFF2-40B4-BE49-F238E27FC236}">
                <a16:creationId xmlns:a16="http://schemas.microsoft.com/office/drawing/2014/main" id="{BCED2405-77FF-EFC8-FB3A-343FCEF8875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7734" b="1904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ED7CB40-640C-B693-0369-4B6FE212F1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6451" y="149942"/>
            <a:ext cx="9144000" cy="2900518"/>
          </a:xfrm>
        </p:spPr>
        <p:txBody>
          <a:bodyPr>
            <a:normAutofit/>
          </a:bodyPr>
          <a:lstStyle/>
          <a:p>
            <a:r>
              <a:rPr lang="en-US" sz="7200" b="1" kern="120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+mj-ea"/>
                <a:cs typeface="+mj-cs"/>
              </a:rPr>
              <a:t>Flipkart-smartphones </a:t>
            </a:r>
            <a:r>
              <a:rPr lang="en-US" sz="7200" b="1" kern="1200" dirty="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+mj-ea"/>
                <a:cs typeface="+mj-cs"/>
              </a:rPr>
              <a:t>offers</a:t>
            </a:r>
            <a:endParaRPr lang="en-GB" sz="34400" b="1" dirty="0">
              <a:solidFill>
                <a:srgbClr val="FFFFFF"/>
              </a:solidFill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6BE431A-4369-29F7-5BC2-A8F8AFF18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 project by : Rawad Okla</a:t>
            </a:r>
            <a:endParaRPr lang="en-GB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68067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 descr="A close-up of a grid&#10;&#10;Description automatically generated with low confidence">
            <a:extLst>
              <a:ext uri="{FF2B5EF4-FFF2-40B4-BE49-F238E27FC236}">
                <a16:creationId xmlns:a16="http://schemas.microsoft.com/office/drawing/2014/main" id="{C6FE913D-A427-159E-90E8-AFD8190171B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853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B83AF12A-04BD-81FC-F5A9-D0B529726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DCAE8A-9ED3-5B0F-893F-3C1FE9CA43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end smartphones  are personal preference, but data can help </a:t>
            </a:r>
            <a:br>
              <a:rPr lang="en-US" dirty="0"/>
            </a:br>
            <a:r>
              <a:rPr lang="en-US" dirty="0"/>
              <a:t>make the best decision according to  personal usage , design  and price.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369695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 descr="A close-up of a grid&#10;&#10;Description automatically generated with low confidence">
            <a:extLst>
              <a:ext uri="{FF2B5EF4-FFF2-40B4-BE49-F238E27FC236}">
                <a16:creationId xmlns:a16="http://schemas.microsoft.com/office/drawing/2014/main" id="{C6FE913D-A427-159E-90E8-AFD8190171B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853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5C2574A-5B4D-7E4C-95AD-2BE98CBDE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Introduction</a:t>
            </a:r>
            <a:endParaRPr lang="en-GB" b="1" dirty="0">
              <a:solidFill>
                <a:srgbClr val="FFFFFF"/>
              </a:solidFill>
            </a:endParaRPr>
          </a:p>
        </p:txBody>
      </p:sp>
      <p:graphicFrame>
        <p:nvGraphicFramePr>
          <p:cNvPr id="24" name="Content Placeholder 2">
            <a:extLst>
              <a:ext uri="{FF2B5EF4-FFF2-40B4-BE49-F238E27FC236}">
                <a16:creationId xmlns:a16="http://schemas.microsoft.com/office/drawing/2014/main" id="{5FF1EE18-97B9-2651-EBE8-23288C7344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009884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85158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 descr="A close-up of a grid&#10;&#10;Description automatically generated with low confidence">
            <a:extLst>
              <a:ext uri="{FF2B5EF4-FFF2-40B4-BE49-F238E27FC236}">
                <a16:creationId xmlns:a16="http://schemas.microsoft.com/office/drawing/2014/main" id="{C6FE913D-A427-159E-90E8-AFD8190171B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853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5C2574A-5B4D-7E4C-95AD-2BE98CBDE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Challenges </a:t>
            </a:r>
            <a:endParaRPr lang="en-GB" b="1" dirty="0">
              <a:solidFill>
                <a:srgbClr val="FFFFFF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960BD7-F364-8EE0-026B-B07B8A62EF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1. The dataset has entries of the same phone with different </a:t>
            </a:r>
            <a:r>
              <a:rPr lang="en-US" dirty="0" err="1"/>
              <a:t>colours</a:t>
            </a:r>
            <a:r>
              <a:rPr lang="en-US" dirty="0"/>
              <a:t> , at first it seems as a duplicate.</a:t>
            </a:r>
            <a:br>
              <a:rPr lang="en-US" dirty="0"/>
            </a:br>
            <a:r>
              <a:rPr lang="en-US" dirty="0"/>
              <a:t>But those are the same variants of the phone, but sold by different vendors and it has different ratings and prices .</a:t>
            </a:r>
            <a:br>
              <a:rPr lang="en-US" dirty="0"/>
            </a:br>
            <a:r>
              <a:rPr lang="en-US" dirty="0"/>
              <a:t>So we will deal with it as it is  different phones 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2. We can’t compare phones by processor or cameras as it will need in depth review and data (which are not provided in this one)</a:t>
            </a:r>
            <a:br>
              <a:rPr lang="en-US" dirty="0"/>
            </a:br>
            <a:r>
              <a:rPr lang="en-US" dirty="0"/>
              <a:t>so we will only compare numerical data ( numbers of rates, batteries and pricing)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765917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 descr="A close-up of a grid&#10;&#10;Description automatically generated with low confidence">
            <a:extLst>
              <a:ext uri="{FF2B5EF4-FFF2-40B4-BE49-F238E27FC236}">
                <a16:creationId xmlns:a16="http://schemas.microsoft.com/office/drawing/2014/main" id="{C6FE913D-A427-159E-90E8-AFD8190171B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853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5C2574A-5B4D-7E4C-95AD-2BE98CBDE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What are the smartphones with the highest number of ratings</a:t>
            </a:r>
            <a:endParaRPr lang="en-GB" b="1" dirty="0">
              <a:solidFill>
                <a:srgbClr val="FFFFFF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567F114-DFB1-C273-64B9-A6656DB492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60316" y="2210439"/>
            <a:ext cx="9426102" cy="3581710"/>
          </a:xfrm>
        </p:spPr>
      </p:pic>
    </p:spTree>
    <p:extLst>
      <p:ext uri="{BB962C8B-B14F-4D97-AF65-F5344CB8AC3E}">
        <p14:creationId xmlns:p14="http://schemas.microsoft.com/office/powerpoint/2010/main" val="3287572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 descr="A close-up of a grid&#10;&#10;Description automatically generated with low confidence">
            <a:extLst>
              <a:ext uri="{FF2B5EF4-FFF2-40B4-BE49-F238E27FC236}">
                <a16:creationId xmlns:a16="http://schemas.microsoft.com/office/drawing/2014/main" id="{C6FE913D-A427-159E-90E8-AFD8190171B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853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5C2574A-5B4D-7E4C-95AD-2BE98CBDE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What are the smartphones with the least number of ratings</a:t>
            </a:r>
            <a:endParaRPr lang="en-GB" b="1" dirty="0">
              <a:solidFill>
                <a:srgbClr val="FFFFFF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2B1CAAC-FB13-A152-8FF3-B162DE4A58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536" y="2030609"/>
            <a:ext cx="10384366" cy="3835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3050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 descr="A close-up of a grid&#10;&#10;Description automatically generated with low confidence">
            <a:extLst>
              <a:ext uri="{FF2B5EF4-FFF2-40B4-BE49-F238E27FC236}">
                <a16:creationId xmlns:a16="http://schemas.microsoft.com/office/drawing/2014/main" id="{C6FE913D-A427-159E-90E8-AFD8190171B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853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5C2574A-5B4D-7E4C-95AD-2BE98CBDE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What are the smartphones with the best offer</a:t>
            </a:r>
            <a:endParaRPr lang="en-GB" b="1" dirty="0">
              <a:solidFill>
                <a:srgbClr val="FFFFFF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734351-1AB3-6983-1F58-FF2303DEDD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4987" y="1782937"/>
            <a:ext cx="8005864" cy="4228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4009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 descr="A close-up of a grid&#10;&#10;Description automatically generated with low confidence">
            <a:extLst>
              <a:ext uri="{FF2B5EF4-FFF2-40B4-BE49-F238E27FC236}">
                <a16:creationId xmlns:a16="http://schemas.microsoft.com/office/drawing/2014/main" id="{C6FE913D-A427-159E-90E8-AFD8190171B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853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5C2574A-5B4D-7E4C-95AD-2BE98CBDE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What are the smartphones with the biggest battery capacity </a:t>
            </a:r>
            <a:endParaRPr lang="en-GB" b="1" dirty="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029677-B30E-D288-1063-CEF35906BD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9260" y="2110626"/>
            <a:ext cx="9693480" cy="2636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9443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 descr="A close-up of a grid&#10;&#10;Description automatically generated with low confidence">
            <a:extLst>
              <a:ext uri="{FF2B5EF4-FFF2-40B4-BE49-F238E27FC236}">
                <a16:creationId xmlns:a16="http://schemas.microsoft.com/office/drawing/2014/main" id="{C6FE913D-A427-159E-90E8-AFD8190171B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853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5C2574A-5B4D-7E4C-95AD-2BE98CBDE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What are the  best smartphone in each pricing category</a:t>
            </a:r>
            <a:endParaRPr lang="en-GB" b="1" dirty="0">
              <a:solidFill>
                <a:srgbClr val="FFFFFF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A7BE38-EBC3-5127-FBF8-FBE775D7C4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0826" y="2055803"/>
            <a:ext cx="5088836" cy="4429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281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 descr="A close-up of a grid&#10;&#10;Description automatically generated with low confidence">
            <a:extLst>
              <a:ext uri="{FF2B5EF4-FFF2-40B4-BE49-F238E27FC236}">
                <a16:creationId xmlns:a16="http://schemas.microsoft.com/office/drawing/2014/main" id="{C6FE913D-A427-159E-90E8-AFD8190171B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853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5C2574A-5B4D-7E4C-95AD-2BE98CBDE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845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Overall view </a:t>
            </a:r>
            <a:endParaRPr lang="en-GB" b="1" dirty="0">
              <a:solidFill>
                <a:srgbClr val="FFFFFF"/>
              </a:solidFill>
            </a:endParaRPr>
          </a:p>
        </p:txBody>
      </p:sp>
      <p:pic>
        <p:nvPicPr>
          <p:cNvPr id="4" name="Picture 3" descr="A screenshot of a computer">
            <a:extLst>
              <a:ext uri="{FF2B5EF4-FFF2-40B4-BE49-F238E27FC236}">
                <a16:creationId xmlns:a16="http://schemas.microsoft.com/office/drawing/2014/main" id="{E32448C1-962C-61FF-E988-A26EDB85D5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319" y="928224"/>
            <a:ext cx="10009762" cy="5684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4100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112</TotalTime>
  <Words>244</Words>
  <Application>Microsoft Office PowerPoint</Application>
  <PresentationFormat>Widescreen</PresentationFormat>
  <Paragraphs>16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Flipkart-smartphones offers</vt:lpstr>
      <vt:lpstr>Introduction</vt:lpstr>
      <vt:lpstr>Challenges </vt:lpstr>
      <vt:lpstr>What are the smartphones with the highest number of ratings</vt:lpstr>
      <vt:lpstr>What are the smartphones with the least number of ratings</vt:lpstr>
      <vt:lpstr>What are the smartphones with the best offer</vt:lpstr>
      <vt:lpstr>What are the smartphones with the biggest battery capacity </vt:lpstr>
      <vt:lpstr>What are the  best smartphone in each pricing category</vt:lpstr>
      <vt:lpstr>Overall view 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related jobs</dc:title>
  <dc:creator>Okla Rawad</dc:creator>
  <cp:lastModifiedBy>Rawad Okla</cp:lastModifiedBy>
  <cp:revision>5</cp:revision>
  <dcterms:created xsi:type="dcterms:W3CDTF">2023-03-31T16:53:56Z</dcterms:created>
  <dcterms:modified xsi:type="dcterms:W3CDTF">2023-06-19T12:54:53Z</dcterms:modified>
</cp:coreProperties>
</file>