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1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3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0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0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6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9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9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9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33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5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7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urful pills stacked to make a bar graph">
            <a:extLst>
              <a:ext uri="{FF2B5EF4-FFF2-40B4-BE49-F238E27FC236}">
                <a16:creationId xmlns:a16="http://schemas.microsoft.com/office/drawing/2014/main" id="{1B4649D5-48E4-3958-76B4-BF19180E1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47" b="535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314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682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437D2-B304-FC5D-3FA9-6597FF575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316" y="1348844"/>
            <a:ext cx="5409468" cy="3042706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Pharma sales</a:t>
            </a:r>
            <a:endParaRPr lang="en-GB" sz="600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6579C-8CB7-7953-29ED-58348A81C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316" y="4236102"/>
            <a:ext cx="5409468" cy="95097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Project by : Rawad Okla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14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8CBCBD8-FE7C-31EB-45A0-8D20C96E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look</a:t>
            </a:r>
            <a:endParaRPr lang="en-GB" dirty="0"/>
          </a:p>
        </p:txBody>
      </p:sp>
      <p:pic>
        <p:nvPicPr>
          <p:cNvPr id="19" name="Content Placeholder 18" descr="Chart&#10;&#10;Description automatically generated">
            <a:extLst>
              <a:ext uri="{FF2B5EF4-FFF2-40B4-BE49-F238E27FC236}">
                <a16:creationId xmlns:a16="http://schemas.microsoft.com/office/drawing/2014/main" id="{E7D645A9-5601-E10A-C1EA-98CEDCB30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182758" y="1820696"/>
            <a:ext cx="10147851" cy="4394710"/>
          </a:xfrm>
        </p:spPr>
      </p:pic>
    </p:spTree>
    <p:extLst>
      <p:ext uri="{BB962C8B-B14F-4D97-AF65-F5344CB8AC3E}">
        <p14:creationId xmlns:p14="http://schemas.microsoft.com/office/powerpoint/2010/main" val="170543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2090-9158-4754-E23A-2BF2687B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Conclusion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AC26-825B-77F5-27A1-81BE0108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The data is not enough to determine the reasons for the selling trends, although there might be  pharmaceutical explanation (efficacy, adverse effects and prescription) or marketing explanation .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26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8D50-4FEA-9412-83E4-9EFF8ADF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Introduction</a:t>
            </a:r>
            <a:endParaRPr lang="en-GB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0AD0C-98FD-3011-BD09-813CA88D4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entury" panose="02040604050505020304" pitchFamily="18" charset="0"/>
              </a:rPr>
              <a:t>This data shows the sales of various  drug categories in the time period between 2014 and 2019</a:t>
            </a:r>
            <a:br>
              <a:rPr lang="en-US" sz="2400" dirty="0">
                <a:latin typeface="Century" panose="02040604050505020304" pitchFamily="18" charset="0"/>
              </a:rPr>
            </a:br>
            <a:r>
              <a:rPr lang="en-US" sz="2400" dirty="0">
                <a:latin typeface="Century" panose="02040604050505020304" pitchFamily="18" charset="0"/>
              </a:rPr>
              <a:t>according to year, month, day and hour.</a:t>
            </a:r>
            <a:br>
              <a:rPr lang="en-US" sz="2400" dirty="0">
                <a:latin typeface="Century" panose="02040604050505020304" pitchFamily="18" charset="0"/>
              </a:rPr>
            </a:br>
            <a:endParaRPr lang="en-US" sz="2400" dirty="0">
              <a:latin typeface="Century" panose="02040604050505020304" pitchFamily="18" charset="0"/>
            </a:endParaRPr>
          </a:p>
          <a:p>
            <a:r>
              <a:rPr lang="en-US" sz="2400" dirty="0">
                <a:latin typeface="Century" panose="02040604050505020304" pitchFamily="18" charset="0"/>
              </a:rPr>
              <a:t>In this presentation, I will be showing insights about the data  after cleaning process while answering questions to identify the project aims and goals.</a:t>
            </a:r>
            <a:endParaRPr lang="en-GB" sz="2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0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B70D0-7D57-5F66-1ECF-5D2AD5505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10119"/>
            <a:ext cx="10058400" cy="52426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entury" panose="02040604050505020304" pitchFamily="18" charset="0"/>
              </a:rPr>
              <a:t>Problem: </a:t>
            </a:r>
            <a:r>
              <a:rPr lang="en-US" sz="2000" dirty="0">
                <a:latin typeface="Century" panose="02040604050505020304" pitchFamily="18" charset="0"/>
              </a:rPr>
              <a:t>detect the selling pattern  and which is the highest and lowest category to work on developing marketing  strategies or identify the reasons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Century" panose="020406040505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entury" panose="02040604050505020304" pitchFamily="18" charset="0"/>
              </a:rPr>
              <a:t>Goals:</a:t>
            </a:r>
            <a:r>
              <a:rPr lang="en-GB" sz="2400" b="1" dirty="0">
                <a:latin typeface="Century" panose="02040604050505020304" pitchFamily="18" charset="0"/>
              </a:rPr>
              <a:t> </a:t>
            </a:r>
            <a:br>
              <a:rPr lang="en-GB" sz="2000" dirty="0">
                <a:latin typeface="Century" panose="02040604050505020304" pitchFamily="18" charset="0"/>
              </a:rPr>
            </a:br>
            <a:r>
              <a:rPr lang="en-GB" sz="2000" dirty="0">
                <a:latin typeface="Century" panose="02040604050505020304" pitchFamily="18" charset="0"/>
              </a:rPr>
              <a:t>1- what is the sales averages (year, quarter  and month)</a:t>
            </a:r>
            <a:br>
              <a:rPr lang="en-GB" sz="2000" dirty="0">
                <a:latin typeface="Century" panose="02040604050505020304" pitchFamily="18" charset="0"/>
              </a:rPr>
            </a:br>
            <a:r>
              <a:rPr lang="en-GB" sz="2000" dirty="0">
                <a:latin typeface="Century" panose="02040604050505020304" pitchFamily="18" charset="0"/>
              </a:rPr>
              <a:t>2- what are the highest and lowest sellers</a:t>
            </a:r>
            <a:br>
              <a:rPr lang="en-GB" sz="2000" dirty="0">
                <a:latin typeface="Century" panose="02040604050505020304" pitchFamily="18" charset="0"/>
              </a:rPr>
            </a:br>
            <a:r>
              <a:rPr lang="en-GB" sz="2000" dirty="0">
                <a:latin typeface="Century" panose="02040604050505020304" pitchFamily="18" charset="0"/>
              </a:rPr>
              <a:t>3- what is the selling percentage for each category</a:t>
            </a:r>
            <a:br>
              <a:rPr lang="en-US" sz="2000" dirty="0">
                <a:latin typeface="Century" panose="02040604050505020304" pitchFamily="18" charset="0"/>
              </a:rPr>
            </a:br>
            <a:r>
              <a:rPr lang="en-US" sz="2000" dirty="0">
                <a:latin typeface="Century" panose="02040604050505020304" pitchFamily="18" charset="0"/>
              </a:rPr>
              <a:t>4- what is the sales trends</a:t>
            </a:r>
            <a:br>
              <a:rPr lang="en-GB" sz="2000" dirty="0">
                <a:latin typeface="Century" panose="02040604050505020304" pitchFamily="18" charset="0"/>
              </a:rPr>
            </a:br>
            <a:br>
              <a:rPr lang="en-GB" sz="2000" dirty="0">
                <a:latin typeface="Century" panose="02040604050505020304" pitchFamily="18" charset="0"/>
              </a:rPr>
            </a:br>
            <a:endParaRPr lang="en-GB" sz="20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60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37FA-16A7-AF52-B3A9-673ED33C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Sales averages</a:t>
            </a:r>
            <a:endParaRPr lang="en-GB" dirty="0"/>
          </a:p>
        </p:txBody>
      </p:sp>
      <p:pic>
        <p:nvPicPr>
          <p:cNvPr id="9" name="Content Placeholder 8" descr="Chart&#10;&#10;Description automatically generated with low confidence">
            <a:extLst>
              <a:ext uri="{FF2B5EF4-FFF2-40B4-BE49-F238E27FC236}">
                <a16:creationId xmlns:a16="http://schemas.microsoft.com/office/drawing/2014/main" id="{5FA48AD9-DC17-E919-8BDB-E68136ED5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70" y="2309822"/>
            <a:ext cx="9464860" cy="3436918"/>
          </a:xfrm>
        </p:spPr>
      </p:pic>
    </p:spTree>
    <p:extLst>
      <p:ext uri="{BB962C8B-B14F-4D97-AF65-F5344CB8AC3E}">
        <p14:creationId xmlns:p14="http://schemas.microsoft.com/office/powerpoint/2010/main" val="291457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F139-89A9-B5D2-3336-C6F8955F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sales </a:t>
            </a:r>
            <a:endParaRPr lang="en-GB" dirty="0"/>
          </a:p>
        </p:txBody>
      </p:sp>
      <p:pic>
        <p:nvPicPr>
          <p:cNvPr id="5" name="Content Placeholder 4" descr="Chart, line chart">
            <a:extLst>
              <a:ext uri="{FF2B5EF4-FFF2-40B4-BE49-F238E27FC236}">
                <a16:creationId xmlns:a16="http://schemas.microsoft.com/office/drawing/2014/main" id="{56018639-DB54-DA98-57D6-A784DB6AA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66" y="1865532"/>
            <a:ext cx="8998085" cy="4087593"/>
          </a:xfrm>
        </p:spPr>
      </p:pic>
    </p:spTree>
    <p:extLst>
      <p:ext uri="{BB962C8B-B14F-4D97-AF65-F5344CB8AC3E}">
        <p14:creationId xmlns:p14="http://schemas.microsoft.com/office/powerpoint/2010/main" val="79566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4F546-1191-6D76-12E9-562ED20AE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Century" panose="02040604050505020304" pitchFamily="18" charset="0"/>
              </a:rPr>
              <a:t>As we can see the highest selling drugs are </a:t>
            </a:r>
            <a:r>
              <a:rPr lang="en-US" sz="2000" dirty="0" err="1">
                <a:latin typeface="Century" panose="02040604050505020304" pitchFamily="18" charset="0"/>
              </a:rPr>
              <a:t>Pyrazolones</a:t>
            </a:r>
            <a:r>
              <a:rPr lang="en-US" sz="2000" dirty="0">
                <a:latin typeface="Century" panose="02040604050505020304" pitchFamily="18" charset="0"/>
              </a:rPr>
              <a:t> and </a:t>
            </a:r>
            <a:r>
              <a:rPr lang="en-US" sz="2000" dirty="0" err="1">
                <a:latin typeface="Century" panose="02040604050505020304" pitchFamily="18" charset="0"/>
              </a:rPr>
              <a:t>Anilides</a:t>
            </a:r>
            <a:r>
              <a:rPr lang="en-US" sz="2000" dirty="0">
                <a:latin typeface="Century" panose="02040604050505020304" pitchFamily="18" charset="0"/>
              </a:rPr>
              <a:t> , while the lowest  are Hypnotics and sedatives drugs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entury" panose="02040604050505020304" pitchFamily="18" charset="0"/>
              </a:rPr>
              <a:t>It can be because  Hypnotics and sedatives drugs are Rx only drugs  while </a:t>
            </a:r>
            <a:r>
              <a:rPr lang="en-US" sz="2000" dirty="0" err="1">
                <a:latin typeface="Century" panose="02040604050505020304" pitchFamily="18" charset="0"/>
              </a:rPr>
              <a:t>Pyrazolones</a:t>
            </a:r>
            <a:r>
              <a:rPr lang="en-US" sz="2000" dirty="0">
                <a:latin typeface="Century" panose="02040604050505020304" pitchFamily="18" charset="0"/>
              </a:rPr>
              <a:t> and </a:t>
            </a:r>
            <a:r>
              <a:rPr lang="en-US" sz="2000" dirty="0" err="1">
                <a:latin typeface="Century" panose="02040604050505020304" pitchFamily="18" charset="0"/>
              </a:rPr>
              <a:t>Anilides</a:t>
            </a:r>
            <a:r>
              <a:rPr lang="en-US" sz="2000" dirty="0">
                <a:latin typeface="Century" panose="02040604050505020304" pitchFamily="18" charset="0"/>
              </a:rPr>
              <a:t>  are OTC widely used for various cases .</a:t>
            </a:r>
          </a:p>
          <a:p>
            <a:endParaRPr lang="en-GB" sz="20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16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9176-6434-2982-99DF-C6C02002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Selling percentages</a:t>
            </a:r>
            <a:endParaRPr lang="en-GB" dirty="0">
              <a:latin typeface="Century" panose="02040604050505020304" pitchFamily="18" charset="0"/>
            </a:endParaRP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F24DB3E-5AB1-EE7C-B014-2AE06268B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08" y="2098964"/>
            <a:ext cx="9571383" cy="3063505"/>
          </a:xfrm>
        </p:spPr>
      </p:pic>
    </p:spTree>
    <p:extLst>
      <p:ext uri="{BB962C8B-B14F-4D97-AF65-F5344CB8AC3E}">
        <p14:creationId xmlns:p14="http://schemas.microsoft.com/office/powerpoint/2010/main" val="111766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D23EB-279C-4CF6-7434-435371A8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2783"/>
            <a:ext cx="10058400" cy="845738"/>
          </a:xfrm>
        </p:spPr>
        <p:txBody>
          <a:bodyPr/>
          <a:lstStyle/>
          <a:p>
            <a:r>
              <a:rPr lang="en-US" dirty="0"/>
              <a:t>Trends (year)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6B974-0480-BB8A-C01D-57F06DAB0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7202" y="5028955"/>
            <a:ext cx="9864041" cy="1175109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Century" panose="02040604050505020304" pitchFamily="18" charset="0"/>
              </a:rPr>
              <a:t>The overall sales tend to be decreasing ,</a:t>
            </a:r>
            <a:br>
              <a:rPr lang="en-US" sz="1600" b="0" dirty="0">
                <a:latin typeface="Century" panose="02040604050505020304" pitchFamily="18" charset="0"/>
              </a:rPr>
            </a:br>
            <a:r>
              <a:rPr lang="en-US" sz="1600" b="0" dirty="0">
                <a:latin typeface="Century" panose="02040604050505020304" pitchFamily="18" charset="0"/>
              </a:rPr>
              <a:t>for the highest selling it increased between 2014  and 2016 then  it generally decreased .</a:t>
            </a:r>
            <a:br>
              <a:rPr lang="en-US" sz="1600" b="0" dirty="0">
                <a:latin typeface="Century" panose="02040604050505020304" pitchFamily="18" charset="0"/>
              </a:rPr>
            </a:br>
            <a:r>
              <a:rPr lang="en-US" sz="1600" b="0" dirty="0">
                <a:latin typeface="Century" panose="02040604050505020304" pitchFamily="18" charset="0"/>
              </a:rPr>
              <a:t>(The sales in 2019 is lower than 2014) </a:t>
            </a:r>
            <a:br>
              <a:rPr lang="en-US" sz="1600" b="0" dirty="0">
                <a:latin typeface="Century" panose="02040604050505020304" pitchFamily="18" charset="0"/>
              </a:rPr>
            </a:br>
            <a:endParaRPr lang="en-US" sz="1600" b="0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Century" panose="02040604050505020304" pitchFamily="18" charset="0"/>
              </a:rPr>
              <a:t>For the other groups it is quite steady </a:t>
            </a:r>
          </a:p>
          <a:p>
            <a:endParaRPr lang="en-GB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7966A6AF-65DA-B333-51C0-5DA87E1F44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50" y="1527242"/>
            <a:ext cx="4664075" cy="3005847"/>
          </a:xfrm>
        </p:spPr>
      </p:pic>
      <p:pic>
        <p:nvPicPr>
          <p:cNvPr id="11" name="Content Placeholder 10" descr="Chart&#10;&#10;Description automatically generated with low confidence">
            <a:extLst>
              <a:ext uri="{FF2B5EF4-FFF2-40B4-BE49-F238E27FC236}">
                <a16:creationId xmlns:a16="http://schemas.microsoft.com/office/drawing/2014/main" id="{A462740C-602E-3684-7982-02DA64ABF2F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10" y="1488332"/>
            <a:ext cx="4769863" cy="3083668"/>
          </a:xfrm>
        </p:spPr>
      </p:pic>
    </p:spTree>
    <p:extLst>
      <p:ext uri="{BB962C8B-B14F-4D97-AF65-F5344CB8AC3E}">
        <p14:creationId xmlns:p14="http://schemas.microsoft.com/office/powerpoint/2010/main" val="3134105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77DA-CEE7-3995-5E3C-1ED495C3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36010"/>
          </a:xfrm>
        </p:spPr>
        <p:txBody>
          <a:bodyPr/>
          <a:lstStyle/>
          <a:p>
            <a:r>
              <a:rPr lang="en-US" dirty="0"/>
              <a:t>Trends (Quarters)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5D99A-7F1B-95D8-510A-11FE2ED31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0395" y="5201537"/>
            <a:ext cx="10052304" cy="64008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Century" panose="02040604050505020304" pitchFamily="18" charset="0"/>
              </a:rPr>
              <a:t>It seems that  for the highest selling group , (sales decrease in Q2 and Q3  then increase in Q4 to reach the same level as Q1)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Century" panose="02040604050505020304" pitchFamily="18" charset="0"/>
              </a:rPr>
              <a:t>For the other groups, changes are negligible </a:t>
            </a:r>
            <a:endParaRPr lang="en-GB" b="0" dirty="0">
              <a:latin typeface="Century" panose="02040604050505020304" pitchFamily="18" charset="0"/>
            </a:endParaRP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9867DEEC-BB24-2DEF-2C7A-027931B44A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5" y="1587935"/>
            <a:ext cx="9535077" cy="3278882"/>
          </a:xfrm>
        </p:spPr>
      </p:pic>
    </p:spTree>
    <p:extLst>
      <p:ext uri="{BB962C8B-B14F-4D97-AF65-F5344CB8AC3E}">
        <p14:creationId xmlns:p14="http://schemas.microsoft.com/office/powerpoint/2010/main" val="623830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412430"/>
      </a:dk2>
      <a:lt2>
        <a:srgbClr val="E2E8E3"/>
      </a:lt2>
      <a:accent1>
        <a:srgbClr val="D936BD"/>
      </a:accent1>
      <a:accent2>
        <a:srgbClr val="C82567"/>
      </a:accent2>
      <a:accent3>
        <a:srgbClr val="D93836"/>
      </a:accent3>
      <a:accent4>
        <a:srgbClr val="C86A25"/>
      </a:accent4>
      <a:accent5>
        <a:srgbClr val="B7A12E"/>
      </a:accent5>
      <a:accent6>
        <a:srgbClr val="8BB020"/>
      </a:accent6>
      <a:hlink>
        <a:srgbClr val="319543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307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</vt:lpstr>
      <vt:lpstr>Garamond</vt:lpstr>
      <vt:lpstr>SavonVTI</vt:lpstr>
      <vt:lpstr>Pharma sales</vt:lpstr>
      <vt:lpstr>Introduction</vt:lpstr>
      <vt:lpstr>PowerPoint Presentation</vt:lpstr>
      <vt:lpstr> Sales averages</vt:lpstr>
      <vt:lpstr>Total sales </vt:lpstr>
      <vt:lpstr>PowerPoint Presentation</vt:lpstr>
      <vt:lpstr>Selling percentages</vt:lpstr>
      <vt:lpstr>Trends (year)</vt:lpstr>
      <vt:lpstr>Trends (Quarters)</vt:lpstr>
      <vt:lpstr>Overall look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 sales</dc:title>
  <dc:creator>Okla Rawad</dc:creator>
  <cp:lastModifiedBy>Okla Rawad</cp:lastModifiedBy>
  <cp:revision>2</cp:revision>
  <dcterms:created xsi:type="dcterms:W3CDTF">2023-04-07T13:12:35Z</dcterms:created>
  <dcterms:modified xsi:type="dcterms:W3CDTF">2023-04-07T14:00:42Z</dcterms:modified>
</cp:coreProperties>
</file>