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4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EA8-7B67-7E4B-85F2-DCD9B6893CCE}" type="datetimeFigureOut">
              <a:rPr lang="en-US" smtClean="0"/>
              <a:t>11/04/2014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10AF-1A8C-584E-B534-AFC7531F4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9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EA8-7B67-7E4B-85F2-DCD9B6893CCE}" type="datetimeFigureOut">
              <a:rPr lang="en-US" smtClean="0"/>
              <a:t>11/04/2014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10AF-1A8C-584E-B534-AFC7531F4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7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EA8-7B67-7E4B-85F2-DCD9B6893CCE}" type="datetimeFigureOut">
              <a:rPr lang="en-US" smtClean="0"/>
              <a:t>11/04/2014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10AF-1A8C-584E-B534-AFC7531F4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45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EA8-7B67-7E4B-85F2-DCD9B6893CCE}" type="datetimeFigureOut">
              <a:rPr lang="en-US" smtClean="0"/>
              <a:t>11/04/2014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10AF-1A8C-584E-B534-AFC7531F4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3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EA8-7B67-7E4B-85F2-DCD9B6893CCE}" type="datetimeFigureOut">
              <a:rPr lang="en-US" smtClean="0"/>
              <a:t>11/04/2014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10AF-1A8C-584E-B534-AFC7531F4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1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EA8-7B67-7E4B-85F2-DCD9B6893CCE}" type="datetimeFigureOut">
              <a:rPr lang="en-US" smtClean="0"/>
              <a:t>11/04/2014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10AF-1A8C-584E-B534-AFC7531F4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7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EA8-7B67-7E4B-85F2-DCD9B6893CCE}" type="datetimeFigureOut">
              <a:rPr lang="en-US" smtClean="0"/>
              <a:t>11/04/2014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10AF-1A8C-584E-B534-AFC7531F4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4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EA8-7B67-7E4B-85F2-DCD9B6893CCE}" type="datetimeFigureOut">
              <a:rPr lang="en-US" smtClean="0"/>
              <a:t>11/04/2014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10AF-1A8C-584E-B534-AFC7531F4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41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EA8-7B67-7E4B-85F2-DCD9B6893CCE}" type="datetimeFigureOut">
              <a:rPr lang="en-US" smtClean="0"/>
              <a:t>11/04/2014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10AF-1A8C-584E-B534-AFC7531F4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50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EA8-7B67-7E4B-85F2-DCD9B6893CCE}" type="datetimeFigureOut">
              <a:rPr lang="en-US" smtClean="0"/>
              <a:t>11/04/2014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10AF-1A8C-584E-B534-AFC7531F4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4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EA8-7B67-7E4B-85F2-DCD9B6893CCE}" type="datetimeFigureOut">
              <a:rPr lang="en-US" smtClean="0"/>
              <a:t>11/04/2014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10AF-1A8C-584E-B534-AFC7531F4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8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E2EA8-7B67-7E4B-85F2-DCD9B6893CCE}" type="datetimeFigureOut">
              <a:rPr lang="en-US" smtClean="0"/>
              <a:t>11/04/2014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C10AF-1A8C-584E-B534-AFC7531F4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1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037" y="124912"/>
            <a:ext cx="8924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cap="small" dirty="0" smtClean="0">
                <a:solidFill>
                  <a:schemeClr val="accent2">
                    <a:lumMod val="75000"/>
                  </a:schemeClr>
                </a:solidFill>
              </a:rPr>
              <a:t>PMTCT driving NVP resistance?</a:t>
            </a:r>
            <a:endParaRPr lang="en-US" sz="2800" cap="small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 descr="PMTCTPlot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87" y="-237113"/>
            <a:ext cx="7485380" cy="52895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9886" y="4759572"/>
            <a:ext cx="86856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Optima"/>
                <a:cs typeface="Optima"/>
              </a:rPr>
              <a:t>Resistance to NVP is significantly more </a:t>
            </a:r>
            <a:r>
              <a:rPr lang="en-US" dirty="0">
                <a:latin typeface="Optima"/>
                <a:cs typeface="Optima"/>
              </a:rPr>
              <a:t>likely (p &lt; 0.05) </a:t>
            </a:r>
            <a:r>
              <a:rPr lang="en-US" dirty="0" smtClean="0">
                <a:latin typeface="Optima"/>
                <a:cs typeface="Optima"/>
              </a:rPr>
              <a:t>to </a:t>
            </a:r>
            <a:r>
              <a:rPr lang="en-US" dirty="0">
                <a:latin typeface="Optima"/>
                <a:cs typeface="Optima"/>
              </a:rPr>
              <a:t>develop in PMTCT exposed individuals than </a:t>
            </a:r>
            <a:r>
              <a:rPr lang="en-US" dirty="0" smtClean="0">
                <a:latin typeface="Optima"/>
                <a:cs typeface="Optima"/>
              </a:rPr>
              <a:t>in PMTCT </a:t>
            </a:r>
            <a:r>
              <a:rPr lang="en-US" dirty="0">
                <a:latin typeface="Optima"/>
                <a:cs typeface="Optima"/>
              </a:rPr>
              <a:t>naive </a:t>
            </a:r>
            <a:r>
              <a:rPr lang="en-US" dirty="0" smtClean="0">
                <a:latin typeface="Optima"/>
                <a:cs typeface="Optima"/>
              </a:rPr>
              <a:t>individuals (regardless </a:t>
            </a:r>
            <a:r>
              <a:rPr lang="en-US" dirty="0">
                <a:latin typeface="Optima"/>
                <a:cs typeface="Optima"/>
              </a:rPr>
              <a:t>of prevalence </a:t>
            </a:r>
            <a:r>
              <a:rPr lang="en-US" dirty="0" smtClean="0">
                <a:latin typeface="Optima"/>
                <a:cs typeface="Optima"/>
              </a:rPr>
              <a:t>level)</a:t>
            </a:r>
            <a:endParaRPr lang="en-US" dirty="0">
              <a:latin typeface="Optima"/>
              <a:cs typeface="Optim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6778" y="5650578"/>
            <a:ext cx="86856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Optima"/>
                <a:cs typeface="Optima"/>
              </a:rPr>
              <a:t>At 15% and below (both FLX and Junior), the prediction of NVP resistance </a:t>
            </a:r>
            <a:r>
              <a:rPr lang="en-US" b="1" dirty="0" smtClean="0">
                <a:latin typeface="Optima"/>
                <a:cs typeface="Optima"/>
              </a:rPr>
              <a:t>significantly </a:t>
            </a:r>
            <a:r>
              <a:rPr lang="en-US" dirty="0" smtClean="0">
                <a:latin typeface="Optima"/>
                <a:cs typeface="Optima"/>
              </a:rPr>
              <a:t>correlates (p &lt; 0.05) with time since NVP exposure.</a:t>
            </a:r>
            <a:endParaRPr lang="en-US" dirty="0">
              <a:latin typeface="Optima"/>
              <a:cs typeface="Optim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0141" y="648132"/>
            <a:ext cx="8274823" cy="4111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424027"/>
              </p:ext>
            </p:extLst>
          </p:nvPr>
        </p:nvGraphicFramePr>
        <p:xfrm>
          <a:off x="945987" y="1533301"/>
          <a:ext cx="7315200" cy="22225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  <a:gridCol w="1828800"/>
                <a:gridCol w="1828800"/>
              </a:tblGrid>
              <a:tr h="317500"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 days since NVP exposure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Prevalence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Sensitive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Resistant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2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661.5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0.1711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661.5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0.04492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0.03447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0.006021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221.5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0.0005366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519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Macintosh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Travers</dc:creator>
  <cp:lastModifiedBy>Simon Travers</cp:lastModifiedBy>
  <cp:revision>1</cp:revision>
  <dcterms:created xsi:type="dcterms:W3CDTF">2014-04-11T13:33:13Z</dcterms:created>
  <dcterms:modified xsi:type="dcterms:W3CDTF">2014-04-11T13:33:51Z</dcterms:modified>
</cp:coreProperties>
</file>