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41BDD-3C5D-4B5C-8E21-DD6F7E401778}" v="11" dt="2024-02-05T17:25:29.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F7DA6EE4-F428-453B-ABF6-26DCDBAD8E8F}" type="datetimeFigureOut">
              <a:t>2/5/2024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580B536F-3F41-42EB-935B-08F61522663A}" type="slidenum">
              <a:t>‹#›</a:t>
            </a:fld>
            <a:endParaRPr lang="en-US"/>
          </a:p>
        </p:txBody>
      </p:sp>
    </p:spTree>
    <p:extLst>
      <p:ext uri="{BB962C8B-B14F-4D97-AF65-F5344CB8AC3E}">
        <p14:creationId xmlns:p14="http://schemas.microsoft.com/office/powerpoint/2010/main" val="152893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312783"/>
            <a:ext cx="7477601" cy="2499598"/>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Introduction to Adaptability Assessment</a:t>
            </a:r>
            <a:endParaRPr lang="en-US" sz="5249" dirty="0"/>
          </a:p>
        </p:txBody>
      </p:sp>
      <p:sp>
        <p:nvSpPr>
          <p:cNvPr id="6" name="Text 2"/>
          <p:cNvSpPr/>
          <p:nvPr/>
        </p:nvSpPr>
        <p:spPr>
          <a:xfrm>
            <a:off x="6319599" y="4145637"/>
            <a:ext cx="7477601"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An adaptability assessment is a crucial tool for evaluating the capability of a solution to adjust to varying conditions, requirements, or challenges. This type of assessment seeks to determine whether a solution can effectively modify its approach, parameters, or characteristics in response to changing circumstances. It plays a key role in ensuring the resilience and versatility of a solution, contributing to its long-term success.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673918" y="968693"/>
            <a:ext cx="8940165" cy="1176337"/>
          </a:xfrm>
          <a:prstGeom prst="rect">
            <a:avLst/>
          </a:prstGeom>
          <a:noFill/>
          <a:ln/>
        </p:spPr>
        <p:txBody>
          <a:bodyPr wrap="square" rtlCol="0" anchor="t"/>
          <a:lstStyle/>
          <a:p>
            <a:pPr marL="0" indent="0">
              <a:lnSpc>
                <a:spcPts val="4631"/>
              </a:lnSpc>
              <a:buNone/>
            </a:pPr>
            <a:r>
              <a:rPr lang="en-US" sz="3705" dirty="0">
                <a:solidFill>
                  <a:srgbClr val="F2F0F4"/>
                </a:solidFill>
                <a:latin typeface="Montserrat" pitchFamily="34" charset="0"/>
                <a:ea typeface="Montserrat" pitchFamily="34" charset="-122"/>
                <a:cs typeface="Montserrat" pitchFamily="34" charset="-120"/>
              </a:rPr>
              <a:t>Importance of Testing Adaptability in Solutions</a:t>
            </a:r>
            <a:endParaRPr lang="en-US" sz="3705" dirty="0"/>
          </a:p>
        </p:txBody>
      </p:sp>
      <p:sp>
        <p:nvSpPr>
          <p:cNvPr id="6" name="Shape 2"/>
          <p:cNvSpPr/>
          <p:nvPr/>
        </p:nvSpPr>
        <p:spPr>
          <a:xfrm>
            <a:off x="4937403" y="2427327"/>
            <a:ext cx="37624" cy="4833580"/>
          </a:xfrm>
          <a:prstGeom prst="roundRect">
            <a:avLst>
              <a:gd name="adj" fmla="val 225115"/>
            </a:avLst>
          </a:prstGeom>
          <a:solidFill>
            <a:srgbClr val="552C86"/>
          </a:solidFill>
          <a:ln/>
        </p:spPr>
      </p:sp>
      <p:sp>
        <p:nvSpPr>
          <p:cNvPr id="7" name="Shape 3"/>
          <p:cNvSpPr/>
          <p:nvPr/>
        </p:nvSpPr>
        <p:spPr>
          <a:xfrm>
            <a:off x="5167908" y="2767251"/>
            <a:ext cx="658654" cy="37624"/>
          </a:xfrm>
          <a:prstGeom prst="roundRect">
            <a:avLst>
              <a:gd name="adj" fmla="val 225115"/>
            </a:avLst>
          </a:prstGeom>
          <a:solidFill>
            <a:srgbClr val="552C86"/>
          </a:solidFill>
          <a:ln/>
        </p:spPr>
      </p:sp>
      <p:sp>
        <p:nvSpPr>
          <p:cNvPr id="8" name="Shape 4"/>
          <p:cNvSpPr/>
          <p:nvPr/>
        </p:nvSpPr>
        <p:spPr>
          <a:xfrm>
            <a:off x="4744522" y="2574369"/>
            <a:ext cx="423386" cy="423386"/>
          </a:xfrm>
          <a:prstGeom prst="roundRect">
            <a:avLst>
              <a:gd name="adj" fmla="val 20005"/>
            </a:avLst>
          </a:prstGeom>
          <a:solidFill>
            <a:srgbClr val="3C136D"/>
          </a:solidFill>
          <a:ln w="11668">
            <a:solidFill>
              <a:srgbClr val="552C86"/>
            </a:solidFill>
            <a:prstDash val="solid"/>
          </a:ln>
        </p:spPr>
      </p:sp>
      <p:sp>
        <p:nvSpPr>
          <p:cNvPr id="9" name="Text 5"/>
          <p:cNvSpPr/>
          <p:nvPr/>
        </p:nvSpPr>
        <p:spPr>
          <a:xfrm>
            <a:off x="4905256" y="2609612"/>
            <a:ext cx="101918" cy="352782"/>
          </a:xfrm>
          <a:prstGeom prst="rect">
            <a:avLst/>
          </a:prstGeom>
          <a:noFill/>
          <a:ln/>
        </p:spPr>
        <p:txBody>
          <a:bodyPr wrap="none" rtlCol="0" anchor="t"/>
          <a:lstStyle/>
          <a:p>
            <a:pPr marL="0" indent="0" algn="ctr">
              <a:lnSpc>
                <a:spcPts val="2779"/>
              </a:lnSpc>
              <a:buNone/>
            </a:pPr>
            <a:r>
              <a:rPr lang="en-US" sz="2223" dirty="0">
                <a:solidFill>
                  <a:srgbClr val="DCD7E5"/>
                </a:solidFill>
                <a:latin typeface="Montserrat" pitchFamily="34" charset="0"/>
                <a:ea typeface="Montserrat" pitchFamily="34" charset="-122"/>
                <a:cs typeface="Montserrat" pitchFamily="34" charset="-120"/>
              </a:rPr>
              <a:t>1</a:t>
            </a:r>
            <a:endParaRPr lang="en-US" sz="2223" dirty="0"/>
          </a:p>
        </p:txBody>
      </p:sp>
      <p:sp>
        <p:nvSpPr>
          <p:cNvPr id="10" name="Text 6"/>
          <p:cNvSpPr/>
          <p:nvPr/>
        </p:nvSpPr>
        <p:spPr>
          <a:xfrm>
            <a:off x="5991344" y="2615446"/>
            <a:ext cx="2879408" cy="294084"/>
          </a:xfrm>
          <a:prstGeom prst="rect">
            <a:avLst/>
          </a:prstGeom>
          <a:noFill/>
          <a:ln/>
        </p:spPr>
        <p:txBody>
          <a:bodyPr wrap="none" rtlCol="0" anchor="t"/>
          <a:lstStyle/>
          <a:p>
            <a:pPr marL="0" indent="0" algn="l">
              <a:lnSpc>
                <a:spcPts val="2316"/>
              </a:lnSpc>
              <a:buNone/>
            </a:pPr>
            <a:r>
              <a:rPr lang="en-US" sz="1853" dirty="0">
                <a:solidFill>
                  <a:srgbClr val="DCD7E5"/>
                </a:solidFill>
                <a:latin typeface="Montserrat" pitchFamily="34" charset="0"/>
                <a:ea typeface="Montserrat" pitchFamily="34" charset="-122"/>
                <a:cs typeface="Montserrat" pitchFamily="34" charset="-120"/>
              </a:rPr>
              <a:t>Resilience and Flexibility</a:t>
            </a:r>
            <a:endParaRPr lang="en-US" sz="1853" dirty="0"/>
          </a:p>
        </p:txBody>
      </p:sp>
      <p:sp>
        <p:nvSpPr>
          <p:cNvPr id="11" name="Text 7"/>
          <p:cNvSpPr/>
          <p:nvPr/>
        </p:nvSpPr>
        <p:spPr>
          <a:xfrm>
            <a:off x="5991344" y="3022402"/>
            <a:ext cx="7622738" cy="903327"/>
          </a:xfrm>
          <a:prstGeom prst="rect">
            <a:avLst/>
          </a:prstGeom>
          <a:noFill/>
          <a:ln/>
        </p:spPr>
        <p:txBody>
          <a:bodyPr wrap="square" rtlCol="0" anchor="t"/>
          <a:lstStyle/>
          <a:p>
            <a:pPr marL="0" indent="0" algn="l">
              <a:lnSpc>
                <a:spcPts val="2371"/>
              </a:lnSpc>
              <a:buNone/>
            </a:pPr>
            <a:r>
              <a:rPr lang="en-US" sz="1482" dirty="0">
                <a:solidFill>
                  <a:srgbClr val="DCD7E5"/>
                </a:solidFill>
                <a:latin typeface="Heebo" pitchFamily="34" charset="0"/>
                <a:ea typeface="Heebo" pitchFamily="34" charset="-122"/>
                <a:cs typeface="Heebo" pitchFamily="34" charset="-120"/>
              </a:rPr>
              <a:t>Testing the adaptability of solutions is vital for ensuring their resilience in dynamic and unpredictable environments. It allows businesses to identify potential weaknesses and make necessary adjustments to improve their responsiveness.</a:t>
            </a:r>
            <a:endParaRPr lang="en-US" sz="1482" dirty="0"/>
          </a:p>
        </p:txBody>
      </p:sp>
      <p:sp>
        <p:nvSpPr>
          <p:cNvPr id="12" name="Shape 8"/>
          <p:cNvSpPr/>
          <p:nvPr/>
        </p:nvSpPr>
        <p:spPr>
          <a:xfrm>
            <a:off x="5167908" y="4641890"/>
            <a:ext cx="658654" cy="37624"/>
          </a:xfrm>
          <a:prstGeom prst="roundRect">
            <a:avLst>
              <a:gd name="adj" fmla="val 225115"/>
            </a:avLst>
          </a:prstGeom>
          <a:solidFill>
            <a:srgbClr val="552C86"/>
          </a:solidFill>
          <a:ln/>
        </p:spPr>
      </p:sp>
      <p:sp>
        <p:nvSpPr>
          <p:cNvPr id="13" name="Shape 9"/>
          <p:cNvSpPr/>
          <p:nvPr/>
        </p:nvSpPr>
        <p:spPr>
          <a:xfrm>
            <a:off x="4744522" y="4449008"/>
            <a:ext cx="423386" cy="423386"/>
          </a:xfrm>
          <a:prstGeom prst="roundRect">
            <a:avLst>
              <a:gd name="adj" fmla="val 20005"/>
            </a:avLst>
          </a:prstGeom>
          <a:solidFill>
            <a:srgbClr val="3C136D"/>
          </a:solidFill>
          <a:ln w="11668">
            <a:solidFill>
              <a:srgbClr val="552C86"/>
            </a:solidFill>
            <a:prstDash val="solid"/>
          </a:ln>
        </p:spPr>
      </p:sp>
      <p:sp>
        <p:nvSpPr>
          <p:cNvPr id="14" name="Text 10"/>
          <p:cNvSpPr/>
          <p:nvPr/>
        </p:nvSpPr>
        <p:spPr>
          <a:xfrm>
            <a:off x="4875967" y="4484251"/>
            <a:ext cx="160377" cy="352782"/>
          </a:xfrm>
          <a:prstGeom prst="rect">
            <a:avLst/>
          </a:prstGeom>
          <a:noFill/>
          <a:ln/>
        </p:spPr>
        <p:txBody>
          <a:bodyPr wrap="none" rtlCol="0" anchor="t"/>
          <a:lstStyle/>
          <a:p>
            <a:pPr marL="0" indent="0" algn="ctr">
              <a:lnSpc>
                <a:spcPts val="2779"/>
              </a:lnSpc>
              <a:buNone/>
            </a:pPr>
            <a:r>
              <a:rPr lang="en-US" sz="2223" dirty="0">
                <a:solidFill>
                  <a:srgbClr val="DCD7E5"/>
                </a:solidFill>
                <a:latin typeface="Montserrat" pitchFamily="34" charset="0"/>
                <a:ea typeface="Montserrat" pitchFamily="34" charset="-122"/>
                <a:cs typeface="Montserrat" pitchFamily="34" charset="-120"/>
              </a:rPr>
              <a:t>2</a:t>
            </a:r>
            <a:endParaRPr lang="en-US" sz="2223" dirty="0"/>
          </a:p>
        </p:txBody>
      </p:sp>
      <p:sp>
        <p:nvSpPr>
          <p:cNvPr id="15" name="Text 11"/>
          <p:cNvSpPr/>
          <p:nvPr/>
        </p:nvSpPr>
        <p:spPr>
          <a:xfrm>
            <a:off x="5991344" y="4490085"/>
            <a:ext cx="2792730" cy="294084"/>
          </a:xfrm>
          <a:prstGeom prst="rect">
            <a:avLst/>
          </a:prstGeom>
          <a:noFill/>
          <a:ln/>
        </p:spPr>
        <p:txBody>
          <a:bodyPr wrap="none" rtlCol="0" anchor="t"/>
          <a:lstStyle/>
          <a:p>
            <a:pPr marL="0" indent="0" algn="l">
              <a:lnSpc>
                <a:spcPts val="2316"/>
              </a:lnSpc>
              <a:buNone/>
            </a:pPr>
            <a:r>
              <a:rPr lang="en-US" sz="1853" dirty="0">
                <a:solidFill>
                  <a:srgbClr val="DCD7E5"/>
                </a:solidFill>
                <a:latin typeface="Montserrat" pitchFamily="34" charset="0"/>
                <a:ea typeface="Montserrat" pitchFamily="34" charset="-122"/>
                <a:cs typeface="Montserrat" pitchFamily="34" charset="-120"/>
              </a:rPr>
              <a:t>Competitive Advantage</a:t>
            </a:r>
            <a:endParaRPr lang="en-US" sz="1853" dirty="0"/>
          </a:p>
        </p:txBody>
      </p:sp>
      <p:sp>
        <p:nvSpPr>
          <p:cNvPr id="16" name="Text 12"/>
          <p:cNvSpPr/>
          <p:nvPr/>
        </p:nvSpPr>
        <p:spPr>
          <a:xfrm>
            <a:off x="5991344" y="4897041"/>
            <a:ext cx="7622738" cy="602218"/>
          </a:xfrm>
          <a:prstGeom prst="rect">
            <a:avLst/>
          </a:prstGeom>
          <a:noFill/>
          <a:ln/>
        </p:spPr>
        <p:txBody>
          <a:bodyPr wrap="square" rtlCol="0" anchor="t"/>
          <a:lstStyle/>
          <a:p>
            <a:pPr marL="0" indent="0" algn="l">
              <a:lnSpc>
                <a:spcPts val="2371"/>
              </a:lnSpc>
              <a:buNone/>
            </a:pPr>
            <a:r>
              <a:rPr lang="en-US" sz="1482" dirty="0">
                <a:solidFill>
                  <a:srgbClr val="DCD7E5"/>
                </a:solidFill>
                <a:latin typeface="Heebo" pitchFamily="34" charset="0"/>
                <a:ea typeface="Heebo" pitchFamily="34" charset="-122"/>
                <a:cs typeface="Heebo" pitchFamily="34" charset="-120"/>
              </a:rPr>
              <a:t>Adaptability testing enables organizations to stay ahead in the market by quickly adapting to changes in customer demands, technological advancements, and industry trends.</a:t>
            </a:r>
            <a:endParaRPr lang="en-US" sz="1482" dirty="0"/>
          </a:p>
        </p:txBody>
      </p:sp>
      <p:sp>
        <p:nvSpPr>
          <p:cNvPr id="17" name="Shape 13"/>
          <p:cNvSpPr/>
          <p:nvPr/>
        </p:nvSpPr>
        <p:spPr>
          <a:xfrm>
            <a:off x="5167908" y="6215420"/>
            <a:ext cx="658654" cy="37624"/>
          </a:xfrm>
          <a:prstGeom prst="roundRect">
            <a:avLst>
              <a:gd name="adj" fmla="val 225115"/>
            </a:avLst>
          </a:prstGeom>
          <a:solidFill>
            <a:srgbClr val="552C86"/>
          </a:solidFill>
          <a:ln/>
        </p:spPr>
      </p:sp>
      <p:sp>
        <p:nvSpPr>
          <p:cNvPr id="18" name="Shape 14"/>
          <p:cNvSpPr/>
          <p:nvPr/>
        </p:nvSpPr>
        <p:spPr>
          <a:xfrm>
            <a:off x="4744522" y="6022538"/>
            <a:ext cx="423386" cy="423386"/>
          </a:xfrm>
          <a:prstGeom prst="roundRect">
            <a:avLst>
              <a:gd name="adj" fmla="val 20005"/>
            </a:avLst>
          </a:prstGeom>
          <a:solidFill>
            <a:srgbClr val="3C136D"/>
          </a:solidFill>
          <a:ln w="11668">
            <a:solidFill>
              <a:srgbClr val="552C86"/>
            </a:solidFill>
            <a:prstDash val="solid"/>
          </a:ln>
        </p:spPr>
      </p:sp>
      <p:sp>
        <p:nvSpPr>
          <p:cNvPr id="19" name="Text 15"/>
          <p:cNvSpPr/>
          <p:nvPr/>
        </p:nvSpPr>
        <p:spPr>
          <a:xfrm>
            <a:off x="4876562" y="6057781"/>
            <a:ext cx="159306" cy="352782"/>
          </a:xfrm>
          <a:prstGeom prst="rect">
            <a:avLst/>
          </a:prstGeom>
          <a:noFill/>
          <a:ln/>
        </p:spPr>
        <p:txBody>
          <a:bodyPr wrap="none" rtlCol="0" anchor="t"/>
          <a:lstStyle/>
          <a:p>
            <a:pPr marL="0" indent="0" algn="ctr">
              <a:lnSpc>
                <a:spcPts val="2779"/>
              </a:lnSpc>
              <a:buNone/>
            </a:pPr>
            <a:r>
              <a:rPr lang="en-US" sz="2223" dirty="0">
                <a:solidFill>
                  <a:srgbClr val="DCD7E5"/>
                </a:solidFill>
                <a:latin typeface="Montserrat" pitchFamily="34" charset="0"/>
                <a:ea typeface="Montserrat" pitchFamily="34" charset="-122"/>
                <a:cs typeface="Montserrat" pitchFamily="34" charset="-120"/>
              </a:rPr>
              <a:t>3</a:t>
            </a:r>
            <a:endParaRPr lang="en-US" sz="2223" dirty="0"/>
          </a:p>
        </p:txBody>
      </p:sp>
      <p:sp>
        <p:nvSpPr>
          <p:cNvPr id="20" name="Text 16"/>
          <p:cNvSpPr/>
          <p:nvPr/>
        </p:nvSpPr>
        <p:spPr>
          <a:xfrm>
            <a:off x="5991344" y="6063615"/>
            <a:ext cx="1882140" cy="294084"/>
          </a:xfrm>
          <a:prstGeom prst="rect">
            <a:avLst/>
          </a:prstGeom>
          <a:noFill/>
          <a:ln/>
        </p:spPr>
        <p:txBody>
          <a:bodyPr wrap="none" rtlCol="0" anchor="t"/>
          <a:lstStyle/>
          <a:p>
            <a:pPr marL="0" indent="0" algn="l">
              <a:lnSpc>
                <a:spcPts val="2316"/>
              </a:lnSpc>
              <a:buNone/>
            </a:pPr>
            <a:r>
              <a:rPr lang="en-US" sz="1853" dirty="0">
                <a:solidFill>
                  <a:srgbClr val="DCD7E5"/>
                </a:solidFill>
                <a:latin typeface="Montserrat" pitchFamily="34" charset="0"/>
                <a:ea typeface="Montserrat" pitchFamily="34" charset="-122"/>
                <a:cs typeface="Montserrat" pitchFamily="34" charset="-120"/>
              </a:rPr>
              <a:t>Risk Mitigation</a:t>
            </a:r>
            <a:endParaRPr lang="en-US" sz="1853" dirty="0"/>
          </a:p>
        </p:txBody>
      </p:sp>
      <p:sp>
        <p:nvSpPr>
          <p:cNvPr id="21" name="Text 17"/>
          <p:cNvSpPr/>
          <p:nvPr/>
        </p:nvSpPr>
        <p:spPr>
          <a:xfrm>
            <a:off x="5991344" y="6470571"/>
            <a:ext cx="7622738" cy="602218"/>
          </a:xfrm>
          <a:prstGeom prst="rect">
            <a:avLst/>
          </a:prstGeom>
          <a:noFill/>
          <a:ln/>
        </p:spPr>
        <p:txBody>
          <a:bodyPr wrap="square" rtlCol="0" anchor="t"/>
          <a:lstStyle/>
          <a:p>
            <a:pPr marL="0" indent="0" algn="l">
              <a:lnSpc>
                <a:spcPts val="2371"/>
              </a:lnSpc>
              <a:buNone/>
            </a:pPr>
            <a:r>
              <a:rPr lang="en-US" sz="1482" dirty="0">
                <a:solidFill>
                  <a:srgbClr val="DCD7E5"/>
                </a:solidFill>
                <a:latin typeface="Heebo" pitchFamily="34" charset="0"/>
                <a:ea typeface="Heebo" pitchFamily="34" charset="-122"/>
                <a:cs typeface="Heebo" pitchFamily="34" charset="-120"/>
              </a:rPr>
              <a:t>By uncovering areas that lack adaptability, organizations can proactively mitigate risks associated with unforeseen market shifts, regulatory changes, or external disruptions.</a:t>
            </a:r>
            <a:endParaRPr lang="en-US" sz="148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246108"/>
            <a:ext cx="10554414" cy="2083118"/>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Overview of the Test Case: Comprehensive Gauging of Adaptability</a:t>
            </a:r>
            <a:endParaRPr lang="en-US" sz="4374" dirty="0"/>
          </a:p>
        </p:txBody>
      </p:sp>
      <p:sp>
        <p:nvSpPr>
          <p:cNvPr id="5" name="Shape 2"/>
          <p:cNvSpPr/>
          <p:nvPr/>
        </p:nvSpPr>
        <p:spPr>
          <a:xfrm>
            <a:off x="2037993" y="3947160"/>
            <a:ext cx="499943" cy="499943"/>
          </a:xfrm>
          <a:prstGeom prst="roundRect">
            <a:avLst>
              <a:gd name="adj" fmla="val 20000"/>
            </a:avLst>
          </a:prstGeom>
          <a:solidFill>
            <a:srgbClr val="3C136D"/>
          </a:solidFill>
          <a:ln w="13811">
            <a:solidFill>
              <a:srgbClr val="552C86"/>
            </a:solidFill>
            <a:prstDash val="solid"/>
          </a:ln>
        </p:spPr>
      </p:sp>
      <p:sp>
        <p:nvSpPr>
          <p:cNvPr id="6" name="Text 3"/>
          <p:cNvSpPr/>
          <p:nvPr/>
        </p:nvSpPr>
        <p:spPr>
          <a:xfrm>
            <a:off x="2227778" y="3988832"/>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7" name="Text 4"/>
          <p:cNvSpPr/>
          <p:nvPr/>
        </p:nvSpPr>
        <p:spPr>
          <a:xfrm>
            <a:off x="2760107" y="4023479"/>
            <a:ext cx="264795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Scenario Variations</a:t>
            </a:r>
            <a:endParaRPr lang="en-US" sz="2187" dirty="0"/>
          </a:p>
        </p:txBody>
      </p:sp>
      <p:sp>
        <p:nvSpPr>
          <p:cNvPr id="8" name="Text 5"/>
          <p:cNvSpPr/>
          <p:nvPr/>
        </p:nvSpPr>
        <p:spPr>
          <a:xfrm>
            <a:off x="2760107" y="4851083"/>
            <a:ext cx="2647950"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Examining the solution's ability to adapt to diverse scenarios and contexts, ranging from steady-state operations to crisis management situations.</a:t>
            </a:r>
            <a:endParaRPr lang="en-US" sz="1750" dirty="0"/>
          </a:p>
        </p:txBody>
      </p:sp>
      <p:sp>
        <p:nvSpPr>
          <p:cNvPr id="9" name="Shape 6"/>
          <p:cNvSpPr/>
          <p:nvPr/>
        </p:nvSpPr>
        <p:spPr>
          <a:xfrm>
            <a:off x="5630228" y="3947160"/>
            <a:ext cx="499943" cy="499943"/>
          </a:xfrm>
          <a:prstGeom prst="roundRect">
            <a:avLst>
              <a:gd name="adj" fmla="val 20000"/>
            </a:avLst>
          </a:prstGeom>
          <a:solidFill>
            <a:srgbClr val="3C136D"/>
          </a:solidFill>
          <a:ln w="13811">
            <a:solidFill>
              <a:srgbClr val="552C86"/>
            </a:solidFill>
            <a:prstDash val="solid"/>
          </a:ln>
        </p:spPr>
      </p:sp>
      <p:sp>
        <p:nvSpPr>
          <p:cNvPr id="10" name="Text 7"/>
          <p:cNvSpPr/>
          <p:nvPr/>
        </p:nvSpPr>
        <p:spPr>
          <a:xfrm>
            <a:off x="5785485" y="3988832"/>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1" name="Text 8"/>
          <p:cNvSpPr/>
          <p:nvPr/>
        </p:nvSpPr>
        <p:spPr>
          <a:xfrm>
            <a:off x="6352342" y="4023479"/>
            <a:ext cx="264795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Parameter Modification</a:t>
            </a:r>
            <a:endParaRPr lang="en-US" sz="2187" dirty="0"/>
          </a:p>
        </p:txBody>
      </p:sp>
      <p:sp>
        <p:nvSpPr>
          <p:cNvPr id="12" name="Text 9"/>
          <p:cNvSpPr/>
          <p:nvPr/>
        </p:nvSpPr>
        <p:spPr>
          <a:xfrm>
            <a:off x="6352342" y="4851083"/>
            <a:ext cx="2647950"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Assessing the solution's adaptability by adjusting the weightage and significance of different parameters and variables affecting its performance.</a:t>
            </a:r>
            <a:endParaRPr lang="en-US" sz="1750" dirty="0"/>
          </a:p>
        </p:txBody>
      </p:sp>
      <p:sp>
        <p:nvSpPr>
          <p:cNvPr id="13" name="Shape 10"/>
          <p:cNvSpPr/>
          <p:nvPr/>
        </p:nvSpPr>
        <p:spPr>
          <a:xfrm>
            <a:off x="9222462" y="3947160"/>
            <a:ext cx="499943" cy="499943"/>
          </a:xfrm>
          <a:prstGeom prst="roundRect">
            <a:avLst>
              <a:gd name="adj" fmla="val 20000"/>
            </a:avLst>
          </a:prstGeom>
          <a:solidFill>
            <a:srgbClr val="3C136D"/>
          </a:solidFill>
          <a:ln w="13811">
            <a:solidFill>
              <a:srgbClr val="552C86"/>
            </a:solidFill>
            <a:prstDash val="solid"/>
          </a:ln>
        </p:spPr>
      </p:sp>
      <p:sp>
        <p:nvSpPr>
          <p:cNvPr id="14" name="Text 11"/>
          <p:cNvSpPr/>
          <p:nvPr/>
        </p:nvSpPr>
        <p:spPr>
          <a:xfrm>
            <a:off x="9378434" y="3988832"/>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5" name="Text 12"/>
          <p:cNvSpPr/>
          <p:nvPr/>
        </p:nvSpPr>
        <p:spPr>
          <a:xfrm>
            <a:off x="9944576" y="4023479"/>
            <a:ext cx="264795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Real-world Simulations</a:t>
            </a:r>
            <a:endParaRPr lang="en-US" sz="2187" dirty="0"/>
          </a:p>
        </p:txBody>
      </p:sp>
      <p:sp>
        <p:nvSpPr>
          <p:cNvPr id="16" name="Text 13"/>
          <p:cNvSpPr/>
          <p:nvPr/>
        </p:nvSpPr>
        <p:spPr>
          <a:xfrm>
            <a:off x="9944576" y="4851083"/>
            <a:ext cx="2647950"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Utilizing real-world simulations to evaluate the solution's capacity to adapt to complex and evolving business environments.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a:ln/>
        </p:spPr>
      </p:sp>
      <p:sp>
        <p:nvSpPr>
          <p:cNvPr id="6" name="Text 2"/>
          <p:cNvSpPr/>
          <p:nvPr/>
        </p:nvSpPr>
        <p:spPr>
          <a:xfrm>
            <a:off x="2037993" y="1541859"/>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Modifying Weightage for Parameters in the Assessment</a:t>
            </a:r>
            <a:endParaRPr lang="en-US" sz="4374" dirty="0"/>
          </a:p>
        </p:txBody>
      </p:sp>
      <p:sp>
        <p:nvSpPr>
          <p:cNvPr id="7" name="Shape 3"/>
          <p:cNvSpPr/>
          <p:nvPr/>
        </p:nvSpPr>
        <p:spPr>
          <a:xfrm>
            <a:off x="2037993" y="3263860"/>
            <a:ext cx="3370064" cy="3423761"/>
          </a:xfrm>
          <a:prstGeom prst="roundRect">
            <a:avLst>
              <a:gd name="adj" fmla="val 2967"/>
            </a:avLst>
          </a:prstGeom>
          <a:solidFill>
            <a:srgbClr val="3C136D"/>
          </a:solidFill>
          <a:ln w="13811">
            <a:solidFill>
              <a:srgbClr val="552C86"/>
            </a:solidFill>
            <a:prstDash val="solid"/>
          </a:ln>
        </p:spPr>
      </p:sp>
      <p:sp>
        <p:nvSpPr>
          <p:cNvPr id="8" name="Text 4"/>
          <p:cNvSpPr/>
          <p:nvPr/>
        </p:nvSpPr>
        <p:spPr>
          <a:xfrm>
            <a:off x="2273975" y="3499842"/>
            <a:ext cx="289810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Identify Key Parameters</a:t>
            </a:r>
            <a:endParaRPr lang="en-US" sz="2187" dirty="0"/>
          </a:p>
        </p:txBody>
      </p:sp>
      <p:sp>
        <p:nvSpPr>
          <p:cNvPr id="9" name="Text 5"/>
          <p:cNvSpPr/>
          <p:nvPr/>
        </p:nvSpPr>
        <p:spPr>
          <a:xfrm>
            <a:off x="2273975" y="4327446"/>
            <a:ext cx="2898100"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Begin by identifying the parameters that significantly influence the adaptability of the solution in real-world scenarios.</a:t>
            </a:r>
            <a:endParaRPr lang="en-US" sz="1750" dirty="0"/>
          </a:p>
        </p:txBody>
      </p:sp>
      <p:sp>
        <p:nvSpPr>
          <p:cNvPr id="10" name="Shape 6"/>
          <p:cNvSpPr/>
          <p:nvPr/>
        </p:nvSpPr>
        <p:spPr>
          <a:xfrm>
            <a:off x="5630228" y="3263860"/>
            <a:ext cx="3370064" cy="3423761"/>
          </a:xfrm>
          <a:prstGeom prst="roundRect">
            <a:avLst>
              <a:gd name="adj" fmla="val 2967"/>
            </a:avLst>
          </a:prstGeom>
          <a:solidFill>
            <a:srgbClr val="3C136D"/>
          </a:solidFill>
          <a:ln w="13811">
            <a:solidFill>
              <a:srgbClr val="552C86"/>
            </a:solidFill>
            <a:prstDash val="solid"/>
          </a:ln>
        </p:spPr>
      </p:sp>
      <p:sp>
        <p:nvSpPr>
          <p:cNvPr id="11" name="Text 7"/>
          <p:cNvSpPr/>
          <p:nvPr/>
        </p:nvSpPr>
        <p:spPr>
          <a:xfrm>
            <a:off x="5866209" y="3499842"/>
            <a:ext cx="289810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Adjust Weightage Levels</a:t>
            </a:r>
            <a:endParaRPr lang="en-US" sz="2187" dirty="0"/>
          </a:p>
        </p:txBody>
      </p:sp>
      <p:sp>
        <p:nvSpPr>
          <p:cNvPr id="12" name="Text 8"/>
          <p:cNvSpPr/>
          <p:nvPr/>
        </p:nvSpPr>
        <p:spPr>
          <a:xfrm>
            <a:off x="5866209" y="4327446"/>
            <a:ext cx="2898100"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Modify the weightage assigned to each parameter based on its criticality and impact on the adaptability of the solution.</a:t>
            </a:r>
            <a:endParaRPr lang="en-US" sz="1750" dirty="0"/>
          </a:p>
        </p:txBody>
      </p:sp>
      <p:sp>
        <p:nvSpPr>
          <p:cNvPr id="13" name="Shape 9"/>
          <p:cNvSpPr/>
          <p:nvPr/>
        </p:nvSpPr>
        <p:spPr>
          <a:xfrm>
            <a:off x="9222462" y="3263860"/>
            <a:ext cx="3370064" cy="3423761"/>
          </a:xfrm>
          <a:prstGeom prst="roundRect">
            <a:avLst>
              <a:gd name="adj" fmla="val 2967"/>
            </a:avLst>
          </a:prstGeom>
          <a:solidFill>
            <a:srgbClr val="3C136D"/>
          </a:solidFill>
          <a:ln w="13811">
            <a:solidFill>
              <a:srgbClr val="552C86"/>
            </a:solidFill>
            <a:prstDash val="solid"/>
          </a:ln>
        </p:spPr>
      </p:sp>
      <p:sp>
        <p:nvSpPr>
          <p:cNvPr id="14" name="Text 10"/>
          <p:cNvSpPr/>
          <p:nvPr/>
        </p:nvSpPr>
        <p:spPr>
          <a:xfrm>
            <a:off x="9458444" y="3499842"/>
            <a:ext cx="2898100" cy="1041559"/>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Evaluate Comparative Performance</a:t>
            </a:r>
            <a:endParaRPr lang="en-US" sz="2187" dirty="0"/>
          </a:p>
        </p:txBody>
      </p:sp>
      <p:sp>
        <p:nvSpPr>
          <p:cNvPr id="15" name="Text 11"/>
          <p:cNvSpPr/>
          <p:nvPr/>
        </p:nvSpPr>
        <p:spPr>
          <a:xfrm>
            <a:off x="9458444" y="4674632"/>
            <a:ext cx="2898100"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Assess the comparative performance of the solution across various weightage configurations to determine the optimal balance.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a:ln/>
        </p:spPr>
      </p:sp>
      <p:sp>
        <p:nvSpPr>
          <p:cNvPr id="6" name="Text 2"/>
          <p:cNvSpPr/>
          <p:nvPr/>
        </p:nvSpPr>
        <p:spPr>
          <a:xfrm>
            <a:off x="2037993" y="1055846"/>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Accommodating Different Scenarios and Variables</a:t>
            </a:r>
            <a:endParaRPr lang="en-US" sz="4374" dirty="0"/>
          </a:p>
        </p:txBody>
      </p:sp>
      <p:pic>
        <p:nvPicPr>
          <p:cNvPr id="7" name="Image 2" descr="preencoded.png"/>
          <p:cNvPicPr>
            <a:picLocks noChangeAspect="1"/>
          </p:cNvPicPr>
          <p:nvPr/>
        </p:nvPicPr>
        <p:blipFill>
          <a:blip r:embed="rId5"/>
          <a:stretch>
            <a:fillRect/>
          </a:stretch>
        </p:blipFill>
        <p:spPr>
          <a:xfrm>
            <a:off x="2037993" y="2777847"/>
            <a:ext cx="3518059" cy="888682"/>
          </a:xfrm>
          <a:prstGeom prst="rect">
            <a:avLst/>
          </a:prstGeom>
        </p:spPr>
      </p:pic>
      <p:sp>
        <p:nvSpPr>
          <p:cNvPr id="8" name="Text 3"/>
          <p:cNvSpPr/>
          <p:nvPr/>
        </p:nvSpPr>
        <p:spPr>
          <a:xfrm>
            <a:off x="2260163" y="3999786"/>
            <a:ext cx="3073718"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Diverse Scenario Testing</a:t>
            </a:r>
            <a:endParaRPr lang="en-US" sz="2187" dirty="0"/>
          </a:p>
        </p:txBody>
      </p:sp>
      <p:sp>
        <p:nvSpPr>
          <p:cNvPr id="9" name="Text 4"/>
          <p:cNvSpPr/>
          <p:nvPr/>
        </p:nvSpPr>
        <p:spPr>
          <a:xfrm>
            <a:off x="2260163" y="4827389"/>
            <a:ext cx="3073718"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Conducting tests across a wide range of scenarios, including sudden market shifts, technological disruptions, and regulatory changes.</a:t>
            </a:r>
            <a:endParaRPr lang="en-US" sz="1750" dirty="0"/>
          </a:p>
        </p:txBody>
      </p:sp>
      <p:pic>
        <p:nvPicPr>
          <p:cNvPr id="10" name="Image 3" descr="preencoded.png"/>
          <p:cNvPicPr>
            <a:picLocks noChangeAspect="1"/>
          </p:cNvPicPr>
          <p:nvPr/>
        </p:nvPicPr>
        <p:blipFill>
          <a:blip r:embed="rId6"/>
          <a:stretch>
            <a:fillRect/>
          </a:stretch>
        </p:blipFill>
        <p:spPr>
          <a:xfrm>
            <a:off x="5556052" y="2777847"/>
            <a:ext cx="3518178" cy="888682"/>
          </a:xfrm>
          <a:prstGeom prst="rect">
            <a:avLst/>
          </a:prstGeom>
        </p:spPr>
      </p:pic>
      <p:sp>
        <p:nvSpPr>
          <p:cNvPr id="11" name="Text 5"/>
          <p:cNvSpPr/>
          <p:nvPr/>
        </p:nvSpPr>
        <p:spPr>
          <a:xfrm>
            <a:off x="5778222" y="3999786"/>
            <a:ext cx="3073837"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Variable Impact Analysis</a:t>
            </a:r>
            <a:endParaRPr lang="en-US" sz="2187" dirty="0"/>
          </a:p>
        </p:txBody>
      </p:sp>
      <p:sp>
        <p:nvSpPr>
          <p:cNvPr id="12" name="Text 6"/>
          <p:cNvSpPr/>
          <p:nvPr/>
        </p:nvSpPr>
        <p:spPr>
          <a:xfrm>
            <a:off x="5778222" y="4827389"/>
            <a:ext cx="3073837"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Assessing the impact of variables such as market volatility, customer behavior, and competitive dynamics on the adaptability of the solution.</a:t>
            </a:r>
            <a:endParaRPr lang="en-US" sz="1750" dirty="0"/>
          </a:p>
        </p:txBody>
      </p:sp>
      <p:pic>
        <p:nvPicPr>
          <p:cNvPr id="13" name="Image 4" descr="preencoded.png"/>
          <p:cNvPicPr>
            <a:picLocks noChangeAspect="1"/>
          </p:cNvPicPr>
          <p:nvPr/>
        </p:nvPicPr>
        <p:blipFill>
          <a:blip r:embed="rId7"/>
          <a:stretch>
            <a:fillRect/>
          </a:stretch>
        </p:blipFill>
        <p:spPr>
          <a:xfrm>
            <a:off x="9074229" y="2777847"/>
            <a:ext cx="3518178" cy="888682"/>
          </a:xfrm>
          <a:prstGeom prst="rect">
            <a:avLst/>
          </a:prstGeom>
        </p:spPr>
      </p:pic>
      <p:sp>
        <p:nvSpPr>
          <p:cNvPr id="14" name="Text 7"/>
          <p:cNvSpPr/>
          <p:nvPr/>
        </p:nvSpPr>
        <p:spPr>
          <a:xfrm>
            <a:off x="9296400" y="3999786"/>
            <a:ext cx="3073837" cy="1041559"/>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Dynamic Environment Modeling</a:t>
            </a:r>
            <a:endParaRPr lang="en-US" sz="2187" dirty="0"/>
          </a:p>
        </p:txBody>
      </p:sp>
      <p:sp>
        <p:nvSpPr>
          <p:cNvPr id="15" name="Text 8"/>
          <p:cNvSpPr/>
          <p:nvPr/>
        </p:nvSpPr>
        <p:spPr>
          <a:xfrm>
            <a:off x="9296400" y="5174575"/>
            <a:ext cx="3073837"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Creating dynamic models to replicate evolving business environments and testing the solution's adaptability under these varying conditions.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043113"/>
            <a:ext cx="10156627"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Challenges in Assessing Adaptability</a:t>
            </a:r>
            <a:endParaRPr lang="en-US" sz="4374" dirty="0"/>
          </a:p>
        </p:txBody>
      </p:sp>
      <p:sp>
        <p:nvSpPr>
          <p:cNvPr id="5" name="Text 2"/>
          <p:cNvSpPr/>
          <p:nvPr/>
        </p:nvSpPr>
        <p:spPr>
          <a:xfrm>
            <a:off x="2037993" y="3292912"/>
            <a:ext cx="3156347"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Complexity of Variables</a:t>
            </a:r>
            <a:endParaRPr lang="en-US" sz="2187" dirty="0"/>
          </a:p>
        </p:txBody>
      </p:sp>
      <p:sp>
        <p:nvSpPr>
          <p:cNvPr id="6" name="Text 3"/>
          <p:cNvSpPr/>
          <p:nvPr/>
        </p:nvSpPr>
        <p:spPr>
          <a:xfrm>
            <a:off x="2037993" y="4209455"/>
            <a:ext cx="3156347"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Managing the complexity of multiple interdependent variables and their influence on the adaptability of the solution.</a:t>
            </a:r>
            <a:endParaRPr lang="en-US" sz="1750" dirty="0"/>
          </a:p>
        </p:txBody>
      </p:sp>
      <p:sp>
        <p:nvSpPr>
          <p:cNvPr id="7" name="Text 4"/>
          <p:cNvSpPr/>
          <p:nvPr/>
        </p:nvSpPr>
        <p:spPr>
          <a:xfrm>
            <a:off x="5743932" y="3292912"/>
            <a:ext cx="3156347"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Predicting Unforeseen Scenarios</a:t>
            </a:r>
            <a:endParaRPr lang="en-US" sz="2187" dirty="0"/>
          </a:p>
        </p:txBody>
      </p:sp>
      <p:sp>
        <p:nvSpPr>
          <p:cNvPr id="8" name="Text 5"/>
          <p:cNvSpPr/>
          <p:nvPr/>
        </p:nvSpPr>
        <p:spPr>
          <a:xfrm>
            <a:off x="5743932" y="4209455"/>
            <a:ext cx="3156347"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Anticipating and preparing for unforeseen scenarios and disruptions that may pose challenges to the adaptability assessment process.</a:t>
            </a:r>
            <a:endParaRPr lang="en-US" sz="1750" dirty="0"/>
          </a:p>
        </p:txBody>
      </p:sp>
      <p:sp>
        <p:nvSpPr>
          <p:cNvPr id="9" name="Text 6"/>
          <p:cNvSpPr/>
          <p:nvPr/>
        </p:nvSpPr>
        <p:spPr>
          <a:xfrm>
            <a:off x="9449872" y="3292912"/>
            <a:ext cx="3156347"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Data Accuracy and Reliability</a:t>
            </a:r>
            <a:endParaRPr lang="en-US" sz="2187" dirty="0"/>
          </a:p>
        </p:txBody>
      </p:sp>
      <p:sp>
        <p:nvSpPr>
          <p:cNvPr id="10" name="Text 7"/>
          <p:cNvSpPr/>
          <p:nvPr/>
        </p:nvSpPr>
        <p:spPr>
          <a:xfrm>
            <a:off x="9449872" y="4209455"/>
            <a:ext cx="3156347"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Ensuring the accuracy and reliability of the data used for testing, especially when simulating real-world scenarios and variables.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229439"/>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Best Practices for Conducting the Adaptability Assessment</a:t>
            </a:r>
            <a:endParaRPr lang="en-US" sz="4374" dirty="0"/>
          </a:p>
        </p:txBody>
      </p:sp>
      <p:sp>
        <p:nvSpPr>
          <p:cNvPr id="5" name="Text 2"/>
          <p:cNvSpPr/>
          <p:nvPr/>
        </p:nvSpPr>
        <p:spPr>
          <a:xfrm>
            <a:off x="2037993" y="3173611"/>
            <a:ext cx="3295888" cy="944285"/>
          </a:xfrm>
          <a:prstGeom prst="rect">
            <a:avLst/>
          </a:prstGeom>
          <a:noFill/>
          <a:ln/>
        </p:spPr>
        <p:txBody>
          <a:bodyPr wrap="none" rtlCol="0" anchor="t"/>
          <a:lstStyle/>
          <a:p>
            <a:pPr marL="0" indent="0" algn="ctr">
              <a:lnSpc>
                <a:spcPts val="7436"/>
              </a:lnSpc>
              <a:buNone/>
            </a:pPr>
            <a:r>
              <a:rPr lang="en-US" sz="7436" dirty="0">
                <a:solidFill>
                  <a:srgbClr val="DCD7E5"/>
                </a:solidFill>
                <a:latin typeface="Montserrat" pitchFamily="34" charset="0"/>
                <a:ea typeface="Montserrat" pitchFamily="34" charset="-122"/>
                <a:cs typeface="Montserrat" pitchFamily="34" charset="-120"/>
              </a:rPr>
              <a:t>1</a:t>
            </a:r>
            <a:endParaRPr lang="en-US" sz="7436" dirty="0"/>
          </a:p>
        </p:txBody>
      </p:sp>
      <p:sp>
        <p:nvSpPr>
          <p:cNvPr id="6" name="Text 3"/>
          <p:cNvSpPr/>
          <p:nvPr/>
        </p:nvSpPr>
        <p:spPr>
          <a:xfrm>
            <a:off x="2037993" y="4395549"/>
            <a:ext cx="3295888" cy="694373"/>
          </a:xfrm>
          <a:prstGeom prst="rect">
            <a:avLst/>
          </a:prstGeom>
          <a:noFill/>
          <a:ln/>
        </p:spPr>
        <p:txBody>
          <a:bodyPr wrap="square" rtlCol="0" anchor="t"/>
          <a:lstStyle/>
          <a:p>
            <a:pPr marL="0" indent="0" algn="ctr">
              <a:lnSpc>
                <a:spcPts val="2734"/>
              </a:lnSpc>
              <a:buNone/>
            </a:pPr>
            <a:r>
              <a:rPr lang="en-US" sz="2187" dirty="0">
                <a:solidFill>
                  <a:srgbClr val="DCD7E5"/>
                </a:solidFill>
                <a:latin typeface="Montserrat" pitchFamily="34" charset="0"/>
                <a:ea typeface="Montserrat" pitchFamily="34" charset="-122"/>
                <a:cs typeface="Montserrat" pitchFamily="34" charset="-120"/>
              </a:rPr>
              <a:t>Thorough Scenario Mapping</a:t>
            </a:r>
            <a:endParaRPr lang="en-US" sz="2187" dirty="0"/>
          </a:p>
        </p:txBody>
      </p:sp>
      <p:sp>
        <p:nvSpPr>
          <p:cNvPr id="7" name="Text 4"/>
          <p:cNvSpPr/>
          <p:nvPr/>
        </p:nvSpPr>
        <p:spPr>
          <a:xfrm>
            <a:off x="2037993" y="5223153"/>
            <a:ext cx="3295888" cy="1421606"/>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Comprehensively mapping out diverse scenarios and variables for comprehensive adaptability testing.</a:t>
            </a:r>
            <a:endParaRPr lang="en-US" sz="1750" dirty="0"/>
          </a:p>
        </p:txBody>
      </p:sp>
      <p:sp>
        <p:nvSpPr>
          <p:cNvPr id="8" name="Text 5"/>
          <p:cNvSpPr/>
          <p:nvPr/>
        </p:nvSpPr>
        <p:spPr>
          <a:xfrm>
            <a:off x="5667137" y="3173611"/>
            <a:ext cx="3296007" cy="944285"/>
          </a:xfrm>
          <a:prstGeom prst="rect">
            <a:avLst/>
          </a:prstGeom>
          <a:noFill/>
          <a:ln/>
        </p:spPr>
        <p:txBody>
          <a:bodyPr wrap="none" rtlCol="0" anchor="t"/>
          <a:lstStyle/>
          <a:p>
            <a:pPr marL="0" indent="0" algn="ctr">
              <a:lnSpc>
                <a:spcPts val="7436"/>
              </a:lnSpc>
              <a:buNone/>
            </a:pPr>
            <a:r>
              <a:rPr lang="en-US" sz="7436" dirty="0">
                <a:solidFill>
                  <a:srgbClr val="DCD7E5"/>
                </a:solidFill>
                <a:latin typeface="Montserrat" pitchFamily="34" charset="0"/>
                <a:ea typeface="Montserrat" pitchFamily="34" charset="-122"/>
                <a:cs typeface="Montserrat" pitchFamily="34" charset="-120"/>
              </a:rPr>
              <a:t>2</a:t>
            </a:r>
            <a:endParaRPr lang="en-US" sz="7436" dirty="0"/>
          </a:p>
        </p:txBody>
      </p:sp>
      <p:sp>
        <p:nvSpPr>
          <p:cNvPr id="9" name="Text 6"/>
          <p:cNvSpPr/>
          <p:nvPr/>
        </p:nvSpPr>
        <p:spPr>
          <a:xfrm>
            <a:off x="5667137" y="4395549"/>
            <a:ext cx="3296007" cy="694373"/>
          </a:xfrm>
          <a:prstGeom prst="rect">
            <a:avLst/>
          </a:prstGeom>
          <a:noFill/>
          <a:ln/>
        </p:spPr>
        <p:txBody>
          <a:bodyPr wrap="square" rtlCol="0" anchor="t"/>
          <a:lstStyle/>
          <a:p>
            <a:pPr marL="0" indent="0" algn="ctr">
              <a:lnSpc>
                <a:spcPts val="2734"/>
              </a:lnSpc>
              <a:buNone/>
            </a:pPr>
            <a:r>
              <a:rPr lang="en-US" sz="2187" dirty="0">
                <a:solidFill>
                  <a:srgbClr val="DCD7E5"/>
                </a:solidFill>
                <a:latin typeface="Montserrat" pitchFamily="34" charset="0"/>
                <a:ea typeface="Montserrat" pitchFamily="34" charset="-122"/>
                <a:cs typeface="Montserrat" pitchFamily="34" charset="-120"/>
              </a:rPr>
              <a:t>Collaborative Cross-functional Approach</a:t>
            </a:r>
            <a:endParaRPr lang="en-US" sz="2187" dirty="0"/>
          </a:p>
        </p:txBody>
      </p:sp>
      <p:sp>
        <p:nvSpPr>
          <p:cNvPr id="10" name="Text 7"/>
          <p:cNvSpPr/>
          <p:nvPr/>
        </p:nvSpPr>
        <p:spPr>
          <a:xfrm>
            <a:off x="5667137" y="5223153"/>
            <a:ext cx="3296007" cy="1421606"/>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Engaging cross-functional teams to provide diverse perspectives and expertise in conducting the assessment.</a:t>
            </a:r>
            <a:endParaRPr lang="en-US" sz="1750" dirty="0"/>
          </a:p>
        </p:txBody>
      </p:sp>
      <p:sp>
        <p:nvSpPr>
          <p:cNvPr id="11" name="Text 8"/>
          <p:cNvSpPr/>
          <p:nvPr/>
        </p:nvSpPr>
        <p:spPr>
          <a:xfrm>
            <a:off x="9296400" y="3173611"/>
            <a:ext cx="3296007" cy="944285"/>
          </a:xfrm>
          <a:prstGeom prst="rect">
            <a:avLst/>
          </a:prstGeom>
          <a:noFill/>
          <a:ln/>
        </p:spPr>
        <p:txBody>
          <a:bodyPr wrap="none" rtlCol="0" anchor="t"/>
          <a:lstStyle/>
          <a:p>
            <a:pPr marL="0" indent="0" algn="ctr">
              <a:lnSpc>
                <a:spcPts val="7436"/>
              </a:lnSpc>
              <a:buNone/>
            </a:pPr>
            <a:r>
              <a:rPr lang="en-US" sz="7436" dirty="0">
                <a:solidFill>
                  <a:srgbClr val="DCD7E5"/>
                </a:solidFill>
                <a:latin typeface="Montserrat" pitchFamily="34" charset="0"/>
                <a:ea typeface="Montserrat" pitchFamily="34" charset="-122"/>
                <a:cs typeface="Montserrat" pitchFamily="34" charset="-120"/>
              </a:rPr>
              <a:t>3</a:t>
            </a:r>
            <a:endParaRPr lang="en-US" sz="7436" dirty="0"/>
          </a:p>
        </p:txBody>
      </p:sp>
      <p:sp>
        <p:nvSpPr>
          <p:cNvPr id="12" name="Text 9"/>
          <p:cNvSpPr/>
          <p:nvPr/>
        </p:nvSpPr>
        <p:spPr>
          <a:xfrm>
            <a:off x="9296400" y="4395549"/>
            <a:ext cx="3296007" cy="694373"/>
          </a:xfrm>
          <a:prstGeom prst="rect">
            <a:avLst/>
          </a:prstGeom>
          <a:noFill/>
          <a:ln/>
        </p:spPr>
        <p:txBody>
          <a:bodyPr wrap="square" rtlCol="0" anchor="t"/>
          <a:lstStyle/>
          <a:p>
            <a:pPr marL="0" indent="0" algn="ctr">
              <a:lnSpc>
                <a:spcPts val="2734"/>
              </a:lnSpc>
              <a:buNone/>
            </a:pPr>
            <a:r>
              <a:rPr lang="en-US" sz="2187" dirty="0">
                <a:solidFill>
                  <a:srgbClr val="DCD7E5"/>
                </a:solidFill>
                <a:latin typeface="Montserrat" pitchFamily="34" charset="0"/>
                <a:ea typeface="Montserrat" pitchFamily="34" charset="-122"/>
                <a:cs typeface="Montserrat" pitchFamily="34" charset="-120"/>
              </a:rPr>
              <a:t>Continuous Iterative Testing</a:t>
            </a:r>
            <a:endParaRPr lang="en-US" sz="2187" dirty="0"/>
          </a:p>
        </p:txBody>
      </p:sp>
      <p:sp>
        <p:nvSpPr>
          <p:cNvPr id="13" name="Text 10"/>
          <p:cNvSpPr/>
          <p:nvPr/>
        </p:nvSpPr>
        <p:spPr>
          <a:xfrm>
            <a:off x="9296400" y="5223153"/>
            <a:ext cx="3296007" cy="1777008"/>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Implementing a cycle of continuous testing and refinement to adapt to evolving business dynamics and challenges.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65114"/>
            <a:ext cx="858643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 and Key Takeaways</a:t>
            </a:r>
            <a:endParaRPr lang="en-US" sz="4374" dirty="0"/>
          </a:p>
        </p:txBody>
      </p:sp>
      <p:sp>
        <p:nvSpPr>
          <p:cNvPr id="5" name="Shape 2"/>
          <p:cNvSpPr/>
          <p:nvPr/>
        </p:nvSpPr>
        <p:spPr>
          <a:xfrm>
            <a:off x="2037993" y="3003828"/>
            <a:ext cx="10554414" cy="3360539"/>
          </a:xfrm>
          <a:prstGeom prst="roundRect">
            <a:avLst>
              <a:gd name="adj" fmla="val 2975"/>
            </a:avLst>
          </a:prstGeom>
          <a:noFill/>
          <a:ln w="13811">
            <a:solidFill>
              <a:srgbClr val="FFFFFF">
                <a:alpha val="24000"/>
              </a:srgbClr>
            </a:solidFill>
            <a:prstDash val="solid"/>
          </a:ln>
        </p:spPr>
      </p:sp>
      <p:sp>
        <p:nvSpPr>
          <p:cNvPr id="6" name="Shape 3"/>
          <p:cNvSpPr/>
          <p:nvPr/>
        </p:nvSpPr>
        <p:spPr>
          <a:xfrm>
            <a:off x="2051804" y="3017639"/>
            <a:ext cx="10526792" cy="992505"/>
          </a:xfrm>
          <a:prstGeom prst="rect">
            <a:avLst/>
          </a:prstGeom>
          <a:solidFill>
            <a:srgbClr val="FFFFFF">
              <a:alpha val="4000"/>
            </a:srgbClr>
          </a:solidFill>
          <a:ln/>
        </p:spPr>
      </p:sp>
      <p:sp>
        <p:nvSpPr>
          <p:cNvPr id="7" name="Text 4"/>
          <p:cNvSpPr/>
          <p:nvPr/>
        </p:nvSpPr>
        <p:spPr>
          <a:xfrm>
            <a:off x="2273975" y="3158490"/>
            <a:ext cx="481524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Adaptability Testing</a:t>
            </a:r>
            <a:endParaRPr lang="en-US" sz="1750" dirty="0"/>
          </a:p>
        </p:txBody>
      </p:sp>
      <p:sp>
        <p:nvSpPr>
          <p:cNvPr id="8" name="Text 5"/>
          <p:cNvSpPr/>
          <p:nvPr/>
        </p:nvSpPr>
        <p:spPr>
          <a:xfrm>
            <a:off x="7541181" y="3158490"/>
            <a:ext cx="4815245"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Significant for mitigating risks and ensuring solution resilience.</a:t>
            </a:r>
            <a:endParaRPr lang="en-US" sz="1750" dirty="0"/>
          </a:p>
        </p:txBody>
      </p:sp>
      <p:sp>
        <p:nvSpPr>
          <p:cNvPr id="9" name="Shape 6"/>
          <p:cNvSpPr/>
          <p:nvPr/>
        </p:nvSpPr>
        <p:spPr>
          <a:xfrm>
            <a:off x="2051804" y="4010144"/>
            <a:ext cx="10526792" cy="992505"/>
          </a:xfrm>
          <a:prstGeom prst="rect">
            <a:avLst/>
          </a:prstGeom>
          <a:solidFill>
            <a:srgbClr val="000000">
              <a:alpha val="4000"/>
            </a:srgbClr>
          </a:solidFill>
          <a:ln/>
        </p:spPr>
      </p:sp>
      <p:sp>
        <p:nvSpPr>
          <p:cNvPr id="10" name="Text 7"/>
          <p:cNvSpPr/>
          <p:nvPr/>
        </p:nvSpPr>
        <p:spPr>
          <a:xfrm>
            <a:off x="2273975" y="4150995"/>
            <a:ext cx="481524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Continuous Improvement</a:t>
            </a:r>
            <a:endParaRPr lang="en-US" sz="1750" dirty="0"/>
          </a:p>
        </p:txBody>
      </p:sp>
      <p:sp>
        <p:nvSpPr>
          <p:cNvPr id="11" name="Text 8"/>
          <p:cNvSpPr/>
          <p:nvPr/>
        </p:nvSpPr>
        <p:spPr>
          <a:xfrm>
            <a:off x="7541181" y="4150995"/>
            <a:ext cx="4815245"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Emphasizes the need for ongoing adaptability assessment and refinement efforts.</a:t>
            </a:r>
            <a:endParaRPr lang="en-US" sz="1750" dirty="0"/>
          </a:p>
        </p:txBody>
      </p:sp>
      <p:sp>
        <p:nvSpPr>
          <p:cNvPr id="12" name="Shape 9"/>
          <p:cNvSpPr/>
          <p:nvPr/>
        </p:nvSpPr>
        <p:spPr>
          <a:xfrm>
            <a:off x="2051804" y="5002649"/>
            <a:ext cx="10526792" cy="1347907"/>
          </a:xfrm>
          <a:prstGeom prst="rect">
            <a:avLst/>
          </a:prstGeom>
          <a:solidFill>
            <a:srgbClr val="FFFFFF">
              <a:alpha val="4000"/>
            </a:srgbClr>
          </a:solidFill>
          <a:ln/>
        </p:spPr>
      </p:sp>
      <p:sp>
        <p:nvSpPr>
          <p:cNvPr id="13" name="Text 10"/>
          <p:cNvSpPr/>
          <p:nvPr/>
        </p:nvSpPr>
        <p:spPr>
          <a:xfrm>
            <a:off x="2273975" y="5143500"/>
            <a:ext cx="481524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Strategic Alignment</a:t>
            </a:r>
            <a:endParaRPr lang="en-US" sz="1750" dirty="0"/>
          </a:p>
        </p:txBody>
      </p:sp>
      <p:sp>
        <p:nvSpPr>
          <p:cNvPr id="14" name="Text 11"/>
          <p:cNvSpPr/>
          <p:nvPr/>
        </p:nvSpPr>
        <p:spPr>
          <a:xfrm>
            <a:off x="7541181" y="5143500"/>
            <a:ext cx="4815245"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Underlines the importance of aligning adaptability testing with organizational strategies and goals.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7</cp:revision>
  <dcterms:created xsi:type="dcterms:W3CDTF">2024-02-05T16:05:54Z</dcterms:created>
  <dcterms:modified xsi:type="dcterms:W3CDTF">2024-02-05T17:25:49Z</dcterms:modified>
</cp:coreProperties>
</file>