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3149D-1355-4B07-95EB-CB5A39119D48}" v="13" dt="2024-02-05T17:17:45.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AAB61FE3-E0F6-47B4-9792-E38DA6D76641}" type="datetimeFigureOut">
              <a:t>2/5/2024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7C883B80-345E-44D6-9912-EE241CF84FC3}" type="slidenum">
              <a:t>‹#›</a:t>
            </a:fld>
            <a:endParaRPr lang="en-US"/>
          </a:p>
        </p:txBody>
      </p:sp>
    </p:spTree>
    <p:extLst>
      <p:ext uri="{BB962C8B-B14F-4D97-AF65-F5344CB8AC3E}">
        <p14:creationId xmlns:p14="http://schemas.microsoft.com/office/powerpoint/2010/main" val="119040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490424"/>
            <a:ext cx="7477601" cy="2499598"/>
          </a:xfrm>
          <a:prstGeom prst="rect">
            <a:avLst/>
          </a:prstGeom>
          <a:noFill/>
          <a:ln/>
        </p:spPr>
        <p:txBody>
          <a:bodyPr wrap="squar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Introduction to Completeness Verification</a:t>
            </a:r>
            <a:endParaRPr lang="en-US" sz="5249" dirty="0"/>
          </a:p>
        </p:txBody>
      </p:sp>
      <p:sp>
        <p:nvSpPr>
          <p:cNvPr id="6" name="Text 3"/>
          <p:cNvSpPr/>
          <p:nvPr/>
        </p:nvSpPr>
        <p:spPr>
          <a:xfrm>
            <a:off x="833199" y="4323278"/>
            <a:ext cx="7477601"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Completeness verification is an essential process in ensuring the accuracy and reliability of data. It involves the comprehensive evaluation of datasets to confirm that they contain all the necessary information required for their intended use. This crucial step is vital in various industries, including e-commerce, finance, and healthcare, where data integrity is paramount.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016800"/>
            <a:ext cx="957333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Importance of Catalog Completeness</a:t>
            </a:r>
            <a:endParaRPr lang="en-US" sz="4374" dirty="0"/>
          </a:p>
        </p:txBody>
      </p:sp>
      <p:sp>
        <p:nvSpPr>
          <p:cNvPr id="5" name="Shape 3"/>
          <p:cNvSpPr/>
          <p:nvPr/>
        </p:nvSpPr>
        <p:spPr>
          <a:xfrm>
            <a:off x="2348389" y="3155513"/>
            <a:ext cx="3163014" cy="3057168"/>
          </a:xfrm>
          <a:prstGeom prst="roundRect">
            <a:avLst>
              <a:gd name="adj" fmla="val 2180"/>
            </a:avLst>
          </a:prstGeom>
          <a:solidFill>
            <a:srgbClr val="363A4A"/>
          </a:solidFill>
          <a:ln/>
        </p:spPr>
      </p:sp>
      <p:sp>
        <p:nvSpPr>
          <p:cNvPr id="6" name="Text 4"/>
          <p:cNvSpPr/>
          <p:nvPr/>
        </p:nvSpPr>
        <p:spPr>
          <a:xfrm>
            <a:off x="2570559" y="3377684"/>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Data Accuracy</a:t>
            </a:r>
            <a:endParaRPr lang="en-US" sz="2187" dirty="0"/>
          </a:p>
        </p:txBody>
      </p:sp>
      <p:sp>
        <p:nvSpPr>
          <p:cNvPr id="7" name="Text 5"/>
          <p:cNvSpPr/>
          <p:nvPr/>
        </p:nvSpPr>
        <p:spPr>
          <a:xfrm>
            <a:off x="2570559" y="3858101"/>
            <a:ext cx="2718673" cy="2132409"/>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Having a complete catalog ensures that the data provided to users is accurate and reliable, leading to enhanced customer satisfaction and trust.</a:t>
            </a:r>
            <a:endParaRPr lang="en-US" sz="1750" dirty="0"/>
          </a:p>
        </p:txBody>
      </p:sp>
      <p:sp>
        <p:nvSpPr>
          <p:cNvPr id="8" name="Shape 6"/>
          <p:cNvSpPr/>
          <p:nvPr/>
        </p:nvSpPr>
        <p:spPr>
          <a:xfrm>
            <a:off x="5733574" y="3155513"/>
            <a:ext cx="3163014" cy="3057168"/>
          </a:xfrm>
          <a:prstGeom prst="roundRect">
            <a:avLst>
              <a:gd name="adj" fmla="val 2180"/>
            </a:avLst>
          </a:prstGeom>
          <a:solidFill>
            <a:srgbClr val="363A4A"/>
          </a:solidFill>
          <a:ln/>
        </p:spPr>
      </p:sp>
      <p:sp>
        <p:nvSpPr>
          <p:cNvPr id="9" name="Text 7"/>
          <p:cNvSpPr/>
          <p:nvPr/>
        </p:nvSpPr>
        <p:spPr>
          <a:xfrm>
            <a:off x="5955744" y="3377684"/>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Search Visibility</a:t>
            </a:r>
            <a:endParaRPr lang="en-US" sz="2187" dirty="0"/>
          </a:p>
        </p:txBody>
      </p:sp>
      <p:sp>
        <p:nvSpPr>
          <p:cNvPr id="10" name="Text 8"/>
          <p:cNvSpPr/>
          <p:nvPr/>
        </p:nvSpPr>
        <p:spPr>
          <a:xfrm>
            <a:off x="5955744" y="3858101"/>
            <a:ext cx="2718673"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 complete catalog improves search engine visibility, resulting in increased traffic and better user engagement.</a:t>
            </a:r>
            <a:endParaRPr lang="en-US" sz="1750" dirty="0"/>
          </a:p>
        </p:txBody>
      </p:sp>
      <p:sp>
        <p:nvSpPr>
          <p:cNvPr id="11" name="Shape 9"/>
          <p:cNvSpPr/>
          <p:nvPr/>
        </p:nvSpPr>
        <p:spPr>
          <a:xfrm>
            <a:off x="9118759" y="3155513"/>
            <a:ext cx="3163014" cy="3057168"/>
          </a:xfrm>
          <a:prstGeom prst="roundRect">
            <a:avLst>
              <a:gd name="adj" fmla="val 2180"/>
            </a:avLst>
          </a:prstGeom>
          <a:solidFill>
            <a:srgbClr val="363A4A"/>
          </a:solidFill>
          <a:ln/>
        </p:spPr>
      </p:sp>
      <p:sp>
        <p:nvSpPr>
          <p:cNvPr id="12" name="Text 10"/>
          <p:cNvSpPr/>
          <p:nvPr/>
        </p:nvSpPr>
        <p:spPr>
          <a:xfrm>
            <a:off x="9340929" y="3377684"/>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Decision Making</a:t>
            </a:r>
            <a:endParaRPr lang="en-US" sz="2187" dirty="0"/>
          </a:p>
        </p:txBody>
      </p:sp>
      <p:sp>
        <p:nvSpPr>
          <p:cNvPr id="13" name="Text 11"/>
          <p:cNvSpPr/>
          <p:nvPr/>
        </p:nvSpPr>
        <p:spPr>
          <a:xfrm>
            <a:off x="9340929" y="3858101"/>
            <a:ext cx="2718673"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Complete catalogs enable informed decision-making by providing comprehensive information for users and stakeholders.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944529"/>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Definition of Minimum Attribute Information</a:t>
            </a:r>
            <a:endParaRPr lang="en-US" sz="4374" dirty="0"/>
          </a:p>
        </p:txBody>
      </p:sp>
      <p:sp>
        <p:nvSpPr>
          <p:cNvPr id="5" name="Shape 3"/>
          <p:cNvSpPr/>
          <p:nvPr/>
        </p:nvSpPr>
        <p:spPr>
          <a:xfrm>
            <a:off x="2348389" y="3951208"/>
            <a:ext cx="499943" cy="499943"/>
          </a:xfrm>
          <a:prstGeom prst="roundRect">
            <a:avLst>
              <a:gd name="adj" fmla="val 13333"/>
            </a:avLst>
          </a:prstGeom>
          <a:solidFill>
            <a:srgbClr val="363A4A"/>
          </a:solidFill>
          <a:ln/>
        </p:spPr>
      </p:sp>
      <p:sp>
        <p:nvSpPr>
          <p:cNvPr id="6" name="Text 4"/>
          <p:cNvSpPr/>
          <p:nvPr/>
        </p:nvSpPr>
        <p:spPr>
          <a:xfrm>
            <a:off x="2537698" y="3992880"/>
            <a:ext cx="121325"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7" name="Text 5"/>
          <p:cNvSpPr/>
          <p:nvPr/>
        </p:nvSpPr>
        <p:spPr>
          <a:xfrm>
            <a:off x="3070503" y="4027527"/>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Key Attributes</a:t>
            </a:r>
            <a:endParaRPr lang="en-US" sz="2187" dirty="0"/>
          </a:p>
        </p:txBody>
      </p:sp>
      <p:sp>
        <p:nvSpPr>
          <p:cNvPr id="8" name="Text 6"/>
          <p:cNvSpPr/>
          <p:nvPr/>
        </p:nvSpPr>
        <p:spPr>
          <a:xfrm>
            <a:off x="3070503" y="4507944"/>
            <a:ext cx="2440900"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Minimum attribute information refers to the essential data elements required for a dataset to be considered complete.</a:t>
            </a:r>
            <a:endParaRPr lang="en-US" sz="1750" dirty="0"/>
          </a:p>
        </p:txBody>
      </p:sp>
      <p:sp>
        <p:nvSpPr>
          <p:cNvPr id="9" name="Shape 7"/>
          <p:cNvSpPr/>
          <p:nvPr/>
        </p:nvSpPr>
        <p:spPr>
          <a:xfrm>
            <a:off x="5733574" y="3951208"/>
            <a:ext cx="499943" cy="499943"/>
          </a:xfrm>
          <a:prstGeom prst="roundRect">
            <a:avLst>
              <a:gd name="adj" fmla="val 13333"/>
            </a:avLst>
          </a:prstGeom>
          <a:solidFill>
            <a:srgbClr val="363A4A"/>
          </a:solidFill>
          <a:ln/>
        </p:spPr>
      </p:sp>
      <p:sp>
        <p:nvSpPr>
          <p:cNvPr id="10" name="Text 8"/>
          <p:cNvSpPr/>
          <p:nvPr/>
        </p:nvSpPr>
        <p:spPr>
          <a:xfrm>
            <a:off x="5893951" y="3992880"/>
            <a:ext cx="17907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1" name="Text 9"/>
          <p:cNvSpPr/>
          <p:nvPr/>
        </p:nvSpPr>
        <p:spPr>
          <a:xfrm>
            <a:off x="6455688" y="4027527"/>
            <a:ext cx="2272903"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Use Case Specific</a:t>
            </a:r>
            <a:endParaRPr lang="en-US" sz="2187" dirty="0"/>
          </a:p>
        </p:txBody>
      </p:sp>
      <p:sp>
        <p:nvSpPr>
          <p:cNvPr id="12" name="Text 10"/>
          <p:cNvSpPr/>
          <p:nvPr/>
        </p:nvSpPr>
        <p:spPr>
          <a:xfrm>
            <a:off x="6455688" y="4507944"/>
            <a:ext cx="2440900"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specific attributes needed may vary depending on the use case and the intended audience of the catalog.</a:t>
            </a:r>
            <a:endParaRPr lang="en-US" sz="1750" dirty="0"/>
          </a:p>
        </p:txBody>
      </p:sp>
      <p:sp>
        <p:nvSpPr>
          <p:cNvPr id="13" name="Shape 11"/>
          <p:cNvSpPr/>
          <p:nvPr/>
        </p:nvSpPr>
        <p:spPr>
          <a:xfrm>
            <a:off x="9118759" y="3951208"/>
            <a:ext cx="499943" cy="499943"/>
          </a:xfrm>
          <a:prstGeom prst="roundRect">
            <a:avLst>
              <a:gd name="adj" fmla="val 13333"/>
            </a:avLst>
          </a:prstGeom>
          <a:solidFill>
            <a:srgbClr val="363A4A"/>
          </a:solidFill>
          <a:ln/>
        </p:spPr>
      </p:sp>
      <p:sp>
        <p:nvSpPr>
          <p:cNvPr id="14" name="Text 12"/>
          <p:cNvSpPr/>
          <p:nvPr/>
        </p:nvSpPr>
        <p:spPr>
          <a:xfrm>
            <a:off x="9275802" y="3992880"/>
            <a:ext cx="185738"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9840873" y="4027527"/>
            <a:ext cx="2313503"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Quality Standards</a:t>
            </a:r>
            <a:endParaRPr lang="en-US" sz="2187" dirty="0"/>
          </a:p>
        </p:txBody>
      </p:sp>
      <p:sp>
        <p:nvSpPr>
          <p:cNvPr id="16" name="Text 14"/>
          <p:cNvSpPr/>
          <p:nvPr/>
        </p:nvSpPr>
        <p:spPr>
          <a:xfrm>
            <a:off x="9840873" y="4507944"/>
            <a:ext cx="2440900"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Minimum attribute information aligns with quality standards and ensures data consistency and accuracy.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791"/>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3657600" cy="8230791"/>
          </a:xfrm>
          <a:prstGeom prst="rect">
            <a:avLst/>
          </a:prstGeom>
        </p:spPr>
      </p:pic>
      <p:sp>
        <p:nvSpPr>
          <p:cNvPr id="5" name="Text 2"/>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dirty="0">
                <a:solidFill>
                  <a:srgbClr val="6EB9FC"/>
                </a:solidFill>
                <a:latin typeface="Lora" pitchFamily="34" charset="0"/>
                <a:ea typeface="Lora" pitchFamily="34" charset="-122"/>
                <a:cs typeface="Lora" pitchFamily="34" charset="-120"/>
              </a:rPr>
              <a:t>Test Case: In-depth Evaluation of Catalog Completeness</a:t>
            </a:r>
            <a:endParaRPr lang="en-US" sz="4350" dirty="0"/>
          </a:p>
        </p:txBody>
      </p:sp>
      <p:pic>
        <p:nvPicPr>
          <p:cNvPr id="6" name="Image 1" descr="preencoded.png"/>
          <p:cNvPicPr>
            <a:picLocks noChangeAspect="1"/>
          </p:cNvPicPr>
          <p:nvPr/>
        </p:nvPicPr>
        <p:blipFill>
          <a:blip r:embed="rId4"/>
          <a:stretch>
            <a:fillRect/>
          </a:stretch>
        </p:blipFill>
        <p:spPr>
          <a:xfrm>
            <a:off x="4486156" y="2320052"/>
            <a:ext cx="1104781" cy="1767721"/>
          </a:xfrm>
          <a:prstGeom prst="rect">
            <a:avLst/>
          </a:prstGeom>
        </p:spPr>
      </p:pic>
      <p:sp>
        <p:nvSpPr>
          <p:cNvPr id="7" name="Text 3"/>
          <p:cNvSpPr/>
          <p:nvPr/>
        </p:nvSpPr>
        <p:spPr>
          <a:xfrm>
            <a:off x="5922288" y="2540913"/>
            <a:ext cx="2209681" cy="345281"/>
          </a:xfrm>
          <a:prstGeom prst="rect">
            <a:avLst/>
          </a:prstGeom>
          <a:noFill/>
          <a:ln/>
        </p:spPr>
        <p:txBody>
          <a:bodyPr wrap="none" rtlCol="0" anchor="t"/>
          <a:lstStyle/>
          <a:p>
            <a:pPr marL="0" indent="0" algn="l">
              <a:lnSpc>
                <a:spcPts val="2719"/>
              </a:lnSpc>
              <a:buNone/>
            </a:pPr>
            <a:r>
              <a:rPr lang="en-US" sz="2175" dirty="0">
                <a:solidFill>
                  <a:srgbClr val="6EB9FC"/>
                </a:solidFill>
                <a:latin typeface="Lora" pitchFamily="34" charset="0"/>
                <a:ea typeface="Lora" pitchFamily="34" charset="-122"/>
                <a:cs typeface="Lora" pitchFamily="34" charset="-120"/>
              </a:rPr>
              <a:t>Data Collection</a:t>
            </a:r>
            <a:endParaRPr lang="en-US" sz="2175" dirty="0"/>
          </a:p>
        </p:txBody>
      </p:sp>
      <p:sp>
        <p:nvSpPr>
          <p:cNvPr id="8" name="Text 4"/>
          <p:cNvSpPr/>
          <p:nvPr/>
        </p:nvSpPr>
        <p:spPr>
          <a:xfrm>
            <a:off x="5922288" y="3018711"/>
            <a:ext cx="7879556" cy="353497"/>
          </a:xfrm>
          <a:prstGeom prst="rect">
            <a:avLst/>
          </a:prstGeom>
          <a:noFill/>
          <a:ln/>
        </p:spPr>
        <p:txBody>
          <a:bodyPr wrap="none" rtlCol="0" anchor="t"/>
          <a:lstStyle/>
          <a:p>
            <a:pPr marL="0" indent="0" algn="l">
              <a:lnSpc>
                <a:spcPts val="2784"/>
              </a:lnSpc>
              <a:buNone/>
            </a:pPr>
            <a:r>
              <a:rPr lang="en-US" sz="1740" dirty="0">
                <a:solidFill>
                  <a:srgbClr val="D6E5EF"/>
                </a:solidFill>
                <a:latin typeface="Source Sans Pro" pitchFamily="34" charset="0"/>
                <a:ea typeface="Source Sans Pro" pitchFamily="34" charset="-122"/>
                <a:cs typeface="Source Sans Pro" pitchFamily="34" charset="-120"/>
              </a:rPr>
              <a:t>Collect all attribute information required for the test case evaluation.</a:t>
            </a:r>
            <a:endParaRPr lang="en-US" sz="1740" dirty="0"/>
          </a:p>
        </p:txBody>
      </p:sp>
      <p:pic>
        <p:nvPicPr>
          <p:cNvPr id="9" name="Image 2" descr="preencoded.png"/>
          <p:cNvPicPr>
            <a:picLocks noChangeAspect="1"/>
          </p:cNvPicPr>
          <p:nvPr/>
        </p:nvPicPr>
        <p:blipFill>
          <a:blip r:embed="rId5"/>
          <a:stretch>
            <a:fillRect/>
          </a:stretch>
        </p:blipFill>
        <p:spPr>
          <a:xfrm>
            <a:off x="4486156" y="4087773"/>
            <a:ext cx="1104781" cy="1767721"/>
          </a:xfrm>
          <a:prstGeom prst="rect">
            <a:avLst/>
          </a:prstGeom>
        </p:spPr>
      </p:pic>
      <p:sp>
        <p:nvSpPr>
          <p:cNvPr id="10" name="Text 5"/>
          <p:cNvSpPr/>
          <p:nvPr/>
        </p:nvSpPr>
        <p:spPr>
          <a:xfrm>
            <a:off x="5922288" y="4308634"/>
            <a:ext cx="2412444" cy="345281"/>
          </a:xfrm>
          <a:prstGeom prst="rect">
            <a:avLst/>
          </a:prstGeom>
          <a:noFill/>
          <a:ln/>
        </p:spPr>
        <p:txBody>
          <a:bodyPr wrap="none" rtlCol="0" anchor="t"/>
          <a:lstStyle/>
          <a:p>
            <a:pPr marL="0" indent="0" algn="l">
              <a:lnSpc>
                <a:spcPts val="2719"/>
              </a:lnSpc>
              <a:buNone/>
            </a:pPr>
            <a:r>
              <a:rPr lang="en-US" sz="2175" dirty="0">
                <a:solidFill>
                  <a:srgbClr val="6EB9FC"/>
                </a:solidFill>
                <a:latin typeface="Lora" pitchFamily="34" charset="0"/>
                <a:ea typeface="Lora" pitchFamily="34" charset="-122"/>
                <a:cs typeface="Lora" pitchFamily="34" charset="-120"/>
              </a:rPr>
              <a:t>Evaluation Process</a:t>
            </a:r>
            <a:endParaRPr lang="en-US" sz="2175" dirty="0"/>
          </a:p>
        </p:txBody>
      </p:sp>
      <p:sp>
        <p:nvSpPr>
          <p:cNvPr id="11" name="Text 6"/>
          <p:cNvSpPr/>
          <p:nvPr/>
        </p:nvSpPr>
        <p:spPr>
          <a:xfrm>
            <a:off x="5922288" y="4786432"/>
            <a:ext cx="7879556" cy="706993"/>
          </a:xfrm>
          <a:prstGeom prst="rect">
            <a:avLst/>
          </a:prstGeom>
          <a:noFill/>
          <a:ln/>
        </p:spPr>
        <p:txBody>
          <a:bodyPr wrap="square" rtlCol="0" anchor="t"/>
          <a:lstStyle/>
          <a:p>
            <a:pPr marL="0" indent="0" algn="l">
              <a:lnSpc>
                <a:spcPts val="2784"/>
              </a:lnSpc>
              <a:buNone/>
            </a:pPr>
            <a:r>
              <a:rPr lang="en-US" sz="1740" dirty="0">
                <a:solidFill>
                  <a:srgbClr val="D6E5EF"/>
                </a:solidFill>
                <a:latin typeface="Source Sans Pro" pitchFamily="34" charset="0"/>
                <a:ea typeface="Source Sans Pro" pitchFamily="34" charset="-122"/>
                <a:cs typeface="Source Sans Pro" pitchFamily="34" charset="-120"/>
              </a:rPr>
              <a:t>Conduct an in-depth analysis of the catalog data to assess completeness and accuracy.</a:t>
            </a:r>
            <a:endParaRPr lang="en-US" sz="1740" dirty="0"/>
          </a:p>
        </p:txBody>
      </p:sp>
      <p:pic>
        <p:nvPicPr>
          <p:cNvPr id="12" name="Image 3" descr="preencoded.png"/>
          <p:cNvPicPr>
            <a:picLocks noChangeAspect="1"/>
          </p:cNvPicPr>
          <p:nvPr/>
        </p:nvPicPr>
        <p:blipFill>
          <a:blip r:embed="rId6"/>
          <a:stretch>
            <a:fillRect/>
          </a:stretch>
        </p:blipFill>
        <p:spPr>
          <a:xfrm>
            <a:off x="4486156" y="5855494"/>
            <a:ext cx="1104781" cy="1767721"/>
          </a:xfrm>
          <a:prstGeom prst="rect">
            <a:avLst/>
          </a:prstGeom>
        </p:spPr>
      </p:pic>
      <p:sp>
        <p:nvSpPr>
          <p:cNvPr id="13" name="Text 7"/>
          <p:cNvSpPr/>
          <p:nvPr/>
        </p:nvSpPr>
        <p:spPr>
          <a:xfrm>
            <a:off x="5922288" y="6076355"/>
            <a:ext cx="2209681" cy="345281"/>
          </a:xfrm>
          <a:prstGeom prst="rect">
            <a:avLst/>
          </a:prstGeom>
          <a:noFill/>
          <a:ln/>
        </p:spPr>
        <p:txBody>
          <a:bodyPr wrap="none" rtlCol="0" anchor="t"/>
          <a:lstStyle/>
          <a:p>
            <a:pPr marL="0" indent="0" algn="l">
              <a:lnSpc>
                <a:spcPts val="2719"/>
              </a:lnSpc>
              <a:buNone/>
            </a:pPr>
            <a:r>
              <a:rPr lang="en-US" sz="2175" dirty="0">
                <a:solidFill>
                  <a:srgbClr val="6EB9FC"/>
                </a:solidFill>
                <a:latin typeface="Lora" pitchFamily="34" charset="0"/>
                <a:ea typeface="Lora" pitchFamily="34" charset="-122"/>
                <a:cs typeface="Lora" pitchFamily="34" charset="-120"/>
              </a:rPr>
              <a:t>Reporting</a:t>
            </a:r>
            <a:endParaRPr lang="en-US" sz="2175" dirty="0"/>
          </a:p>
        </p:txBody>
      </p:sp>
      <p:sp>
        <p:nvSpPr>
          <p:cNvPr id="14" name="Text 8"/>
          <p:cNvSpPr/>
          <p:nvPr/>
        </p:nvSpPr>
        <p:spPr>
          <a:xfrm>
            <a:off x="5922288" y="6554153"/>
            <a:ext cx="7879556" cy="353497"/>
          </a:xfrm>
          <a:prstGeom prst="rect">
            <a:avLst/>
          </a:prstGeom>
          <a:noFill/>
          <a:ln/>
        </p:spPr>
        <p:txBody>
          <a:bodyPr wrap="none" rtlCol="0" anchor="t"/>
          <a:lstStyle/>
          <a:p>
            <a:pPr marL="0" indent="0" algn="l">
              <a:lnSpc>
                <a:spcPts val="2784"/>
              </a:lnSpc>
              <a:buNone/>
            </a:pPr>
            <a:r>
              <a:rPr lang="en-US" sz="1740" dirty="0">
                <a:solidFill>
                  <a:srgbClr val="D6E5EF"/>
                </a:solidFill>
                <a:latin typeface="Source Sans Pro" pitchFamily="34" charset="0"/>
                <a:ea typeface="Source Sans Pro" pitchFamily="34" charset="-122"/>
                <a:cs typeface="Source Sans Pro" pitchFamily="34" charset="-120"/>
              </a:rPr>
              <a:t>Present detailed findings and recommendations based on the evaluation results.</a:t>
            </a:r>
            <a:endParaRPr lang="en-US" sz="17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224921"/>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Methodology for Conducting the Test Case</a:t>
            </a:r>
            <a:endParaRPr lang="en-US" sz="4374" dirty="0"/>
          </a:p>
        </p:txBody>
      </p:sp>
      <p:sp>
        <p:nvSpPr>
          <p:cNvPr id="5" name="Text 3"/>
          <p:cNvSpPr/>
          <p:nvPr/>
        </p:nvSpPr>
        <p:spPr>
          <a:xfrm>
            <a:off x="2348389" y="4169093"/>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Data Collection</a:t>
            </a:r>
            <a:endParaRPr lang="en-US" sz="2187" dirty="0"/>
          </a:p>
        </p:txBody>
      </p:sp>
      <p:sp>
        <p:nvSpPr>
          <p:cNvPr id="6" name="Text 4"/>
          <p:cNvSpPr/>
          <p:nvPr/>
        </p:nvSpPr>
        <p:spPr>
          <a:xfrm>
            <a:off x="2348389" y="4738449"/>
            <a:ext cx="2949416"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Specify the sources and procedures for collecting the catalog data for evaluation.</a:t>
            </a:r>
            <a:endParaRPr lang="en-US" sz="1750" dirty="0"/>
          </a:p>
        </p:txBody>
      </p:sp>
      <p:sp>
        <p:nvSpPr>
          <p:cNvPr id="7" name="Text 5"/>
          <p:cNvSpPr/>
          <p:nvPr/>
        </p:nvSpPr>
        <p:spPr>
          <a:xfrm>
            <a:off x="5847398" y="4169093"/>
            <a:ext cx="2419231"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Evaluation Criteria</a:t>
            </a:r>
            <a:endParaRPr lang="en-US" sz="2187" dirty="0"/>
          </a:p>
        </p:txBody>
      </p:sp>
      <p:sp>
        <p:nvSpPr>
          <p:cNvPr id="8" name="Text 6"/>
          <p:cNvSpPr/>
          <p:nvPr/>
        </p:nvSpPr>
        <p:spPr>
          <a:xfrm>
            <a:off x="5847398" y="4738449"/>
            <a:ext cx="2949416"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Define the specific criteria and parameters used to assess the completeness of the catalog.</a:t>
            </a:r>
            <a:endParaRPr lang="en-US" sz="1750" dirty="0"/>
          </a:p>
        </p:txBody>
      </p:sp>
      <p:sp>
        <p:nvSpPr>
          <p:cNvPr id="9" name="Text 7"/>
          <p:cNvSpPr/>
          <p:nvPr/>
        </p:nvSpPr>
        <p:spPr>
          <a:xfrm>
            <a:off x="9346406" y="4169093"/>
            <a:ext cx="235791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Analysis Approach</a:t>
            </a:r>
            <a:endParaRPr lang="en-US" sz="2187" dirty="0"/>
          </a:p>
        </p:txBody>
      </p:sp>
      <p:sp>
        <p:nvSpPr>
          <p:cNvPr id="10" name="Text 8"/>
          <p:cNvSpPr/>
          <p:nvPr/>
        </p:nvSpPr>
        <p:spPr>
          <a:xfrm>
            <a:off x="9346406" y="4738449"/>
            <a:ext cx="2949416"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Outline the approach for analyzing the collected data to draw meaningful conclusions.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103114"/>
            <a:ext cx="8175903"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Analysis of Results and Findings</a:t>
            </a:r>
            <a:endParaRPr lang="en-US" sz="4374" dirty="0"/>
          </a:p>
        </p:txBody>
      </p:sp>
      <p:sp>
        <p:nvSpPr>
          <p:cNvPr id="6" name="Shape 3"/>
          <p:cNvSpPr/>
          <p:nvPr/>
        </p:nvSpPr>
        <p:spPr>
          <a:xfrm>
            <a:off x="1152644" y="2130743"/>
            <a:ext cx="27742" cy="4995624"/>
          </a:xfrm>
          <a:prstGeom prst="rect">
            <a:avLst/>
          </a:prstGeom>
          <a:solidFill>
            <a:srgbClr val="6EB9FC"/>
          </a:solidFill>
          <a:ln/>
        </p:spPr>
      </p:sp>
      <p:sp>
        <p:nvSpPr>
          <p:cNvPr id="7" name="Shape 4"/>
          <p:cNvSpPr/>
          <p:nvPr/>
        </p:nvSpPr>
        <p:spPr>
          <a:xfrm>
            <a:off x="1416427" y="2540377"/>
            <a:ext cx="777597" cy="27742"/>
          </a:xfrm>
          <a:prstGeom prst="rect">
            <a:avLst/>
          </a:prstGeom>
          <a:solidFill>
            <a:srgbClr val="6EB9FC"/>
          </a:solidFill>
          <a:ln/>
        </p:spPr>
      </p:sp>
      <p:sp>
        <p:nvSpPr>
          <p:cNvPr id="8" name="Shape 5"/>
          <p:cNvSpPr/>
          <p:nvPr/>
        </p:nvSpPr>
        <p:spPr>
          <a:xfrm>
            <a:off x="916484" y="2304336"/>
            <a:ext cx="499943" cy="499943"/>
          </a:xfrm>
          <a:prstGeom prst="roundRect">
            <a:avLst>
              <a:gd name="adj" fmla="val 13333"/>
            </a:avLst>
          </a:prstGeom>
          <a:solidFill>
            <a:srgbClr val="363A4A"/>
          </a:solidFill>
          <a:ln/>
        </p:spPr>
      </p:sp>
      <p:sp>
        <p:nvSpPr>
          <p:cNvPr id="9" name="Text 6"/>
          <p:cNvSpPr/>
          <p:nvPr/>
        </p:nvSpPr>
        <p:spPr>
          <a:xfrm>
            <a:off x="1105793" y="2346008"/>
            <a:ext cx="121325"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10" name="Text 7"/>
          <p:cNvSpPr/>
          <p:nvPr/>
        </p:nvSpPr>
        <p:spPr>
          <a:xfrm>
            <a:off x="2388513" y="2352913"/>
            <a:ext cx="2221944"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Evaluation</a:t>
            </a:r>
            <a:endParaRPr lang="en-US" sz="2187" dirty="0"/>
          </a:p>
        </p:txBody>
      </p:sp>
      <p:sp>
        <p:nvSpPr>
          <p:cNvPr id="11" name="Text 8"/>
          <p:cNvSpPr/>
          <p:nvPr/>
        </p:nvSpPr>
        <p:spPr>
          <a:xfrm>
            <a:off x="2388513" y="2833330"/>
            <a:ext cx="7751088" cy="355402"/>
          </a:xfrm>
          <a:prstGeom prst="rect">
            <a:avLst/>
          </a:prstGeom>
          <a:noFill/>
          <a:ln/>
        </p:spPr>
        <p:txBody>
          <a:bodyPr wrap="non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Thoroughly evaluate the completeness of the catalog based on the defined criteria.</a:t>
            </a:r>
            <a:endParaRPr lang="en-US" sz="1750" dirty="0"/>
          </a:p>
        </p:txBody>
      </p:sp>
      <p:sp>
        <p:nvSpPr>
          <p:cNvPr id="12" name="Shape 9"/>
          <p:cNvSpPr/>
          <p:nvPr/>
        </p:nvSpPr>
        <p:spPr>
          <a:xfrm>
            <a:off x="1416427" y="4042708"/>
            <a:ext cx="777597" cy="27742"/>
          </a:xfrm>
          <a:prstGeom prst="rect">
            <a:avLst/>
          </a:prstGeom>
          <a:solidFill>
            <a:srgbClr val="6EB9FC"/>
          </a:solidFill>
          <a:ln/>
        </p:spPr>
      </p:sp>
      <p:sp>
        <p:nvSpPr>
          <p:cNvPr id="13" name="Shape 10"/>
          <p:cNvSpPr/>
          <p:nvPr/>
        </p:nvSpPr>
        <p:spPr>
          <a:xfrm>
            <a:off x="916484" y="3806666"/>
            <a:ext cx="499943" cy="499943"/>
          </a:xfrm>
          <a:prstGeom prst="roundRect">
            <a:avLst>
              <a:gd name="adj" fmla="val 13333"/>
            </a:avLst>
          </a:prstGeom>
          <a:solidFill>
            <a:srgbClr val="363A4A"/>
          </a:solidFill>
          <a:ln/>
        </p:spPr>
      </p:sp>
      <p:sp>
        <p:nvSpPr>
          <p:cNvPr id="14" name="Text 11"/>
          <p:cNvSpPr/>
          <p:nvPr/>
        </p:nvSpPr>
        <p:spPr>
          <a:xfrm>
            <a:off x="1076861" y="3848338"/>
            <a:ext cx="17907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5" name="Text 12"/>
          <p:cNvSpPr/>
          <p:nvPr/>
        </p:nvSpPr>
        <p:spPr>
          <a:xfrm>
            <a:off x="2388513" y="3855244"/>
            <a:ext cx="2221944"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Findings</a:t>
            </a:r>
            <a:endParaRPr lang="en-US" sz="2187" dirty="0"/>
          </a:p>
        </p:txBody>
      </p:sp>
      <p:sp>
        <p:nvSpPr>
          <p:cNvPr id="16" name="Text 13"/>
          <p:cNvSpPr/>
          <p:nvPr/>
        </p:nvSpPr>
        <p:spPr>
          <a:xfrm>
            <a:off x="2388513" y="4335661"/>
            <a:ext cx="7751088"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Present the key findings and insights gained from the catalog completeness evaluation process.</a:t>
            </a:r>
            <a:endParaRPr lang="en-US" sz="1750" dirty="0"/>
          </a:p>
        </p:txBody>
      </p:sp>
      <p:sp>
        <p:nvSpPr>
          <p:cNvPr id="17" name="Shape 14"/>
          <p:cNvSpPr/>
          <p:nvPr/>
        </p:nvSpPr>
        <p:spPr>
          <a:xfrm>
            <a:off x="1416427" y="5900440"/>
            <a:ext cx="777597" cy="27742"/>
          </a:xfrm>
          <a:prstGeom prst="rect">
            <a:avLst/>
          </a:prstGeom>
          <a:solidFill>
            <a:srgbClr val="6EB9FC"/>
          </a:solidFill>
          <a:ln/>
        </p:spPr>
      </p:sp>
      <p:sp>
        <p:nvSpPr>
          <p:cNvPr id="18" name="Shape 15"/>
          <p:cNvSpPr/>
          <p:nvPr/>
        </p:nvSpPr>
        <p:spPr>
          <a:xfrm>
            <a:off x="916484" y="5664398"/>
            <a:ext cx="499943" cy="499943"/>
          </a:xfrm>
          <a:prstGeom prst="roundRect">
            <a:avLst>
              <a:gd name="adj" fmla="val 13333"/>
            </a:avLst>
          </a:prstGeom>
          <a:solidFill>
            <a:srgbClr val="363A4A"/>
          </a:solidFill>
          <a:ln/>
        </p:spPr>
      </p:sp>
      <p:sp>
        <p:nvSpPr>
          <p:cNvPr id="19" name="Text 16"/>
          <p:cNvSpPr/>
          <p:nvPr/>
        </p:nvSpPr>
        <p:spPr>
          <a:xfrm>
            <a:off x="1073527" y="5706070"/>
            <a:ext cx="185738"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20" name="Text 17"/>
          <p:cNvSpPr/>
          <p:nvPr/>
        </p:nvSpPr>
        <p:spPr>
          <a:xfrm>
            <a:off x="2388513" y="5712976"/>
            <a:ext cx="2398157"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Recommendations</a:t>
            </a:r>
            <a:endParaRPr lang="en-US" sz="2187" dirty="0"/>
          </a:p>
        </p:txBody>
      </p:sp>
      <p:sp>
        <p:nvSpPr>
          <p:cNvPr id="21" name="Text 18"/>
          <p:cNvSpPr/>
          <p:nvPr/>
        </p:nvSpPr>
        <p:spPr>
          <a:xfrm>
            <a:off x="2388513" y="6193393"/>
            <a:ext cx="7751088"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Provide actionable recommendations for addressing any identified gaps in the catalog completeness.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21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2717006"/>
          </a:xfrm>
          <a:prstGeom prst="rect">
            <a:avLst/>
          </a:prstGeom>
        </p:spPr>
      </p:pic>
      <p:sp>
        <p:nvSpPr>
          <p:cNvPr id="5" name="Text 2"/>
          <p:cNvSpPr/>
          <p:nvPr/>
        </p:nvSpPr>
        <p:spPr>
          <a:xfrm>
            <a:off x="2456378" y="3314700"/>
            <a:ext cx="9717643" cy="1358503"/>
          </a:xfrm>
          <a:prstGeom prst="rect">
            <a:avLst/>
          </a:prstGeom>
          <a:noFill/>
          <a:ln/>
        </p:spPr>
        <p:txBody>
          <a:bodyPr wrap="square" rtlCol="0" anchor="t"/>
          <a:lstStyle/>
          <a:p>
            <a:pPr marL="0" indent="0">
              <a:lnSpc>
                <a:spcPts val="5349"/>
              </a:lnSpc>
              <a:buNone/>
            </a:pPr>
            <a:r>
              <a:rPr lang="en-US" sz="4279" dirty="0">
                <a:solidFill>
                  <a:srgbClr val="6EB9FC"/>
                </a:solidFill>
                <a:latin typeface="Lora" pitchFamily="34" charset="0"/>
                <a:ea typeface="Lora" pitchFamily="34" charset="-122"/>
                <a:cs typeface="Lora" pitchFamily="34" charset="-120"/>
              </a:rPr>
              <a:t>Recommendations for Improving Catalog Completeness</a:t>
            </a:r>
            <a:endParaRPr lang="en-US" sz="4279" dirty="0"/>
          </a:p>
        </p:txBody>
      </p:sp>
      <p:sp>
        <p:nvSpPr>
          <p:cNvPr id="6" name="Shape 3"/>
          <p:cNvSpPr/>
          <p:nvPr/>
        </p:nvSpPr>
        <p:spPr>
          <a:xfrm>
            <a:off x="2456378" y="4999196"/>
            <a:ext cx="3094315" cy="2635210"/>
          </a:xfrm>
          <a:prstGeom prst="roundRect">
            <a:avLst>
              <a:gd name="adj" fmla="val 2475"/>
            </a:avLst>
          </a:prstGeom>
          <a:solidFill>
            <a:srgbClr val="363A4A"/>
          </a:solidFill>
          <a:ln/>
        </p:spPr>
      </p:sp>
      <p:sp>
        <p:nvSpPr>
          <p:cNvPr id="7" name="Text 4"/>
          <p:cNvSpPr/>
          <p:nvPr/>
        </p:nvSpPr>
        <p:spPr>
          <a:xfrm>
            <a:off x="2673668" y="5216485"/>
            <a:ext cx="2658070" cy="339566"/>
          </a:xfrm>
          <a:prstGeom prst="rect">
            <a:avLst/>
          </a:prstGeom>
          <a:noFill/>
          <a:ln/>
        </p:spPr>
        <p:txBody>
          <a:bodyPr wrap="none" rtlCol="0" anchor="t"/>
          <a:lstStyle/>
          <a:p>
            <a:pPr marL="0" indent="0">
              <a:lnSpc>
                <a:spcPts val="2674"/>
              </a:lnSpc>
              <a:buNone/>
            </a:pPr>
            <a:r>
              <a:rPr lang="en-US" sz="2139" dirty="0">
                <a:solidFill>
                  <a:srgbClr val="6EB9FC"/>
                </a:solidFill>
                <a:latin typeface="Lora" pitchFamily="34" charset="0"/>
                <a:ea typeface="Lora" pitchFamily="34" charset="-122"/>
                <a:cs typeface="Lora" pitchFamily="34" charset="-120"/>
              </a:rPr>
              <a:t>Data Standardization</a:t>
            </a:r>
            <a:endParaRPr lang="en-US" sz="2139" dirty="0"/>
          </a:p>
        </p:txBody>
      </p:sp>
      <p:sp>
        <p:nvSpPr>
          <p:cNvPr id="8" name="Text 5"/>
          <p:cNvSpPr/>
          <p:nvPr/>
        </p:nvSpPr>
        <p:spPr>
          <a:xfrm>
            <a:off x="2673668" y="5686425"/>
            <a:ext cx="2659737" cy="1391126"/>
          </a:xfrm>
          <a:prstGeom prst="rect">
            <a:avLst/>
          </a:prstGeom>
          <a:noFill/>
          <a:ln/>
        </p:spPr>
        <p:txBody>
          <a:bodyPr wrap="square" rtlCol="0" anchor="t"/>
          <a:lstStyle/>
          <a:p>
            <a:pPr marL="0" indent="0">
              <a:lnSpc>
                <a:spcPts val="2739"/>
              </a:lnSpc>
              <a:buNone/>
            </a:pPr>
            <a:r>
              <a:rPr lang="en-US" sz="1712" dirty="0">
                <a:solidFill>
                  <a:srgbClr val="D6E5EF"/>
                </a:solidFill>
                <a:latin typeface="Source Sans Pro" pitchFamily="34" charset="0"/>
                <a:ea typeface="Source Sans Pro" pitchFamily="34" charset="-122"/>
                <a:cs typeface="Source Sans Pro" pitchFamily="34" charset="-120"/>
              </a:rPr>
              <a:t>Implement standardized templates and guidelines for catalog data entry and maintenance.</a:t>
            </a:r>
            <a:endParaRPr lang="en-US" sz="1712" dirty="0"/>
          </a:p>
        </p:txBody>
      </p:sp>
      <p:sp>
        <p:nvSpPr>
          <p:cNvPr id="9" name="Shape 6"/>
          <p:cNvSpPr/>
          <p:nvPr/>
        </p:nvSpPr>
        <p:spPr>
          <a:xfrm>
            <a:off x="5767983" y="4999196"/>
            <a:ext cx="3094315" cy="2635210"/>
          </a:xfrm>
          <a:prstGeom prst="roundRect">
            <a:avLst>
              <a:gd name="adj" fmla="val 2475"/>
            </a:avLst>
          </a:prstGeom>
          <a:solidFill>
            <a:srgbClr val="363A4A"/>
          </a:solidFill>
          <a:ln/>
        </p:spPr>
      </p:sp>
      <p:sp>
        <p:nvSpPr>
          <p:cNvPr id="10" name="Text 7"/>
          <p:cNvSpPr/>
          <p:nvPr/>
        </p:nvSpPr>
        <p:spPr>
          <a:xfrm>
            <a:off x="5985272" y="5216485"/>
            <a:ext cx="2659737" cy="679133"/>
          </a:xfrm>
          <a:prstGeom prst="rect">
            <a:avLst/>
          </a:prstGeom>
          <a:noFill/>
          <a:ln/>
        </p:spPr>
        <p:txBody>
          <a:bodyPr wrap="square" rtlCol="0" anchor="t"/>
          <a:lstStyle/>
          <a:p>
            <a:pPr marL="0" indent="0">
              <a:lnSpc>
                <a:spcPts val="2674"/>
              </a:lnSpc>
              <a:buNone/>
            </a:pPr>
            <a:r>
              <a:rPr lang="en-US" sz="2139" dirty="0">
                <a:solidFill>
                  <a:srgbClr val="6EB9FC"/>
                </a:solidFill>
                <a:latin typeface="Lora" pitchFamily="34" charset="0"/>
                <a:ea typeface="Lora" pitchFamily="34" charset="-122"/>
                <a:cs typeface="Lora" pitchFamily="34" charset="-120"/>
              </a:rPr>
              <a:t>Training and Awareness</a:t>
            </a:r>
            <a:endParaRPr lang="en-US" sz="2139" dirty="0"/>
          </a:p>
        </p:txBody>
      </p:sp>
      <p:sp>
        <p:nvSpPr>
          <p:cNvPr id="11" name="Text 8"/>
          <p:cNvSpPr/>
          <p:nvPr/>
        </p:nvSpPr>
        <p:spPr>
          <a:xfrm>
            <a:off x="5985272" y="6025991"/>
            <a:ext cx="2659737" cy="1391126"/>
          </a:xfrm>
          <a:prstGeom prst="rect">
            <a:avLst/>
          </a:prstGeom>
          <a:noFill/>
          <a:ln/>
        </p:spPr>
        <p:txBody>
          <a:bodyPr wrap="square" rtlCol="0" anchor="t"/>
          <a:lstStyle/>
          <a:p>
            <a:pPr marL="0" indent="0">
              <a:lnSpc>
                <a:spcPts val="2739"/>
              </a:lnSpc>
              <a:buNone/>
            </a:pPr>
            <a:r>
              <a:rPr lang="en-US" sz="1712" dirty="0">
                <a:solidFill>
                  <a:srgbClr val="D6E5EF"/>
                </a:solidFill>
                <a:latin typeface="Source Sans Pro" pitchFamily="34" charset="0"/>
                <a:ea typeface="Source Sans Pro" pitchFamily="34" charset="-122"/>
                <a:cs typeface="Source Sans Pro" pitchFamily="34" charset="-120"/>
              </a:rPr>
              <a:t>Provide training to stakeholders on the importance of complete and accurate catalog information.</a:t>
            </a:r>
            <a:endParaRPr lang="en-US" sz="1712" dirty="0"/>
          </a:p>
        </p:txBody>
      </p:sp>
      <p:sp>
        <p:nvSpPr>
          <p:cNvPr id="12" name="Shape 9"/>
          <p:cNvSpPr/>
          <p:nvPr/>
        </p:nvSpPr>
        <p:spPr>
          <a:xfrm>
            <a:off x="9079587" y="4999196"/>
            <a:ext cx="3094315" cy="2635210"/>
          </a:xfrm>
          <a:prstGeom prst="roundRect">
            <a:avLst>
              <a:gd name="adj" fmla="val 2475"/>
            </a:avLst>
          </a:prstGeom>
          <a:solidFill>
            <a:srgbClr val="363A4A"/>
          </a:solidFill>
          <a:ln/>
        </p:spPr>
      </p:sp>
      <p:sp>
        <p:nvSpPr>
          <p:cNvPr id="13" name="Text 10"/>
          <p:cNvSpPr/>
          <p:nvPr/>
        </p:nvSpPr>
        <p:spPr>
          <a:xfrm>
            <a:off x="9296876" y="5216485"/>
            <a:ext cx="2659737" cy="679133"/>
          </a:xfrm>
          <a:prstGeom prst="rect">
            <a:avLst/>
          </a:prstGeom>
          <a:noFill/>
          <a:ln/>
        </p:spPr>
        <p:txBody>
          <a:bodyPr wrap="square" rtlCol="0" anchor="t"/>
          <a:lstStyle/>
          <a:p>
            <a:pPr marL="0" indent="0">
              <a:lnSpc>
                <a:spcPts val="2674"/>
              </a:lnSpc>
              <a:buNone/>
            </a:pPr>
            <a:r>
              <a:rPr lang="en-US" sz="2139" dirty="0">
                <a:solidFill>
                  <a:srgbClr val="6EB9FC"/>
                </a:solidFill>
                <a:latin typeface="Lora" pitchFamily="34" charset="0"/>
                <a:ea typeface="Lora" pitchFamily="34" charset="-122"/>
                <a:cs typeface="Lora" pitchFamily="34" charset="-120"/>
              </a:rPr>
              <a:t>Continuous Monitoring</a:t>
            </a:r>
            <a:endParaRPr lang="en-US" sz="2139" dirty="0"/>
          </a:p>
        </p:txBody>
      </p:sp>
      <p:sp>
        <p:nvSpPr>
          <p:cNvPr id="14" name="Text 11"/>
          <p:cNvSpPr/>
          <p:nvPr/>
        </p:nvSpPr>
        <p:spPr>
          <a:xfrm>
            <a:off x="9296876" y="6025991"/>
            <a:ext cx="2659737" cy="1391126"/>
          </a:xfrm>
          <a:prstGeom prst="rect">
            <a:avLst/>
          </a:prstGeom>
          <a:noFill/>
          <a:ln/>
        </p:spPr>
        <p:txBody>
          <a:bodyPr wrap="square" rtlCol="0" anchor="t"/>
          <a:lstStyle/>
          <a:p>
            <a:pPr marL="0" indent="0">
              <a:lnSpc>
                <a:spcPts val="2739"/>
              </a:lnSpc>
              <a:buNone/>
            </a:pPr>
            <a:r>
              <a:rPr lang="en-US" sz="1712" dirty="0">
                <a:solidFill>
                  <a:srgbClr val="D6E5EF"/>
                </a:solidFill>
                <a:latin typeface="Source Sans Pro" pitchFamily="34" charset="0"/>
                <a:ea typeface="Source Sans Pro" pitchFamily="34" charset="-122"/>
                <a:cs typeface="Source Sans Pro" pitchFamily="34" charset="-120"/>
              </a:rPr>
              <a:t>Establish processes for ongoing monitoring and auditing of catalog completeness.</a:t>
            </a:r>
            <a:endParaRPr lang="en-US" sz="171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220873"/>
            <a:ext cx="8032671"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Conclusion and Key Takeaways</a:t>
            </a:r>
            <a:endParaRPr lang="en-US" sz="4374" dirty="0"/>
          </a:p>
        </p:txBody>
      </p:sp>
      <p:sp>
        <p:nvSpPr>
          <p:cNvPr id="5" name="Text 3"/>
          <p:cNvSpPr/>
          <p:nvPr/>
        </p:nvSpPr>
        <p:spPr>
          <a:xfrm>
            <a:off x="2348389" y="3470672"/>
            <a:ext cx="3088958" cy="944285"/>
          </a:xfrm>
          <a:prstGeom prst="rect">
            <a:avLst/>
          </a:prstGeom>
          <a:noFill/>
          <a:ln/>
        </p:spPr>
        <p:txBody>
          <a:bodyPr wrap="none" rtlCol="0" anchor="t"/>
          <a:lstStyle/>
          <a:p>
            <a:pPr marL="0" indent="0" algn="ctr">
              <a:lnSpc>
                <a:spcPts val="7436"/>
              </a:lnSpc>
              <a:buNone/>
            </a:pPr>
            <a:r>
              <a:rPr lang="en-US" sz="7436" dirty="0">
                <a:solidFill>
                  <a:srgbClr val="6EB9FC"/>
                </a:solidFill>
                <a:latin typeface="Lora" pitchFamily="34" charset="0"/>
                <a:ea typeface="Lora" pitchFamily="34" charset="-122"/>
                <a:cs typeface="Lora" pitchFamily="34" charset="-120"/>
              </a:rPr>
              <a:t>1</a:t>
            </a:r>
            <a:endParaRPr lang="en-US" sz="7436" dirty="0"/>
          </a:p>
        </p:txBody>
      </p:sp>
      <p:sp>
        <p:nvSpPr>
          <p:cNvPr id="6" name="Text 4"/>
          <p:cNvSpPr/>
          <p:nvPr/>
        </p:nvSpPr>
        <p:spPr>
          <a:xfrm>
            <a:off x="2348389" y="4692610"/>
            <a:ext cx="3088958" cy="355402"/>
          </a:xfrm>
          <a:prstGeom prst="rect">
            <a:avLst/>
          </a:prstGeom>
          <a:noFill/>
          <a:ln/>
        </p:spPr>
        <p:txBody>
          <a:bodyPr wrap="non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Data Quality</a:t>
            </a:r>
            <a:endParaRPr lang="en-US" sz="1750" dirty="0"/>
          </a:p>
        </p:txBody>
      </p:sp>
      <p:sp>
        <p:nvSpPr>
          <p:cNvPr id="7" name="Text 5"/>
          <p:cNvSpPr/>
          <p:nvPr/>
        </p:nvSpPr>
        <p:spPr>
          <a:xfrm>
            <a:off x="5770602" y="3470672"/>
            <a:ext cx="3088958" cy="944285"/>
          </a:xfrm>
          <a:prstGeom prst="rect">
            <a:avLst/>
          </a:prstGeom>
          <a:noFill/>
          <a:ln/>
        </p:spPr>
        <p:txBody>
          <a:bodyPr wrap="none" rtlCol="0" anchor="t"/>
          <a:lstStyle/>
          <a:p>
            <a:pPr marL="0" indent="0" algn="ctr">
              <a:lnSpc>
                <a:spcPts val="7436"/>
              </a:lnSpc>
              <a:buNone/>
            </a:pPr>
            <a:r>
              <a:rPr lang="en-US" sz="7436" dirty="0">
                <a:solidFill>
                  <a:srgbClr val="6EB9FC"/>
                </a:solidFill>
                <a:latin typeface="Lora" pitchFamily="34" charset="0"/>
                <a:ea typeface="Lora" pitchFamily="34" charset="-122"/>
                <a:cs typeface="Lora" pitchFamily="34" charset="-120"/>
              </a:rPr>
              <a:t>2</a:t>
            </a:r>
            <a:endParaRPr lang="en-US" sz="7436" dirty="0"/>
          </a:p>
        </p:txBody>
      </p:sp>
      <p:sp>
        <p:nvSpPr>
          <p:cNvPr id="8" name="Text 6"/>
          <p:cNvSpPr/>
          <p:nvPr/>
        </p:nvSpPr>
        <p:spPr>
          <a:xfrm>
            <a:off x="5770602" y="4692610"/>
            <a:ext cx="3088958" cy="355402"/>
          </a:xfrm>
          <a:prstGeom prst="rect">
            <a:avLst/>
          </a:prstGeom>
          <a:noFill/>
          <a:ln/>
        </p:spPr>
        <p:txBody>
          <a:bodyPr wrap="non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User Satisfaction</a:t>
            </a:r>
            <a:endParaRPr lang="en-US" sz="1750" dirty="0"/>
          </a:p>
        </p:txBody>
      </p:sp>
      <p:sp>
        <p:nvSpPr>
          <p:cNvPr id="9" name="Text 7"/>
          <p:cNvSpPr/>
          <p:nvPr/>
        </p:nvSpPr>
        <p:spPr>
          <a:xfrm>
            <a:off x="9192816" y="3470672"/>
            <a:ext cx="3089077" cy="944285"/>
          </a:xfrm>
          <a:prstGeom prst="rect">
            <a:avLst/>
          </a:prstGeom>
          <a:noFill/>
          <a:ln/>
        </p:spPr>
        <p:txBody>
          <a:bodyPr wrap="none" rtlCol="0" anchor="t"/>
          <a:lstStyle/>
          <a:p>
            <a:pPr marL="0" indent="0" algn="ctr">
              <a:lnSpc>
                <a:spcPts val="7436"/>
              </a:lnSpc>
              <a:buNone/>
            </a:pPr>
            <a:r>
              <a:rPr lang="en-US" sz="7436" dirty="0">
                <a:solidFill>
                  <a:srgbClr val="6EB9FC"/>
                </a:solidFill>
                <a:latin typeface="Lora" pitchFamily="34" charset="0"/>
                <a:ea typeface="Lora" pitchFamily="34" charset="-122"/>
                <a:cs typeface="Lora" pitchFamily="34" charset="-120"/>
              </a:rPr>
              <a:t>3</a:t>
            </a:r>
            <a:endParaRPr lang="en-US" sz="7436" dirty="0"/>
          </a:p>
        </p:txBody>
      </p:sp>
      <p:sp>
        <p:nvSpPr>
          <p:cNvPr id="10" name="Text 8"/>
          <p:cNvSpPr/>
          <p:nvPr/>
        </p:nvSpPr>
        <p:spPr>
          <a:xfrm>
            <a:off x="9192816" y="4692610"/>
            <a:ext cx="3089077" cy="355402"/>
          </a:xfrm>
          <a:prstGeom prst="rect">
            <a:avLst/>
          </a:prstGeom>
          <a:noFill/>
          <a:ln/>
        </p:spPr>
        <p:txBody>
          <a:bodyPr wrap="none" rtlCol="0" anchor="t"/>
          <a:lstStyle/>
          <a:p>
            <a:pPr marL="0" indent="0" algn="ctr">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Business Performance</a:t>
            </a:r>
            <a:endParaRPr lang="en-US" sz="1750" dirty="0"/>
          </a:p>
        </p:txBody>
      </p:sp>
      <p:sp>
        <p:nvSpPr>
          <p:cNvPr id="11" name="Text 9"/>
          <p:cNvSpPr/>
          <p:nvPr/>
        </p:nvSpPr>
        <p:spPr>
          <a:xfrm>
            <a:off x="2348389" y="5297924"/>
            <a:ext cx="9933503"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Ensuring catalog completeness is fundamental in upholding data quality, driving user satisfaction, and positively impacting business performance.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8</cp:revision>
  <dcterms:created xsi:type="dcterms:W3CDTF">2024-02-05T15:52:42Z</dcterms:created>
  <dcterms:modified xsi:type="dcterms:W3CDTF">2024-02-05T17:18:00Z</dcterms:modified>
</cp:coreProperties>
</file>