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27A47-3037-4EBA-B4A5-5292807BC69D}" v="12" dt="2024-02-05T17:15:22.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47D51F4-226B-48B9-BAE8-DC2687681A24}" type="datetimeFigureOut">
              <a:t>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AA3E07C0-BA50-4167-97C2-880564CBE737}" type="slidenum">
              <a:t>‹#›</a:t>
            </a:fld>
            <a:endParaRPr lang="en-US"/>
          </a:p>
        </p:txBody>
      </p:sp>
    </p:spTree>
    <p:extLst>
      <p:ext uri="{BB962C8B-B14F-4D97-AF65-F5344CB8AC3E}">
        <p14:creationId xmlns:p14="http://schemas.microsoft.com/office/powerpoint/2010/main" val="7839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490424"/>
            <a:ext cx="7477601" cy="2499598"/>
          </a:xfrm>
          <a:prstGeom prst="rect">
            <a:avLst/>
          </a:prstGeom>
          <a:noFill/>
          <a:ln/>
        </p:spPr>
        <p:txBody>
          <a:bodyPr wrap="square" rtlCol="0" anchor="t"/>
          <a:lstStyle/>
          <a:p>
            <a:pPr marL="0" indent="0">
              <a:lnSpc>
                <a:spcPts val="6561"/>
              </a:lnSpc>
              <a:buNone/>
            </a:pPr>
            <a:r>
              <a:rPr lang="en-US" sz="5249" dirty="0">
                <a:solidFill>
                  <a:srgbClr val="F2F2F3"/>
                </a:solidFill>
                <a:latin typeface="Poppins" pitchFamily="34" charset="0"/>
                <a:ea typeface="Poppins" pitchFamily="34" charset="-122"/>
                <a:cs typeface="Poppins" pitchFamily="34" charset="-120"/>
              </a:rPr>
              <a:t>Introduction to Compliance Assessment</a:t>
            </a:r>
            <a:endParaRPr lang="en-US" sz="5249" dirty="0"/>
          </a:p>
        </p:txBody>
      </p:sp>
      <p:sp>
        <p:nvSpPr>
          <p:cNvPr id="6" name="Text 3"/>
          <p:cNvSpPr/>
          <p:nvPr/>
        </p:nvSpPr>
        <p:spPr>
          <a:xfrm>
            <a:off x="833199" y="4323278"/>
            <a:ext cx="7477601" cy="1777008"/>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This compliance assessment aims to ensure that the catalog strictly adheres to labeling regulations and is in line with industry standards. It's crucial to conduct a meticulous examination to guarantee that all products within the catalog comply with legal requirements, providing customers with accurate, transparent, and reliable information.</a:t>
            </a:r>
            <a:endParaRPr lang="en-US" sz="1750" dirty="0"/>
          </a:p>
        </p:txBody>
      </p:sp>
      <p:sp>
        <p:nvSpPr>
          <p:cNvPr id="8" name="Text 5"/>
          <p:cNvSpPr/>
          <p:nvPr/>
        </p:nvSpPr>
        <p:spPr>
          <a:xfrm>
            <a:off x="915472" y="6361748"/>
            <a:ext cx="190857" cy="365760"/>
          </a:xfrm>
          <a:prstGeom prst="rect">
            <a:avLst/>
          </a:prstGeom>
          <a:noFill/>
          <a:ln/>
        </p:spPr>
        <p:txBody>
          <a:bodyPr wrap="none" rtlCol="0" anchor="t"/>
          <a:lstStyle/>
          <a:p>
            <a:pPr marL="0" indent="0" algn="ctr">
              <a:lnSpc>
                <a:spcPts val="2880"/>
              </a:lnSpc>
              <a:buNone/>
            </a:pPr>
            <a:r>
              <a:rPr lang="en-US" sz="1152" dirty="0">
                <a:solidFill>
                  <a:srgbClr val="3C3838"/>
                </a:solidFill>
                <a:latin typeface="Roboto" pitchFamily="34" charset="0"/>
                <a:ea typeface="Roboto" pitchFamily="34" charset="-122"/>
                <a:cs typeface="Roboto" pitchFamily="34" charset="-120"/>
              </a:rPr>
              <a:t>RG</a:t>
            </a:r>
            <a:endParaRPr lang="en-US" sz="11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427803"/>
            <a:ext cx="6814066"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Purpose of the Test Case</a:t>
            </a:r>
            <a:endParaRPr lang="en-US" sz="4374" dirty="0"/>
          </a:p>
        </p:txBody>
      </p:sp>
      <p:sp>
        <p:nvSpPr>
          <p:cNvPr id="6" name="Shape 3"/>
          <p:cNvSpPr/>
          <p:nvPr/>
        </p:nvSpPr>
        <p:spPr>
          <a:xfrm>
            <a:off x="4801910" y="3455432"/>
            <a:ext cx="44410" cy="2346365"/>
          </a:xfrm>
          <a:prstGeom prst="roundRect">
            <a:avLst>
              <a:gd name="adj" fmla="val 225151"/>
            </a:avLst>
          </a:prstGeom>
          <a:solidFill>
            <a:srgbClr val="56565B"/>
          </a:solidFill>
          <a:ln/>
        </p:spPr>
      </p:sp>
      <p:sp>
        <p:nvSpPr>
          <p:cNvPr id="7" name="Shape 4"/>
          <p:cNvSpPr/>
          <p:nvPr/>
        </p:nvSpPr>
        <p:spPr>
          <a:xfrm>
            <a:off x="5074027" y="3856732"/>
            <a:ext cx="777597" cy="44410"/>
          </a:xfrm>
          <a:prstGeom prst="roundRect">
            <a:avLst>
              <a:gd name="adj" fmla="val 225151"/>
            </a:avLst>
          </a:prstGeom>
          <a:solidFill>
            <a:srgbClr val="56565B"/>
          </a:solidFill>
          <a:ln/>
        </p:spPr>
      </p:sp>
      <p:sp>
        <p:nvSpPr>
          <p:cNvPr id="8" name="Shape 5"/>
          <p:cNvSpPr/>
          <p:nvPr/>
        </p:nvSpPr>
        <p:spPr>
          <a:xfrm>
            <a:off x="4574084" y="3629025"/>
            <a:ext cx="499943" cy="499943"/>
          </a:xfrm>
          <a:prstGeom prst="roundRect">
            <a:avLst>
              <a:gd name="adj" fmla="val 20000"/>
            </a:avLst>
          </a:prstGeom>
          <a:solidFill>
            <a:srgbClr val="3D3D42"/>
          </a:solidFill>
          <a:ln w="13811">
            <a:solidFill>
              <a:srgbClr val="56565B"/>
            </a:solidFill>
            <a:prstDash val="solid"/>
          </a:ln>
        </p:spPr>
      </p:sp>
      <p:sp>
        <p:nvSpPr>
          <p:cNvPr id="9" name="Text 6"/>
          <p:cNvSpPr/>
          <p:nvPr/>
        </p:nvSpPr>
        <p:spPr>
          <a:xfrm>
            <a:off x="4775299" y="3670697"/>
            <a:ext cx="9739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10" name="Text 7"/>
          <p:cNvSpPr/>
          <p:nvPr/>
        </p:nvSpPr>
        <p:spPr>
          <a:xfrm>
            <a:off x="6046113" y="3677603"/>
            <a:ext cx="3545919"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Adherence to Regulations</a:t>
            </a:r>
            <a:endParaRPr lang="en-US" sz="2187" dirty="0"/>
          </a:p>
        </p:txBody>
      </p:sp>
      <p:sp>
        <p:nvSpPr>
          <p:cNvPr id="11" name="Text 8"/>
          <p:cNvSpPr/>
          <p:nvPr/>
        </p:nvSpPr>
        <p:spPr>
          <a:xfrm>
            <a:off x="6046113" y="4158020"/>
            <a:ext cx="7751088" cy="1421606"/>
          </a:xfrm>
          <a:prstGeom prst="rect">
            <a:avLst/>
          </a:prstGeom>
          <a:noFill/>
          <a:ln/>
        </p:spPr>
        <p:txBody>
          <a:bodyPr wrap="square" rtlCol="0" anchor="t"/>
          <a:lstStyle/>
          <a:p>
            <a:pPr marL="0" indent="0" algn="l">
              <a:lnSpc>
                <a:spcPts val="2799"/>
              </a:lnSpc>
              <a:buNone/>
            </a:pPr>
            <a:r>
              <a:rPr lang="en-US" sz="1750" dirty="0">
                <a:solidFill>
                  <a:srgbClr val="E5E0DF"/>
                </a:solidFill>
                <a:latin typeface="Roboto" pitchFamily="34" charset="0"/>
                <a:ea typeface="Roboto" pitchFamily="34" charset="-122"/>
                <a:cs typeface="Roboto" pitchFamily="34" charset="-120"/>
              </a:rPr>
              <a:t>The purpose of this test case is to meticulously examine the catalog's adherence to labeling regulations. It ensures that all products are labeled accurately and transparently, meeting industry standards and legal requirements.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869871"/>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Importance of Ensuring a Thorough Evaluation</a:t>
            </a:r>
            <a:endParaRPr lang="en-US" sz="4374" dirty="0"/>
          </a:p>
        </p:txBody>
      </p:sp>
      <p:sp>
        <p:nvSpPr>
          <p:cNvPr id="6" name="Shape 3"/>
          <p:cNvSpPr/>
          <p:nvPr/>
        </p:nvSpPr>
        <p:spPr>
          <a:xfrm>
            <a:off x="4490799" y="2765465"/>
            <a:ext cx="499943" cy="499943"/>
          </a:xfrm>
          <a:prstGeom prst="roundRect">
            <a:avLst>
              <a:gd name="adj" fmla="val 20000"/>
            </a:avLst>
          </a:prstGeom>
          <a:solidFill>
            <a:srgbClr val="3D3D42"/>
          </a:solidFill>
          <a:ln w="13811">
            <a:solidFill>
              <a:srgbClr val="56565B"/>
            </a:solidFill>
            <a:prstDash val="solid"/>
          </a:ln>
        </p:spPr>
      </p:sp>
      <p:sp>
        <p:nvSpPr>
          <p:cNvPr id="7" name="Text 4"/>
          <p:cNvSpPr/>
          <p:nvPr/>
        </p:nvSpPr>
        <p:spPr>
          <a:xfrm>
            <a:off x="4692015" y="2807137"/>
            <a:ext cx="9739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8" name="Text 5"/>
          <p:cNvSpPr/>
          <p:nvPr/>
        </p:nvSpPr>
        <p:spPr>
          <a:xfrm>
            <a:off x="5212913" y="2841784"/>
            <a:ext cx="2221944"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Consumer Trust</a:t>
            </a:r>
            <a:endParaRPr lang="en-US" sz="2187" dirty="0"/>
          </a:p>
        </p:txBody>
      </p:sp>
      <p:sp>
        <p:nvSpPr>
          <p:cNvPr id="9" name="Text 6"/>
          <p:cNvSpPr/>
          <p:nvPr/>
        </p:nvSpPr>
        <p:spPr>
          <a:xfrm>
            <a:off x="5212913" y="3322201"/>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Thorough evaluations build consumer trust by ensuring that the catalog provides accurate information about the products, enhancing the reputation of the brand.</a:t>
            </a:r>
            <a:endParaRPr lang="en-US" sz="1750" dirty="0"/>
          </a:p>
        </p:txBody>
      </p:sp>
      <p:sp>
        <p:nvSpPr>
          <p:cNvPr id="10" name="Shape 7"/>
          <p:cNvSpPr/>
          <p:nvPr/>
        </p:nvSpPr>
        <p:spPr>
          <a:xfrm>
            <a:off x="4490799" y="4428768"/>
            <a:ext cx="499943" cy="499943"/>
          </a:xfrm>
          <a:prstGeom prst="roundRect">
            <a:avLst>
              <a:gd name="adj" fmla="val 20000"/>
            </a:avLst>
          </a:prstGeom>
          <a:solidFill>
            <a:srgbClr val="3D3D42"/>
          </a:solidFill>
          <a:ln w="13811">
            <a:solidFill>
              <a:srgbClr val="56565B"/>
            </a:solidFill>
            <a:prstDash val="solid"/>
          </a:ln>
        </p:spPr>
      </p:sp>
      <p:sp>
        <p:nvSpPr>
          <p:cNvPr id="11" name="Text 8"/>
          <p:cNvSpPr/>
          <p:nvPr/>
        </p:nvSpPr>
        <p:spPr>
          <a:xfrm>
            <a:off x="4645343" y="4470440"/>
            <a:ext cx="190738"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2" name="Text 9"/>
          <p:cNvSpPr/>
          <p:nvPr/>
        </p:nvSpPr>
        <p:spPr>
          <a:xfrm>
            <a:off x="5212913" y="4505087"/>
            <a:ext cx="2500908"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Legal Compliance</a:t>
            </a:r>
            <a:endParaRPr lang="en-US" sz="2187" dirty="0"/>
          </a:p>
        </p:txBody>
      </p:sp>
      <p:sp>
        <p:nvSpPr>
          <p:cNvPr id="13" name="Text 10"/>
          <p:cNvSpPr/>
          <p:nvPr/>
        </p:nvSpPr>
        <p:spPr>
          <a:xfrm>
            <a:off x="5212913" y="4985504"/>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Thorough evaluations ensure legal compliance, reducing the risk of fines, penalties, and legal disputes related to inaccurate product information.</a:t>
            </a:r>
            <a:endParaRPr lang="en-US" sz="1750" dirty="0"/>
          </a:p>
        </p:txBody>
      </p:sp>
      <p:sp>
        <p:nvSpPr>
          <p:cNvPr id="14" name="Shape 11"/>
          <p:cNvSpPr/>
          <p:nvPr/>
        </p:nvSpPr>
        <p:spPr>
          <a:xfrm>
            <a:off x="4490799" y="6092071"/>
            <a:ext cx="499943" cy="499943"/>
          </a:xfrm>
          <a:prstGeom prst="roundRect">
            <a:avLst>
              <a:gd name="adj" fmla="val 20000"/>
            </a:avLst>
          </a:prstGeom>
          <a:solidFill>
            <a:srgbClr val="3D3D42"/>
          </a:solidFill>
          <a:ln w="13811">
            <a:solidFill>
              <a:srgbClr val="56565B"/>
            </a:solidFill>
            <a:prstDash val="solid"/>
          </a:ln>
        </p:spPr>
      </p:sp>
      <p:sp>
        <p:nvSpPr>
          <p:cNvPr id="15" name="Text 12"/>
          <p:cNvSpPr/>
          <p:nvPr/>
        </p:nvSpPr>
        <p:spPr>
          <a:xfrm>
            <a:off x="4643199" y="6133743"/>
            <a:ext cx="195024"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3</a:t>
            </a:r>
            <a:endParaRPr lang="en-US" sz="2624" dirty="0"/>
          </a:p>
        </p:txBody>
      </p:sp>
      <p:sp>
        <p:nvSpPr>
          <p:cNvPr id="16" name="Text 13"/>
          <p:cNvSpPr/>
          <p:nvPr/>
        </p:nvSpPr>
        <p:spPr>
          <a:xfrm>
            <a:off x="5212913" y="6168390"/>
            <a:ext cx="2504242"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Market Reputation</a:t>
            </a:r>
            <a:endParaRPr lang="en-US" sz="2187" dirty="0"/>
          </a:p>
        </p:txBody>
      </p:sp>
      <p:sp>
        <p:nvSpPr>
          <p:cNvPr id="17" name="Text 14"/>
          <p:cNvSpPr/>
          <p:nvPr/>
        </p:nvSpPr>
        <p:spPr>
          <a:xfrm>
            <a:off x="5212913" y="6648807"/>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Thorough evaluations contribute to a positive market reputation, demonstrating the brand's commitment to quality and transparency.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224921"/>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Key Regulations and Standards to be Assessed</a:t>
            </a:r>
            <a:endParaRPr lang="en-US" sz="4374" dirty="0"/>
          </a:p>
        </p:txBody>
      </p:sp>
      <p:sp>
        <p:nvSpPr>
          <p:cNvPr id="5" name="Text 3"/>
          <p:cNvSpPr/>
          <p:nvPr/>
        </p:nvSpPr>
        <p:spPr>
          <a:xfrm>
            <a:off x="2037993" y="4169093"/>
            <a:ext cx="2221944"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FDA Regulations</a:t>
            </a:r>
            <a:endParaRPr lang="en-US" sz="2187" dirty="0"/>
          </a:p>
        </p:txBody>
      </p:sp>
      <p:sp>
        <p:nvSpPr>
          <p:cNvPr id="6" name="Text 4"/>
          <p:cNvSpPr/>
          <p:nvPr/>
        </p:nvSpPr>
        <p:spPr>
          <a:xfrm>
            <a:off x="2037993" y="4738449"/>
            <a:ext cx="500622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The assessment will focus on adherence to the labeling regulations set by the Food and Drug Administration (FDA).</a:t>
            </a:r>
            <a:endParaRPr lang="en-US" sz="1750" dirty="0"/>
          </a:p>
        </p:txBody>
      </p:sp>
      <p:sp>
        <p:nvSpPr>
          <p:cNvPr id="7" name="Text 5"/>
          <p:cNvSpPr/>
          <p:nvPr/>
        </p:nvSpPr>
        <p:spPr>
          <a:xfrm>
            <a:off x="7593806" y="4169093"/>
            <a:ext cx="2596158"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Industry Standards</a:t>
            </a:r>
            <a:endParaRPr lang="en-US" sz="2187" dirty="0"/>
          </a:p>
        </p:txBody>
      </p:sp>
      <p:sp>
        <p:nvSpPr>
          <p:cNvPr id="8" name="Text 6"/>
          <p:cNvSpPr/>
          <p:nvPr/>
        </p:nvSpPr>
        <p:spPr>
          <a:xfrm>
            <a:off x="7593806" y="4738449"/>
            <a:ext cx="500622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It will also evaluate compliance with industry-specific labeling standards to ensure consistency and accuracy.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30791"/>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10972800" y="0"/>
            <a:ext cx="3657600" cy="8230791"/>
          </a:xfrm>
          <a:prstGeom prst="rect">
            <a:avLst/>
          </a:prstGeom>
        </p:spPr>
      </p:pic>
      <p:sp>
        <p:nvSpPr>
          <p:cNvPr id="5" name="Text 2"/>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dirty="0">
                <a:solidFill>
                  <a:srgbClr val="F2F2F3"/>
                </a:solidFill>
                <a:latin typeface="Poppins" pitchFamily="34" charset="0"/>
                <a:ea typeface="Poppins" pitchFamily="34" charset="-122"/>
                <a:cs typeface="Poppins" pitchFamily="34" charset="-120"/>
              </a:rPr>
              <a:t>Methodology for Conducting the Assessment</a:t>
            </a:r>
            <a:endParaRPr lang="en-US" sz="4350" dirty="0"/>
          </a:p>
        </p:txBody>
      </p:sp>
      <p:pic>
        <p:nvPicPr>
          <p:cNvPr id="6" name="Image 1" descr="preencoded.png"/>
          <p:cNvPicPr>
            <a:picLocks noChangeAspect="1"/>
          </p:cNvPicPr>
          <p:nvPr/>
        </p:nvPicPr>
        <p:blipFill>
          <a:blip r:embed="rId4"/>
          <a:stretch>
            <a:fillRect/>
          </a:stretch>
        </p:blipFill>
        <p:spPr>
          <a:xfrm>
            <a:off x="828556" y="2320052"/>
            <a:ext cx="1104781" cy="1767721"/>
          </a:xfrm>
          <a:prstGeom prst="rect">
            <a:avLst/>
          </a:prstGeom>
        </p:spPr>
      </p:pic>
      <p:sp>
        <p:nvSpPr>
          <p:cNvPr id="7" name="Text 3"/>
          <p:cNvSpPr/>
          <p:nvPr/>
        </p:nvSpPr>
        <p:spPr>
          <a:xfrm>
            <a:off x="2264688" y="2540913"/>
            <a:ext cx="2209681" cy="345281"/>
          </a:xfrm>
          <a:prstGeom prst="rect">
            <a:avLst/>
          </a:prstGeom>
          <a:noFill/>
          <a:ln/>
        </p:spPr>
        <p:txBody>
          <a:bodyPr wrap="none" rtlCol="0" anchor="t"/>
          <a:lstStyle/>
          <a:p>
            <a:pPr marL="0" indent="0" algn="l">
              <a:lnSpc>
                <a:spcPts val="2719"/>
              </a:lnSpc>
              <a:buNone/>
            </a:pPr>
            <a:r>
              <a:rPr lang="en-US" sz="2175" dirty="0">
                <a:solidFill>
                  <a:srgbClr val="E5E0DF"/>
                </a:solidFill>
                <a:latin typeface="Poppins" pitchFamily="34" charset="0"/>
                <a:ea typeface="Poppins" pitchFamily="34" charset="-122"/>
                <a:cs typeface="Poppins" pitchFamily="34" charset="-120"/>
              </a:rPr>
              <a:t>Research</a:t>
            </a:r>
            <a:endParaRPr lang="en-US" sz="2175" dirty="0"/>
          </a:p>
        </p:txBody>
      </p:sp>
      <p:sp>
        <p:nvSpPr>
          <p:cNvPr id="8" name="Text 4"/>
          <p:cNvSpPr/>
          <p:nvPr/>
        </p:nvSpPr>
        <p:spPr>
          <a:xfrm>
            <a:off x="2264688" y="3018711"/>
            <a:ext cx="7879556" cy="353497"/>
          </a:xfrm>
          <a:prstGeom prst="rect">
            <a:avLst/>
          </a:prstGeom>
          <a:noFill/>
          <a:ln/>
        </p:spPr>
        <p:txBody>
          <a:bodyPr wrap="none" rtlCol="0" anchor="t"/>
          <a:lstStyle/>
          <a:p>
            <a:pPr marL="0" indent="0" algn="l">
              <a:lnSpc>
                <a:spcPts val="2784"/>
              </a:lnSpc>
              <a:buNone/>
            </a:pPr>
            <a:r>
              <a:rPr lang="en-US" sz="1740" dirty="0">
                <a:solidFill>
                  <a:srgbClr val="E5E0DF"/>
                </a:solidFill>
                <a:latin typeface="Roboto" pitchFamily="34" charset="0"/>
                <a:ea typeface="Roboto" pitchFamily="34" charset="-122"/>
                <a:cs typeface="Roboto" pitchFamily="34" charset="-120"/>
              </a:rPr>
              <a:t>Collect relevant information about labeling regulations and standards.</a:t>
            </a:r>
            <a:endParaRPr lang="en-US" sz="1740" dirty="0"/>
          </a:p>
        </p:txBody>
      </p:sp>
      <p:pic>
        <p:nvPicPr>
          <p:cNvPr id="9" name="Image 2" descr="preencoded.png"/>
          <p:cNvPicPr>
            <a:picLocks noChangeAspect="1"/>
          </p:cNvPicPr>
          <p:nvPr/>
        </p:nvPicPr>
        <p:blipFill>
          <a:blip r:embed="rId5"/>
          <a:stretch>
            <a:fillRect/>
          </a:stretch>
        </p:blipFill>
        <p:spPr>
          <a:xfrm>
            <a:off x="828556" y="4087773"/>
            <a:ext cx="1104781" cy="1767721"/>
          </a:xfrm>
          <a:prstGeom prst="rect">
            <a:avLst/>
          </a:prstGeom>
        </p:spPr>
      </p:pic>
      <p:sp>
        <p:nvSpPr>
          <p:cNvPr id="10" name="Text 5"/>
          <p:cNvSpPr/>
          <p:nvPr/>
        </p:nvSpPr>
        <p:spPr>
          <a:xfrm>
            <a:off x="2264688" y="4308634"/>
            <a:ext cx="3720822" cy="345281"/>
          </a:xfrm>
          <a:prstGeom prst="rect">
            <a:avLst/>
          </a:prstGeom>
          <a:noFill/>
          <a:ln/>
        </p:spPr>
        <p:txBody>
          <a:bodyPr wrap="none" rtlCol="0" anchor="t"/>
          <a:lstStyle/>
          <a:p>
            <a:pPr marL="0" indent="0" algn="l">
              <a:lnSpc>
                <a:spcPts val="2719"/>
              </a:lnSpc>
              <a:buNone/>
            </a:pPr>
            <a:r>
              <a:rPr lang="en-US" sz="2175" dirty="0">
                <a:solidFill>
                  <a:srgbClr val="E5E0DF"/>
                </a:solidFill>
                <a:latin typeface="Poppins" pitchFamily="34" charset="0"/>
                <a:ea typeface="Poppins" pitchFamily="34" charset="-122"/>
                <a:cs typeface="Poppins" pitchFamily="34" charset="-120"/>
              </a:rPr>
              <a:t>Design Assessment Criteria</a:t>
            </a:r>
            <a:endParaRPr lang="en-US" sz="2175" dirty="0"/>
          </a:p>
        </p:txBody>
      </p:sp>
      <p:sp>
        <p:nvSpPr>
          <p:cNvPr id="11" name="Text 6"/>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E5E0DF"/>
                </a:solidFill>
                <a:latin typeface="Roboto" pitchFamily="34" charset="0"/>
                <a:ea typeface="Roboto" pitchFamily="34" charset="-122"/>
                <a:cs typeface="Roboto" pitchFamily="34" charset="-120"/>
              </a:rPr>
              <a:t>Develop detailed criteria for evaluating product labeling and adherence to regulations.</a:t>
            </a:r>
            <a:endParaRPr lang="en-US" sz="1740" dirty="0"/>
          </a:p>
        </p:txBody>
      </p:sp>
      <p:pic>
        <p:nvPicPr>
          <p:cNvPr id="12" name="Image 3" descr="preencoded.png"/>
          <p:cNvPicPr>
            <a:picLocks noChangeAspect="1"/>
          </p:cNvPicPr>
          <p:nvPr/>
        </p:nvPicPr>
        <p:blipFill>
          <a:blip r:embed="rId6"/>
          <a:stretch>
            <a:fillRect/>
          </a:stretch>
        </p:blipFill>
        <p:spPr>
          <a:xfrm>
            <a:off x="828556" y="5855494"/>
            <a:ext cx="1104781" cy="1767721"/>
          </a:xfrm>
          <a:prstGeom prst="rect">
            <a:avLst/>
          </a:prstGeom>
        </p:spPr>
      </p:pic>
      <p:sp>
        <p:nvSpPr>
          <p:cNvPr id="13" name="Text 7"/>
          <p:cNvSpPr/>
          <p:nvPr/>
        </p:nvSpPr>
        <p:spPr>
          <a:xfrm>
            <a:off x="2264688" y="6076355"/>
            <a:ext cx="2251472" cy="345281"/>
          </a:xfrm>
          <a:prstGeom prst="rect">
            <a:avLst/>
          </a:prstGeom>
          <a:noFill/>
          <a:ln/>
        </p:spPr>
        <p:txBody>
          <a:bodyPr wrap="none" rtlCol="0" anchor="t"/>
          <a:lstStyle/>
          <a:p>
            <a:pPr marL="0" indent="0" algn="l">
              <a:lnSpc>
                <a:spcPts val="2719"/>
              </a:lnSpc>
              <a:buNone/>
            </a:pPr>
            <a:r>
              <a:rPr lang="en-US" sz="2175" dirty="0">
                <a:solidFill>
                  <a:srgbClr val="E5E0DF"/>
                </a:solidFill>
                <a:latin typeface="Poppins" pitchFamily="34" charset="0"/>
                <a:ea typeface="Poppins" pitchFamily="34" charset="-122"/>
                <a:cs typeface="Poppins" pitchFamily="34" charset="-120"/>
              </a:rPr>
              <a:t>Field Evaluations</a:t>
            </a:r>
            <a:endParaRPr lang="en-US" sz="2175" dirty="0"/>
          </a:p>
        </p:txBody>
      </p:sp>
      <p:sp>
        <p:nvSpPr>
          <p:cNvPr id="14" name="Text 8"/>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E5E0DF"/>
                </a:solidFill>
                <a:latin typeface="Roboto" pitchFamily="34" charset="0"/>
                <a:ea typeface="Roboto" pitchFamily="34" charset="-122"/>
                <a:cs typeface="Roboto" pitchFamily="34" charset="-120"/>
              </a:rPr>
              <a:t>Conduct on-site assessments to validate the accuracy of product labeling and compliance.</a:t>
            </a:r>
            <a:endParaRPr lang="en-US" sz="17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14494"/>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Data Collection and Analysis Process</a:t>
            </a:r>
            <a:endParaRPr lang="en-US" sz="4374" dirty="0"/>
          </a:p>
        </p:txBody>
      </p:sp>
      <p:sp>
        <p:nvSpPr>
          <p:cNvPr id="6" name="Shape 3"/>
          <p:cNvSpPr/>
          <p:nvPr/>
        </p:nvSpPr>
        <p:spPr>
          <a:xfrm>
            <a:off x="4490799" y="2436495"/>
            <a:ext cx="9306401" cy="1307783"/>
          </a:xfrm>
          <a:prstGeom prst="roundRect">
            <a:avLst>
              <a:gd name="adj" fmla="val 7646"/>
            </a:avLst>
          </a:prstGeom>
          <a:solidFill>
            <a:srgbClr val="3D3D42"/>
          </a:solidFill>
          <a:ln w="13811">
            <a:solidFill>
              <a:srgbClr val="56565B"/>
            </a:solidFill>
            <a:prstDash val="solid"/>
          </a:ln>
        </p:spPr>
      </p:sp>
      <p:sp>
        <p:nvSpPr>
          <p:cNvPr id="7" name="Text 4"/>
          <p:cNvSpPr/>
          <p:nvPr/>
        </p:nvSpPr>
        <p:spPr>
          <a:xfrm>
            <a:off x="4726781" y="2672477"/>
            <a:ext cx="2221944"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Data Gathering</a:t>
            </a:r>
            <a:endParaRPr lang="en-US" sz="2187" dirty="0"/>
          </a:p>
        </p:txBody>
      </p:sp>
      <p:sp>
        <p:nvSpPr>
          <p:cNvPr id="8" name="Text 5"/>
          <p:cNvSpPr/>
          <p:nvPr/>
        </p:nvSpPr>
        <p:spPr>
          <a:xfrm>
            <a:off x="4726781" y="3152894"/>
            <a:ext cx="8834438" cy="355402"/>
          </a:xfrm>
          <a:prstGeom prst="rect">
            <a:avLst/>
          </a:prstGeom>
          <a:noFill/>
          <a:ln/>
        </p:spPr>
        <p:txBody>
          <a:bodyPr wrap="non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Collect product labeling data from various sources within the catalog.</a:t>
            </a:r>
            <a:endParaRPr lang="en-US" sz="1750" dirty="0"/>
          </a:p>
        </p:txBody>
      </p:sp>
      <p:sp>
        <p:nvSpPr>
          <p:cNvPr id="9" name="Shape 6"/>
          <p:cNvSpPr/>
          <p:nvPr/>
        </p:nvSpPr>
        <p:spPr>
          <a:xfrm>
            <a:off x="4490799" y="3966448"/>
            <a:ext cx="9306401" cy="1663184"/>
          </a:xfrm>
          <a:prstGeom prst="roundRect">
            <a:avLst>
              <a:gd name="adj" fmla="val 6012"/>
            </a:avLst>
          </a:prstGeom>
          <a:solidFill>
            <a:srgbClr val="3D3D42"/>
          </a:solidFill>
          <a:ln w="13811">
            <a:solidFill>
              <a:srgbClr val="56565B"/>
            </a:solidFill>
            <a:prstDash val="solid"/>
          </a:ln>
        </p:spPr>
      </p:sp>
      <p:sp>
        <p:nvSpPr>
          <p:cNvPr id="10" name="Text 7"/>
          <p:cNvSpPr/>
          <p:nvPr/>
        </p:nvSpPr>
        <p:spPr>
          <a:xfrm>
            <a:off x="4726781" y="4202430"/>
            <a:ext cx="2930366"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Accuracy Verification</a:t>
            </a:r>
            <a:endParaRPr lang="en-US" sz="2187" dirty="0"/>
          </a:p>
        </p:txBody>
      </p:sp>
      <p:sp>
        <p:nvSpPr>
          <p:cNvPr id="11" name="Text 8"/>
          <p:cNvSpPr/>
          <p:nvPr/>
        </p:nvSpPr>
        <p:spPr>
          <a:xfrm>
            <a:off x="4726781" y="4682847"/>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Verify the accuracy of the collected data against regulatory requirements and industry standards.</a:t>
            </a:r>
            <a:endParaRPr lang="en-US" sz="1750" dirty="0"/>
          </a:p>
        </p:txBody>
      </p:sp>
      <p:sp>
        <p:nvSpPr>
          <p:cNvPr id="12" name="Shape 9"/>
          <p:cNvSpPr/>
          <p:nvPr/>
        </p:nvSpPr>
        <p:spPr>
          <a:xfrm>
            <a:off x="4490799" y="5851803"/>
            <a:ext cx="9306401" cy="1663184"/>
          </a:xfrm>
          <a:prstGeom prst="roundRect">
            <a:avLst>
              <a:gd name="adj" fmla="val 6012"/>
            </a:avLst>
          </a:prstGeom>
          <a:solidFill>
            <a:srgbClr val="3D3D42"/>
          </a:solidFill>
          <a:ln w="13811">
            <a:solidFill>
              <a:srgbClr val="56565B"/>
            </a:solidFill>
            <a:prstDash val="solid"/>
          </a:ln>
        </p:spPr>
      </p:sp>
      <p:sp>
        <p:nvSpPr>
          <p:cNvPr id="13" name="Text 10"/>
          <p:cNvSpPr/>
          <p:nvPr/>
        </p:nvSpPr>
        <p:spPr>
          <a:xfrm>
            <a:off x="4726781" y="6087785"/>
            <a:ext cx="2368987"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Analytical Review</a:t>
            </a:r>
            <a:endParaRPr lang="en-US" sz="2187" dirty="0"/>
          </a:p>
        </p:txBody>
      </p:sp>
      <p:sp>
        <p:nvSpPr>
          <p:cNvPr id="14" name="Text 11"/>
          <p:cNvSpPr/>
          <p:nvPr/>
        </p:nvSpPr>
        <p:spPr>
          <a:xfrm>
            <a:off x="4726781" y="6568202"/>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Analyze the data to identify areas of non-compliance and develop insights for improvement.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355533"/>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Findings and Observations from the Assessment</a:t>
            </a:r>
            <a:endParaRPr lang="en-US" sz="4374" dirty="0"/>
          </a:p>
        </p:txBody>
      </p:sp>
      <p:sp>
        <p:nvSpPr>
          <p:cNvPr id="6" name="Shape 3"/>
          <p:cNvSpPr/>
          <p:nvPr/>
        </p:nvSpPr>
        <p:spPr>
          <a:xfrm>
            <a:off x="4490799" y="4251127"/>
            <a:ext cx="499943" cy="499943"/>
          </a:xfrm>
          <a:prstGeom prst="roundRect">
            <a:avLst>
              <a:gd name="adj" fmla="val 20000"/>
            </a:avLst>
          </a:prstGeom>
          <a:solidFill>
            <a:srgbClr val="3D3D42"/>
          </a:solidFill>
          <a:ln w="13811">
            <a:solidFill>
              <a:srgbClr val="56565B"/>
            </a:solidFill>
            <a:prstDash val="solid"/>
          </a:ln>
        </p:spPr>
      </p:sp>
      <p:sp>
        <p:nvSpPr>
          <p:cNvPr id="7" name="Text 4"/>
          <p:cNvSpPr/>
          <p:nvPr/>
        </p:nvSpPr>
        <p:spPr>
          <a:xfrm>
            <a:off x="4692015" y="4292798"/>
            <a:ext cx="97393"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1</a:t>
            </a:r>
            <a:endParaRPr lang="en-US" sz="2624" dirty="0"/>
          </a:p>
        </p:txBody>
      </p:sp>
      <p:sp>
        <p:nvSpPr>
          <p:cNvPr id="8" name="Text 5"/>
          <p:cNvSpPr/>
          <p:nvPr/>
        </p:nvSpPr>
        <p:spPr>
          <a:xfrm>
            <a:off x="5212913" y="4327446"/>
            <a:ext cx="2754154"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Compliance Metrics</a:t>
            </a:r>
            <a:endParaRPr lang="en-US" sz="2187" dirty="0"/>
          </a:p>
        </p:txBody>
      </p:sp>
      <p:sp>
        <p:nvSpPr>
          <p:cNvPr id="9" name="Text 6"/>
          <p:cNvSpPr/>
          <p:nvPr/>
        </p:nvSpPr>
        <p:spPr>
          <a:xfrm>
            <a:off x="5212913" y="4807863"/>
            <a:ext cx="382000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Provide detailed metrics on the level of compliance, highlighting areas of strength and improvement.</a:t>
            </a:r>
            <a:endParaRPr lang="en-US" sz="1750" dirty="0"/>
          </a:p>
        </p:txBody>
      </p:sp>
      <p:sp>
        <p:nvSpPr>
          <p:cNvPr id="10" name="Shape 7"/>
          <p:cNvSpPr/>
          <p:nvPr/>
        </p:nvSpPr>
        <p:spPr>
          <a:xfrm>
            <a:off x="9255085" y="4251127"/>
            <a:ext cx="499943" cy="499943"/>
          </a:xfrm>
          <a:prstGeom prst="roundRect">
            <a:avLst>
              <a:gd name="adj" fmla="val 20000"/>
            </a:avLst>
          </a:prstGeom>
          <a:solidFill>
            <a:srgbClr val="3D3D42"/>
          </a:solidFill>
          <a:ln w="13811">
            <a:solidFill>
              <a:srgbClr val="56565B"/>
            </a:solidFill>
            <a:prstDash val="solid"/>
          </a:ln>
        </p:spPr>
      </p:sp>
      <p:sp>
        <p:nvSpPr>
          <p:cNvPr id="11" name="Text 8"/>
          <p:cNvSpPr/>
          <p:nvPr/>
        </p:nvSpPr>
        <p:spPr>
          <a:xfrm>
            <a:off x="9409628" y="4292798"/>
            <a:ext cx="190738" cy="416481"/>
          </a:xfrm>
          <a:prstGeom prst="rect">
            <a:avLst/>
          </a:prstGeom>
          <a:noFill/>
          <a:ln/>
        </p:spPr>
        <p:txBody>
          <a:bodyPr wrap="none" rtlCol="0" anchor="t"/>
          <a:lstStyle/>
          <a:p>
            <a:pPr marL="0" indent="0" algn="ctr">
              <a:lnSpc>
                <a:spcPts val="3281"/>
              </a:lnSpc>
              <a:buNone/>
            </a:pPr>
            <a:r>
              <a:rPr lang="en-US" sz="2624" dirty="0">
                <a:solidFill>
                  <a:srgbClr val="E5E0DF"/>
                </a:solidFill>
                <a:latin typeface="Poppins" pitchFamily="34" charset="0"/>
                <a:ea typeface="Poppins" pitchFamily="34" charset="-122"/>
                <a:cs typeface="Poppins" pitchFamily="34" charset="-120"/>
              </a:rPr>
              <a:t>2</a:t>
            </a:r>
            <a:endParaRPr lang="en-US" sz="2624" dirty="0"/>
          </a:p>
        </p:txBody>
      </p:sp>
      <p:sp>
        <p:nvSpPr>
          <p:cNvPr id="12" name="Text 9"/>
          <p:cNvSpPr/>
          <p:nvPr/>
        </p:nvSpPr>
        <p:spPr>
          <a:xfrm>
            <a:off x="9977199" y="4327446"/>
            <a:ext cx="371094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Non-Compliance Incidents</a:t>
            </a:r>
            <a:endParaRPr lang="en-US" sz="2187" dirty="0"/>
          </a:p>
        </p:txBody>
      </p:sp>
      <p:sp>
        <p:nvSpPr>
          <p:cNvPr id="13" name="Text 10"/>
          <p:cNvSpPr/>
          <p:nvPr/>
        </p:nvSpPr>
        <p:spPr>
          <a:xfrm>
            <a:off x="9977199" y="4807863"/>
            <a:ext cx="382000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Highlight specific incidents of non-compliance along with the associated risks and impact.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2224921"/>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Recommendations for Improving Compliance</a:t>
            </a:r>
            <a:endParaRPr lang="en-US" sz="4374" dirty="0"/>
          </a:p>
        </p:txBody>
      </p:sp>
      <p:sp>
        <p:nvSpPr>
          <p:cNvPr id="5" name="Text 3"/>
          <p:cNvSpPr/>
          <p:nvPr/>
        </p:nvSpPr>
        <p:spPr>
          <a:xfrm>
            <a:off x="2037993" y="4169093"/>
            <a:ext cx="3207544"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Process Enhancements</a:t>
            </a:r>
            <a:endParaRPr lang="en-US" sz="2187" dirty="0"/>
          </a:p>
        </p:txBody>
      </p:sp>
      <p:sp>
        <p:nvSpPr>
          <p:cNvPr id="6" name="Text 4"/>
          <p:cNvSpPr/>
          <p:nvPr/>
        </p:nvSpPr>
        <p:spPr>
          <a:xfrm>
            <a:off x="2037993" y="4738449"/>
            <a:ext cx="500622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Recommend process improvements to strengthen labeling compliance measures and ensure ongoing accuracy.</a:t>
            </a:r>
            <a:endParaRPr lang="en-US" sz="1750" dirty="0"/>
          </a:p>
        </p:txBody>
      </p:sp>
      <p:sp>
        <p:nvSpPr>
          <p:cNvPr id="7" name="Text 5"/>
          <p:cNvSpPr/>
          <p:nvPr/>
        </p:nvSpPr>
        <p:spPr>
          <a:xfrm>
            <a:off x="7593806" y="4169093"/>
            <a:ext cx="2455902"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Training Initiatives</a:t>
            </a:r>
            <a:endParaRPr lang="en-US" sz="2187" dirty="0"/>
          </a:p>
        </p:txBody>
      </p:sp>
      <p:sp>
        <p:nvSpPr>
          <p:cNvPr id="8" name="Text 6"/>
          <p:cNvSpPr/>
          <p:nvPr/>
        </p:nvSpPr>
        <p:spPr>
          <a:xfrm>
            <a:off x="7593806" y="4738449"/>
            <a:ext cx="5006221" cy="1066205"/>
          </a:xfrm>
          <a:prstGeom prst="rect">
            <a:avLst/>
          </a:prstGeom>
          <a:noFill/>
          <a:ln/>
        </p:spPr>
        <p:txBody>
          <a:bodyPr wrap="square" rtlCol="0" anchor="t"/>
          <a:lstStyle/>
          <a:p>
            <a:pPr marL="0" indent="0">
              <a:lnSpc>
                <a:spcPts val="2799"/>
              </a:lnSpc>
              <a:buNone/>
            </a:pPr>
            <a:r>
              <a:rPr lang="en-US" sz="1750" dirty="0">
                <a:solidFill>
                  <a:srgbClr val="E5E0DF"/>
                </a:solidFill>
                <a:latin typeface="Roboto" pitchFamily="34" charset="0"/>
                <a:ea typeface="Roboto" pitchFamily="34" charset="-122"/>
                <a:cs typeface="Roboto" pitchFamily="34" charset="-120"/>
              </a:rPr>
              <a:t>Suggest training programs for employees to enhance awareness and understanding of labeling regulations.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8</cp:revision>
  <dcterms:created xsi:type="dcterms:W3CDTF">2024-02-05T15:49:02Z</dcterms:created>
  <dcterms:modified xsi:type="dcterms:W3CDTF">2024-02-05T17:16:02Z</dcterms:modified>
</cp:coreProperties>
</file>