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0662FD-D6E4-4783-A829-DB7668A297A3}" v="8" dt="2024-02-05T17:16:41.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A1D1DB8-6752-4B00-B102-1C2DD34F45E3}" type="datetimeFigureOut">
              <a:t>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05BD5B0F-118C-4930-83E3-AD021EE629F5}" type="slidenum">
              <a:t>‹#›</a:t>
            </a:fld>
            <a:endParaRPr lang="en-US"/>
          </a:p>
        </p:txBody>
      </p:sp>
    </p:spTree>
    <p:extLst>
      <p:ext uri="{BB962C8B-B14F-4D97-AF65-F5344CB8AC3E}">
        <p14:creationId xmlns:p14="http://schemas.microsoft.com/office/powerpoint/2010/main" val="271139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276707"/>
            <a:ext cx="7477601" cy="2499598"/>
          </a:xfrm>
          <a:prstGeom prst="rect">
            <a:avLst/>
          </a:prstGeom>
          <a:noFill/>
          <a:ln/>
        </p:spPr>
        <p:txBody>
          <a:bodyPr wrap="square" rtlCol="0" anchor="t"/>
          <a:lstStyle/>
          <a:p>
            <a:pPr marL="0" indent="0">
              <a:lnSpc>
                <a:spcPts val="6561"/>
              </a:lnSpc>
              <a:buNone/>
            </a:pPr>
            <a:r>
              <a:rPr lang="en-US" sz="5249" dirty="0">
                <a:solidFill>
                  <a:srgbClr val="FAEBEB"/>
                </a:solidFill>
                <a:latin typeface="Dela Gothic One" pitchFamily="34" charset="0"/>
                <a:ea typeface="Dela Gothic One" pitchFamily="34" charset="-122"/>
                <a:cs typeface="Dela Gothic One" pitchFamily="34" charset="-120"/>
              </a:rPr>
              <a:t>Introduction to Correctness Evaluation</a:t>
            </a:r>
            <a:endParaRPr lang="en-US" sz="5249" dirty="0"/>
          </a:p>
        </p:txBody>
      </p:sp>
      <p:sp>
        <p:nvSpPr>
          <p:cNvPr id="6" name="Text 2"/>
          <p:cNvSpPr/>
          <p:nvPr/>
        </p:nvSpPr>
        <p:spPr>
          <a:xfrm>
            <a:off x="6319599" y="4109561"/>
            <a:ext cx="7477601" cy="284321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Correctness evaluation is a crucial process in ensuring the accuracy and consistency of brand representation within catalogs. It involves scrutinizing the content of the catalogs to ensure that the visual and textual elements accurately convey the brand's identity and values. This evaluation helps in identifying any discrepancies or errors that may impact the brand's representation and reputation. It plays a key role in maintaining the integrity and trustworthiness of the brand's visual communication.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015960" y="772239"/>
            <a:ext cx="8940879" cy="1117521"/>
          </a:xfrm>
          <a:prstGeom prst="rect">
            <a:avLst/>
          </a:prstGeom>
          <a:noFill/>
          <a:ln/>
        </p:spPr>
        <p:txBody>
          <a:bodyPr wrap="square" rtlCol="0" anchor="t"/>
          <a:lstStyle/>
          <a:p>
            <a:pPr marL="0" indent="0">
              <a:lnSpc>
                <a:spcPts val="4400"/>
              </a:lnSpc>
              <a:buNone/>
            </a:pPr>
            <a:r>
              <a:rPr lang="en-US" sz="3520" dirty="0">
                <a:solidFill>
                  <a:srgbClr val="FAEBEB"/>
                </a:solidFill>
                <a:latin typeface="Dela Gothic One" pitchFamily="34" charset="0"/>
                <a:ea typeface="Dela Gothic One" pitchFamily="34" charset="-122"/>
                <a:cs typeface="Dela Gothic One" pitchFamily="34" charset="-120"/>
              </a:rPr>
              <a:t>Importance of Brand Representation in Catalogs</a:t>
            </a:r>
            <a:endParaRPr lang="en-US" sz="3520" dirty="0"/>
          </a:p>
        </p:txBody>
      </p:sp>
      <p:sp>
        <p:nvSpPr>
          <p:cNvPr id="6" name="Shape 2"/>
          <p:cNvSpPr/>
          <p:nvPr/>
        </p:nvSpPr>
        <p:spPr>
          <a:xfrm>
            <a:off x="1015960" y="2157889"/>
            <a:ext cx="8940879" cy="1647349"/>
          </a:xfrm>
          <a:prstGeom prst="roundRect">
            <a:avLst>
              <a:gd name="adj" fmla="val 4885"/>
            </a:avLst>
          </a:prstGeom>
          <a:solidFill>
            <a:srgbClr val="740B0B"/>
          </a:solidFill>
          <a:ln w="11073">
            <a:solidFill>
              <a:srgbClr val="8D2424"/>
            </a:solidFill>
            <a:prstDash val="solid"/>
          </a:ln>
        </p:spPr>
      </p:sp>
      <p:sp>
        <p:nvSpPr>
          <p:cNvPr id="7" name="Text 3"/>
          <p:cNvSpPr/>
          <p:nvPr/>
        </p:nvSpPr>
        <p:spPr>
          <a:xfrm>
            <a:off x="1205746" y="2347674"/>
            <a:ext cx="2290048" cy="302181"/>
          </a:xfrm>
          <a:prstGeom prst="rect">
            <a:avLst/>
          </a:prstGeom>
          <a:noFill/>
          <a:ln/>
        </p:spPr>
        <p:txBody>
          <a:bodyPr wrap="none" rtlCol="0" anchor="t"/>
          <a:lstStyle/>
          <a:p>
            <a:pPr marL="0" indent="0">
              <a:lnSpc>
                <a:spcPts val="2200"/>
              </a:lnSpc>
              <a:buNone/>
            </a:pPr>
            <a:r>
              <a:rPr lang="en-US" sz="1760" dirty="0">
                <a:solidFill>
                  <a:srgbClr val="FFE5E5"/>
                </a:solidFill>
                <a:latin typeface="Dela Gothic One" pitchFamily="34" charset="0"/>
                <a:ea typeface="Dela Gothic One" pitchFamily="34" charset="-122"/>
                <a:cs typeface="Dela Gothic One" pitchFamily="34" charset="-120"/>
              </a:rPr>
              <a:t>Visual Identity </a:t>
            </a:r>
            <a:r>
              <a:rPr lang="en-US" sz="1760" dirty="0">
                <a:solidFill>
                  <a:srgbClr val="000000"/>
                </a:solidFill>
                <a:latin typeface="Dela Gothic One" pitchFamily="34" charset="0"/>
                <a:ea typeface="Dela Gothic One" pitchFamily="34" charset="-122"/>
                <a:cs typeface="Dela Gothic One" pitchFamily="34" charset="-120"/>
              </a:rPr>
              <a:t>🎨</a:t>
            </a:r>
            <a:endParaRPr lang="en-US" sz="1760" dirty="0"/>
          </a:p>
        </p:txBody>
      </p:sp>
      <p:sp>
        <p:nvSpPr>
          <p:cNvPr id="8" name="Text 4"/>
          <p:cNvSpPr/>
          <p:nvPr/>
        </p:nvSpPr>
        <p:spPr>
          <a:xfrm>
            <a:off x="1205746" y="2757130"/>
            <a:ext cx="8561308" cy="858322"/>
          </a:xfrm>
          <a:prstGeom prst="rect">
            <a:avLst/>
          </a:prstGeom>
          <a:noFill/>
          <a:ln/>
        </p:spPr>
        <p:txBody>
          <a:bodyPr wrap="square" rtlCol="0" anchor="t"/>
          <a:lstStyle/>
          <a:p>
            <a:pPr marL="0" indent="0">
              <a:lnSpc>
                <a:spcPts val="2253"/>
              </a:lnSpc>
              <a:buNone/>
            </a:pPr>
            <a:r>
              <a:rPr lang="en-US" sz="1408" dirty="0">
                <a:solidFill>
                  <a:srgbClr val="FFE5E5"/>
                </a:solidFill>
                <a:latin typeface="DM Sans" pitchFamily="34" charset="0"/>
                <a:ea typeface="DM Sans" pitchFamily="34" charset="-122"/>
                <a:cs typeface="DM Sans" pitchFamily="34" charset="-120"/>
              </a:rPr>
              <a:t>Brand representation in catalogs is essential for conveying the visual identity of a brand, including logos, color schemes, and design elements. Consistent visual representation helps in establishing brand recognition and creating a strong visual impact.</a:t>
            </a:r>
            <a:endParaRPr lang="en-US" sz="1408" dirty="0"/>
          </a:p>
        </p:txBody>
      </p:sp>
      <p:sp>
        <p:nvSpPr>
          <p:cNvPr id="9" name="Shape 5"/>
          <p:cNvSpPr/>
          <p:nvPr/>
        </p:nvSpPr>
        <p:spPr>
          <a:xfrm>
            <a:off x="1015960" y="3983950"/>
            <a:ext cx="8940879" cy="1647349"/>
          </a:xfrm>
          <a:prstGeom prst="roundRect">
            <a:avLst>
              <a:gd name="adj" fmla="val 4885"/>
            </a:avLst>
          </a:prstGeom>
          <a:solidFill>
            <a:srgbClr val="740B0B"/>
          </a:solidFill>
          <a:ln w="11073">
            <a:solidFill>
              <a:srgbClr val="8D2424"/>
            </a:solidFill>
            <a:prstDash val="solid"/>
          </a:ln>
        </p:spPr>
      </p:sp>
      <p:sp>
        <p:nvSpPr>
          <p:cNvPr id="10" name="Text 6"/>
          <p:cNvSpPr/>
          <p:nvPr/>
        </p:nvSpPr>
        <p:spPr>
          <a:xfrm>
            <a:off x="1205746" y="4173736"/>
            <a:ext cx="2622947" cy="302181"/>
          </a:xfrm>
          <a:prstGeom prst="rect">
            <a:avLst/>
          </a:prstGeom>
          <a:noFill/>
          <a:ln/>
        </p:spPr>
        <p:txBody>
          <a:bodyPr wrap="none" rtlCol="0" anchor="t"/>
          <a:lstStyle/>
          <a:p>
            <a:pPr marL="0" indent="0">
              <a:lnSpc>
                <a:spcPts val="2200"/>
              </a:lnSpc>
              <a:buNone/>
            </a:pPr>
            <a:r>
              <a:rPr lang="en-US" sz="1760" dirty="0">
                <a:solidFill>
                  <a:srgbClr val="FFE5E5"/>
                </a:solidFill>
                <a:latin typeface="Dela Gothic One" pitchFamily="34" charset="0"/>
                <a:ea typeface="Dela Gothic One" pitchFamily="34" charset="-122"/>
                <a:cs typeface="Dela Gothic One" pitchFamily="34" charset="-120"/>
              </a:rPr>
              <a:t>Brand Messaging </a:t>
            </a:r>
            <a:r>
              <a:rPr lang="en-US" sz="1760" dirty="0">
                <a:solidFill>
                  <a:srgbClr val="000000"/>
                </a:solidFill>
                <a:latin typeface="Dela Gothic One" pitchFamily="34" charset="0"/>
                <a:ea typeface="Dela Gothic One" pitchFamily="34" charset="-122"/>
                <a:cs typeface="Dela Gothic One" pitchFamily="34" charset="-120"/>
              </a:rPr>
              <a:t>📜</a:t>
            </a:r>
            <a:endParaRPr lang="en-US" sz="1760" dirty="0"/>
          </a:p>
        </p:txBody>
      </p:sp>
      <p:sp>
        <p:nvSpPr>
          <p:cNvPr id="11" name="Text 7"/>
          <p:cNvSpPr/>
          <p:nvPr/>
        </p:nvSpPr>
        <p:spPr>
          <a:xfrm>
            <a:off x="1205746" y="4583192"/>
            <a:ext cx="8561308" cy="858322"/>
          </a:xfrm>
          <a:prstGeom prst="rect">
            <a:avLst/>
          </a:prstGeom>
          <a:noFill/>
          <a:ln/>
        </p:spPr>
        <p:txBody>
          <a:bodyPr wrap="square" rtlCol="0" anchor="t"/>
          <a:lstStyle/>
          <a:p>
            <a:pPr marL="0" indent="0">
              <a:lnSpc>
                <a:spcPts val="2253"/>
              </a:lnSpc>
              <a:buNone/>
            </a:pPr>
            <a:r>
              <a:rPr lang="en-US" sz="1408" dirty="0">
                <a:solidFill>
                  <a:srgbClr val="FFE5E5"/>
                </a:solidFill>
                <a:latin typeface="DM Sans" pitchFamily="34" charset="0"/>
                <a:ea typeface="DM Sans" pitchFamily="34" charset="-122"/>
                <a:cs typeface="DM Sans" pitchFamily="34" charset="-120"/>
              </a:rPr>
              <a:t>It allows brands to communicate their unique value proposition and messaging to the target audience. Effective brand representation in catalogs ensures that the brand's story and message are accurately conveyed, leading to better customer understanding and engagement.</a:t>
            </a:r>
            <a:endParaRPr lang="en-US" sz="1408" dirty="0"/>
          </a:p>
        </p:txBody>
      </p:sp>
      <p:sp>
        <p:nvSpPr>
          <p:cNvPr id="12" name="Shape 8"/>
          <p:cNvSpPr/>
          <p:nvPr/>
        </p:nvSpPr>
        <p:spPr>
          <a:xfrm>
            <a:off x="1015960" y="5810012"/>
            <a:ext cx="8940879" cy="1647349"/>
          </a:xfrm>
          <a:prstGeom prst="roundRect">
            <a:avLst>
              <a:gd name="adj" fmla="val 4885"/>
            </a:avLst>
          </a:prstGeom>
          <a:solidFill>
            <a:srgbClr val="740B0B"/>
          </a:solidFill>
          <a:ln w="11073">
            <a:solidFill>
              <a:srgbClr val="8D2424"/>
            </a:solidFill>
            <a:prstDash val="solid"/>
          </a:ln>
        </p:spPr>
      </p:sp>
      <p:sp>
        <p:nvSpPr>
          <p:cNvPr id="13" name="Text 9"/>
          <p:cNvSpPr/>
          <p:nvPr/>
        </p:nvSpPr>
        <p:spPr>
          <a:xfrm>
            <a:off x="1205746" y="5999798"/>
            <a:ext cx="3053834" cy="302181"/>
          </a:xfrm>
          <a:prstGeom prst="rect">
            <a:avLst/>
          </a:prstGeom>
          <a:noFill/>
          <a:ln/>
        </p:spPr>
        <p:txBody>
          <a:bodyPr wrap="none" rtlCol="0" anchor="t"/>
          <a:lstStyle/>
          <a:p>
            <a:pPr marL="0" indent="0">
              <a:lnSpc>
                <a:spcPts val="2200"/>
              </a:lnSpc>
              <a:buNone/>
            </a:pPr>
            <a:r>
              <a:rPr lang="en-US" sz="1760" dirty="0">
                <a:solidFill>
                  <a:srgbClr val="FFE5E5"/>
                </a:solidFill>
                <a:latin typeface="Dela Gothic One" pitchFamily="34" charset="0"/>
                <a:ea typeface="Dela Gothic One" pitchFamily="34" charset="-122"/>
                <a:cs typeface="Dela Gothic One" pitchFamily="34" charset="-120"/>
              </a:rPr>
              <a:t>Trust and Credibility </a:t>
            </a:r>
            <a:r>
              <a:rPr lang="en-US" sz="1760" dirty="0">
                <a:solidFill>
                  <a:srgbClr val="000000"/>
                </a:solidFill>
                <a:latin typeface="Dela Gothic One" pitchFamily="34" charset="0"/>
                <a:ea typeface="Dela Gothic One" pitchFamily="34" charset="-122"/>
                <a:cs typeface="Dela Gothic One" pitchFamily="34" charset="-120"/>
              </a:rPr>
              <a:t>✔️</a:t>
            </a:r>
            <a:endParaRPr lang="en-US" sz="1760" dirty="0"/>
          </a:p>
        </p:txBody>
      </p:sp>
      <p:sp>
        <p:nvSpPr>
          <p:cNvPr id="14" name="Text 10"/>
          <p:cNvSpPr/>
          <p:nvPr/>
        </p:nvSpPr>
        <p:spPr>
          <a:xfrm>
            <a:off x="1205746" y="6409253"/>
            <a:ext cx="8561308" cy="858322"/>
          </a:xfrm>
          <a:prstGeom prst="rect">
            <a:avLst/>
          </a:prstGeom>
          <a:noFill/>
          <a:ln/>
        </p:spPr>
        <p:txBody>
          <a:bodyPr wrap="square" rtlCol="0" anchor="t"/>
          <a:lstStyle/>
          <a:p>
            <a:pPr marL="0" indent="0">
              <a:lnSpc>
                <a:spcPts val="2253"/>
              </a:lnSpc>
              <a:buNone/>
            </a:pPr>
            <a:r>
              <a:rPr lang="en-US" sz="1408" dirty="0">
                <a:solidFill>
                  <a:srgbClr val="FFE5E5"/>
                </a:solidFill>
                <a:latin typeface="DM Sans" pitchFamily="34" charset="0"/>
                <a:ea typeface="DM Sans" pitchFamily="34" charset="-122"/>
                <a:cs typeface="DM Sans" pitchFamily="34" charset="-120"/>
              </a:rPr>
              <a:t>Accurate brand representation builds trust and credibility among customers. When catalogs effectively represent the brand, it enhances the perception of quality and reliability, which is crucial for maintaining a loyal customer base.</a:t>
            </a:r>
            <a:endParaRPr lang="en-US" sz="140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33901" y="694015"/>
            <a:ext cx="9504998" cy="1834872"/>
          </a:xfrm>
          <a:prstGeom prst="rect">
            <a:avLst/>
          </a:prstGeom>
          <a:noFill/>
          <a:ln/>
        </p:spPr>
        <p:txBody>
          <a:bodyPr wrap="square" rtlCol="0" anchor="t"/>
          <a:lstStyle/>
          <a:p>
            <a:pPr marL="0" indent="0">
              <a:lnSpc>
                <a:spcPts val="4816"/>
              </a:lnSpc>
              <a:buNone/>
            </a:pPr>
            <a:r>
              <a:rPr lang="en-US" sz="3853" dirty="0">
                <a:solidFill>
                  <a:srgbClr val="FAEBEB"/>
                </a:solidFill>
                <a:latin typeface="Dela Gothic One" pitchFamily="34" charset="0"/>
                <a:ea typeface="Dela Gothic One" pitchFamily="34" charset="-122"/>
                <a:cs typeface="Dela Gothic One" pitchFamily="34" charset="-120"/>
              </a:rPr>
              <a:t>Understanding the Test Case: Scrutiny of Brand Representation</a:t>
            </a:r>
            <a:endParaRPr lang="en-US" sz="3853" dirty="0"/>
          </a:p>
        </p:txBody>
      </p:sp>
      <p:sp>
        <p:nvSpPr>
          <p:cNvPr id="6" name="Shape 2"/>
          <p:cNvSpPr/>
          <p:nvPr/>
        </p:nvSpPr>
        <p:spPr>
          <a:xfrm>
            <a:off x="1007864" y="2822377"/>
            <a:ext cx="39052" cy="4713208"/>
          </a:xfrm>
          <a:prstGeom prst="roundRect">
            <a:avLst>
              <a:gd name="adj" fmla="val 225551"/>
            </a:avLst>
          </a:prstGeom>
          <a:solidFill>
            <a:srgbClr val="8D2424"/>
          </a:solidFill>
          <a:ln/>
        </p:spPr>
      </p:sp>
      <p:sp>
        <p:nvSpPr>
          <p:cNvPr id="7" name="Shape 3"/>
          <p:cNvSpPr/>
          <p:nvPr/>
        </p:nvSpPr>
        <p:spPr>
          <a:xfrm>
            <a:off x="1247537" y="3175873"/>
            <a:ext cx="684967" cy="39053"/>
          </a:xfrm>
          <a:prstGeom prst="roundRect">
            <a:avLst>
              <a:gd name="adj" fmla="val 225545"/>
            </a:avLst>
          </a:prstGeom>
          <a:solidFill>
            <a:srgbClr val="8D2424"/>
          </a:solidFill>
          <a:ln/>
        </p:spPr>
      </p:sp>
      <p:sp>
        <p:nvSpPr>
          <p:cNvPr id="8" name="Shape 4"/>
          <p:cNvSpPr/>
          <p:nvPr/>
        </p:nvSpPr>
        <p:spPr>
          <a:xfrm>
            <a:off x="807244" y="2975253"/>
            <a:ext cx="440293" cy="440293"/>
          </a:xfrm>
          <a:prstGeom prst="roundRect">
            <a:avLst>
              <a:gd name="adj" fmla="val 20005"/>
            </a:avLst>
          </a:prstGeom>
          <a:solidFill>
            <a:srgbClr val="740B0B"/>
          </a:solidFill>
          <a:ln w="12144">
            <a:solidFill>
              <a:srgbClr val="8D2424"/>
            </a:solidFill>
            <a:prstDash val="solid"/>
          </a:ln>
        </p:spPr>
      </p:sp>
      <p:sp>
        <p:nvSpPr>
          <p:cNvPr id="9" name="Text 5"/>
          <p:cNvSpPr/>
          <p:nvPr/>
        </p:nvSpPr>
        <p:spPr>
          <a:xfrm>
            <a:off x="941070" y="3011924"/>
            <a:ext cx="172641" cy="366951"/>
          </a:xfrm>
          <a:prstGeom prst="rect">
            <a:avLst/>
          </a:prstGeom>
          <a:noFill/>
          <a:ln/>
        </p:spPr>
        <p:txBody>
          <a:bodyPr wrap="none" rtlCol="0" anchor="t"/>
          <a:lstStyle/>
          <a:p>
            <a:pPr marL="0" indent="0" algn="ctr">
              <a:lnSpc>
                <a:spcPts val="2890"/>
              </a:lnSpc>
              <a:buNone/>
            </a:pPr>
            <a:r>
              <a:rPr lang="en-US" sz="2312" dirty="0">
                <a:solidFill>
                  <a:srgbClr val="FFE5E5"/>
                </a:solidFill>
                <a:latin typeface="Dela Gothic One" pitchFamily="34" charset="0"/>
                <a:ea typeface="Dela Gothic One" pitchFamily="34" charset="-122"/>
                <a:cs typeface="Dela Gothic One" pitchFamily="34" charset="-120"/>
              </a:rPr>
              <a:t>1</a:t>
            </a:r>
            <a:endParaRPr lang="en-US" sz="2312" dirty="0"/>
          </a:p>
        </p:txBody>
      </p:sp>
      <p:sp>
        <p:nvSpPr>
          <p:cNvPr id="10" name="Text 6"/>
          <p:cNvSpPr/>
          <p:nvPr/>
        </p:nvSpPr>
        <p:spPr>
          <a:xfrm>
            <a:off x="2103834" y="3017996"/>
            <a:ext cx="3941802" cy="305753"/>
          </a:xfrm>
          <a:prstGeom prst="rect">
            <a:avLst/>
          </a:prstGeom>
          <a:noFill/>
          <a:ln/>
        </p:spPr>
        <p:txBody>
          <a:bodyPr wrap="none" rtlCol="0" anchor="t"/>
          <a:lstStyle/>
          <a:p>
            <a:pPr marL="0" indent="0" algn="l">
              <a:lnSpc>
                <a:spcPts val="2408"/>
              </a:lnSpc>
              <a:buNone/>
            </a:pPr>
            <a:r>
              <a:rPr lang="en-US" sz="1927" dirty="0">
                <a:solidFill>
                  <a:srgbClr val="FFE5E5"/>
                </a:solidFill>
                <a:latin typeface="Dela Gothic One" pitchFamily="34" charset="0"/>
                <a:ea typeface="Dela Gothic One" pitchFamily="34" charset="-122"/>
                <a:cs typeface="Dela Gothic One" pitchFamily="34" charset="-120"/>
              </a:rPr>
              <a:t>Evaluating Visual Elements</a:t>
            </a:r>
            <a:endParaRPr lang="en-US" sz="1927" dirty="0"/>
          </a:p>
        </p:txBody>
      </p:sp>
      <p:sp>
        <p:nvSpPr>
          <p:cNvPr id="11" name="Text 7"/>
          <p:cNvSpPr/>
          <p:nvPr/>
        </p:nvSpPr>
        <p:spPr>
          <a:xfrm>
            <a:off x="2103834" y="3441144"/>
            <a:ext cx="8135064" cy="626269"/>
          </a:xfrm>
          <a:prstGeom prst="rect">
            <a:avLst/>
          </a:prstGeom>
          <a:noFill/>
          <a:ln/>
        </p:spPr>
        <p:txBody>
          <a:bodyPr wrap="square" rtlCol="0" anchor="t"/>
          <a:lstStyle/>
          <a:p>
            <a:pPr marL="0" indent="0" algn="l">
              <a:lnSpc>
                <a:spcPts val="2466"/>
              </a:lnSpc>
              <a:buNone/>
            </a:pPr>
            <a:r>
              <a:rPr lang="en-US" sz="1541" dirty="0">
                <a:solidFill>
                  <a:srgbClr val="FFE5E5"/>
                </a:solidFill>
                <a:latin typeface="DM Sans" pitchFamily="34" charset="0"/>
                <a:ea typeface="DM Sans" pitchFamily="34" charset="-122"/>
                <a:cs typeface="DM Sans" pitchFamily="34" charset="-120"/>
              </a:rPr>
              <a:t>Scrutinizing the visual elements such as photographs, graphics, and design layout to ensure they accurately reflect the brand's aesthetic and style.</a:t>
            </a:r>
            <a:endParaRPr lang="en-US" sz="1541" dirty="0"/>
          </a:p>
        </p:txBody>
      </p:sp>
      <p:sp>
        <p:nvSpPr>
          <p:cNvPr id="12" name="Shape 8"/>
          <p:cNvSpPr/>
          <p:nvPr/>
        </p:nvSpPr>
        <p:spPr>
          <a:xfrm>
            <a:off x="1247537" y="4812149"/>
            <a:ext cx="684967" cy="39053"/>
          </a:xfrm>
          <a:prstGeom prst="roundRect">
            <a:avLst>
              <a:gd name="adj" fmla="val 225545"/>
            </a:avLst>
          </a:prstGeom>
          <a:solidFill>
            <a:srgbClr val="8D2424"/>
          </a:solidFill>
          <a:ln/>
        </p:spPr>
      </p:sp>
      <p:sp>
        <p:nvSpPr>
          <p:cNvPr id="13" name="Shape 9"/>
          <p:cNvSpPr/>
          <p:nvPr/>
        </p:nvSpPr>
        <p:spPr>
          <a:xfrm>
            <a:off x="807244" y="4611529"/>
            <a:ext cx="440293" cy="440293"/>
          </a:xfrm>
          <a:prstGeom prst="roundRect">
            <a:avLst>
              <a:gd name="adj" fmla="val 20005"/>
            </a:avLst>
          </a:prstGeom>
          <a:solidFill>
            <a:srgbClr val="740B0B"/>
          </a:solidFill>
          <a:ln w="12144">
            <a:solidFill>
              <a:srgbClr val="8D2424"/>
            </a:solidFill>
            <a:prstDash val="solid"/>
          </a:ln>
        </p:spPr>
      </p:sp>
      <p:sp>
        <p:nvSpPr>
          <p:cNvPr id="14" name="Text 10"/>
          <p:cNvSpPr/>
          <p:nvPr/>
        </p:nvSpPr>
        <p:spPr>
          <a:xfrm>
            <a:off x="904756" y="4648200"/>
            <a:ext cx="245150" cy="366951"/>
          </a:xfrm>
          <a:prstGeom prst="rect">
            <a:avLst/>
          </a:prstGeom>
          <a:noFill/>
          <a:ln/>
        </p:spPr>
        <p:txBody>
          <a:bodyPr wrap="none" rtlCol="0" anchor="t"/>
          <a:lstStyle/>
          <a:p>
            <a:pPr marL="0" indent="0" algn="ctr">
              <a:lnSpc>
                <a:spcPts val="2890"/>
              </a:lnSpc>
              <a:buNone/>
            </a:pPr>
            <a:r>
              <a:rPr lang="en-US" sz="2312" dirty="0">
                <a:solidFill>
                  <a:srgbClr val="FFE5E5"/>
                </a:solidFill>
                <a:latin typeface="Dela Gothic One" pitchFamily="34" charset="0"/>
                <a:ea typeface="Dela Gothic One" pitchFamily="34" charset="-122"/>
                <a:cs typeface="Dela Gothic One" pitchFamily="34" charset="-120"/>
              </a:rPr>
              <a:t>2</a:t>
            </a:r>
            <a:endParaRPr lang="en-US" sz="2312" dirty="0"/>
          </a:p>
        </p:txBody>
      </p:sp>
      <p:sp>
        <p:nvSpPr>
          <p:cNvPr id="15" name="Text 11"/>
          <p:cNvSpPr/>
          <p:nvPr/>
        </p:nvSpPr>
        <p:spPr>
          <a:xfrm>
            <a:off x="2103834" y="4654272"/>
            <a:ext cx="3901440" cy="305753"/>
          </a:xfrm>
          <a:prstGeom prst="rect">
            <a:avLst/>
          </a:prstGeom>
          <a:noFill/>
          <a:ln/>
        </p:spPr>
        <p:txBody>
          <a:bodyPr wrap="none" rtlCol="0" anchor="t"/>
          <a:lstStyle/>
          <a:p>
            <a:pPr marL="0" indent="0" algn="l">
              <a:lnSpc>
                <a:spcPts val="2408"/>
              </a:lnSpc>
              <a:buNone/>
            </a:pPr>
            <a:r>
              <a:rPr lang="en-US" sz="1927" dirty="0">
                <a:solidFill>
                  <a:srgbClr val="FFE5E5"/>
                </a:solidFill>
                <a:latin typeface="Dela Gothic One" pitchFamily="34" charset="0"/>
                <a:ea typeface="Dela Gothic One" pitchFamily="34" charset="-122"/>
                <a:cs typeface="Dela Gothic One" pitchFamily="34" charset="-120"/>
              </a:rPr>
              <a:t>Assessing Textual Content</a:t>
            </a:r>
            <a:endParaRPr lang="en-US" sz="1927" dirty="0"/>
          </a:p>
        </p:txBody>
      </p:sp>
      <p:sp>
        <p:nvSpPr>
          <p:cNvPr id="16" name="Text 12"/>
          <p:cNvSpPr/>
          <p:nvPr/>
        </p:nvSpPr>
        <p:spPr>
          <a:xfrm>
            <a:off x="2103834" y="5077420"/>
            <a:ext cx="8135064" cy="626269"/>
          </a:xfrm>
          <a:prstGeom prst="rect">
            <a:avLst/>
          </a:prstGeom>
          <a:noFill/>
          <a:ln/>
        </p:spPr>
        <p:txBody>
          <a:bodyPr wrap="square" rtlCol="0" anchor="t"/>
          <a:lstStyle/>
          <a:p>
            <a:pPr marL="0" indent="0" algn="l">
              <a:lnSpc>
                <a:spcPts val="2466"/>
              </a:lnSpc>
              <a:buNone/>
            </a:pPr>
            <a:r>
              <a:rPr lang="en-US" sz="1541" dirty="0">
                <a:solidFill>
                  <a:srgbClr val="FFE5E5"/>
                </a:solidFill>
                <a:latin typeface="DM Sans" pitchFamily="34" charset="0"/>
                <a:ea typeface="DM Sans" pitchFamily="34" charset="-122"/>
                <a:cs typeface="DM Sans" pitchFamily="34" charset="-120"/>
              </a:rPr>
              <a:t>Examining the textual content for consistency with the brand's messaging, tone, and voice, ensuring that it aligns with the overall brand identity and values.</a:t>
            </a:r>
            <a:endParaRPr lang="en-US" sz="1541" dirty="0"/>
          </a:p>
        </p:txBody>
      </p:sp>
      <p:sp>
        <p:nvSpPr>
          <p:cNvPr id="17" name="Shape 13"/>
          <p:cNvSpPr/>
          <p:nvPr/>
        </p:nvSpPr>
        <p:spPr>
          <a:xfrm>
            <a:off x="1247537" y="6448425"/>
            <a:ext cx="684967" cy="39053"/>
          </a:xfrm>
          <a:prstGeom prst="roundRect">
            <a:avLst>
              <a:gd name="adj" fmla="val 225545"/>
            </a:avLst>
          </a:prstGeom>
          <a:solidFill>
            <a:srgbClr val="8D2424"/>
          </a:solidFill>
          <a:ln/>
        </p:spPr>
      </p:sp>
      <p:sp>
        <p:nvSpPr>
          <p:cNvPr id="18" name="Shape 14"/>
          <p:cNvSpPr/>
          <p:nvPr/>
        </p:nvSpPr>
        <p:spPr>
          <a:xfrm>
            <a:off x="807244" y="6247805"/>
            <a:ext cx="440293" cy="440293"/>
          </a:xfrm>
          <a:prstGeom prst="roundRect">
            <a:avLst>
              <a:gd name="adj" fmla="val 20005"/>
            </a:avLst>
          </a:prstGeom>
          <a:solidFill>
            <a:srgbClr val="740B0B"/>
          </a:solidFill>
          <a:ln w="12144">
            <a:solidFill>
              <a:srgbClr val="8D2424"/>
            </a:solidFill>
            <a:prstDash val="solid"/>
          </a:ln>
        </p:spPr>
      </p:sp>
      <p:sp>
        <p:nvSpPr>
          <p:cNvPr id="19" name="Text 15"/>
          <p:cNvSpPr/>
          <p:nvPr/>
        </p:nvSpPr>
        <p:spPr>
          <a:xfrm>
            <a:off x="898088" y="6284476"/>
            <a:ext cx="258604" cy="366951"/>
          </a:xfrm>
          <a:prstGeom prst="rect">
            <a:avLst/>
          </a:prstGeom>
          <a:noFill/>
          <a:ln/>
        </p:spPr>
        <p:txBody>
          <a:bodyPr wrap="none" rtlCol="0" anchor="t"/>
          <a:lstStyle/>
          <a:p>
            <a:pPr marL="0" indent="0" algn="ctr">
              <a:lnSpc>
                <a:spcPts val="2890"/>
              </a:lnSpc>
              <a:buNone/>
            </a:pPr>
            <a:r>
              <a:rPr lang="en-US" sz="2312" dirty="0">
                <a:solidFill>
                  <a:srgbClr val="FFE5E5"/>
                </a:solidFill>
                <a:latin typeface="Dela Gothic One" pitchFamily="34" charset="0"/>
                <a:ea typeface="Dela Gothic One" pitchFamily="34" charset="-122"/>
                <a:cs typeface="Dela Gothic One" pitchFamily="34" charset="-120"/>
              </a:rPr>
              <a:t>3</a:t>
            </a:r>
            <a:endParaRPr lang="en-US" sz="2312" dirty="0"/>
          </a:p>
        </p:txBody>
      </p:sp>
      <p:sp>
        <p:nvSpPr>
          <p:cNvPr id="20" name="Text 16"/>
          <p:cNvSpPr/>
          <p:nvPr/>
        </p:nvSpPr>
        <p:spPr>
          <a:xfrm>
            <a:off x="2103834" y="6290548"/>
            <a:ext cx="5496163" cy="305753"/>
          </a:xfrm>
          <a:prstGeom prst="rect">
            <a:avLst/>
          </a:prstGeom>
          <a:noFill/>
          <a:ln/>
        </p:spPr>
        <p:txBody>
          <a:bodyPr wrap="none" rtlCol="0" anchor="t"/>
          <a:lstStyle/>
          <a:p>
            <a:pPr marL="0" indent="0" algn="l">
              <a:lnSpc>
                <a:spcPts val="2408"/>
              </a:lnSpc>
              <a:buNone/>
            </a:pPr>
            <a:r>
              <a:rPr lang="en-US" sz="1927" dirty="0">
                <a:solidFill>
                  <a:srgbClr val="FFE5E5"/>
                </a:solidFill>
                <a:latin typeface="Dela Gothic One" pitchFamily="34" charset="0"/>
                <a:ea typeface="Dela Gothic One" pitchFamily="34" charset="-122"/>
                <a:cs typeface="Dela Gothic One" pitchFamily="34" charset="-120"/>
              </a:rPr>
              <a:t>Checking Brand Guidelines Adherence</a:t>
            </a:r>
            <a:endParaRPr lang="en-US" sz="1927" dirty="0"/>
          </a:p>
        </p:txBody>
      </p:sp>
      <p:sp>
        <p:nvSpPr>
          <p:cNvPr id="21" name="Text 17"/>
          <p:cNvSpPr/>
          <p:nvPr/>
        </p:nvSpPr>
        <p:spPr>
          <a:xfrm>
            <a:off x="2103834" y="6713696"/>
            <a:ext cx="8135064" cy="626269"/>
          </a:xfrm>
          <a:prstGeom prst="rect">
            <a:avLst/>
          </a:prstGeom>
          <a:noFill/>
          <a:ln/>
        </p:spPr>
        <p:txBody>
          <a:bodyPr wrap="square" rtlCol="0" anchor="t"/>
          <a:lstStyle/>
          <a:p>
            <a:pPr marL="0" indent="0" algn="l">
              <a:lnSpc>
                <a:spcPts val="2466"/>
              </a:lnSpc>
              <a:buNone/>
            </a:pPr>
            <a:r>
              <a:rPr lang="en-US" sz="1541" dirty="0">
                <a:solidFill>
                  <a:srgbClr val="FFE5E5"/>
                </a:solidFill>
                <a:latin typeface="DM Sans" pitchFamily="34" charset="0"/>
                <a:ea typeface="DM Sans" pitchFamily="34" charset="-122"/>
                <a:cs typeface="DM Sans" pitchFamily="34" charset="-120"/>
              </a:rPr>
              <a:t>Verifying that the catalog content complies with the brand guidelines regarding logo usage, color palette, typography, and other visual aspects.</a:t>
            </a:r>
            <a:endParaRPr lang="en-US" sz="154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869871"/>
            <a:ext cx="9306401" cy="1388745"/>
          </a:xfrm>
          <a:prstGeom prst="rect">
            <a:avLst/>
          </a:prstGeom>
          <a:noFill/>
          <a:ln/>
        </p:spPr>
        <p:txBody>
          <a:bodyPr wrap="squar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Key Factors to Consider During Scrutiny</a:t>
            </a:r>
            <a:endParaRPr lang="en-US" sz="4374" dirty="0"/>
          </a:p>
        </p:txBody>
      </p:sp>
      <p:sp>
        <p:nvSpPr>
          <p:cNvPr id="6" name="Shape 2"/>
          <p:cNvSpPr/>
          <p:nvPr/>
        </p:nvSpPr>
        <p:spPr>
          <a:xfrm>
            <a:off x="833199" y="2765465"/>
            <a:ext cx="499943" cy="499943"/>
          </a:xfrm>
          <a:prstGeom prst="roundRect">
            <a:avLst>
              <a:gd name="adj" fmla="val 20000"/>
            </a:avLst>
          </a:prstGeom>
          <a:solidFill>
            <a:srgbClr val="740B0B"/>
          </a:solidFill>
          <a:ln w="13811">
            <a:solidFill>
              <a:srgbClr val="8D2424"/>
            </a:solidFill>
            <a:prstDash val="solid"/>
          </a:ln>
        </p:spPr>
      </p:sp>
      <p:sp>
        <p:nvSpPr>
          <p:cNvPr id="7" name="Text 3"/>
          <p:cNvSpPr/>
          <p:nvPr/>
        </p:nvSpPr>
        <p:spPr>
          <a:xfrm>
            <a:off x="985123" y="2807137"/>
            <a:ext cx="195977"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1</a:t>
            </a:r>
            <a:endParaRPr lang="en-US" sz="2624" dirty="0"/>
          </a:p>
        </p:txBody>
      </p:sp>
      <p:sp>
        <p:nvSpPr>
          <p:cNvPr id="8" name="Text 4"/>
          <p:cNvSpPr/>
          <p:nvPr/>
        </p:nvSpPr>
        <p:spPr>
          <a:xfrm>
            <a:off x="1555313" y="2841784"/>
            <a:ext cx="2221944"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Consistency</a:t>
            </a:r>
            <a:endParaRPr lang="en-US" sz="2187" dirty="0"/>
          </a:p>
        </p:txBody>
      </p:sp>
      <p:sp>
        <p:nvSpPr>
          <p:cNvPr id="9" name="Text 5"/>
          <p:cNvSpPr/>
          <p:nvPr/>
        </p:nvSpPr>
        <p:spPr>
          <a:xfrm>
            <a:off x="1555313" y="3322201"/>
            <a:ext cx="8584287"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Ensuring that the brand representation remains consistent across different sections and pages within the catalog.</a:t>
            </a:r>
            <a:endParaRPr lang="en-US" sz="1750" dirty="0"/>
          </a:p>
        </p:txBody>
      </p:sp>
      <p:sp>
        <p:nvSpPr>
          <p:cNvPr id="10" name="Shape 6"/>
          <p:cNvSpPr/>
          <p:nvPr/>
        </p:nvSpPr>
        <p:spPr>
          <a:xfrm>
            <a:off x="833199" y="4428768"/>
            <a:ext cx="499943" cy="499943"/>
          </a:xfrm>
          <a:prstGeom prst="roundRect">
            <a:avLst>
              <a:gd name="adj" fmla="val 20000"/>
            </a:avLst>
          </a:prstGeom>
          <a:solidFill>
            <a:srgbClr val="740B0B"/>
          </a:solidFill>
          <a:ln w="13811">
            <a:solidFill>
              <a:srgbClr val="8D2424"/>
            </a:solidFill>
            <a:prstDash val="solid"/>
          </a:ln>
        </p:spPr>
      </p:sp>
      <p:sp>
        <p:nvSpPr>
          <p:cNvPr id="11" name="Text 7"/>
          <p:cNvSpPr/>
          <p:nvPr/>
        </p:nvSpPr>
        <p:spPr>
          <a:xfrm>
            <a:off x="943928" y="4470440"/>
            <a:ext cx="27836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2</a:t>
            </a:r>
            <a:endParaRPr lang="en-US" sz="2624" dirty="0"/>
          </a:p>
        </p:txBody>
      </p:sp>
      <p:sp>
        <p:nvSpPr>
          <p:cNvPr id="12" name="Text 8"/>
          <p:cNvSpPr/>
          <p:nvPr/>
        </p:nvSpPr>
        <p:spPr>
          <a:xfrm>
            <a:off x="1555313" y="4505087"/>
            <a:ext cx="4621054"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Alignment with Brand Values</a:t>
            </a:r>
            <a:endParaRPr lang="en-US" sz="2187" dirty="0"/>
          </a:p>
        </p:txBody>
      </p:sp>
      <p:sp>
        <p:nvSpPr>
          <p:cNvPr id="13" name="Text 9"/>
          <p:cNvSpPr/>
          <p:nvPr/>
        </p:nvSpPr>
        <p:spPr>
          <a:xfrm>
            <a:off x="1555313" y="4985504"/>
            <a:ext cx="8584287"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Evaluating whether the catalog content effectively captures and communicates the core values and ethos of the brand.</a:t>
            </a:r>
            <a:endParaRPr lang="en-US" sz="1750" dirty="0"/>
          </a:p>
        </p:txBody>
      </p:sp>
      <p:sp>
        <p:nvSpPr>
          <p:cNvPr id="14" name="Shape 10"/>
          <p:cNvSpPr/>
          <p:nvPr/>
        </p:nvSpPr>
        <p:spPr>
          <a:xfrm>
            <a:off x="833199" y="6092071"/>
            <a:ext cx="499943" cy="499943"/>
          </a:xfrm>
          <a:prstGeom prst="roundRect">
            <a:avLst>
              <a:gd name="adj" fmla="val 20000"/>
            </a:avLst>
          </a:prstGeom>
          <a:solidFill>
            <a:srgbClr val="740B0B"/>
          </a:solidFill>
          <a:ln w="13811">
            <a:solidFill>
              <a:srgbClr val="8D2424"/>
            </a:solidFill>
            <a:prstDash val="solid"/>
          </a:ln>
        </p:spPr>
      </p:sp>
      <p:sp>
        <p:nvSpPr>
          <p:cNvPr id="15" name="Text 11"/>
          <p:cNvSpPr/>
          <p:nvPr/>
        </p:nvSpPr>
        <p:spPr>
          <a:xfrm>
            <a:off x="936308" y="6133743"/>
            <a:ext cx="29360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3</a:t>
            </a:r>
            <a:endParaRPr lang="en-US" sz="2624" dirty="0"/>
          </a:p>
        </p:txBody>
      </p:sp>
      <p:sp>
        <p:nvSpPr>
          <p:cNvPr id="16" name="Text 12"/>
          <p:cNvSpPr/>
          <p:nvPr/>
        </p:nvSpPr>
        <p:spPr>
          <a:xfrm>
            <a:off x="1555313" y="6168390"/>
            <a:ext cx="3193375"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Aesthetic Harmony</a:t>
            </a:r>
            <a:endParaRPr lang="en-US" sz="2187" dirty="0"/>
          </a:p>
        </p:txBody>
      </p:sp>
      <p:sp>
        <p:nvSpPr>
          <p:cNvPr id="17" name="Text 13"/>
          <p:cNvSpPr/>
          <p:nvPr/>
        </p:nvSpPr>
        <p:spPr>
          <a:xfrm>
            <a:off x="1555313" y="6648807"/>
            <a:ext cx="8584287" cy="710803"/>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Assessing the overall visual harmony and coherence in the representation of brand elements throughout the catalog.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695926"/>
            <a:ext cx="11109960" cy="1388745"/>
          </a:xfrm>
          <a:prstGeom prst="rect">
            <a:avLst/>
          </a:prstGeom>
          <a:noFill/>
          <a:ln/>
        </p:spPr>
        <p:txBody>
          <a:bodyPr wrap="squar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Methods for Ensuring Accuracy in Conveying Brand Representation</a:t>
            </a:r>
            <a:endParaRPr lang="en-US" sz="4374" dirty="0"/>
          </a:p>
        </p:txBody>
      </p:sp>
      <p:sp>
        <p:nvSpPr>
          <p:cNvPr id="5" name="Text 2"/>
          <p:cNvSpPr/>
          <p:nvPr/>
        </p:nvSpPr>
        <p:spPr>
          <a:xfrm>
            <a:off x="1760220" y="3640098"/>
            <a:ext cx="2937034" cy="347186"/>
          </a:xfrm>
          <a:prstGeom prst="rect">
            <a:avLst/>
          </a:prstGeom>
          <a:noFill/>
          <a:ln/>
        </p:spPr>
        <p:txBody>
          <a:bodyPr wrap="non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Brand Style Guide</a:t>
            </a:r>
            <a:endParaRPr lang="en-US" sz="2187" dirty="0"/>
          </a:p>
        </p:txBody>
      </p:sp>
      <p:sp>
        <p:nvSpPr>
          <p:cNvPr id="6" name="Text 3"/>
          <p:cNvSpPr/>
          <p:nvPr/>
        </p:nvSpPr>
        <p:spPr>
          <a:xfrm>
            <a:off x="1760220" y="4209455"/>
            <a:ext cx="3341608"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Developing and strictly following a comprehensive brand style guide to maintain consistency in brand representation.</a:t>
            </a:r>
            <a:endParaRPr lang="en-US" sz="1750" dirty="0"/>
          </a:p>
        </p:txBody>
      </p:sp>
      <p:sp>
        <p:nvSpPr>
          <p:cNvPr id="7" name="Text 4"/>
          <p:cNvSpPr/>
          <p:nvPr/>
        </p:nvSpPr>
        <p:spPr>
          <a:xfrm>
            <a:off x="5651421" y="3640098"/>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Quality Control Processes</a:t>
            </a:r>
            <a:endParaRPr lang="en-US" sz="2187" dirty="0"/>
          </a:p>
        </p:txBody>
      </p:sp>
      <p:sp>
        <p:nvSpPr>
          <p:cNvPr id="8" name="Text 5"/>
          <p:cNvSpPr/>
          <p:nvPr/>
        </p:nvSpPr>
        <p:spPr>
          <a:xfrm>
            <a:off x="5651421" y="4556641"/>
            <a:ext cx="3341608"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Implementing robust quality control processes to meticulously review and approve all catalog content before publication.</a:t>
            </a:r>
            <a:endParaRPr lang="en-US" sz="1750" dirty="0"/>
          </a:p>
        </p:txBody>
      </p:sp>
      <p:sp>
        <p:nvSpPr>
          <p:cNvPr id="9" name="Text 6"/>
          <p:cNvSpPr/>
          <p:nvPr/>
        </p:nvSpPr>
        <p:spPr>
          <a:xfrm>
            <a:off x="9542621" y="3640098"/>
            <a:ext cx="3341608" cy="694373"/>
          </a:xfrm>
          <a:prstGeom prst="rect">
            <a:avLst/>
          </a:prstGeom>
          <a:noFill/>
          <a:ln/>
        </p:spPr>
        <p:txBody>
          <a:bodyPr wrap="square" rtlCol="0" anchor="t"/>
          <a:lstStyle/>
          <a:p>
            <a:pPr marL="0" indent="0">
              <a:lnSpc>
                <a:spcPts val="2734"/>
              </a:lnSpc>
              <a:buNone/>
            </a:pPr>
            <a:r>
              <a:rPr lang="en-US" sz="2187" dirty="0">
                <a:solidFill>
                  <a:srgbClr val="FAEBEB"/>
                </a:solidFill>
                <a:latin typeface="Dela Gothic One" pitchFamily="34" charset="0"/>
                <a:ea typeface="Dela Gothic One" pitchFamily="34" charset="-122"/>
                <a:cs typeface="Dela Gothic One" pitchFamily="34" charset="-120"/>
              </a:rPr>
              <a:t>Feedback Mechanisms</a:t>
            </a:r>
            <a:endParaRPr lang="en-US" sz="2187" dirty="0"/>
          </a:p>
        </p:txBody>
      </p:sp>
      <p:sp>
        <p:nvSpPr>
          <p:cNvPr id="10" name="Text 7"/>
          <p:cNvSpPr/>
          <p:nvPr/>
        </p:nvSpPr>
        <p:spPr>
          <a:xfrm>
            <a:off x="9542621" y="4556641"/>
            <a:ext cx="3341608"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Establishing feedback mechanisms to gather insights from stakeholders and customers regarding brand representation in catalogs.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55571" y="870585"/>
            <a:ext cx="9461659" cy="1259205"/>
          </a:xfrm>
          <a:prstGeom prst="rect">
            <a:avLst/>
          </a:prstGeom>
          <a:noFill/>
          <a:ln/>
        </p:spPr>
        <p:txBody>
          <a:bodyPr wrap="square" rtlCol="0" anchor="t"/>
          <a:lstStyle/>
          <a:p>
            <a:pPr marL="0" indent="0">
              <a:lnSpc>
                <a:spcPts val="4958"/>
              </a:lnSpc>
              <a:buNone/>
            </a:pPr>
            <a:r>
              <a:rPr lang="en-US" sz="3966" dirty="0">
                <a:solidFill>
                  <a:srgbClr val="FAEBEB"/>
                </a:solidFill>
                <a:latin typeface="Dela Gothic One" pitchFamily="34" charset="0"/>
                <a:ea typeface="Dela Gothic One" pitchFamily="34" charset="-122"/>
                <a:cs typeface="Dela Gothic One" pitchFamily="34" charset="-120"/>
              </a:rPr>
              <a:t>Common Errors to Avoid During the Evaluation Process</a:t>
            </a:r>
            <a:endParaRPr lang="en-US" sz="3966" dirty="0"/>
          </a:p>
        </p:txBody>
      </p:sp>
      <p:sp>
        <p:nvSpPr>
          <p:cNvPr id="6" name="Shape 2"/>
          <p:cNvSpPr/>
          <p:nvPr/>
        </p:nvSpPr>
        <p:spPr>
          <a:xfrm>
            <a:off x="755571" y="2431971"/>
            <a:ext cx="9461659" cy="1508046"/>
          </a:xfrm>
          <a:prstGeom prst="roundRect">
            <a:avLst>
              <a:gd name="adj" fmla="val 6012"/>
            </a:avLst>
          </a:prstGeom>
          <a:solidFill>
            <a:srgbClr val="740B0B"/>
          </a:solidFill>
          <a:ln w="12502">
            <a:solidFill>
              <a:srgbClr val="8D2424"/>
            </a:solidFill>
            <a:prstDash val="solid"/>
          </a:ln>
        </p:spPr>
      </p:sp>
      <p:sp>
        <p:nvSpPr>
          <p:cNvPr id="7" name="Text 3"/>
          <p:cNvSpPr/>
          <p:nvPr/>
        </p:nvSpPr>
        <p:spPr>
          <a:xfrm>
            <a:off x="969526" y="2645926"/>
            <a:ext cx="2145030" cy="314682"/>
          </a:xfrm>
          <a:prstGeom prst="rect">
            <a:avLst/>
          </a:prstGeom>
          <a:noFill/>
          <a:ln/>
        </p:spPr>
        <p:txBody>
          <a:bodyPr wrap="none" rtlCol="0" anchor="t"/>
          <a:lstStyle/>
          <a:p>
            <a:pPr marL="0" indent="0">
              <a:lnSpc>
                <a:spcPts val="2479"/>
              </a:lnSpc>
              <a:buNone/>
            </a:pPr>
            <a:r>
              <a:rPr lang="en-US" sz="1983" dirty="0">
                <a:solidFill>
                  <a:srgbClr val="FFE5E5"/>
                </a:solidFill>
                <a:latin typeface="Dela Gothic One" pitchFamily="34" charset="0"/>
                <a:ea typeface="Dela Gothic One" pitchFamily="34" charset="-122"/>
                <a:cs typeface="Dela Gothic One" pitchFamily="34" charset="-120"/>
              </a:rPr>
              <a:t>Inconsistency</a:t>
            </a:r>
            <a:endParaRPr lang="en-US" sz="1983" dirty="0"/>
          </a:p>
        </p:txBody>
      </p:sp>
      <p:sp>
        <p:nvSpPr>
          <p:cNvPr id="8" name="Text 4"/>
          <p:cNvSpPr/>
          <p:nvPr/>
        </p:nvSpPr>
        <p:spPr>
          <a:xfrm>
            <a:off x="969526" y="3081457"/>
            <a:ext cx="9033748" cy="644604"/>
          </a:xfrm>
          <a:prstGeom prst="rect">
            <a:avLst/>
          </a:prstGeom>
          <a:noFill/>
          <a:ln/>
        </p:spPr>
        <p:txBody>
          <a:bodyPr wrap="square" rtlCol="0" anchor="t"/>
          <a:lstStyle/>
          <a:p>
            <a:pPr marL="0" indent="0">
              <a:lnSpc>
                <a:spcPts val="2538"/>
              </a:lnSpc>
              <a:buNone/>
            </a:pPr>
            <a:r>
              <a:rPr lang="en-US" sz="1587" dirty="0">
                <a:solidFill>
                  <a:srgbClr val="FFE5E5"/>
                </a:solidFill>
                <a:latin typeface="DM Sans" pitchFamily="34" charset="0"/>
                <a:ea typeface="DM Sans" pitchFamily="34" charset="-122"/>
                <a:cs typeface="DM Sans" pitchFamily="34" charset="-120"/>
              </a:rPr>
              <a:t>Avoiding inconsistencies in visual and textual elements that can dilute the brand's identity and create confusion.</a:t>
            </a:r>
            <a:endParaRPr lang="en-US" sz="1587" dirty="0"/>
          </a:p>
        </p:txBody>
      </p:sp>
      <p:sp>
        <p:nvSpPr>
          <p:cNvPr id="9" name="Shape 5"/>
          <p:cNvSpPr/>
          <p:nvPr/>
        </p:nvSpPr>
        <p:spPr>
          <a:xfrm>
            <a:off x="755571" y="4141470"/>
            <a:ext cx="9461659" cy="1508046"/>
          </a:xfrm>
          <a:prstGeom prst="roundRect">
            <a:avLst>
              <a:gd name="adj" fmla="val 6012"/>
            </a:avLst>
          </a:prstGeom>
          <a:solidFill>
            <a:srgbClr val="740B0B"/>
          </a:solidFill>
          <a:ln w="12502">
            <a:solidFill>
              <a:srgbClr val="8D2424"/>
            </a:solidFill>
            <a:prstDash val="solid"/>
          </a:ln>
        </p:spPr>
      </p:sp>
      <p:sp>
        <p:nvSpPr>
          <p:cNvPr id="10" name="Text 6"/>
          <p:cNvSpPr/>
          <p:nvPr/>
        </p:nvSpPr>
        <p:spPr>
          <a:xfrm>
            <a:off x="969526" y="4355425"/>
            <a:ext cx="4391025" cy="314682"/>
          </a:xfrm>
          <a:prstGeom prst="rect">
            <a:avLst/>
          </a:prstGeom>
          <a:noFill/>
          <a:ln/>
        </p:spPr>
        <p:txBody>
          <a:bodyPr wrap="none" rtlCol="0" anchor="t"/>
          <a:lstStyle/>
          <a:p>
            <a:pPr marL="0" indent="0">
              <a:lnSpc>
                <a:spcPts val="2479"/>
              </a:lnSpc>
              <a:buNone/>
            </a:pPr>
            <a:r>
              <a:rPr lang="en-US" sz="1983" dirty="0">
                <a:solidFill>
                  <a:srgbClr val="FFE5E5"/>
                </a:solidFill>
                <a:latin typeface="Dela Gothic One" pitchFamily="34" charset="0"/>
                <a:ea typeface="Dela Gothic One" pitchFamily="34" charset="-122"/>
                <a:cs typeface="Dela Gothic One" pitchFamily="34" charset="-120"/>
              </a:rPr>
              <a:t>Overlooking Brand Guidelines</a:t>
            </a:r>
            <a:endParaRPr lang="en-US" sz="1983" dirty="0"/>
          </a:p>
        </p:txBody>
      </p:sp>
      <p:sp>
        <p:nvSpPr>
          <p:cNvPr id="11" name="Text 7"/>
          <p:cNvSpPr/>
          <p:nvPr/>
        </p:nvSpPr>
        <p:spPr>
          <a:xfrm>
            <a:off x="969526" y="4790956"/>
            <a:ext cx="9033748" cy="644604"/>
          </a:xfrm>
          <a:prstGeom prst="rect">
            <a:avLst/>
          </a:prstGeom>
          <a:noFill/>
          <a:ln/>
        </p:spPr>
        <p:txBody>
          <a:bodyPr wrap="square" rtlCol="0" anchor="t"/>
          <a:lstStyle/>
          <a:p>
            <a:pPr marL="0" indent="0">
              <a:lnSpc>
                <a:spcPts val="2538"/>
              </a:lnSpc>
              <a:buNone/>
            </a:pPr>
            <a:r>
              <a:rPr lang="en-US" sz="1587" dirty="0">
                <a:solidFill>
                  <a:srgbClr val="FFE5E5"/>
                </a:solidFill>
                <a:latin typeface="DM Sans" pitchFamily="34" charset="0"/>
                <a:ea typeface="DM Sans" pitchFamily="34" charset="-122"/>
                <a:cs typeface="DM Sans" pitchFamily="34" charset="-120"/>
              </a:rPr>
              <a:t>Avoiding the oversight of brand guidelines, which may lead to inaccuracies in color usage, logo placement, and design elements.</a:t>
            </a:r>
            <a:endParaRPr lang="en-US" sz="1587" dirty="0"/>
          </a:p>
        </p:txBody>
      </p:sp>
      <p:sp>
        <p:nvSpPr>
          <p:cNvPr id="12" name="Shape 8"/>
          <p:cNvSpPr/>
          <p:nvPr/>
        </p:nvSpPr>
        <p:spPr>
          <a:xfrm>
            <a:off x="755571" y="5850969"/>
            <a:ext cx="9461659" cy="1508046"/>
          </a:xfrm>
          <a:prstGeom prst="roundRect">
            <a:avLst>
              <a:gd name="adj" fmla="val 6012"/>
            </a:avLst>
          </a:prstGeom>
          <a:solidFill>
            <a:srgbClr val="740B0B"/>
          </a:solidFill>
          <a:ln w="12502">
            <a:solidFill>
              <a:srgbClr val="8D2424"/>
            </a:solidFill>
            <a:prstDash val="solid"/>
          </a:ln>
        </p:spPr>
      </p:sp>
      <p:sp>
        <p:nvSpPr>
          <p:cNvPr id="13" name="Text 9"/>
          <p:cNvSpPr/>
          <p:nvPr/>
        </p:nvSpPr>
        <p:spPr>
          <a:xfrm>
            <a:off x="969526" y="6064925"/>
            <a:ext cx="4961573" cy="314682"/>
          </a:xfrm>
          <a:prstGeom prst="rect">
            <a:avLst/>
          </a:prstGeom>
          <a:noFill/>
          <a:ln/>
        </p:spPr>
        <p:txBody>
          <a:bodyPr wrap="none" rtlCol="0" anchor="t"/>
          <a:lstStyle/>
          <a:p>
            <a:pPr marL="0" indent="0">
              <a:lnSpc>
                <a:spcPts val="2479"/>
              </a:lnSpc>
              <a:buNone/>
            </a:pPr>
            <a:r>
              <a:rPr lang="en-US" sz="1983" dirty="0">
                <a:solidFill>
                  <a:srgbClr val="FFE5E5"/>
                </a:solidFill>
                <a:latin typeface="Dela Gothic One" pitchFamily="34" charset="0"/>
                <a:ea typeface="Dela Gothic One" pitchFamily="34" charset="-122"/>
                <a:cs typeface="Dela Gothic One" pitchFamily="34" charset="-120"/>
              </a:rPr>
              <a:t>Lack of Stakeholder Engagement</a:t>
            </a:r>
            <a:endParaRPr lang="en-US" sz="1983" dirty="0"/>
          </a:p>
        </p:txBody>
      </p:sp>
      <p:sp>
        <p:nvSpPr>
          <p:cNvPr id="14" name="Text 10"/>
          <p:cNvSpPr/>
          <p:nvPr/>
        </p:nvSpPr>
        <p:spPr>
          <a:xfrm>
            <a:off x="969526" y="6500455"/>
            <a:ext cx="9033748" cy="644604"/>
          </a:xfrm>
          <a:prstGeom prst="rect">
            <a:avLst/>
          </a:prstGeom>
          <a:noFill/>
          <a:ln/>
        </p:spPr>
        <p:txBody>
          <a:bodyPr wrap="square" rtlCol="0" anchor="t"/>
          <a:lstStyle/>
          <a:p>
            <a:pPr marL="0" indent="0">
              <a:lnSpc>
                <a:spcPts val="2538"/>
              </a:lnSpc>
              <a:buNone/>
            </a:pPr>
            <a:r>
              <a:rPr lang="en-US" sz="1587" dirty="0">
                <a:solidFill>
                  <a:srgbClr val="FFE5E5"/>
                </a:solidFill>
                <a:latin typeface="DM Sans" pitchFamily="34" charset="0"/>
                <a:ea typeface="DM Sans" pitchFamily="34" charset="-122"/>
                <a:cs typeface="DM Sans" pitchFamily="34" charset="-120"/>
              </a:rPr>
              <a:t>Avoiding the lack of involvement of key stakeholders in the evaluation process, which can result in overlooking important brand representation aspects.</a:t>
            </a:r>
            <a:endParaRPr lang="en-US" sz="15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dirty="0">
                <a:solidFill>
                  <a:srgbClr val="FAEBEB"/>
                </a:solidFill>
                <a:latin typeface="Dela Gothic One" pitchFamily="34" charset="0"/>
                <a:ea typeface="Dela Gothic One" pitchFamily="34" charset="-122"/>
                <a:cs typeface="Dela Gothic One" pitchFamily="34" charset="-120"/>
              </a:rPr>
              <a:t>Results and Analysis of the Correctness Evaluation</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519005" cy="345281"/>
          </a:xfrm>
          <a:prstGeom prst="rect">
            <a:avLst/>
          </a:prstGeom>
          <a:noFill/>
          <a:ln/>
        </p:spPr>
        <p:txBody>
          <a:bodyPr wrap="none" rtlCol="0" anchor="t"/>
          <a:lstStyle/>
          <a:p>
            <a:pPr marL="0" indent="0" algn="l">
              <a:lnSpc>
                <a:spcPts val="2719"/>
              </a:lnSpc>
              <a:buNone/>
            </a:pPr>
            <a:r>
              <a:rPr lang="en-US" sz="2175" dirty="0">
                <a:solidFill>
                  <a:srgbClr val="FFE5E5"/>
                </a:solidFill>
                <a:latin typeface="Dela Gothic One" pitchFamily="34" charset="0"/>
                <a:ea typeface="Dela Gothic One" pitchFamily="34" charset="-122"/>
                <a:cs typeface="Dela Gothic One" pitchFamily="34" charset="-120"/>
              </a:rPr>
              <a:t>Data Collection</a:t>
            </a:r>
            <a:endParaRPr lang="en-US" sz="2175" dirty="0"/>
          </a:p>
        </p:txBody>
      </p:sp>
      <p:sp>
        <p:nvSpPr>
          <p:cNvPr id="8" name="Text 3"/>
          <p:cNvSpPr/>
          <p:nvPr/>
        </p:nvSpPr>
        <p:spPr>
          <a:xfrm>
            <a:off x="5922288" y="3018711"/>
            <a:ext cx="7879556" cy="706993"/>
          </a:xfrm>
          <a:prstGeom prst="rect">
            <a:avLst/>
          </a:prstGeom>
          <a:noFill/>
          <a:ln/>
        </p:spPr>
        <p:txBody>
          <a:bodyPr wrap="square" rtlCol="0" anchor="t"/>
          <a:lstStyle/>
          <a:p>
            <a:pPr marL="0" indent="0" algn="l">
              <a:lnSpc>
                <a:spcPts val="2784"/>
              </a:lnSpc>
              <a:buNone/>
            </a:pPr>
            <a:r>
              <a:rPr lang="en-US" sz="1740" dirty="0">
                <a:solidFill>
                  <a:srgbClr val="FFE5E5"/>
                </a:solidFill>
                <a:latin typeface="DM Sans" pitchFamily="34" charset="0"/>
                <a:ea typeface="DM Sans" pitchFamily="34" charset="-122"/>
                <a:cs typeface="DM Sans" pitchFamily="34" charset="-120"/>
              </a:rPr>
              <a:t>Collecting and organizing all the scrutinized data related to brand representation within the catalog.</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3617833" cy="345281"/>
          </a:xfrm>
          <a:prstGeom prst="rect">
            <a:avLst/>
          </a:prstGeom>
          <a:noFill/>
          <a:ln/>
        </p:spPr>
        <p:txBody>
          <a:bodyPr wrap="none" rtlCol="0" anchor="t"/>
          <a:lstStyle/>
          <a:p>
            <a:pPr marL="0" indent="0" algn="l">
              <a:lnSpc>
                <a:spcPts val="2719"/>
              </a:lnSpc>
              <a:buNone/>
            </a:pPr>
            <a:r>
              <a:rPr lang="en-US" sz="2175" dirty="0">
                <a:solidFill>
                  <a:srgbClr val="FFE5E5"/>
                </a:solidFill>
                <a:latin typeface="Dela Gothic One" pitchFamily="34" charset="0"/>
                <a:ea typeface="Dela Gothic One" pitchFamily="34" charset="-122"/>
                <a:cs typeface="Dela Gothic One" pitchFamily="34" charset="-120"/>
              </a:rPr>
              <a:t>Comparative Analysis</a:t>
            </a:r>
            <a:endParaRPr lang="en-US" sz="2175" dirty="0"/>
          </a:p>
        </p:txBody>
      </p:sp>
      <p:sp>
        <p:nvSpPr>
          <p:cNvPr id="11" name="Text 5"/>
          <p:cNvSpPr/>
          <p:nvPr/>
        </p:nvSpPr>
        <p:spPr>
          <a:xfrm>
            <a:off x="5922288" y="4786432"/>
            <a:ext cx="7879556" cy="706993"/>
          </a:xfrm>
          <a:prstGeom prst="rect">
            <a:avLst/>
          </a:prstGeom>
          <a:noFill/>
          <a:ln/>
        </p:spPr>
        <p:txBody>
          <a:bodyPr wrap="square" rtlCol="0" anchor="t"/>
          <a:lstStyle/>
          <a:p>
            <a:pPr marL="0" indent="0" algn="l">
              <a:lnSpc>
                <a:spcPts val="2784"/>
              </a:lnSpc>
              <a:buNone/>
            </a:pPr>
            <a:r>
              <a:rPr lang="en-US" sz="1740" dirty="0">
                <a:solidFill>
                  <a:srgbClr val="FFE5E5"/>
                </a:solidFill>
                <a:latin typeface="DM Sans" pitchFamily="34" charset="0"/>
                <a:ea typeface="DM Sans" pitchFamily="34" charset="-122"/>
                <a:cs typeface="DM Sans" pitchFamily="34" charset="-120"/>
              </a:rPr>
              <a:t>Comparing the catalog content with the established brand guidelines and industry standards to identify any discrepancies.</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5167908" cy="345281"/>
          </a:xfrm>
          <a:prstGeom prst="rect">
            <a:avLst/>
          </a:prstGeom>
          <a:noFill/>
          <a:ln/>
        </p:spPr>
        <p:txBody>
          <a:bodyPr wrap="none" rtlCol="0" anchor="t"/>
          <a:lstStyle/>
          <a:p>
            <a:pPr marL="0" indent="0" algn="l">
              <a:lnSpc>
                <a:spcPts val="2719"/>
              </a:lnSpc>
              <a:buNone/>
            </a:pPr>
            <a:r>
              <a:rPr lang="en-US" sz="2175" dirty="0">
                <a:solidFill>
                  <a:srgbClr val="FFE5E5"/>
                </a:solidFill>
                <a:latin typeface="Dela Gothic One" pitchFamily="34" charset="0"/>
                <a:ea typeface="Dela Gothic One" pitchFamily="34" charset="-122"/>
                <a:cs typeface="Dela Gothic One" pitchFamily="34" charset="-120"/>
              </a:rPr>
              <a:t>Insights and Recommendations</a:t>
            </a:r>
            <a:endParaRPr lang="en-US" sz="2175" dirty="0"/>
          </a:p>
        </p:txBody>
      </p:sp>
      <p:sp>
        <p:nvSpPr>
          <p:cNvPr id="14" name="Text 7"/>
          <p:cNvSpPr/>
          <p:nvPr/>
        </p:nvSpPr>
        <p:spPr>
          <a:xfrm>
            <a:off x="5922288" y="6554153"/>
            <a:ext cx="7879556" cy="706993"/>
          </a:xfrm>
          <a:prstGeom prst="rect">
            <a:avLst/>
          </a:prstGeom>
          <a:noFill/>
          <a:ln/>
        </p:spPr>
        <p:txBody>
          <a:bodyPr wrap="square" rtlCol="0" anchor="t"/>
          <a:lstStyle/>
          <a:p>
            <a:pPr marL="0" indent="0" algn="l">
              <a:lnSpc>
                <a:spcPts val="2784"/>
              </a:lnSpc>
              <a:buNone/>
            </a:pPr>
            <a:r>
              <a:rPr lang="en-US" sz="1740" dirty="0">
                <a:solidFill>
                  <a:srgbClr val="FFE5E5"/>
                </a:solidFill>
                <a:latin typeface="DM Sans" pitchFamily="34" charset="0"/>
                <a:ea typeface="DM Sans" pitchFamily="34" charset="-122"/>
                <a:cs typeface="DM Sans" pitchFamily="34" charset="-120"/>
              </a:rPr>
              <a:t>Deriving insights from the analysis and formulating actionable recommendations for enhancing brand representation accuracy.</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411248"/>
            <a:ext cx="11109960" cy="2083118"/>
          </a:xfrm>
          <a:prstGeom prst="rect">
            <a:avLst/>
          </a:prstGeom>
          <a:noFill/>
          <a:ln/>
        </p:spPr>
        <p:txBody>
          <a:bodyPr wrap="squar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Conclusion and Recommendations for Future Evaluations</a:t>
            </a:r>
            <a:endParaRPr lang="en-US" sz="4374" dirty="0"/>
          </a:p>
        </p:txBody>
      </p:sp>
      <p:sp>
        <p:nvSpPr>
          <p:cNvPr id="5" name="Text 2"/>
          <p:cNvSpPr/>
          <p:nvPr/>
        </p:nvSpPr>
        <p:spPr>
          <a:xfrm>
            <a:off x="1760220" y="4049792"/>
            <a:ext cx="5388293" cy="944285"/>
          </a:xfrm>
          <a:prstGeom prst="rect">
            <a:avLst/>
          </a:prstGeom>
          <a:noFill/>
          <a:ln/>
        </p:spPr>
        <p:txBody>
          <a:bodyPr wrap="none" rtlCol="0" anchor="t"/>
          <a:lstStyle/>
          <a:p>
            <a:pPr marL="0" indent="0" algn="ctr">
              <a:lnSpc>
                <a:spcPts val="7436"/>
              </a:lnSpc>
              <a:buNone/>
            </a:pPr>
            <a:r>
              <a:rPr lang="en-US" sz="7436" dirty="0">
                <a:solidFill>
                  <a:srgbClr val="FFE5E5"/>
                </a:solidFill>
                <a:latin typeface="Dela Gothic One" pitchFamily="34" charset="0"/>
                <a:ea typeface="Dela Gothic One" pitchFamily="34" charset="-122"/>
                <a:cs typeface="Dela Gothic One" pitchFamily="34" charset="-120"/>
              </a:rPr>
              <a:t>5</a:t>
            </a:r>
            <a:endParaRPr lang="en-US" sz="7436" dirty="0"/>
          </a:p>
        </p:txBody>
      </p:sp>
      <p:sp>
        <p:nvSpPr>
          <p:cNvPr id="6" name="Text 3"/>
          <p:cNvSpPr/>
          <p:nvPr/>
        </p:nvSpPr>
        <p:spPr>
          <a:xfrm>
            <a:off x="3236357" y="5271730"/>
            <a:ext cx="2435900" cy="347186"/>
          </a:xfrm>
          <a:prstGeom prst="rect">
            <a:avLst/>
          </a:prstGeom>
          <a:noFill/>
          <a:ln/>
        </p:spPr>
        <p:txBody>
          <a:bodyPr wrap="none" rtlCol="0" anchor="t"/>
          <a:lstStyle/>
          <a:p>
            <a:pPr marL="0" indent="0" algn="ctr">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Regular Audits</a:t>
            </a:r>
            <a:endParaRPr lang="en-US" sz="2187" dirty="0"/>
          </a:p>
        </p:txBody>
      </p:sp>
      <p:sp>
        <p:nvSpPr>
          <p:cNvPr id="7" name="Text 4"/>
          <p:cNvSpPr/>
          <p:nvPr/>
        </p:nvSpPr>
        <p:spPr>
          <a:xfrm>
            <a:off x="1760220" y="5752147"/>
            <a:ext cx="5388293" cy="710803"/>
          </a:xfrm>
          <a:prstGeom prst="rect">
            <a:avLst/>
          </a:prstGeom>
          <a:noFill/>
          <a:ln/>
        </p:spPr>
        <p:txBody>
          <a:bodyPr wrap="square" rtlCol="0" anchor="t"/>
          <a:lstStyle/>
          <a:p>
            <a:pPr marL="0" indent="0" algn="ctr">
              <a:lnSpc>
                <a:spcPts val="2799"/>
              </a:lnSpc>
              <a:buNone/>
            </a:pPr>
            <a:r>
              <a:rPr lang="en-US" sz="1750" dirty="0">
                <a:solidFill>
                  <a:srgbClr val="FFE5E5"/>
                </a:solidFill>
                <a:latin typeface="DM Sans" pitchFamily="34" charset="0"/>
                <a:ea typeface="DM Sans" pitchFamily="34" charset="-122"/>
                <a:cs typeface="DM Sans" pitchFamily="34" charset="-120"/>
              </a:rPr>
              <a:t>Conduct regular audits to continually assess and improve brand representation accuracy.</a:t>
            </a:r>
            <a:endParaRPr lang="en-US" sz="1750" dirty="0"/>
          </a:p>
        </p:txBody>
      </p:sp>
      <p:sp>
        <p:nvSpPr>
          <p:cNvPr id="8" name="Text 5"/>
          <p:cNvSpPr/>
          <p:nvPr/>
        </p:nvSpPr>
        <p:spPr>
          <a:xfrm>
            <a:off x="7481768" y="4049792"/>
            <a:ext cx="5388412" cy="944285"/>
          </a:xfrm>
          <a:prstGeom prst="rect">
            <a:avLst/>
          </a:prstGeom>
          <a:noFill/>
          <a:ln/>
        </p:spPr>
        <p:txBody>
          <a:bodyPr wrap="none" rtlCol="0" anchor="t"/>
          <a:lstStyle/>
          <a:p>
            <a:pPr marL="0" indent="0" algn="ctr">
              <a:lnSpc>
                <a:spcPts val="7436"/>
              </a:lnSpc>
              <a:buNone/>
            </a:pPr>
            <a:r>
              <a:rPr lang="en-US" sz="7436" dirty="0">
                <a:solidFill>
                  <a:srgbClr val="FFE5E5"/>
                </a:solidFill>
                <a:latin typeface="Dela Gothic One" pitchFamily="34" charset="0"/>
                <a:ea typeface="Dela Gothic One" pitchFamily="34" charset="-122"/>
                <a:cs typeface="Dela Gothic One" pitchFamily="34" charset="-120"/>
              </a:rPr>
              <a:t>3</a:t>
            </a:r>
            <a:endParaRPr lang="en-US" sz="7436" dirty="0"/>
          </a:p>
        </p:txBody>
      </p:sp>
      <p:sp>
        <p:nvSpPr>
          <p:cNvPr id="9" name="Text 6"/>
          <p:cNvSpPr/>
          <p:nvPr/>
        </p:nvSpPr>
        <p:spPr>
          <a:xfrm>
            <a:off x="8646557" y="5271730"/>
            <a:ext cx="3058716" cy="347186"/>
          </a:xfrm>
          <a:prstGeom prst="rect">
            <a:avLst/>
          </a:prstGeom>
          <a:noFill/>
          <a:ln/>
        </p:spPr>
        <p:txBody>
          <a:bodyPr wrap="none" rtlCol="0" anchor="t"/>
          <a:lstStyle/>
          <a:p>
            <a:pPr marL="0" indent="0" algn="ctr">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Employee Training</a:t>
            </a:r>
            <a:endParaRPr lang="en-US" sz="2187" dirty="0"/>
          </a:p>
        </p:txBody>
      </p:sp>
      <p:sp>
        <p:nvSpPr>
          <p:cNvPr id="10" name="Text 7"/>
          <p:cNvSpPr/>
          <p:nvPr/>
        </p:nvSpPr>
        <p:spPr>
          <a:xfrm>
            <a:off x="7481768" y="5752147"/>
            <a:ext cx="5388412" cy="1066205"/>
          </a:xfrm>
          <a:prstGeom prst="rect">
            <a:avLst/>
          </a:prstGeom>
          <a:noFill/>
          <a:ln/>
        </p:spPr>
        <p:txBody>
          <a:bodyPr wrap="square" rtlCol="0" anchor="t"/>
          <a:lstStyle/>
          <a:p>
            <a:pPr marL="0" indent="0" algn="ctr">
              <a:lnSpc>
                <a:spcPts val="2799"/>
              </a:lnSpc>
              <a:buNone/>
            </a:pPr>
            <a:r>
              <a:rPr lang="en-US" sz="1750" dirty="0">
                <a:solidFill>
                  <a:srgbClr val="FFE5E5"/>
                </a:solidFill>
                <a:latin typeface="DM Sans" pitchFamily="34" charset="0"/>
                <a:ea typeface="DM Sans" pitchFamily="34" charset="-122"/>
                <a:cs typeface="DM Sans" pitchFamily="34" charset="-120"/>
              </a:rPr>
              <a:t>Provide comprehensive training to employees involved in catalog creation to ensure adherence to brand representation standards.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6</cp:revision>
  <dcterms:created xsi:type="dcterms:W3CDTF">2024-02-05T15:44:32Z</dcterms:created>
  <dcterms:modified xsi:type="dcterms:W3CDTF">2024-02-05T17:16:57Z</dcterms:modified>
</cp:coreProperties>
</file>