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598688-4992-4985-80A3-441F285B5682}" v="11" dt="2024-02-05T17:18:47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33F65-714E-4AA1-8596-7B485CE4EB79}" type="datetimeFigureOut"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BF0DA-F932-4A50-A963-12F4EF73DE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084784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Introduction to Scalability Testing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319599" y="408443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Scalability testing is a critical aspect of software development, ensuring that a solution can handle increasing loads without compromising performance. It involves rigorous evaluation of the solution's performance under varying conditions to ensure optimal functionality and user experience.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91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722126" y="598289"/>
            <a:ext cx="9186029" cy="13596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53"/>
              </a:lnSpc>
              <a:buNone/>
            </a:pPr>
            <a:r>
              <a:rPr lang="en-US" sz="4283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Importance of Scalability Testing in Software Development</a:t>
            </a:r>
            <a:endParaRPr lang="en-US" sz="4283" dirty="0"/>
          </a:p>
        </p:txBody>
      </p:sp>
      <p:sp>
        <p:nvSpPr>
          <p:cNvPr id="5" name="Shape 2"/>
          <p:cNvSpPr/>
          <p:nvPr/>
        </p:nvSpPr>
        <p:spPr>
          <a:xfrm>
            <a:off x="3026688" y="2393037"/>
            <a:ext cx="43458" cy="5239583"/>
          </a:xfrm>
          <a:prstGeom prst="roundRect">
            <a:avLst>
              <a:gd name="adj" fmla="val 225286"/>
            </a:avLst>
          </a:prstGeom>
          <a:solidFill>
            <a:srgbClr val="6D4562"/>
          </a:solidFill>
          <a:ln/>
        </p:spPr>
      </p:sp>
      <p:sp>
        <p:nvSpPr>
          <p:cNvPr id="6" name="Shape 3"/>
          <p:cNvSpPr/>
          <p:nvPr/>
        </p:nvSpPr>
        <p:spPr>
          <a:xfrm>
            <a:off x="3293090" y="2785884"/>
            <a:ext cx="761405" cy="43458"/>
          </a:xfrm>
          <a:prstGeom prst="roundRect">
            <a:avLst>
              <a:gd name="adj" fmla="val 225286"/>
            </a:avLst>
          </a:prstGeom>
          <a:solidFill>
            <a:srgbClr val="6D4562"/>
          </a:solidFill>
          <a:ln/>
        </p:spPr>
      </p:sp>
      <p:sp>
        <p:nvSpPr>
          <p:cNvPr id="7" name="Shape 4"/>
          <p:cNvSpPr/>
          <p:nvPr/>
        </p:nvSpPr>
        <p:spPr>
          <a:xfrm>
            <a:off x="2803624" y="2562939"/>
            <a:ext cx="489466" cy="489466"/>
          </a:xfrm>
          <a:prstGeom prst="roundRect">
            <a:avLst>
              <a:gd name="adj" fmla="val 20002"/>
            </a:avLst>
          </a:prstGeom>
          <a:solidFill>
            <a:srgbClr val="542C49"/>
          </a:solidFill>
          <a:ln w="13573">
            <a:solidFill>
              <a:srgbClr val="6D4562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987338" y="2603659"/>
            <a:ext cx="122039" cy="4079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12"/>
              </a:lnSpc>
              <a:buNone/>
            </a:pPr>
            <a:r>
              <a:rPr lang="en-US" sz="2570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1</a:t>
            </a:r>
            <a:endParaRPr lang="en-US" sz="2570" dirty="0"/>
          </a:p>
        </p:txBody>
      </p:sp>
      <p:sp>
        <p:nvSpPr>
          <p:cNvPr id="9" name="Text 6"/>
          <p:cNvSpPr/>
          <p:nvPr/>
        </p:nvSpPr>
        <p:spPr>
          <a:xfrm>
            <a:off x="4244935" y="2610564"/>
            <a:ext cx="3580448" cy="3399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77"/>
              </a:lnSpc>
              <a:buNone/>
            </a:pPr>
            <a:r>
              <a:rPr lang="en-US" sz="2141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Enhanced User Experience</a:t>
            </a:r>
            <a:endParaRPr lang="en-US" sz="2141" dirty="0"/>
          </a:p>
        </p:txBody>
      </p:sp>
      <p:sp>
        <p:nvSpPr>
          <p:cNvPr id="10" name="Text 7"/>
          <p:cNvSpPr/>
          <p:nvPr/>
        </p:nvSpPr>
        <p:spPr>
          <a:xfrm>
            <a:off x="4244935" y="3080980"/>
            <a:ext cx="7663220" cy="6960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41"/>
              </a:lnSpc>
              <a:buNone/>
            </a:pPr>
            <a:r>
              <a:rPr lang="en-US" sz="1713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Scalability testing is crucial to ensure that software can handle increased loads without affecting user experience, leading to higher customer satisfaction.</a:t>
            </a:r>
            <a:endParaRPr lang="en-US" sz="1713" dirty="0"/>
          </a:p>
        </p:txBody>
      </p:sp>
      <p:sp>
        <p:nvSpPr>
          <p:cNvPr id="11" name="Shape 8"/>
          <p:cNvSpPr/>
          <p:nvPr/>
        </p:nvSpPr>
        <p:spPr>
          <a:xfrm>
            <a:off x="3293090" y="4604921"/>
            <a:ext cx="761405" cy="43458"/>
          </a:xfrm>
          <a:prstGeom prst="roundRect">
            <a:avLst>
              <a:gd name="adj" fmla="val 225286"/>
            </a:avLst>
          </a:prstGeom>
          <a:solidFill>
            <a:srgbClr val="6D4562"/>
          </a:solidFill>
          <a:ln/>
        </p:spPr>
      </p:sp>
      <p:sp>
        <p:nvSpPr>
          <p:cNvPr id="12" name="Shape 9"/>
          <p:cNvSpPr/>
          <p:nvPr/>
        </p:nvSpPr>
        <p:spPr>
          <a:xfrm>
            <a:off x="2803624" y="4381976"/>
            <a:ext cx="489466" cy="489466"/>
          </a:xfrm>
          <a:prstGeom prst="roundRect">
            <a:avLst>
              <a:gd name="adj" fmla="val 20002"/>
            </a:avLst>
          </a:prstGeom>
          <a:solidFill>
            <a:srgbClr val="542C49"/>
          </a:solidFill>
          <a:ln w="13573">
            <a:solidFill>
              <a:srgbClr val="6D4562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952929" y="4422696"/>
            <a:ext cx="190857" cy="4079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12"/>
              </a:lnSpc>
              <a:buNone/>
            </a:pPr>
            <a:r>
              <a:rPr lang="en-US" sz="2570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2</a:t>
            </a:r>
            <a:endParaRPr lang="en-US" sz="2570" dirty="0"/>
          </a:p>
        </p:txBody>
      </p:sp>
      <p:sp>
        <p:nvSpPr>
          <p:cNvPr id="14" name="Text 11"/>
          <p:cNvSpPr/>
          <p:nvPr/>
        </p:nvSpPr>
        <p:spPr>
          <a:xfrm>
            <a:off x="4244935" y="4429601"/>
            <a:ext cx="2175629" cy="3399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77"/>
              </a:lnSpc>
              <a:buNone/>
            </a:pPr>
            <a:r>
              <a:rPr lang="en-US" sz="2141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Cost Savings</a:t>
            </a:r>
            <a:endParaRPr lang="en-US" sz="2141" dirty="0"/>
          </a:p>
        </p:txBody>
      </p:sp>
      <p:sp>
        <p:nvSpPr>
          <p:cNvPr id="15" name="Text 12"/>
          <p:cNvSpPr/>
          <p:nvPr/>
        </p:nvSpPr>
        <p:spPr>
          <a:xfrm>
            <a:off x="4244935" y="4900017"/>
            <a:ext cx="7663220" cy="6960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41"/>
              </a:lnSpc>
              <a:buNone/>
            </a:pPr>
            <a:r>
              <a:rPr lang="en-US" sz="1713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Identifying scalability issues early in the development process saves costs in the long run by preventing potential performance failures post-deployment.</a:t>
            </a:r>
            <a:endParaRPr lang="en-US" sz="1713" dirty="0"/>
          </a:p>
        </p:txBody>
      </p:sp>
      <p:sp>
        <p:nvSpPr>
          <p:cNvPr id="16" name="Shape 13"/>
          <p:cNvSpPr/>
          <p:nvPr/>
        </p:nvSpPr>
        <p:spPr>
          <a:xfrm>
            <a:off x="3293090" y="6423958"/>
            <a:ext cx="761405" cy="43458"/>
          </a:xfrm>
          <a:prstGeom prst="roundRect">
            <a:avLst>
              <a:gd name="adj" fmla="val 225286"/>
            </a:avLst>
          </a:prstGeom>
          <a:solidFill>
            <a:srgbClr val="6D4562"/>
          </a:solidFill>
          <a:ln/>
        </p:spPr>
      </p:sp>
      <p:sp>
        <p:nvSpPr>
          <p:cNvPr id="17" name="Shape 14"/>
          <p:cNvSpPr/>
          <p:nvPr/>
        </p:nvSpPr>
        <p:spPr>
          <a:xfrm>
            <a:off x="2803624" y="6201013"/>
            <a:ext cx="489466" cy="489466"/>
          </a:xfrm>
          <a:prstGeom prst="roundRect">
            <a:avLst>
              <a:gd name="adj" fmla="val 20002"/>
            </a:avLst>
          </a:prstGeom>
          <a:solidFill>
            <a:srgbClr val="542C49"/>
          </a:solidFill>
          <a:ln w="13573">
            <a:solidFill>
              <a:srgbClr val="6D4562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953643" y="6241733"/>
            <a:ext cx="189309" cy="4079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12"/>
              </a:lnSpc>
              <a:buNone/>
            </a:pPr>
            <a:r>
              <a:rPr lang="en-US" sz="2570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3</a:t>
            </a:r>
            <a:endParaRPr lang="en-US" sz="2570" dirty="0"/>
          </a:p>
        </p:txBody>
      </p:sp>
      <p:sp>
        <p:nvSpPr>
          <p:cNvPr id="19" name="Text 16"/>
          <p:cNvSpPr/>
          <p:nvPr/>
        </p:nvSpPr>
        <p:spPr>
          <a:xfrm>
            <a:off x="4244935" y="6248638"/>
            <a:ext cx="2799517" cy="3399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77"/>
              </a:lnSpc>
              <a:buNone/>
            </a:pPr>
            <a:r>
              <a:rPr lang="en-US" sz="2141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Positive Brand Image</a:t>
            </a:r>
            <a:endParaRPr lang="en-US" sz="2141" dirty="0"/>
          </a:p>
        </p:txBody>
      </p:sp>
      <p:sp>
        <p:nvSpPr>
          <p:cNvPr id="20" name="Text 17"/>
          <p:cNvSpPr/>
          <p:nvPr/>
        </p:nvSpPr>
        <p:spPr>
          <a:xfrm>
            <a:off x="4244935" y="6719054"/>
            <a:ext cx="7663220" cy="6960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41"/>
              </a:lnSpc>
              <a:buNone/>
            </a:pPr>
            <a:r>
              <a:rPr lang="en-US" sz="1713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By delivering a scalable solution, a company can enhance its reputation in the market, attracting more users and gaining a competitive edge.</a:t>
            </a:r>
            <a:endParaRPr lang="en-US" sz="1713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3079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3326" y="598289"/>
            <a:ext cx="9186029" cy="20395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53"/>
              </a:lnSpc>
              <a:buNone/>
            </a:pPr>
            <a:r>
              <a:rPr lang="en-US" sz="4283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Overview of the Test Case: Rigorous Evaluation of the Solution's Performance</a:t>
            </a:r>
            <a:endParaRPr lang="en-US" sz="4283" dirty="0"/>
          </a:p>
        </p:txBody>
      </p:sp>
      <p:sp>
        <p:nvSpPr>
          <p:cNvPr id="6" name="Shape 2"/>
          <p:cNvSpPr/>
          <p:nvPr/>
        </p:nvSpPr>
        <p:spPr>
          <a:xfrm>
            <a:off x="893326" y="3133963"/>
            <a:ext cx="489466" cy="489466"/>
          </a:xfrm>
          <a:prstGeom prst="roundRect">
            <a:avLst>
              <a:gd name="adj" fmla="val 20002"/>
            </a:avLst>
          </a:prstGeom>
          <a:solidFill>
            <a:srgbClr val="542C49"/>
          </a:solidFill>
          <a:ln w="13573">
            <a:solidFill>
              <a:srgbClr val="6D4562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077039" y="3174682"/>
            <a:ext cx="122039" cy="4079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12"/>
              </a:lnSpc>
              <a:buNone/>
            </a:pPr>
            <a:r>
              <a:rPr lang="en-US" sz="2570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1</a:t>
            </a:r>
            <a:endParaRPr lang="en-US" sz="2570" dirty="0"/>
          </a:p>
        </p:txBody>
      </p:sp>
      <p:sp>
        <p:nvSpPr>
          <p:cNvPr id="8" name="Text 4"/>
          <p:cNvSpPr/>
          <p:nvPr/>
        </p:nvSpPr>
        <p:spPr>
          <a:xfrm>
            <a:off x="1600319" y="3208734"/>
            <a:ext cx="3249335" cy="3399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77"/>
              </a:lnSpc>
              <a:buNone/>
            </a:pPr>
            <a:r>
              <a:rPr lang="en-US" sz="2141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Comprehensive Analysis</a:t>
            </a:r>
            <a:endParaRPr lang="en-US" sz="2141" dirty="0"/>
          </a:p>
        </p:txBody>
      </p:sp>
      <p:sp>
        <p:nvSpPr>
          <p:cNvPr id="9" name="Text 5"/>
          <p:cNvSpPr/>
          <p:nvPr/>
        </p:nvSpPr>
        <p:spPr>
          <a:xfrm>
            <a:off x="1600319" y="3679150"/>
            <a:ext cx="8479036" cy="6960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41"/>
              </a:lnSpc>
              <a:buNone/>
            </a:pPr>
            <a:r>
              <a:rPr lang="en-US" sz="1713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The scalability test case involves a comprehensive analysis of the solution's performance under varying catalog sizes and user loads.</a:t>
            </a:r>
            <a:endParaRPr lang="en-US" sz="1713" dirty="0"/>
          </a:p>
        </p:txBody>
      </p:sp>
      <p:sp>
        <p:nvSpPr>
          <p:cNvPr id="10" name="Shape 6"/>
          <p:cNvSpPr/>
          <p:nvPr/>
        </p:nvSpPr>
        <p:spPr>
          <a:xfrm>
            <a:off x="893326" y="4762619"/>
            <a:ext cx="489466" cy="489466"/>
          </a:xfrm>
          <a:prstGeom prst="roundRect">
            <a:avLst>
              <a:gd name="adj" fmla="val 20002"/>
            </a:avLst>
          </a:prstGeom>
          <a:solidFill>
            <a:srgbClr val="542C49"/>
          </a:solidFill>
          <a:ln w="13573">
            <a:solidFill>
              <a:srgbClr val="6D4562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1042630" y="4803338"/>
            <a:ext cx="190857" cy="4079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12"/>
              </a:lnSpc>
              <a:buNone/>
            </a:pPr>
            <a:r>
              <a:rPr lang="en-US" sz="2570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2</a:t>
            </a:r>
            <a:endParaRPr lang="en-US" sz="2570" dirty="0"/>
          </a:p>
        </p:txBody>
      </p:sp>
      <p:sp>
        <p:nvSpPr>
          <p:cNvPr id="12" name="Text 8"/>
          <p:cNvSpPr/>
          <p:nvPr/>
        </p:nvSpPr>
        <p:spPr>
          <a:xfrm>
            <a:off x="1600319" y="4837390"/>
            <a:ext cx="2446139" cy="3399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77"/>
              </a:lnSpc>
              <a:buNone/>
            </a:pPr>
            <a:r>
              <a:rPr lang="en-US" sz="2141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Realistic Scenarios</a:t>
            </a:r>
            <a:endParaRPr lang="en-US" sz="2141" dirty="0"/>
          </a:p>
        </p:txBody>
      </p:sp>
      <p:sp>
        <p:nvSpPr>
          <p:cNvPr id="13" name="Text 9"/>
          <p:cNvSpPr/>
          <p:nvPr/>
        </p:nvSpPr>
        <p:spPr>
          <a:xfrm>
            <a:off x="1600319" y="5307806"/>
            <a:ext cx="8479036" cy="6960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41"/>
              </a:lnSpc>
              <a:buNone/>
            </a:pPr>
            <a:r>
              <a:rPr lang="en-US" sz="1713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Real-world usage scenarios are simulated to ensure that the solution can handle peak loads effectively.</a:t>
            </a:r>
            <a:endParaRPr lang="en-US" sz="1713" dirty="0"/>
          </a:p>
        </p:txBody>
      </p:sp>
      <p:sp>
        <p:nvSpPr>
          <p:cNvPr id="14" name="Shape 10"/>
          <p:cNvSpPr/>
          <p:nvPr/>
        </p:nvSpPr>
        <p:spPr>
          <a:xfrm>
            <a:off x="893326" y="6391275"/>
            <a:ext cx="489466" cy="489466"/>
          </a:xfrm>
          <a:prstGeom prst="roundRect">
            <a:avLst>
              <a:gd name="adj" fmla="val 20002"/>
            </a:avLst>
          </a:prstGeom>
          <a:solidFill>
            <a:srgbClr val="542C49"/>
          </a:solidFill>
          <a:ln w="13573">
            <a:solidFill>
              <a:srgbClr val="6D4562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1043345" y="6431994"/>
            <a:ext cx="189309" cy="4079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12"/>
              </a:lnSpc>
              <a:buNone/>
            </a:pPr>
            <a:r>
              <a:rPr lang="en-US" sz="2570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3</a:t>
            </a:r>
            <a:endParaRPr lang="en-US" sz="2570" dirty="0"/>
          </a:p>
        </p:txBody>
      </p:sp>
      <p:sp>
        <p:nvSpPr>
          <p:cNvPr id="16" name="Text 12"/>
          <p:cNvSpPr/>
          <p:nvPr/>
        </p:nvSpPr>
        <p:spPr>
          <a:xfrm>
            <a:off x="1600319" y="6466046"/>
            <a:ext cx="3106698" cy="3399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77"/>
              </a:lnSpc>
              <a:buNone/>
            </a:pPr>
            <a:r>
              <a:rPr lang="en-US" sz="2141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Performance Evaluation</a:t>
            </a:r>
            <a:endParaRPr lang="en-US" sz="2141" dirty="0"/>
          </a:p>
        </p:txBody>
      </p:sp>
      <p:sp>
        <p:nvSpPr>
          <p:cNvPr id="17" name="Text 13"/>
          <p:cNvSpPr/>
          <p:nvPr/>
        </p:nvSpPr>
        <p:spPr>
          <a:xfrm>
            <a:off x="1600319" y="6936462"/>
            <a:ext cx="8479036" cy="6960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41"/>
              </a:lnSpc>
              <a:buNone/>
            </a:pPr>
            <a:r>
              <a:rPr lang="en-US" sz="1713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It aims to evaluate the performance of the solution in terms of response time, throughput, and resource utilization.</a:t>
            </a:r>
            <a:endParaRPr lang="en-US" sz="1713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2577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3257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534257" y="600432"/>
            <a:ext cx="9219486" cy="13646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73"/>
              </a:lnSpc>
              <a:buNone/>
            </a:pPr>
            <a:r>
              <a:rPr lang="en-US" sz="4298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Defining Varying Catalog Sizes for Testing</a:t>
            </a:r>
            <a:endParaRPr lang="en-US" sz="4298" dirty="0"/>
          </a:p>
        </p:txBody>
      </p:sp>
      <p:sp>
        <p:nvSpPr>
          <p:cNvPr id="6" name="Shape 2"/>
          <p:cNvSpPr/>
          <p:nvPr/>
        </p:nvSpPr>
        <p:spPr>
          <a:xfrm>
            <a:off x="4534257" y="2292548"/>
            <a:ext cx="9219486" cy="1634371"/>
          </a:xfrm>
          <a:prstGeom prst="roundRect">
            <a:avLst>
              <a:gd name="adj" fmla="val 6012"/>
            </a:avLst>
          </a:prstGeom>
          <a:solidFill>
            <a:srgbClr val="542C49"/>
          </a:solidFill>
          <a:ln w="13573">
            <a:solidFill>
              <a:srgbClr val="6D4562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766072" y="2524363"/>
            <a:ext cx="2183487" cy="341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86"/>
              </a:lnSpc>
              <a:buNone/>
            </a:pPr>
            <a:r>
              <a:rPr lang="en-US" sz="2149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Small Catalog</a:t>
            </a:r>
            <a:endParaRPr lang="en-US" sz="2149" dirty="0"/>
          </a:p>
        </p:txBody>
      </p:sp>
      <p:sp>
        <p:nvSpPr>
          <p:cNvPr id="8" name="Text 4"/>
          <p:cNvSpPr/>
          <p:nvPr/>
        </p:nvSpPr>
        <p:spPr>
          <a:xfrm>
            <a:off x="4766072" y="2996446"/>
            <a:ext cx="8755856" cy="6986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51"/>
              </a:lnSpc>
              <a:buNone/>
            </a:pPr>
            <a:r>
              <a:rPr lang="en-US" sz="1719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Testing the solution's performance with a small catalog size to assess its functionality under minimal load.</a:t>
            </a:r>
            <a:endParaRPr lang="en-US" sz="1719" dirty="0"/>
          </a:p>
        </p:txBody>
      </p:sp>
      <p:sp>
        <p:nvSpPr>
          <p:cNvPr id="9" name="Shape 5"/>
          <p:cNvSpPr/>
          <p:nvPr/>
        </p:nvSpPr>
        <p:spPr>
          <a:xfrm>
            <a:off x="4534257" y="4145161"/>
            <a:ext cx="9219486" cy="1634371"/>
          </a:xfrm>
          <a:prstGeom prst="roundRect">
            <a:avLst>
              <a:gd name="adj" fmla="val 6012"/>
            </a:avLst>
          </a:prstGeom>
          <a:solidFill>
            <a:srgbClr val="542C49"/>
          </a:solidFill>
          <a:ln w="13573">
            <a:solidFill>
              <a:srgbClr val="6D4562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4766072" y="4376976"/>
            <a:ext cx="2183487" cy="341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86"/>
              </a:lnSpc>
              <a:buNone/>
            </a:pPr>
            <a:r>
              <a:rPr lang="en-US" sz="2149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Medium Catalog</a:t>
            </a:r>
            <a:endParaRPr lang="en-US" sz="2149" dirty="0"/>
          </a:p>
        </p:txBody>
      </p:sp>
      <p:sp>
        <p:nvSpPr>
          <p:cNvPr id="11" name="Text 7"/>
          <p:cNvSpPr/>
          <p:nvPr/>
        </p:nvSpPr>
        <p:spPr>
          <a:xfrm>
            <a:off x="4766072" y="4849058"/>
            <a:ext cx="8755856" cy="6986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51"/>
              </a:lnSpc>
              <a:buNone/>
            </a:pPr>
            <a:r>
              <a:rPr lang="en-US" sz="1719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Evaluating how the solution copes with a moderate catalog size, reflecting real-world usage scenarios.</a:t>
            </a:r>
            <a:endParaRPr lang="en-US" sz="1719" dirty="0"/>
          </a:p>
        </p:txBody>
      </p:sp>
      <p:sp>
        <p:nvSpPr>
          <p:cNvPr id="12" name="Shape 8"/>
          <p:cNvSpPr/>
          <p:nvPr/>
        </p:nvSpPr>
        <p:spPr>
          <a:xfrm>
            <a:off x="4534257" y="5997773"/>
            <a:ext cx="9219486" cy="1634371"/>
          </a:xfrm>
          <a:prstGeom prst="roundRect">
            <a:avLst>
              <a:gd name="adj" fmla="val 6012"/>
            </a:avLst>
          </a:prstGeom>
          <a:solidFill>
            <a:srgbClr val="542C49"/>
          </a:solidFill>
          <a:ln w="13573">
            <a:solidFill>
              <a:srgbClr val="6D4562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4766072" y="6229588"/>
            <a:ext cx="2183487" cy="341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86"/>
              </a:lnSpc>
              <a:buNone/>
            </a:pPr>
            <a:r>
              <a:rPr lang="en-US" sz="2149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Large Catalog</a:t>
            </a:r>
            <a:endParaRPr lang="en-US" sz="2149" dirty="0"/>
          </a:p>
        </p:txBody>
      </p:sp>
      <p:sp>
        <p:nvSpPr>
          <p:cNvPr id="14" name="Text 10"/>
          <p:cNvSpPr/>
          <p:nvPr/>
        </p:nvSpPr>
        <p:spPr>
          <a:xfrm>
            <a:off x="4766072" y="6701671"/>
            <a:ext cx="8755856" cy="6986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51"/>
              </a:lnSpc>
              <a:buNone/>
            </a:pPr>
            <a:r>
              <a:rPr lang="en-US" sz="1719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Assessing the solution's scalability under heavy loads with a large catalog, ensuring optimal performance in peak usage situations.</a:t>
            </a:r>
            <a:endParaRPr lang="en-US" sz="1719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624376" y="1695926"/>
            <a:ext cx="9381649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Methodology for Conducting the Scalability Test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624376" y="3640098"/>
            <a:ext cx="27654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Test Data Generation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624376" y="4556641"/>
            <a:ext cx="276546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Creation of realistic datasets to simulate different usage scenarios and catalog sizes.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939433" y="3640098"/>
            <a:ext cx="27654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Performance Monitoring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939433" y="4556641"/>
            <a:ext cx="276546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Continuous monitoring of key performance metrics during the test to analyze the solution's behavior under varying loads.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254490" y="364009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Load Balancing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254490" y="4209455"/>
            <a:ext cx="276546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Applying varying loads to the system to evaluate its ability to distribute and manage the load effectively.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86987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Metrics and Benchmarks Used to Measure Performance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276546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13811">
            <a:solidFill>
              <a:srgbClr val="6D4562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678442" y="2807137"/>
            <a:ext cx="1246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5212913" y="284178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Response Time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5212913" y="332220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Measurement of the time taken by the solution to respond to a user's request under different loads and catalog sizes.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4490799" y="44287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13811">
            <a:solidFill>
              <a:srgbClr val="6D4562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4643199" y="4470440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5212913" y="450508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Throughput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5212913" y="4985504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Assessment of the number of transactions processed by the solution per unit of time, reflecting its processing capacity.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4490799" y="609207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13811">
            <a:solidFill>
              <a:srgbClr val="6D4562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4644033" y="6133743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5212913" y="6168390"/>
            <a:ext cx="268104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Resource Utilization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5212913" y="664880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Analysis of the system's resource utilization, including CPU, memory, and storage, during peak loads.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624376" y="1229439"/>
            <a:ext cx="9381649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Analysis of the Test Results and Identification of Bottlenecks</a:t>
            </a:r>
            <a:endParaRPr lang="en-US" sz="4374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4376" y="2951440"/>
            <a:ext cx="3127177" cy="88868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846546" y="417337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Data Analysis</a:t>
            </a:r>
            <a:endParaRPr lang="en-US" sz="2187" dirty="0"/>
          </a:p>
        </p:txBody>
      </p:sp>
      <p:sp>
        <p:nvSpPr>
          <p:cNvPr id="9" name="Text 4"/>
          <p:cNvSpPr/>
          <p:nvPr/>
        </p:nvSpPr>
        <p:spPr>
          <a:xfrm>
            <a:off x="2846546" y="4653796"/>
            <a:ext cx="268283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Thorough analysis of the test results to identify performance bottlenecks and areas requiring improvement.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1552" y="2951440"/>
            <a:ext cx="3127177" cy="88868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973723" y="4173379"/>
            <a:ext cx="268283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Root Cause Identification</a:t>
            </a:r>
            <a:endParaRPr lang="en-US" sz="2187" dirty="0"/>
          </a:p>
        </p:txBody>
      </p:sp>
      <p:sp>
        <p:nvSpPr>
          <p:cNvPr id="12" name="Text 6"/>
          <p:cNvSpPr/>
          <p:nvPr/>
        </p:nvSpPr>
        <p:spPr>
          <a:xfrm>
            <a:off x="5973723" y="5000982"/>
            <a:ext cx="268283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Determination of the root causes of performance issues, including software limitations or infrastructure constraints.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8729" y="2951440"/>
            <a:ext cx="3127296" cy="888682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9100899" y="4173379"/>
            <a:ext cx="268295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Improvement Prioritization</a:t>
            </a:r>
            <a:endParaRPr lang="en-US" sz="2187" dirty="0"/>
          </a:p>
        </p:txBody>
      </p:sp>
      <p:sp>
        <p:nvSpPr>
          <p:cNvPr id="15" name="Text 8"/>
          <p:cNvSpPr/>
          <p:nvPr/>
        </p:nvSpPr>
        <p:spPr>
          <a:xfrm>
            <a:off x="9100899" y="5000982"/>
            <a:ext cx="268295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Prioritization of improvement efforts based on the impact on scalability and criticality of the identified bottlenecks.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624376" y="1580674"/>
            <a:ext cx="9381649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Recommendations for Optimizing the Solution's Scalability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624376" y="3524845"/>
            <a:ext cx="2905006" cy="944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436"/>
              </a:lnSpc>
              <a:buNone/>
            </a:pPr>
            <a:r>
              <a:rPr lang="en-US" sz="7436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1</a:t>
            </a:r>
            <a:endParaRPr lang="en-US" sz="7436" dirty="0"/>
          </a:p>
        </p:txBody>
      </p:sp>
      <p:sp>
        <p:nvSpPr>
          <p:cNvPr id="6" name="Text 3"/>
          <p:cNvSpPr/>
          <p:nvPr/>
        </p:nvSpPr>
        <p:spPr>
          <a:xfrm>
            <a:off x="2894409" y="4746784"/>
            <a:ext cx="236481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Code Refactoring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624376" y="5227201"/>
            <a:ext cx="290500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Optimizing the codebase to improve efficiency and resource utilization.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5862638" y="3524845"/>
            <a:ext cx="2905006" cy="944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436"/>
              </a:lnSpc>
              <a:buNone/>
            </a:pPr>
            <a:r>
              <a:rPr lang="en-US" sz="7436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2</a:t>
            </a:r>
            <a:endParaRPr lang="en-US" sz="7436" dirty="0"/>
          </a:p>
        </p:txBody>
      </p:sp>
      <p:sp>
        <p:nvSpPr>
          <p:cNvPr id="9" name="Text 6"/>
          <p:cNvSpPr/>
          <p:nvPr/>
        </p:nvSpPr>
        <p:spPr>
          <a:xfrm>
            <a:off x="5875853" y="4746784"/>
            <a:ext cx="287845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Infrastructure Scaling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862638" y="5227201"/>
            <a:ext cx="290500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Investing in scalable infrastructure to accommodate increased loads and user growth.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9100899" y="3524845"/>
            <a:ext cx="2905125" cy="944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436"/>
              </a:lnSpc>
              <a:buNone/>
            </a:pPr>
            <a:r>
              <a:rPr lang="en-US" sz="7436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3</a:t>
            </a:r>
            <a:endParaRPr lang="en-US" sz="7436" dirty="0"/>
          </a:p>
        </p:txBody>
      </p:sp>
      <p:sp>
        <p:nvSpPr>
          <p:cNvPr id="12" name="Text 9"/>
          <p:cNvSpPr/>
          <p:nvPr/>
        </p:nvSpPr>
        <p:spPr>
          <a:xfrm>
            <a:off x="9280565" y="4746784"/>
            <a:ext cx="254579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Caching Strategies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100899" y="5227201"/>
            <a:ext cx="290512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Implementing effective caching mechanisms to reduce response times and enhance performance.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7</cp:revision>
  <dcterms:created xsi:type="dcterms:W3CDTF">2024-02-05T15:58:00Z</dcterms:created>
  <dcterms:modified xsi:type="dcterms:W3CDTF">2024-02-05T17:19:05Z</dcterms:modified>
</cp:coreProperties>
</file>