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DBD903-2698-4BA9-B233-44BE194DAD0D}" v="12" dt="2024-02-05T17:20:17.2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855AA11B-BD58-4F0D-880C-CB3551E2414E}" type="datetimeFigureOut">
              <a:t>2/5/2024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5908B4F2-F696-41C7-B073-004B04969D33}" type="slidenum">
              <a:t>‹#›</a:t>
            </a:fld>
            <a:endParaRPr lang="en-US"/>
          </a:p>
        </p:txBody>
      </p:sp>
    </p:spTree>
    <p:extLst>
      <p:ext uri="{BB962C8B-B14F-4D97-AF65-F5344CB8AC3E}">
        <p14:creationId xmlns:p14="http://schemas.microsoft.com/office/powerpoint/2010/main" val="762432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323624"/>
            <a:ext cx="5332690" cy="833199"/>
          </a:xfrm>
          <a:prstGeom prst="rect">
            <a:avLst/>
          </a:prstGeom>
          <a:noFill/>
          <a:ln/>
        </p:spPr>
        <p:txBody>
          <a:bodyPr wrap="none" rtlCol="0" anchor="t"/>
          <a:lstStyle/>
          <a:p>
            <a:pPr marL="0" indent="0">
              <a:lnSpc>
                <a:spcPts val="6561"/>
              </a:lnSpc>
              <a:buNone/>
            </a:pPr>
            <a:r>
              <a:rPr lang="en-US" sz="5249" b="1" dirty="0">
                <a:solidFill>
                  <a:srgbClr val="FFFFFF"/>
                </a:solidFill>
                <a:latin typeface="Nunito" pitchFamily="34" charset="0"/>
                <a:ea typeface="Nunito" pitchFamily="34" charset="-122"/>
                <a:cs typeface="Nunito" pitchFamily="34" charset="-120"/>
              </a:rPr>
              <a:t>Introduction</a:t>
            </a:r>
            <a:endParaRPr lang="en-US" sz="5249" dirty="0"/>
          </a:p>
        </p:txBody>
      </p:sp>
      <p:sp>
        <p:nvSpPr>
          <p:cNvPr id="6" name="Text 2"/>
          <p:cNvSpPr/>
          <p:nvPr/>
        </p:nvSpPr>
        <p:spPr>
          <a:xfrm>
            <a:off x="6319599" y="3490079"/>
            <a:ext cx="7477601"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introduction section provides an overview of the upcoming detailed analysis of the catalog scoring mechanism. The objective is to evaluate the transparency, accuracy, and potential biases in the scoring process. This analysis will aid in identifying areas for improvement and enhancing the overall integrity of the catalog scoring mechanism.</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158716"/>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Overview of the catalog scoring mechanism</a:t>
            </a:r>
            <a:endParaRPr lang="en-US" sz="4374" dirty="0"/>
          </a:p>
        </p:txBody>
      </p:sp>
      <p:sp>
        <p:nvSpPr>
          <p:cNvPr id="5" name="Text 2"/>
          <p:cNvSpPr/>
          <p:nvPr/>
        </p:nvSpPr>
        <p:spPr>
          <a:xfrm>
            <a:off x="2348389" y="3102888"/>
            <a:ext cx="2221944" cy="347186"/>
          </a:xfrm>
          <a:prstGeom prst="rect">
            <a:avLst/>
          </a:prstGeom>
          <a:noFill/>
          <a:ln/>
        </p:spPr>
        <p:txBody>
          <a:bodyPr wrap="none" rtlCol="0" anchor="t"/>
          <a:lstStyle/>
          <a:p>
            <a:pPr marL="0" indent="0">
              <a:lnSpc>
                <a:spcPts val="2734"/>
              </a:lnSpc>
              <a:buNone/>
            </a:pPr>
            <a:r>
              <a:rPr lang="en-US" sz="2187" b="1" dirty="0">
                <a:solidFill>
                  <a:srgbClr val="FFFFFF"/>
                </a:solidFill>
                <a:latin typeface="Nunito" pitchFamily="34" charset="0"/>
                <a:ea typeface="Nunito" pitchFamily="34" charset="-122"/>
                <a:cs typeface="Nunito" pitchFamily="34" charset="-120"/>
              </a:rPr>
              <a:t>Scoring Process</a:t>
            </a:r>
            <a:endParaRPr lang="en-US" sz="2187" dirty="0"/>
          </a:p>
        </p:txBody>
      </p:sp>
      <p:sp>
        <p:nvSpPr>
          <p:cNvPr id="6" name="Text 3"/>
          <p:cNvSpPr/>
          <p:nvPr/>
        </p:nvSpPr>
        <p:spPr>
          <a:xfrm>
            <a:off x="2348389" y="3672245"/>
            <a:ext cx="2949416" cy="284321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mechanism follows a structured process for evaluating and assigning scores to catalog entries based on predefined criteria. Each criterion is meticulously assessed to ensure a fair and balanced scoring system.</a:t>
            </a:r>
            <a:endParaRPr lang="en-US" sz="1750" dirty="0"/>
          </a:p>
        </p:txBody>
      </p:sp>
      <p:sp>
        <p:nvSpPr>
          <p:cNvPr id="7" name="Text 4"/>
          <p:cNvSpPr/>
          <p:nvPr/>
        </p:nvSpPr>
        <p:spPr>
          <a:xfrm>
            <a:off x="5847398" y="3102888"/>
            <a:ext cx="2221944" cy="347186"/>
          </a:xfrm>
          <a:prstGeom prst="rect">
            <a:avLst/>
          </a:prstGeom>
          <a:noFill/>
          <a:ln/>
        </p:spPr>
        <p:txBody>
          <a:bodyPr wrap="none" rtlCol="0" anchor="t"/>
          <a:lstStyle/>
          <a:p>
            <a:pPr marL="0" indent="0">
              <a:lnSpc>
                <a:spcPts val="2734"/>
              </a:lnSpc>
              <a:buNone/>
            </a:pPr>
            <a:r>
              <a:rPr lang="en-US" sz="2187" b="1" dirty="0">
                <a:solidFill>
                  <a:srgbClr val="FFFFFF"/>
                </a:solidFill>
                <a:latin typeface="Nunito" pitchFamily="34" charset="0"/>
                <a:ea typeface="Nunito" pitchFamily="34" charset="-122"/>
                <a:cs typeface="Nunito" pitchFamily="34" charset="-120"/>
              </a:rPr>
              <a:t>Key Metrics</a:t>
            </a:r>
            <a:endParaRPr lang="en-US" sz="2187" dirty="0"/>
          </a:p>
        </p:txBody>
      </p:sp>
      <p:sp>
        <p:nvSpPr>
          <p:cNvPr id="8" name="Text 5"/>
          <p:cNvSpPr/>
          <p:nvPr/>
        </p:nvSpPr>
        <p:spPr>
          <a:xfrm>
            <a:off x="5847398" y="3672245"/>
            <a:ext cx="2949416" cy="3198614"/>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It incorporates various key metrics, including relevance, completeness, and accuracy, to ensure a comprehensive evaluation of catalog entries. The utilization of multiple metrics contributes to the robustness of the scoring mechanism.</a:t>
            </a:r>
            <a:endParaRPr lang="en-US" sz="1750" dirty="0"/>
          </a:p>
        </p:txBody>
      </p:sp>
      <p:sp>
        <p:nvSpPr>
          <p:cNvPr id="9" name="Text 6"/>
          <p:cNvSpPr/>
          <p:nvPr/>
        </p:nvSpPr>
        <p:spPr>
          <a:xfrm>
            <a:off x="9346406" y="3102888"/>
            <a:ext cx="2333149" cy="347186"/>
          </a:xfrm>
          <a:prstGeom prst="rect">
            <a:avLst/>
          </a:prstGeom>
          <a:noFill/>
          <a:ln/>
        </p:spPr>
        <p:txBody>
          <a:bodyPr wrap="none" rtlCol="0" anchor="t"/>
          <a:lstStyle/>
          <a:p>
            <a:pPr marL="0" indent="0">
              <a:lnSpc>
                <a:spcPts val="2734"/>
              </a:lnSpc>
              <a:buNone/>
            </a:pPr>
            <a:r>
              <a:rPr lang="en-US" sz="2187" b="1" dirty="0">
                <a:solidFill>
                  <a:srgbClr val="FFFFFF"/>
                </a:solidFill>
                <a:latin typeface="Nunito" pitchFamily="34" charset="0"/>
                <a:ea typeface="Nunito" pitchFamily="34" charset="-122"/>
                <a:cs typeface="Nunito" pitchFamily="34" charset="-120"/>
              </a:rPr>
              <a:t>Evaluation Criteria</a:t>
            </a:r>
            <a:endParaRPr lang="en-US" sz="2187" dirty="0"/>
          </a:p>
        </p:txBody>
      </p:sp>
      <p:sp>
        <p:nvSpPr>
          <p:cNvPr id="10" name="Text 7"/>
          <p:cNvSpPr/>
          <p:nvPr/>
        </p:nvSpPr>
        <p:spPr>
          <a:xfrm>
            <a:off x="9346406" y="3672245"/>
            <a:ext cx="2949416" cy="284321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It outlines clear evaluation criteria to maintain consistency and objectivity in the scoring process. Transparency in the criteria is crucial to instill confidence in the overall reliability of the scoring mechanism.</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237893"/>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Importance of transparency in the scoring mechanism</a:t>
            </a:r>
            <a:endParaRPr lang="en-US" sz="4374" dirty="0"/>
          </a:p>
        </p:txBody>
      </p:sp>
      <p:sp>
        <p:nvSpPr>
          <p:cNvPr id="5" name="Shape 2"/>
          <p:cNvSpPr/>
          <p:nvPr/>
        </p:nvSpPr>
        <p:spPr>
          <a:xfrm>
            <a:off x="2348389" y="3244572"/>
            <a:ext cx="499943" cy="499943"/>
          </a:xfrm>
          <a:prstGeom prst="roundRect">
            <a:avLst>
              <a:gd name="adj" fmla="val 80001"/>
            </a:avLst>
          </a:prstGeom>
          <a:solidFill>
            <a:srgbClr val="00002E"/>
          </a:solidFill>
          <a:ln w="27742">
            <a:solidFill>
              <a:srgbClr val="F2B42D"/>
            </a:solidFill>
            <a:prstDash val="solid"/>
          </a:ln>
        </p:spPr>
      </p:sp>
      <p:sp>
        <p:nvSpPr>
          <p:cNvPr id="6" name="Text 3"/>
          <p:cNvSpPr/>
          <p:nvPr/>
        </p:nvSpPr>
        <p:spPr>
          <a:xfrm>
            <a:off x="2498288" y="3286244"/>
            <a:ext cx="200025"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7" name="Text 4"/>
          <p:cNvSpPr/>
          <p:nvPr/>
        </p:nvSpPr>
        <p:spPr>
          <a:xfrm>
            <a:off x="3070503" y="3320891"/>
            <a:ext cx="2221944"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Accountability</a:t>
            </a:r>
            <a:endParaRPr lang="en-US" sz="2187" dirty="0"/>
          </a:p>
        </p:txBody>
      </p:sp>
      <p:sp>
        <p:nvSpPr>
          <p:cNvPr id="8" name="Text 5"/>
          <p:cNvSpPr/>
          <p:nvPr/>
        </p:nvSpPr>
        <p:spPr>
          <a:xfrm>
            <a:off x="3070503" y="3801308"/>
            <a:ext cx="2440900" cy="2487811"/>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Transparency enhances accountability by allowing stakeholders to understand the scoring process and outcomes, thereby promoting trust and confidence.</a:t>
            </a:r>
            <a:endParaRPr lang="en-US" sz="1750" dirty="0"/>
          </a:p>
        </p:txBody>
      </p:sp>
      <p:sp>
        <p:nvSpPr>
          <p:cNvPr id="9" name="Shape 6"/>
          <p:cNvSpPr/>
          <p:nvPr/>
        </p:nvSpPr>
        <p:spPr>
          <a:xfrm>
            <a:off x="5733574" y="3244572"/>
            <a:ext cx="499943" cy="499943"/>
          </a:xfrm>
          <a:prstGeom prst="roundRect">
            <a:avLst>
              <a:gd name="adj" fmla="val 80001"/>
            </a:avLst>
          </a:prstGeom>
          <a:solidFill>
            <a:srgbClr val="00002E"/>
          </a:solidFill>
          <a:ln w="27742">
            <a:solidFill>
              <a:srgbClr val="D7425E"/>
            </a:solidFill>
            <a:prstDash val="solid"/>
          </a:ln>
        </p:spPr>
      </p:sp>
      <p:sp>
        <p:nvSpPr>
          <p:cNvPr id="10" name="Text 7"/>
          <p:cNvSpPr/>
          <p:nvPr/>
        </p:nvSpPr>
        <p:spPr>
          <a:xfrm>
            <a:off x="5883473" y="3286244"/>
            <a:ext cx="200025"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1" name="Text 8"/>
          <p:cNvSpPr/>
          <p:nvPr/>
        </p:nvSpPr>
        <p:spPr>
          <a:xfrm>
            <a:off x="6455688" y="3320891"/>
            <a:ext cx="2440900" cy="694373"/>
          </a:xfrm>
          <a:prstGeom prst="rect">
            <a:avLst/>
          </a:prstGeom>
          <a:noFill/>
          <a:ln/>
        </p:spPr>
        <p:txBody>
          <a:bodyPr wrap="squar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Stakeholder Understanding</a:t>
            </a:r>
            <a:endParaRPr lang="en-US" sz="2187" dirty="0"/>
          </a:p>
        </p:txBody>
      </p:sp>
      <p:sp>
        <p:nvSpPr>
          <p:cNvPr id="12" name="Text 9"/>
          <p:cNvSpPr/>
          <p:nvPr/>
        </p:nvSpPr>
        <p:spPr>
          <a:xfrm>
            <a:off x="6455688" y="4148495"/>
            <a:ext cx="2440900" cy="284321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Transparent scoring mechanisms facilitate a better understanding among stakeholders, leading to improved collaboration and informed decision-making.</a:t>
            </a:r>
            <a:endParaRPr lang="en-US" sz="1750" dirty="0"/>
          </a:p>
        </p:txBody>
      </p:sp>
      <p:sp>
        <p:nvSpPr>
          <p:cNvPr id="13" name="Shape 10"/>
          <p:cNvSpPr/>
          <p:nvPr/>
        </p:nvSpPr>
        <p:spPr>
          <a:xfrm>
            <a:off x="9118759" y="3244572"/>
            <a:ext cx="499943" cy="499943"/>
          </a:xfrm>
          <a:prstGeom prst="roundRect">
            <a:avLst>
              <a:gd name="adj" fmla="val 80001"/>
            </a:avLst>
          </a:prstGeom>
          <a:solidFill>
            <a:srgbClr val="00002E"/>
          </a:solidFill>
          <a:ln w="27742">
            <a:solidFill>
              <a:srgbClr val="DD785E"/>
            </a:solidFill>
            <a:prstDash val="solid"/>
          </a:ln>
        </p:spPr>
      </p:sp>
      <p:sp>
        <p:nvSpPr>
          <p:cNvPr id="14" name="Text 11"/>
          <p:cNvSpPr/>
          <p:nvPr/>
        </p:nvSpPr>
        <p:spPr>
          <a:xfrm>
            <a:off x="9268658" y="3286244"/>
            <a:ext cx="200025"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15" name="Text 12"/>
          <p:cNvSpPr/>
          <p:nvPr/>
        </p:nvSpPr>
        <p:spPr>
          <a:xfrm>
            <a:off x="9840873" y="3320891"/>
            <a:ext cx="2440900" cy="694373"/>
          </a:xfrm>
          <a:prstGeom prst="rect">
            <a:avLst/>
          </a:prstGeom>
          <a:noFill/>
          <a:ln/>
        </p:spPr>
        <p:txBody>
          <a:bodyPr wrap="squar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Reputational Integrity</a:t>
            </a:r>
            <a:endParaRPr lang="en-US" sz="2187" dirty="0"/>
          </a:p>
        </p:txBody>
      </p:sp>
      <p:sp>
        <p:nvSpPr>
          <p:cNvPr id="16" name="Text 13"/>
          <p:cNvSpPr/>
          <p:nvPr/>
        </p:nvSpPr>
        <p:spPr>
          <a:xfrm>
            <a:off x="9840873" y="4148495"/>
            <a:ext cx="2440900" cy="284321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Publicly transparent mechanisms contribute to the reputation and integrity of the organization, fostering positive relationships with stakeholders and the community.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516975"/>
            <a:ext cx="9611677"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Test case objectives and methodology</a:t>
            </a:r>
            <a:endParaRPr lang="en-US" sz="4374" dirty="0"/>
          </a:p>
        </p:txBody>
      </p:sp>
      <p:pic>
        <p:nvPicPr>
          <p:cNvPr id="5" name="Image 1" descr="preencoded.png"/>
          <p:cNvPicPr>
            <a:picLocks noChangeAspect="1"/>
          </p:cNvPicPr>
          <p:nvPr/>
        </p:nvPicPr>
        <p:blipFill>
          <a:blip r:embed="rId4"/>
          <a:stretch>
            <a:fillRect/>
          </a:stretch>
        </p:blipFill>
        <p:spPr>
          <a:xfrm>
            <a:off x="2348389" y="2655689"/>
            <a:ext cx="3311128" cy="888682"/>
          </a:xfrm>
          <a:prstGeom prst="rect">
            <a:avLst/>
          </a:prstGeom>
        </p:spPr>
      </p:pic>
      <p:sp>
        <p:nvSpPr>
          <p:cNvPr id="6" name="Text 2"/>
          <p:cNvSpPr/>
          <p:nvPr/>
        </p:nvSpPr>
        <p:spPr>
          <a:xfrm>
            <a:off x="2570559" y="3877628"/>
            <a:ext cx="2221944"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Objective Setting</a:t>
            </a:r>
            <a:endParaRPr lang="en-US" sz="2187" dirty="0"/>
          </a:p>
        </p:txBody>
      </p:sp>
      <p:sp>
        <p:nvSpPr>
          <p:cNvPr id="7" name="Text 3"/>
          <p:cNvSpPr/>
          <p:nvPr/>
        </p:nvSpPr>
        <p:spPr>
          <a:xfrm>
            <a:off x="2570559" y="4358045"/>
            <a:ext cx="2866787" cy="1777008"/>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Establish clear and measurable objectives for the test case to ensure comprehensive examination of the scoring mechanism.</a:t>
            </a:r>
            <a:endParaRPr lang="en-US" sz="1750" dirty="0"/>
          </a:p>
        </p:txBody>
      </p:sp>
      <p:pic>
        <p:nvPicPr>
          <p:cNvPr id="8" name="Image 2" descr="preencoded.png"/>
          <p:cNvPicPr>
            <a:picLocks noChangeAspect="1"/>
          </p:cNvPicPr>
          <p:nvPr/>
        </p:nvPicPr>
        <p:blipFill>
          <a:blip r:embed="rId5"/>
          <a:stretch>
            <a:fillRect/>
          </a:stretch>
        </p:blipFill>
        <p:spPr>
          <a:xfrm>
            <a:off x="5659517" y="2655689"/>
            <a:ext cx="3311128" cy="888682"/>
          </a:xfrm>
          <a:prstGeom prst="rect">
            <a:avLst/>
          </a:prstGeom>
        </p:spPr>
      </p:pic>
      <p:sp>
        <p:nvSpPr>
          <p:cNvPr id="9" name="Text 4"/>
          <p:cNvSpPr/>
          <p:nvPr/>
        </p:nvSpPr>
        <p:spPr>
          <a:xfrm>
            <a:off x="5881687" y="3877628"/>
            <a:ext cx="2636996" cy="347186"/>
          </a:xfrm>
          <a:prstGeom prst="rect">
            <a:avLst/>
          </a:prstGeom>
          <a:noFill/>
          <a:ln/>
        </p:spPr>
        <p:txBody>
          <a:bodyPr wrap="non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Methodology Design</a:t>
            </a:r>
            <a:endParaRPr lang="en-US" sz="2187" dirty="0"/>
          </a:p>
        </p:txBody>
      </p:sp>
      <p:sp>
        <p:nvSpPr>
          <p:cNvPr id="10" name="Text 5"/>
          <p:cNvSpPr/>
          <p:nvPr/>
        </p:nvSpPr>
        <p:spPr>
          <a:xfrm>
            <a:off x="5881687" y="4358045"/>
            <a:ext cx="2866787" cy="2132409"/>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Develop a robust methodology including data collection, analysis, and comparison to evaluate the transparency of the catalog scoring process.</a:t>
            </a:r>
            <a:endParaRPr lang="en-US" sz="1750" dirty="0"/>
          </a:p>
        </p:txBody>
      </p:sp>
      <p:pic>
        <p:nvPicPr>
          <p:cNvPr id="11" name="Image 3" descr="preencoded.png"/>
          <p:cNvPicPr>
            <a:picLocks noChangeAspect="1"/>
          </p:cNvPicPr>
          <p:nvPr/>
        </p:nvPicPr>
        <p:blipFill>
          <a:blip r:embed="rId6"/>
          <a:stretch>
            <a:fillRect/>
          </a:stretch>
        </p:blipFill>
        <p:spPr>
          <a:xfrm>
            <a:off x="8970645" y="2655689"/>
            <a:ext cx="3311247" cy="888682"/>
          </a:xfrm>
          <a:prstGeom prst="rect">
            <a:avLst/>
          </a:prstGeom>
        </p:spPr>
      </p:pic>
      <p:sp>
        <p:nvSpPr>
          <p:cNvPr id="12" name="Text 6"/>
          <p:cNvSpPr/>
          <p:nvPr/>
        </p:nvSpPr>
        <p:spPr>
          <a:xfrm>
            <a:off x="9192816" y="3877628"/>
            <a:ext cx="2332911" cy="347186"/>
          </a:xfrm>
          <a:prstGeom prst="rect">
            <a:avLst/>
          </a:prstGeom>
          <a:noFill/>
          <a:ln/>
        </p:spPr>
        <p:txBody>
          <a:bodyPr wrap="non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Validation Process</a:t>
            </a:r>
            <a:endParaRPr lang="en-US" sz="2187" dirty="0"/>
          </a:p>
        </p:txBody>
      </p:sp>
      <p:sp>
        <p:nvSpPr>
          <p:cNvPr id="13" name="Text 7"/>
          <p:cNvSpPr/>
          <p:nvPr/>
        </p:nvSpPr>
        <p:spPr>
          <a:xfrm>
            <a:off x="9192816" y="4358045"/>
            <a:ext cx="2866906"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Execute a thorough validation process to ensure the reliability and accuracy of the test case outcomes.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5791"/>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0" y="0"/>
            <a:ext cx="14630400" cy="1944172"/>
          </a:xfrm>
          <a:prstGeom prst="rect">
            <a:avLst/>
          </a:prstGeom>
        </p:spPr>
      </p:pic>
      <p:sp>
        <p:nvSpPr>
          <p:cNvPr id="5" name="Text 1"/>
          <p:cNvSpPr/>
          <p:nvPr/>
        </p:nvSpPr>
        <p:spPr>
          <a:xfrm>
            <a:off x="3838456" y="2371844"/>
            <a:ext cx="6953488" cy="1458039"/>
          </a:xfrm>
          <a:prstGeom prst="rect">
            <a:avLst/>
          </a:prstGeom>
          <a:noFill/>
          <a:ln/>
        </p:spPr>
        <p:txBody>
          <a:bodyPr wrap="square" rtlCol="0" anchor="t"/>
          <a:lstStyle/>
          <a:p>
            <a:pPr marL="0" indent="0">
              <a:lnSpc>
                <a:spcPts val="3827"/>
              </a:lnSpc>
              <a:buNone/>
            </a:pPr>
            <a:r>
              <a:rPr lang="en-US" sz="3062" b="1" dirty="0">
                <a:solidFill>
                  <a:srgbClr val="FFFFFF"/>
                </a:solidFill>
                <a:latin typeface="Nunito" pitchFamily="34" charset="0"/>
                <a:ea typeface="Nunito" pitchFamily="34" charset="-122"/>
                <a:cs typeface="Nunito" pitchFamily="34" charset="-120"/>
              </a:rPr>
              <a:t>Examination of data sources and algorithms used in the scoring mechanism</a:t>
            </a:r>
            <a:endParaRPr lang="en-US" sz="3062" dirty="0"/>
          </a:p>
        </p:txBody>
      </p:sp>
      <p:sp>
        <p:nvSpPr>
          <p:cNvPr id="6" name="Shape 2"/>
          <p:cNvSpPr/>
          <p:nvPr/>
        </p:nvSpPr>
        <p:spPr>
          <a:xfrm>
            <a:off x="4062055" y="4063127"/>
            <a:ext cx="19407" cy="3744992"/>
          </a:xfrm>
          <a:prstGeom prst="rect">
            <a:avLst/>
          </a:prstGeom>
          <a:solidFill>
            <a:srgbClr val="262654"/>
          </a:solidFill>
          <a:ln/>
        </p:spPr>
      </p:sp>
      <p:sp>
        <p:nvSpPr>
          <p:cNvPr id="7" name="Shape 3"/>
          <p:cNvSpPr/>
          <p:nvPr/>
        </p:nvSpPr>
        <p:spPr>
          <a:xfrm>
            <a:off x="4246662" y="4349770"/>
            <a:ext cx="544354" cy="19407"/>
          </a:xfrm>
          <a:prstGeom prst="rect">
            <a:avLst/>
          </a:prstGeom>
          <a:solidFill>
            <a:srgbClr val="F2B42D"/>
          </a:solidFill>
          <a:ln/>
        </p:spPr>
      </p:sp>
      <p:sp>
        <p:nvSpPr>
          <p:cNvPr id="8" name="Shape 4"/>
          <p:cNvSpPr/>
          <p:nvPr/>
        </p:nvSpPr>
        <p:spPr>
          <a:xfrm>
            <a:off x="3896737" y="4184571"/>
            <a:ext cx="349925" cy="349925"/>
          </a:xfrm>
          <a:prstGeom prst="roundRect">
            <a:avLst>
              <a:gd name="adj" fmla="val 80009"/>
            </a:avLst>
          </a:prstGeom>
          <a:solidFill>
            <a:srgbClr val="00002E"/>
          </a:solidFill>
          <a:ln w="19407">
            <a:solidFill>
              <a:srgbClr val="F2B42D"/>
            </a:solidFill>
            <a:prstDash val="solid"/>
          </a:ln>
        </p:spPr>
      </p:sp>
      <p:sp>
        <p:nvSpPr>
          <p:cNvPr id="9" name="Text 5"/>
          <p:cNvSpPr/>
          <p:nvPr/>
        </p:nvSpPr>
        <p:spPr>
          <a:xfrm>
            <a:off x="4001631" y="4213622"/>
            <a:ext cx="140018" cy="291703"/>
          </a:xfrm>
          <a:prstGeom prst="rect">
            <a:avLst/>
          </a:prstGeom>
          <a:noFill/>
          <a:ln/>
        </p:spPr>
        <p:txBody>
          <a:bodyPr wrap="none" rtlCol="0" anchor="t"/>
          <a:lstStyle/>
          <a:p>
            <a:pPr marL="0" indent="0" algn="ctr">
              <a:lnSpc>
                <a:spcPts val="2296"/>
              </a:lnSpc>
              <a:buNone/>
            </a:pPr>
            <a:r>
              <a:rPr lang="en-US" sz="1837" b="1" dirty="0">
                <a:solidFill>
                  <a:srgbClr val="F2B42D"/>
                </a:solidFill>
                <a:latin typeface="Nunito" pitchFamily="34" charset="0"/>
                <a:ea typeface="Nunito" pitchFamily="34" charset="-122"/>
                <a:cs typeface="Nunito" pitchFamily="34" charset="-120"/>
              </a:rPr>
              <a:t>1</a:t>
            </a:r>
            <a:endParaRPr lang="en-US" sz="1837" dirty="0"/>
          </a:p>
        </p:txBody>
      </p:sp>
      <p:sp>
        <p:nvSpPr>
          <p:cNvPr id="10" name="Text 6"/>
          <p:cNvSpPr/>
          <p:nvPr/>
        </p:nvSpPr>
        <p:spPr>
          <a:xfrm>
            <a:off x="4927163" y="4218623"/>
            <a:ext cx="1555313" cy="243007"/>
          </a:xfrm>
          <a:prstGeom prst="rect">
            <a:avLst/>
          </a:prstGeom>
          <a:noFill/>
          <a:ln/>
        </p:spPr>
        <p:txBody>
          <a:bodyPr wrap="none" rtlCol="0" anchor="t"/>
          <a:lstStyle/>
          <a:p>
            <a:pPr marL="0" indent="0" algn="l">
              <a:lnSpc>
                <a:spcPts val="1914"/>
              </a:lnSpc>
              <a:buNone/>
            </a:pPr>
            <a:r>
              <a:rPr lang="en-US" sz="1531" b="1" dirty="0">
                <a:solidFill>
                  <a:srgbClr val="F2B42D"/>
                </a:solidFill>
                <a:latin typeface="Nunito" pitchFamily="34" charset="0"/>
                <a:ea typeface="Nunito" pitchFamily="34" charset="-122"/>
                <a:cs typeface="Nunito" pitchFamily="34" charset="-120"/>
              </a:rPr>
              <a:t>Data Sources</a:t>
            </a:r>
            <a:endParaRPr lang="en-US" sz="1531" dirty="0"/>
          </a:p>
        </p:txBody>
      </p:sp>
      <p:sp>
        <p:nvSpPr>
          <p:cNvPr id="11" name="Text 7"/>
          <p:cNvSpPr/>
          <p:nvPr/>
        </p:nvSpPr>
        <p:spPr>
          <a:xfrm>
            <a:off x="4927163" y="4554855"/>
            <a:ext cx="5864781" cy="497443"/>
          </a:xfrm>
          <a:prstGeom prst="rect">
            <a:avLst/>
          </a:prstGeom>
          <a:noFill/>
          <a:ln/>
        </p:spPr>
        <p:txBody>
          <a:bodyPr wrap="square" rtlCol="0" anchor="t"/>
          <a:lstStyle/>
          <a:p>
            <a:pPr marL="0" indent="0" algn="l">
              <a:lnSpc>
                <a:spcPts val="1960"/>
              </a:lnSpc>
              <a:buNone/>
            </a:pPr>
            <a:r>
              <a:rPr lang="en-US" sz="1225" dirty="0">
                <a:solidFill>
                  <a:srgbClr val="FFFFFF"/>
                </a:solidFill>
                <a:latin typeface="PT Sans" pitchFamily="34" charset="0"/>
                <a:ea typeface="PT Sans" pitchFamily="34" charset="-122"/>
                <a:cs typeface="PT Sans" pitchFamily="34" charset="-120"/>
              </a:rPr>
              <a:t>Evaluate the reliability and diversity of data sources used in the scoring mechanism to ensure comprehensive coverage and accuracy.</a:t>
            </a:r>
            <a:endParaRPr lang="en-US" sz="1225" dirty="0"/>
          </a:p>
        </p:txBody>
      </p:sp>
      <p:sp>
        <p:nvSpPr>
          <p:cNvPr id="12" name="Shape 8"/>
          <p:cNvSpPr/>
          <p:nvPr/>
        </p:nvSpPr>
        <p:spPr>
          <a:xfrm>
            <a:off x="4246662" y="5649932"/>
            <a:ext cx="544354" cy="19407"/>
          </a:xfrm>
          <a:prstGeom prst="rect">
            <a:avLst/>
          </a:prstGeom>
          <a:solidFill>
            <a:srgbClr val="D7425E"/>
          </a:solidFill>
          <a:ln/>
        </p:spPr>
      </p:sp>
      <p:sp>
        <p:nvSpPr>
          <p:cNvPr id="13" name="Shape 9"/>
          <p:cNvSpPr/>
          <p:nvPr/>
        </p:nvSpPr>
        <p:spPr>
          <a:xfrm>
            <a:off x="3896737" y="5484733"/>
            <a:ext cx="349925" cy="349925"/>
          </a:xfrm>
          <a:prstGeom prst="roundRect">
            <a:avLst>
              <a:gd name="adj" fmla="val 80009"/>
            </a:avLst>
          </a:prstGeom>
          <a:solidFill>
            <a:srgbClr val="00002E"/>
          </a:solidFill>
          <a:ln w="19407">
            <a:solidFill>
              <a:srgbClr val="D7425E"/>
            </a:solidFill>
            <a:prstDash val="solid"/>
          </a:ln>
        </p:spPr>
      </p:sp>
      <p:sp>
        <p:nvSpPr>
          <p:cNvPr id="14" name="Text 10"/>
          <p:cNvSpPr/>
          <p:nvPr/>
        </p:nvSpPr>
        <p:spPr>
          <a:xfrm>
            <a:off x="4001631" y="5513784"/>
            <a:ext cx="140018" cy="291703"/>
          </a:xfrm>
          <a:prstGeom prst="rect">
            <a:avLst/>
          </a:prstGeom>
          <a:noFill/>
          <a:ln/>
        </p:spPr>
        <p:txBody>
          <a:bodyPr wrap="none" rtlCol="0" anchor="t"/>
          <a:lstStyle/>
          <a:p>
            <a:pPr marL="0" indent="0" algn="ctr">
              <a:lnSpc>
                <a:spcPts val="2296"/>
              </a:lnSpc>
              <a:buNone/>
            </a:pPr>
            <a:r>
              <a:rPr lang="en-US" sz="1837" b="1" dirty="0">
                <a:solidFill>
                  <a:srgbClr val="D7425E"/>
                </a:solidFill>
                <a:latin typeface="Nunito" pitchFamily="34" charset="0"/>
                <a:ea typeface="Nunito" pitchFamily="34" charset="-122"/>
                <a:cs typeface="Nunito" pitchFamily="34" charset="-120"/>
              </a:rPr>
              <a:t>2</a:t>
            </a:r>
            <a:endParaRPr lang="en-US" sz="1837" dirty="0"/>
          </a:p>
        </p:txBody>
      </p:sp>
      <p:sp>
        <p:nvSpPr>
          <p:cNvPr id="15" name="Text 11"/>
          <p:cNvSpPr/>
          <p:nvPr/>
        </p:nvSpPr>
        <p:spPr>
          <a:xfrm>
            <a:off x="4927163" y="5518785"/>
            <a:ext cx="1771174" cy="243007"/>
          </a:xfrm>
          <a:prstGeom prst="rect">
            <a:avLst/>
          </a:prstGeom>
          <a:noFill/>
          <a:ln/>
        </p:spPr>
        <p:txBody>
          <a:bodyPr wrap="none" rtlCol="0" anchor="t"/>
          <a:lstStyle/>
          <a:p>
            <a:pPr marL="0" indent="0" algn="l">
              <a:lnSpc>
                <a:spcPts val="1914"/>
              </a:lnSpc>
              <a:buNone/>
            </a:pPr>
            <a:r>
              <a:rPr lang="en-US" sz="1531" b="1" dirty="0">
                <a:solidFill>
                  <a:srgbClr val="D7425E"/>
                </a:solidFill>
                <a:latin typeface="Nunito" pitchFamily="34" charset="0"/>
                <a:ea typeface="Nunito" pitchFamily="34" charset="-122"/>
                <a:cs typeface="Nunito" pitchFamily="34" charset="-120"/>
              </a:rPr>
              <a:t>Algorithm Selection</a:t>
            </a:r>
            <a:endParaRPr lang="en-US" sz="1531" dirty="0"/>
          </a:p>
        </p:txBody>
      </p:sp>
      <p:sp>
        <p:nvSpPr>
          <p:cNvPr id="16" name="Text 12"/>
          <p:cNvSpPr/>
          <p:nvPr/>
        </p:nvSpPr>
        <p:spPr>
          <a:xfrm>
            <a:off x="4927163" y="5855018"/>
            <a:ext cx="5864781" cy="497443"/>
          </a:xfrm>
          <a:prstGeom prst="rect">
            <a:avLst/>
          </a:prstGeom>
          <a:noFill/>
          <a:ln/>
        </p:spPr>
        <p:txBody>
          <a:bodyPr wrap="square" rtlCol="0" anchor="t"/>
          <a:lstStyle/>
          <a:p>
            <a:pPr marL="0" indent="0" algn="l">
              <a:lnSpc>
                <a:spcPts val="1960"/>
              </a:lnSpc>
              <a:buNone/>
            </a:pPr>
            <a:r>
              <a:rPr lang="en-US" sz="1225" dirty="0">
                <a:solidFill>
                  <a:srgbClr val="FFFFFF"/>
                </a:solidFill>
                <a:latin typeface="PT Sans" pitchFamily="34" charset="0"/>
                <a:ea typeface="PT Sans" pitchFamily="34" charset="-122"/>
                <a:cs typeface="PT Sans" pitchFamily="34" charset="-120"/>
              </a:rPr>
              <a:t>Analyze the appropriateness and effectiveness of the algorithms utilized for scoring catalog entries to gauge fairness and transparency.</a:t>
            </a:r>
            <a:endParaRPr lang="en-US" sz="1225" dirty="0"/>
          </a:p>
        </p:txBody>
      </p:sp>
      <p:sp>
        <p:nvSpPr>
          <p:cNvPr id="17" name="Shape 13"/>
          <p:cNvSpPr/>
          <p:nvPr/>
        </p:nvSpPr>
        <p:spPr>
          <a:xfrm>
            <a:off x="4246662" y="6950095"/>
            <a:ext cx="544354" cy="19407"/>
          </a:xfrm>
          <a:prstGeom prst="rect">
            <a:avLst/>
          </a:prstGeom>
          <a:solidFill>
            <a:srgbClr val="DD785E"/>
          </a:solidFill>
          <a:ln/>
        </p:spPr>
      </p:sp>
      <p:sp>
        <p:nvSpPr>
          <p:cNvPr id="18" name="Shape 14"/>
          <p:cNvSpPr/>
          <p:nvPr/>
        </p:nvSpPr>
        <p:spPr>
          <a:xfrm>
            <a:off x="3896737" y="6784896"/>
            <a:ext cx="349925" cy="349925"/>
          </a:xfrm>
          <a:prstGeom prst="roundRect">
            <a:avLst>
              <a:gd name="adj" fmla="val 80009"/>
            </a:avLst>
          </a:prstGeom>
          <a:solidFill>
            <a:srgbClr val="00002E"/>
          </a:solidFill>
          <a:ln w="19407">
            <a:solidFill>
              <a:srgbClr val="DD785E"/>
            </a:solidFill>
            <a:prstDash val="solid"/>
          </a:ln>
        </p:spPr>
      </p:sp>
      <p:sp>
        <p:nvSpPr>
          <p:cNvPr id="19" name="Text 15"/>
          <p:cNvSpPr/>
          <p:nvPr/>
        </p:nvSpPr>
        <p:spPr>
          <a:xfrm>
            <a:off x="4001631" y="6813947"/>
            <a:ext cx="140018" cy="291703"/>
          </a:xfrm>
          <a:prstGeom prst="rect">
            <a:avLst/>
          </a:prstGeom>
          <a:noFill/>
          <a:ln/>
        </p:spPr>
        <p:txBody>
          <a:bodyPr wrap="none" rtlCol="0" anchor="t"/>
          <a:lstStyle/>
          <a:p>
            <a:pPr marL="0" indent="0" algn="ctr">
              <a:lnSpc>
                <a:spcPts val="2296"/>
              </a:lnSpc>
              <a:buNone/>
            </a:pPr>
            <a:r>
              <a:rPr lang="en-US" sz="1837" b="1" dirty="0">
                <a:solidFill>
                  <a:srgbClr val="DD785E"/>
                </a:solidFill>
                <a:latin typeface="Nunito" pitchFamily="34" charset="0"/>
                <a:ea typeface="Nunito" pitchFamily="34" charset="-122"/>
                <a:cs typeface="Nunito" pitchFamily="34" charset="-120"/>
              </a:rPr>
              <a:t>3</a:t>
            </a:r>
            <a:endParaRPr lang="en-US" sz="1837" dirty="0"/>
          </a:p>
        </p:txBody>
      </p:sp>
      <p:sp>
        <p:nvSpPr>
          <p:cNvPr id="20" name="Text 16"/>
          <p:cNvSpPr/>
          <p:nvPr/>
        </p:nvSpPr>
        <p:spPr>
          <a:xfrm>
            <a:off x="4927163" y="6818947"/>
            <a:ext cx="2100143" cy="243007"/>
          </a:xfrm>
          <a:prstGeom prst="rect">
            <a:avLst/>
          </a:prstGeom>
          <a:noFill/>
          <a:ln/>
        </p:spPr>
        <p:txBody>
          <a:bodyPr wrap="none" rtlCol="0" anchor="t"/>
          <a:lstStyle/>
          <a:p>
            <a:pPr marL="0" indent="0" algn="l">
              <a:lnSpc>
                <a:spcPts val="1914"/>
              </a:lnSpc>
              <a:buNone/>
            </a:pPr>
            <a:r>
              <a:rPr lang="en-US" sz="1531" b="1" dirty="0">
                <a:solidFill>
                  <a:srgbClr val="DD785E"/>
                </a:solidFill>
                <a:latin typeface="Nunito" pitchFamily="34" charset="0"/>
                <a:ea typeface="Nunito" pitchFamily="34" charset="-122"/>
                <a:cs typeface="Nunito" pitchFamily="34" charset="-120"/>
              </a:rPr>
              <a:t>Integration Assessment</a:t>
            </a:r>
            <a:endParaRPr lang="en-US" sz="1531" dirty="0"/>
          </a:p>
        </p:txBody>
      </p:sp>
      <p:sp>
        <p:nvSpPr>
          <p:cNvPr id="21" name="Text 17"/>
          <p:cNvSpPr/>
          <p:nvPr/>
        </p:nvSpPr>
        <p:spPr>
          <a:xfrm>
            <a:off x="4927163" y="7155180"/>
            <a:ext cx="5864781" cy="497443"/>
          </a:xfrm>
          <a:prstGeom prst="rect">
            <a:avLst/>
          </a:prstGeom>
          <a:noFill/>
          <a:ln/>
        </p:spPr>
        <p:txBody>
          <a:bodyPr wrap="square" rtlCol="0" anchor="t"/>
          <a:lstStyle/>
          <a:p>
            <a:pPr marL="0" indent="0" algn="l">
              <a:lnSpc>
                <a:spcPts val="1960"/>
              </a:lnSpc>
              <a:buNone/>
            </a:pPr>
            <a:r>
              <a:rPr lang="en-US" sz="1225" dirty="0">
                <a:solidFill>
                  <a:srgbClr val="FFFFFF"/>
                </a:solidFill>
                <a:latin typeface="PT Sans" pitchFamily="34" charset="0"/>
                <a:ea typeface="PT Sans" pitchFamily="34" charset="-122"/>
                <a:cs typeface="PT Sans" pitchFamily="34" charset="-120"/>
              </a:rPr>
              <a:t>Assess the integration of data sources and algorithms to identify potential synergies and alignment with the scoring objectives.</a:t>
            </a:r>
            <a:endParaRPr lang="en-US" sz="12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338"/>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32338"/>
          </a:xfrm>
          <a:prstGeom prst="rect">
            <a:avLst/>
          </a:prstGeom>
        </p:spPr>
      </p:pic>
      <p:sp>
        <p:nvSpPr>
          <p:cNvPr id="5" name="Text 1"/>
          <p:cNvSpPr/>
          <p:nvPr/>
        </p:nvSpPr>
        <p:spPr>
          <a:xfrm>
            <a:off x="810697" y="594479"/>
            <a:ext cx="9351407" cy="1351359"/>
          </a:xfrm>
          <a:prstGeom prst="rect">
            <a:avLst/>
          </a:prstGeom>
          <a:noFill/>
          <a:ln/>
        </p:spPr>
        <p:txBody>
          <a:bodyPr wrap="square" rtlCol="0" anchor="t"/>
          <a:lstStyle/>
          <a:p>
            <a:pPr marL="0" indent="0">
              <a:lnSpc>
                <a:spcPts val="5320"/>
              </a:lnSpc>
              <a:buNone/>
            </a:pPr>
            <a:r>
              <a:rPr lang="en-US" sz="4256" b="1" dirty="0">
                <a:solidFill>
                  <a:srgbClr val="FFFFFF"/>
                </a:solidFill>
                <a:latin typeface="Nunito" pitchFamily="34" charset="0"/>
                <a:ea typeface="Nunito" pitchFamily="34" charset="-122"/>
                <a:cs typeface="Nunito" pitchFamily="34" charset="-120"/>
              </a:rPr>
              <a:t>Analysis of scoring results and comparison with expected outcomes</a:t>
            </a:r>
            <a:endParaRPr lang="en-US" sz="4256" dirty="0"/>
          </a:p>
        </p:txBody>
      </p:sp>
      <p:sp>
        <p:nvSpPr>
          <p:cNvPr id="6" name="Shape 2"/>
          <p:cNvSpPr/>
          <p:nvPr/>
        </p:nvSpPr>
        <p:spPr>
          <a:xfrm>
            <a:off x="810697" y="2270046"/>
            <a:ext cx="9351407" cy="1645206"/>
          </a:xfrm>
          <a:prstGeom prst="roundRect">
            <a:avLst>
              <a:gd name="adj" fmla="val 23653"/>
            </a:avLst>
          </a:prstGeom>
          <a:solidFill>
            <a:srgbClr val="00002E"/>
          </a:solidFill>
          <a:ln w="26908">
            <a:solidFill>
              <a:srgbClr val="F2B42D"/>
            </a:solidFill>
            <a:prstDash val="solid"/>
          </a:ln>
        </p:spPr>
      </p:sp>
      <p:sp>
        <p:nvSpPr>
          <p:cNvPr id="7" name="Text 3"/>
          <p:cNvSpPr/>
          <p:nvPr/>
        </p:nvSpPr>
        <p:spPr>
          <a:xfrm>
            <a:off x="1053703" y="2513052"/>
            <a:ext cx="2161937" cy="337780"/>
          </a:xfrm>
          <a:prstGeom prst="rect">
            <a:avLst/>
          </a:prstGeom>
          <a:noFill/>
          <a:ln/>
        </p:spPr>
        <p:txBody>
          <a:bodyPr wrap="none" rtlCol="0" anchor="t"/>
          <a:lstStyle/>
          <a:p>
            <a:pPr marL="0" indent="0">
              <a:lnSpc>
                <a:spcPts val="2660"/>
              </a:lnSpc>
              <a:buNone/>
            </a:pPr>
            <a:r>
              <a:rPr lang="en-US" sz="2128" b="1" dirty="0">
                <a:solidFill>
                  <a:srgbClr val="F2B42D"/>
                </a:solidFill>
                <a:latin typeface="Nunito" pitchFamily="34" charset="0"/>
                <a:ea typeface="Nunito" pitchFamily="34" charset="-122"/>
                <a:cs typeface="Nunito" pitchFamily="34" charset="-120"/>
              </a:rPr>
              <a:t>Score Accuracy</a:t>
            </a:r>
            <a:endParaRPr lang="en-US" sz="2128" dirty="0"/>
          </a:p>
        </p:txBody>
      </p:sp>
      <p:sp>
        <p:nvSpPr>
          <p:cNvPr id="8" name="Text 4"/>
          <p:cNvSpPr/>
          <p:nvPr/>
        </p:nvSpPr>
        <p:spPr>
          <a:xfrm>
            <a:off x="1053703" y="2980492"/>
            <a:ext cx="8865394" cy="691753"/>
          </a:xfrm>
          <a:prstGeom prst="rect">
            <a:avLst/>
          </a:prstGeom>
          <a:noFill/>
          <a:ln/>
        </p:spPr>
        <p:txBody>
          <a:bodyPr wrap="square" rtlCol="0" anchor="t"/>
          <a:lstStyle/>
          <a:p>
            <a:pPr marL="0" indent="0">
              <a:lnSpc>
                <a:spcPts val="2724"/>
              </a:lnSpc>
              <a:buNone/>
            </a:pPr>
            <a:r>
              <a:rPr lang="en-US" sz="1702" dirty="0">
                <a:solidFill>
                  <a:srgbClr val="FFFFFF"/>
                </a:solidFill>
                <a:latin typeface="PT Sans" pitchFamily="34" charset="0"/>
                <a:ea typeface="PT Sans" pitchFamily="34" charset="-122"/>
                <a:cs typeface="PT Sans" pitchFamily="34" charset="-120"/>
              </a:rPr>
              <a:t>Examine the accuracy of the assigned scores to catalog entries and compare them with the expected outcomes to identify any discrepancies.</a:t>
            </a:r>
            <a:endParaRPr lang="en-US" sz="1702" dirty="0"/>
          </a:p>
        </p:txBody>
      </p:sp>
      <p:sp>
        <p:nvSpPr>
          <p:cNvPr id="9" name="Shape 5"/>
          <p:cNvSpPr/>
          <p:nvPr/>
        </p:nvSpPr>
        <p:spPr>
          <a:xfrm>
            <a:off x="810697" y="4131350"/>
            <a:ext cx="9351407" cy="1645206"/>
          </a:xfrm>
          <a:prstGeom prst="roundRect">
            <a:avLst>
              <a:gd name="adj" fmla="val 23653"/>
            </a:avLst>
          </a:prstGeom>
          <a:solidFill>
            <a:srgbClr val="00002E"/>
          </a:solidFill>
          <a:ln w="26908">
            <a:solidFill>
              <a:srgbClr val="D7425E"/>
            </a:solidFill>
            <a:prstDash val="solid"/>
          </a:ln>
        </p:spPr>
      </p:sp>
      <p:sp>
        <p:nvSpPr>
          <p:cNvPr id="10" name="Text 6"/>
          <p:cNvSpPr/>
          <p:nvPr/>
        </p:nvSpPr>
        <p:spPr>
          <a:xfrm>
            <a:off x="1053703" y="4374356"/>
            <a:ext cx="2681883" cy="337780"/>
          </a:xfrm>
          <a:prstGeom prst="rect">
            <a:avLst/>
          </a:prstGeom>
          <a:noFill/>
          <a:ln/>
        </p:spPr>
        <p:txBody>
          <a:bodyPr wrap="none" rtlCol="0" anchor="t"/>
          <a:lstStyle/>
          <a:p>
            <a:pPr marL="0" indent="0">
              <a:lnSpc>
                <a:spcPts val="2660"/>
              </a:lnSpc>
              <a:buNone/>
            </a:pPr>
            <a:r>
              <a:rPr lang="en-US" sz="2128" b="1" dirty="0">
                <a:solidFill>
                  <a:srgbClr val="D7425E"/>
                </a:solidFill>
                <a:latin typeface="Nunito" pitchFamily="34" charset="0"/>
                <a:ea typeface="Nunito" pitchFamily="34" charset="-122"/>
                <a:cs typeface="Nunito" pitchFamily="34" charset="-120"/>
              </a:rPr>
              <a:t>Performance Analysis</a:t>
            </a:r>
            <a:endParaRPr lang="en-US" sz="2128" dirty="0"/>
          </a:p>
        </p:txBody>
      </p:sp>
      <p:sp>
        <p:nvSpPr>
          <p:cNvPr id="11" name="Text 7"/>
          <p:cNvSpPr/>
          <p:nvPr/>
        </p:nvSpPr>
        <p:spPr>
          <a:xfrm>
            <a:off x="1053703" y="4841796"/>
            <a:ext cx="8865394" cy="691753"/>
          </a:xfrm>
          <a:prstGeom prst="rect">
            <a:avLst/>
          </a:prstGeom>
          <a:noFill/>
          <a:ln/>
        </p:spPr>
        <p:txBody>
          <a:bodyPr wrap="square" rtlCol="0" anchor="t"/>
          <a:lstStyle/>
          <a:p>
            <a:pPr marL="0" indent="0">
              <a:lnSpc>
                <a:spcPts val="2724"/>
              </a:lnSpc>
              <a:buNone/>
            </a:pPr>
            <a:r>
              <a:rPr lang="en-US" sz="1702" dirty="0">
                <a:solidFill>
                  <a:srgbClr val="FFFFFF"/>
                </a:solidFill>
                <a:latin typeface="PT Sans" pitchFamily="34" charset="0"/>
                <a:ea typeface="PT Sans" pitchFamily="34" charset="-122"/>
                <a:cs typeface="PT Sans" pitchFamily="34" charset="-120"/>
              </a:rPr>
              <a:t>Analyze the overall performance of the scoring mechanism against predefined benchmarks to determine its effectiveness and fairness.</a:t>
            </a:r>
            <a:endParaRPr lang="en-US" sz="1702" dirty="0"/>
          </a:p>
        </p:txBody>
      </p:sp>
      <p:sp>
        <p:nvSpPr>
          <p:cNvPr id="12" name="Shape 8"/>
          <p:cNvSpPr/>
          <p:nvPr/>
        </p:nvSpPr>
        <p:spPr>
          <a:xfrm>
            <a:off x="810697" y="5992654"/>
            <a:ext cx="9351407" cy="1645206"/>
          </a:xfrm>
          <a:prstGeom prst="roundRect">
            <a:avLst>
              <a:gd name="adj" fmla="val 23653"/>
            </a:avLst>
          </a:prstGeom>
          <a:solidFill>
            <a:srgbClr val="00002E"/>
          </a:solidFill>
          <a:ln w="26908">
            <a:solidFill>
              <a:srgbClr val="DD785E"/>
            </a:solidFill>
            <a:prstDash val="solid"/>
          </a:ln>
        </p:spPr>
      </p:sp>
      <p:sp>
        <p:nvSpPr>
          <p:cNvPr id="13" name="Text 9"/>
          <p:cNvSpPr/>
          <p:nvPr/>
        </p:nvSpPr>
        <p:spPr>
          <a:xfrm>
            <a:off x="1053703" y="6235660"/>
            <a:ext cx="2656761" cy="337780"/>
          </a:xfrm>
          <a:prstGeom prst="rect">
            <a:avLst/>
          </a:prstGeom>
          <a:noFill/>
          <a:ln/>
        </p:spPr>
        <p:txBody>
          <a:bodyPr wrap="none" rtlCol="0" anchor="t"/>
          <a:lstStyle/>
          <a:p>
            <a:pPr marL="0" indent="0">
              <a:lnSpc>
                <a:spcPts val="2660"/>
              </a:lnSpc>
              <a:buNone/>
            </a:pPr>
            <a:r>
              <a:rPr lang="en-US" sz="2128" b="1" dirty="0">
                <a:solidFill>
                  <a:srgbClr val="DD785E"/>
                </a:solidFill>
                <a:latin typeface="Nunito" pitchFamily="34" charset="0"/>
                <a:ea typeface="Nunito" pitchFamily="34" charset="-122"/>
                <a:cs typeface="Nunito" pitchFamily="34" charset="-120"/>
              </a:rPr>
              <a:t>Outcome Comparison</a:t>
            </a:r>
            <a:endParaRPr lang="en-US" sz="2128" dirty="0"/>
          </a:p>
        </p:txBody>
      </p:sp>
      <p:sp>
        <p:nvSpPr>
          <p:cNvPr id="14" name="Text 10"/>
          <p:cNvSpPr/>
          <p:nvPr/>
        </p:nvSpPr>
        <p:spPr>
          <a:xfrm>
            <a:off x="1053703" y="6703100"/>
            <a:ext cx="8865394" cy="691753"/>
          </a:xfrm>
          <a:prstGeom prst="rect">
            <a:avLst/>
          </a:prstGeom>
          <a:noFill/>
          <a:ln/>
        </p:spPr>
        <p:txBody>
          <a:bodyPr wrap="square" rtlCol="0" anchor="t"/>
          <a:lstStyle/>
          <a:p>
            <a:pPr marL="0" indent="0">
              <a:lnSpc>
                <a:spcPts val="2724"/>
              </a:lnSpc>
              <a:buNone/>
            </a:pPr>
            <a:r>
              <a:rPr lang="en-US" sz="1702" dirty="0">
                <a:solidFill>
                  <a:srgbClr val="FFFFFF"/>
                </a:solidFill>
                <a:latin typeface="PT Sans" pitchFamily="34" charset="0"/>
                <a:ea typeface="PT Sans" pitchFamily="34" charset="-122"/>
                <a:cs typeface="PT Sans" pitchFamily="34" charset="-120"/>
              </a:rPr>
              <a:t>Compare the actual scoring outcomes with the anticipated results to ascertain the alignment with the set evaluation criteria.</a:t>
            </a:r>
            <a:endParaRPr lang="en-US" sz="1702"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66724" y="609005"/>
            <a:ext cx="9896951" cy="2075259"/>
          </a:xfrm>
          <a:prstGeom prst="rect">
            <a:avLst/>
          </a:prstGeom>
          <a:noFill/>
          <a:ln/>
        </p:spPr>
        <p:txBody>
          <a:bodyPr wrap="square" rtlCol="0" anchor="t"/>
          <a:lstStyle/>
          <a:p>
            <a:pPr marL="0" indent="0">
              <a:lnSpc>
                <a:spcPts val="5447"/>
              </a:lnSpc>
              <a:buNone/>
            </a:pPr>
            <a:r>
              <a:rPr lang="en-US" sz="4358" b="1" dirty="0">
                <a:solidFill>
                  <a:srgbClr val="FFFFFF"/>
                </a:solidFill>
                <a:latin typeface="Nunito" pitchFamily="34" charset="0"/>
                <a:ea typeface="Nunito" pitchFamily="34" charset="-122"/>
                <a:cs typeface="Nunito" pitchFamily="34" charset="-120"/>
              </a:rPr>
              <a:t>Identification of any discrepancies or potential biases in the scoring mechanism</a:t>
            </a:r>
            <a:endParaRPr lang="en-US" sz="4358" dirty="0"/>
          </a:p>
        </p:txBody>
      </p:sp>
      <p:sp>
        <p:nvSpPr>
          <p:cNvPr id="5" name="Shape 2"/>
          <p:cNvSpPr/>
          <p:nvPr/>
        </p:nvSpPr>
        <p:spPr>
          <a:xfrm>
            <a:off x="2366724" y="3126938"/>
            <a:ext cx="9896951" cy="4493657"/>
          </a:xfrm>
          <a:prstGeom prst="roundRect">
            <a:avLst>
              <a:gd name="adj" fmla="val 8868"/>
            </a:avLst>
          </a:prstGeom>
          <a:solidFill>
            <a:srgbClr val="00002E"/>
          </a:solidFill>
          <a:ln w="55245">
            <a:solidFill>
              <a:srgbClr val="262654"/>
            </a:solidFill>
            <a:prstDash val="solid"/>
          </a:ln>
        </p:spPr>
      </p:sp>
      <p:sp>
        <p:nvSpPr>
          <p:cNvPr id="6" name="Text 3"/>
          <p:cNvSpPr/>
          <p:nvPr/>
        </p:nvSpPr>
        <p:spPr>
          <a:xfrm>
            <a:off x="2643307" y="3322558"/>
            <a:ext cx="4446746" cy="354092"/>
          </a:xfrm>
          <a:prstGeom prst="rect">
            <a:avLst/>
          </a:prstGeom>
          <a:noFill/>
          <a:ln/>
        </p:spPr>
        <p:txBody>
          <a:bodyPr wrap="none" rtlCol="0" anchor="t"/>
          <a:lstStyle/>
          <a:p>
            <a:pPr marL="0" indent="0">
              <a:lnSpc>
                <a:spcPts val="2789"/>
              </a:lnSpc>
              <a:buNone/>
            </a:pPr>
            <a:r>
              <a:rPr lang="en-US" sz="1743" dirty="0">
                <a:solidFill>
                  <a:srgbClr val="FFFFFF"/>
                </a:solidFill>
                <a:latin typeface="PT Sans" pitchFamily="34" charset="0"/>
                <a:ea typeface="PT Sans" pitchFamily="34" charset="-122"/>
                <a:cs typeface="PT Sans" pitchFamily="34" charset="-120"/>
              </a:rPr>
              <a:t>Discrepancies</a:t>
            </a:r>
            <a:endParaRPr lang="en-US" sz="1743" dirty="0"/>
          </a:p>
        </p:txBody>
      </p:sp>
      <p:sp>
        <p:nvSpPr>
          <p:cNvPr id="7" name="Text 4"/>
          <p:cNvSpPr/>
          <p:nvPr/>
        </p:nvSpPr>
        <p:spPr>
          <a:xfrm>
            <a:off x="7540347" y="3322558"/>
            <a:ext cx="4446746" cy="1416368"/>
          </a:xfrm>
          <a:prstGeom prst="rect">
            <a:avLst/>
          </a:prstGeom>
          <a:noFill/>
          <a:ln/>
        </p:spPr>
        <p:txBody>
          <a:bodyPr wrap="square" rtlCol="0" anchor="t"/>
          <a:lstStyle/>
          <a:p>
            <a:pPr marL="0" indent="0">
              <a:lnSpc>
                <a:spcPts val="2789"/>
              </a:lnSpc>
              <a:buNone/>
            </a:pPr>
            <a:r>
              <a:rPr lang="en-US" sz="1743" dirty="0">
                <a:solidFill>
                  <a:srgbClr val="FFFFFF"/>
                </a:solidFill>
                <a:latin typeface="PT Sans" pitchFamily="34" charset="0"/>
                <a:ea typeface="PT Sans" pitchFamily="34" charset="-122"/>
                <a:cs typeface="PT Sans" pitchFamily="34" charset="-120"/>
              </a:rPr>
              <a:t>Conduct a detailed examination of any disparities or inconsistencies in the scoring outcomes to identify potential loopholes in the mechanism.</a:t>
            </a:r>
            <a:endParaRPr lang="en-US" sz="1743" dirty="0"/>
          </a:p>
        </p:txBody>
      </p:sp>
      <p:sp>
        <p:nvSpPr>
          <p:cNvPr id="8" name="Text 5"/>
          <p:cNvSpPr/>
          <p:nvPr/>
        </p:nvSpPr>
        <p:spPr>
          <a:xfrm>
            <a:off x="2643307" y="5019675"/>
            <a:ext cx="4446746" cy="354092"/>
          </a:xfrm>
          <a:prstGeom prst="rect">
            <a:avLst/>
          </a:prstGeom>
          <a:noFill/>
          <a:ln/>
        </p:spPr>
        <p:txBody>
          <a:bodyPr wrap="none" rtlCol="0" anchor="t"/>
          <a:lstStyle/>
          <a:p>
            <a:pPr marL="0" indent="0">
              <a:lnSpc>
                <a:spcPts val="2789"/>
              </a:lnSpc>
              <a:buNone/>
            </a:pPr>
            <a:r>
              <a:rPr lang="en-US" sz="1743" dirty="0">
                <a:solidFill>
                  <a:srgbClr val="FFFFFF"/>
                </a:solidFill>
                <a:latin typeface="PT Sans" pitchFamily="34" charset="0"/>
                <a:ea typeface="PT Sans" pitchFamily="34" charset="-122"/>
                <a:cs typeface="PT Sans" pitchFamily="34" charset="-120"/>
              </a:rPr>
              <a:t>Biases Assessment</a:t>
            </a:r>
            <a:endParaRPr lang="en-US" sz="1743" dirty="0"/>
          </a:p>
        </p:txBody>
      </p:sp>
      <p:sp>
        <p:nvSpPr>
          <p:cNvPr id="9" name="Text 6"/>
          <p:cNvSpPr/>
          <p:nvPr/>
        </p:nvSpPr>
        <p:spPr>
          <a:xfrm>
            <a:off x="7540347" y="5019675"/>
            <a:ext cx="4446746" cy="1062276"/>
          </a:xfrm>
          <a:prstGeom prst="rect">
            <a:avLst/>
          </a:prstGeom>
          <a:noFill/>
          <a:ln/>
        </p:spPr>
        <p:txBody>
          <a:bodyPr wrap="square" rtlCol="0" anchor="t"/>
          <a:lstStyle/>
          <a:p>
            <a:pPr marL="0" indent="0">
              <a:lnSpc>
                <a:spcPts val="2789"/>
              </a:lnSpc>
              <a:buNone/>
            </a:pPr>
            <a:r>
              <a:rPr lang="en-US" sz="1743" dirty="0">
                <a:solidFill>
                  <a:srgbClr val="FFFFFF"/>
                </a:solidFill>
                <a:latin typeface="PT Sans" pitchFamily="34" charset="0"/>
                <a:ea typeface="PT Sans" pitchFamily="34" charset="-122"/>
                <a:cs typeface="PT Sans" pitchFamily="34" charset="-120"/>
              </a:rPr>
              <a:t>Assess the presence of biases, if any, during the scoring process to ensure objectivity and fairness in the evaluation.</a:t>
            </a:r>
            <a:endParaRPr lang="en-US" sz="1743" dirty="0"/>
          </a:p>
        </p:txBody>
      </p:sp>
      <p:sp>
        <p:nvSpPr>
          <p:cNvPr id="10" name="Text 7"/>
          <p:cNvSpPr/>
          <p:nvPr/>
        </p:nvSpPr>
        <p:spPr>
          <a:xfrm>
            <a:off x="2643307" y="6362700"/>
            <a:ext cx="4446746" cy="354092"/>
          </a:xfrm>
          <a:prstGeom prst="rect">
            <a:avLst/>
          </a:prstGeom>
          <a:noFill/>
          <a:ln/>
        </p:spPr>
        <p:txBody>
          <a:bodyPr wrap="none" rtlCol="0" anchor="t"/>
          <a:lstStyle/>
          <a:p>
            <a:pPr marL="0" indent="0">
              <a:lnSpc>
                <a:spcPts val="2789"/>
              </a:lnSpc>
              <a:buNone/>
            </a:pPr>
            <a:r>
              <a:rPr lang="en-US" sz="1743" dirty="0">
                <a:solidFill>
                  <a:srgbClr val="FFFFFF"/>
                </a:solidFill>
                <a:latin typeface="PT Sans" pitchFamily="34" charset="0"/>
                <a:ea typeface="PT Sans" pitchFamily="34" charset="-122"/>
                <a:cs typeface="PT Sans" pitchFamily="34" charset="-120"/>
              </a:rPr>
              <a:t>Transparency Review</a:t>
            </a:r>
            <a:endParaRPr lang="en-US" sz="1743" dirty="0"/>
          </a:p>
        </p:txBody>
      </p:sp>
      <p:sp>
        <p:nvSpPr>
          <p:cNvPr id="11" name="Text 8"/>
          <p:cNvSpPr/>
          <p:nvPr/>
        </p:nvSpPr>
        <p:spPr>
          <a:xfrm>
            <a:off x="7540347" y="6362700"/>
            <a:ext cx="4446746" cy="1062276"/>
          </a:xfrm>
          <a:prstGeom prst="rect">
            <a:avLst/>
          </a:prstGeom>
          <a:noFill/>
          <a:ln/>
        </p:spPr>
        <p:txBody>
          <a:bodyPr wrap="square" rtlCol="0" anchor="t"/>
          <a:lstStyle/>
          <a:p>
            <a:pPr marL="0" indent="0">
              <a:lnSpc>
                <a:spcPts val="2789"/>
              </a:lnSpc>
              <a:buNone/>
            </a:pPr>
            <a:r>
              <a:rPr lang="en-US" sz="1743" dirty="0">
                <a:solidFill>
                  <a:srgbClr val="FFFFFF"/>
                </a:solidFill>
                <a:latin typeface="PT Sans" pitchFamily="34" charset="0"/>
                <a:ea typeface="PT Sans" pitchFamily="34" charset="-122"/>
                <a:cs typeface="PT Sans" pitchFamily="34" charset="-120"/>
              </a:rPr>
              <a:t>Review the overall transparency of the mechanism to pinpoint any areas requiring enhancements to mitigate potential biases.</a:t>
            </a:r>
            <a:endParaRPr lang="en-US" sz="1743"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629007"/>
            <a:ext cx="9933503" cy="2083118"/>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Recommendations for improving transparency and accuracy in the catalog scoring mechanism</a:t>
            </a:r>
            <a:endParaRPr lang="en-US" sz="4374" dirty="0"/>
          </a:p>
        </p:txBody>
      </p:sp>
      <p:sp>
        <p:nvSpPr>
          <p:cNvPr id="5" name="Shape 2"/>
          <p:cNvSpPr/>
          <p:nvPr/>
        </p:nvSpPr>
        <p:spPr>
          <a:xfrm>
            <a:off x="2348389" y="3156466"/>
            <a:ext cx="3088958" cy="1909048"/>
          </a:xfrm>
          <a:prstGeom prst="roundRect">
            <a:avLst>
              <a:gd name="adj" fmla="val 20951"/>
            </a:avLst>
          </a:prstGeom>
          <a:noFill/>
          <a:ln w="27742">
            <a:solidFill>
              <a:srgbClr val="F2B42D"/>
            </a:solidFill>
            <a:prstDash val="solid"/>
          </a:ln>
        </p:spPr>
      </p:sp>
      <p:pic>
        <p:nvPicPr>
          <p:cNvPr id="6" name="Image 1" descr="preencoded.png"/>
          <p:cNvPicPr>
            <a:picLocks noChangeAspect="1"/>
          </p:cNvPicPr>
          <p:nvPr/>
        </p:nvPicPr>
        <p:blipFill>
          <a:blip r:embed="rId4"/>
          <a:stretch>
            <a:fillRect/>
          </a:stretch>
        </p:blipFill>
        <p:spPr>
          <a:xfrm>
            <a:off x="2376130" y="3184207"/>
            <a:ext cx="3033474" cy="1853565"/>
          </a:xfrm>
          <a:prstGeom prst="rect">
            <a:avLst/>
          </a:prstGeom>
        </p:spPr>
      </p:pic>
      <p:sp>
        <p:nvSpPr>
          <p:cNvPr id="7" name="Text 3"/>
          <p:cNvSpPr/>
          <p:nvPr/>
        </p:nvSpPr>
        <p:spPr>
          <a:xfrm>
            <a:off x="2348389" y="5343168"/>
            <a:ext cx="2999303" cy="347186"/>
          </a:xfrm>
          <a:prstGeom prst="rect">
            <a:avLst/>
          </a:prstGeom>
          <a:noFill/>
          <a:ln/>
        </p:spPr>
        <p:txBody>
          <a:bodyPr wrap="none" rtlCol="0" anchor="t"/>
          <a:lstStyle/>
          <a:p>
            <a:pPr marL="0" indent="0" algn="l">
              <a:lnSpc>
                <a:spcPts val="2734"/>
              </a:lnSpc>
              <a:buNone/>
            </a:pPr>
            <a:r>
              <a:rPr lang="en-US" sz="2187" b="1" dirty="0">
                <a:solidFill>
                  <a:srgbClr val="FFFFFF"/>
                </a:solidFill>
                <a:latin typeface="Nunito" pitchFamily="34" charset="0"/>
                <a:ea typeface="Nunito" pitchFamily="34" charset="-122"/>
                <a:cs typeface="Nunito" pitchFamily="34" charset="-120"/>
              </a:rPr>
              <a:t>Enhanced Transparency</a:t>
            </a:r>
            <a:endParaRPr lang="en-US" sz="2187" dirty="0"/>
          </a:p>
        </p:txBody>
      </p:sp>
      <p:sp>
        <p:nvSpPr>
          <p:cNvPr id="8" name="Text 4"/>
          <p:cNvSpPr/>
          <p:nvPr/>
        </p:nvSpPr>
        <p:spPr>
          <a:xfrm>
            <a:off x="2348389" y="5823585"/>
            <a:ext cx="3088958" cy="1777008"/>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Suggest strategies to enhance transparency in the scoring mechanism, including clear documentation and accessible communication channels.</a:t>
            </a:r>
            <a:endParaRPr lang="en-US" sz="1750" dirty="0"/>
          </a:p>
        </p:txBody>
      </p:sp>
      <p:sp>
        <p:nvSpPr>
          <p:cNvPr id="9" name="Shape 5"/>
          <p:cNvSpPr/>
          <p:nvPr/>
        </p:nvSpPr>
        <p:spPr>
          <a:xfrm>
            <a:off x="5770602" y="3156466"/>
            <a:ext cx="3088958" cy="1909048"/>
          </a:xfrm>
          <a:prstGeom prst="roundRect">
            <a:avLst>
              <a:gd name="adj" fmla="val 20951"/>
            </a:avLst>
          </a:prstGeom>
          <a:noFill/>
          <a:ln w="27742">
            <a:solidFill>
              <a:srgbClr val="D7425E"/>
            </a:solidFill>
            <a:prstDash val="solid"/>
          </a:ln>
        </p:spPr>
      </p:sp>
      <p:pic>
        <p:nvPicPr>
          <p:cNvPr id="10" name="Image 2" descr="preencoded.png"/>
          <p:cNvPicPr>
            <a:picLocks noChangeAspect="1"/>
          </p:cNvPicPr>
          <p:nvPr/>
        </p:nvPicPr>
        <p:blipFill>
          <a:blip r:embed="rId5"/>
          <a:stretch>
            <a:fillRect/>
          </a:stretch>
        </p:blipFill>
        <p:spPr>
          <a:xfrm>
            <a:off x="5798344" y="3184207"/>
            <a:ext cx="3033474" cy="1853565"/>
          </a:xfrm>
          <a:prstGeom prst="rect">
            <a:avLst/>
          </a:prstGeom>
        </p:spPr>
      </p:pic>
      <p:sp>
        <p:nvSpPr>
          <p:cNvPr id="11" name="Text 6"/>
          <p:cNvSpPr/>
          <p:nvPr/>
        </p:nvSpPr>
        <p:spPr>
          <a:xfrm>
            <a:off x="5770602" y="5343168"/>
            <a:ext cx="2937034" cy="347186"/>
          </a:xfrm>
          <a:prstGeom prst="rect">
            <a:avLst/>
          </a:prstGeom>
          <a:noFill/>
          <a:ln/>
        </p:spPr>
        <p:txBody>
          <a:bodyPr wrap="none" rtlCol="0" anchor="t"/>
          <a:lstStyle/>
          <a:p>
            <a:pPr marL="0" indent="0" algn="l">
              <a:lnSpc>
                <a:spcPts val="2734"/>
              </a:lnSpc>
              <a:buNone/>
            </a:pPr>
            <a:r>
              <a:rPr lang="en-US" sz="2187" b="1" dirty="0">
                <a:solidFill>
                  <a:srgbClr val="FFFFFF"/>
                </a:solidFill>
                <a:latin typeface="Nunito" pitchFamily="34" charset="0"/>
                <a:ea typeface="Nunito" pitchFamily="34" charset="-122"/>
                <a:cs typeface="Nunito" pitchFamily="34" charset="-120"/>
              </a:rPr>
              <a:t>Accuracy Enhancement</a:t>
            </a:r>
            <a:endParaRPr lang="en-US" sz="2187" dirty="0"/>
          </a:p>
        </p:txBody>
      </p:sp>
      <p:sp>
        <p:nvSpPr>
          <p:cNvPr id="12" name="Text 7"/>
          <p:cNvSpPr/>
          <p:nvPr/>
        </p:nvSpPr>
        <p:spPr>
          <a:xfrm>
            <a:off x="5770602" y="5823585"/>
            <a:ext cx="3088958" cy="1777008"/>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Provide recommendations to enhance the accuracy of the scoring process through the refinement of evaluation criteria and algorithmic adjustments.</a:t>
            </a:r>
            <a:endParaRPr lang="en-US" sz="1750" dirty="0"/>
          </a:p>
        </p:txBody>
      </p:sp>
      <p:sp>
        <p:nvSpPr>
          <p:cNvPr id="13" name="Shape 8"/>
          <p:cNvSpPr/>
          <p:nvPr/>
        </p:nvSpPr>
        <p:spPr>
          <a:xfrm>
            <a:off x="9192816" y="3156466"/>
            <a:ext cx="3089077" cy="1909167"/>
          </a:xfrm>
          <a:prstGeom prst="roundRect">
            <a:avLst>
              <a:gd name="adj" fmla="val 20949"/>
            </a:avLst>
          </a:prstGeom>
          <a:noFill/>
          <a:ln w="27742">
            <a:solidFill>
              <a:srgbClr val="DD785E"/>
            </a:solidFill>
            <a:prstDash val="solid"/>
          </a:ln>
        </p:spPr>
      </p:sp>
      <p:pic>
        <p:nvPicPr>
          <p:cNvPr id="14" name="Image 3" descr="preencoded.png"/>
          <p:cNvPicPr>
            <a:picLocks noChangeAspect="1"/>
          </p:cNvPicPr>
          <p:nvPr/>
        </p:nvPicPr>
        <p:blipFill>
          <a:blip r:embed="rId6"/>
          <a:stretch>
            <a:fillRect/>
          </a:stretch>
        </p:blipFill>
        <p:spPr>
          <a:xfrm>
            <a:off x="9220557" y="3184207"/>
            <a:ext cx="3033593" cy="1853684"/>
          </a:xfrm>
          <a:prstGeom prst="rect">
            <a:avLst/>
          </a:prstGeom>
        </p:spPr>
      </p:pic>
      <p:sp>
        <p:nvSpPr>
          <p:cNvPr id="15" name="Text 9"/>
          <p:cNvSpPr/>
          <p:nvPr/>
        </p:nvSpPr>
        <p:spPr>
          <a:xfrm>
            <a:off x="9192816" y="5343287"/>
            <a:ext cx="2882146" cy="347186"/>
          </a:xfrm>
          <a:prstGeom prst="rect">
            <a:avLst/>
          </a:prstGeom>
          <a:noFill/>
          <a:ln/>
        </p:spPr>
        <p:txBody>
          <a:bodyPr wrap="none" rtlCol="0" anchor="t"/>
          <a:lstStyle/>
          <a:p>
            <a:pPr marL="0" indent="0" algn="l">
              <a:lnSpc>
                <a:spcPts val="2734"/>
              </a:lnSpc>
              <a:buNone/>
            </a:pPr>
            <a:r>
              <a:rPr lang="en-US" sz="2187" b="1" dirty="0">
                <a:solidFill>
                  <a:srgbClr val="FFFFFF"/>
                </a:solidFill>
                <a:latin typeface="Nunito" pitchFamily="34" charset="0"/>
                <a:ea typeface="Nunito" pitchFamily="34" charset="-122"/>
                <a:cs typeface="Nunito" pitchFamily="34" charset="-120"/>
              </a:rPr>
              <a:t>Systemic Improvement</a:t>
            </a:r>
            <a:endParaRPr lang="en-US" sz="2187" dirty="0"/>
          </a:p>
        </p:txBody>
      </p:sp>
      <p:sp>
        <p:nvSpPr>
          <p:cNvPr id="16" name="Text 10"/>
          <p:cNvSpPr/>
          <p:nvPr/>
        </p:nvSpPr>
        <p:spPr>
          <a:xfrm>
            <a:off x="9192816" y="5823704"/>
            <a:ext cx="3089077"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Propose systemic improvements to foster a culture of continuous enhancement and integrity in the catalog scoring mechanism.</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6</cp:revision>
  <dcterms:created xsi:type="dcterms:W3CDTF">2024-02-05T16:02:14Z</dcterms:created>
  <dcterms:modified xsi:type="dcterms:W3CDTF">2024-02-05T17:21:24Z</dcterms:modified>
</cp:coreProperties>
</file>