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EA217-F5A5-4D00-870F-A8BAE2D2014D}" v="11" dt="2024-02-05T17:23:46.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1866B2A3-A9BD-4AF0-90B1-35CAB30CFA20}"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C49FAA8E-9F52-4E6E-8416-72756FB8B03F}" type="slidenum">
              <a:t>‹#›</a:t>
            </a:fld>
            <a:endParaRPr lang="en-US"/>
          </a:p>
        </p:txBody>
      </p:sp>
    </p:spTree>
    <p:extLst>
      <p:ext uri="{BB962C8B-B14F-4D97-AF65-F5344CB8AC3E}">
        <p14:creationId xmlns:p14="http://schemas.microsoft.com/office/powerpoint/2010/main" val="285736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845826"/>
            <a:ext cx="7477601" cy="2499598"/>
          </a:xfrm>
          <a:prstGeom prst="rect">
            <a:avLst/>
          </a:prstGeom>
          <a:noFill/>
          <a:ln/>
        </p:spPr>
        <p:txBody>
          <a:bodyPr wrap="square" rtlCol="0" anchor="t"/>
          <a:lstStyle/>
          <a:p>
            <a:pPr marL="0" indent="0">
              <a:lnSpc>
                <a:spcPts val="6561"/>
              </a:lnSpc>
              <a:buNone/>
            </a:pPr>
            <a:r>
              <a:rPr lang="en-US" sz="5249" b="1" dirty="0">
                <a:solidFill>
                  <a:srgbClr val="F0FCFF"/>
                </a:solidFill>
                <a:latin typeface="Spline Sans" pitchFamily="34" charset="0"/>
                <a:ea typeface="Spline Sans" pitchFamily="34" charset="-122"/>
                <a:cs typeface="Spline Sans" pitchFamily="34" charset="-120"/>
              </a:rPr>
              <a:t>Introduction to User Experience Assessment</a:t>
            </a:r>
            <a:endParaRPr lang="en-US" sz="5249" dirty="0"/>
          </a:p>
        </p:txBody>
      </p:sp>
      <p:sp>
        <p:nvSpPr>
          <p:cNvPr id="6" name="Text 2"/>
          <p:cNvSpPr/>
          <p:nvPr/>
        </p:nvSpPr>
        <p:spPr>
          <a:xfrm>
            <a:off x="833199" y="4678680"/>
            <a:ext cx="7477601"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This section provides an overview of the importance of user experience assessment and its impact on product development and customer satisfaction.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637937"/>
            <a:ext cx="9381649" cy="2083118"/>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Overview of Test Case: Evaluate the impact of catalog scoring on overall user experience within Buyer Apps</a:t>
            </a:r>
            <a:endParaRPr lang="en-US" sz="4374" dirty="0"/>
          </a:p>
        </p:txBody>
      </p:sp>
      <p:sp>
        <p:nvSpPr>
          <p:cNvPr id="5" name="Text 2"/>
          <p:cNvSpPr/>
          <p:nvPr/>
        </p:nvSpPr>
        <p:spPr>
          <a:xfrm>
            <a:off x="2624376" y="3276481"/>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Understanding Catalog Scoring</a:t>
            </a:r>
            <a:endParaRPr lang="en-US" sz="2187" dirty="0"/>
          </a:p>
        </p:txBody>
      </p:sp>
      <p:sp>
        <p:nvSpPr>
          <p:cNvPr id="6" name="Text 3"/>
          <p:cNvSpPr/>
          <p:nvPr/>
        </p:nvSpPr>
        <p:spPr>
          <a:xfrm>
            <a:off x="2624376" y="4193024"/>
            <a:ext cx="2765465" cy="3198614"/>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Catalog scoring refers to the system used to rate or grade the products or items within the buyer app's catalog. It is crucial as it directly impacts how products are displayed to users and can influence their decision-making process.</a:t>
            </a:r>
            <a:endParaRPr lang="en-US" sz="1750" dirty="0"/>
          </a:p>
        </p:txBody>
      </p:sp>
      <p:sp>
        <p:nvSpPr>
          <p:cNvPr id="7" name="Text 4"/>
          <p:cNvSpPr/>
          <p:nvPr/>
        </p:nvSpPr>
        <p:spPr>
          <a:xfrm>
            <a:off x="5939433" y="3276481"/>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Impact of Catalog Scoring</a:t>
            </a:r>
            <a:endParaRPr lang="en-US" sz="2187" dirty="0"/>
          </a:p>
        </p:txBody>
      </p:sp>
      <p:sp>
        <p:nvSpPr>
          <p:cNvPr id="8" name="Text 5"/>
          <p:cNvSpPr/>
          <p:nvPr/>
        </p:nvSpPr>
        <p:spPr>
          <a:xfrm>
            <a:off x="5939433" y="4193024"/>
            <a:ext cx="2765465" cy="3198614"/>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evaluation aims to understand how catalog scoring affects the overall user experience within the buyer apps. It will analyze whether higher-rated products result in more customer engagement and satisfaction.</a:t>
            </a:r>
            <a:endParaRPr lang="en-US" sz="1750" dirty="0"/>
          </a:p>
        </p:txBody>
      </p:sp>
      <p:sp>
        <p:nvSpPr>
          <p:cNvPr id="9" name="Text 6"/>
          <p:cNvSpPr/>
          <p:nvPr/>
        </p:nvSpPr>
        <p:spPr>
          <a:xfrm>
            <a:off x="9254490" y="3276481"/>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Assessment Objectives</a:t>
            </a:r>
            <a:endParaRPr lang="en-US" sz="2187" dirty="0"/>
          </a:p>
        </p:txBody>
      </p:sp>
      <p:sp>
        <p:nvSpPr>
          <p:cNvPr id="10" name="Text 7"/>
          <p:cNvSpPr/>
          <p:nvPr/>
        </p:nvSpPr>
        <p:spPr>
          <a:xfrm>
            <a:off x="9254490" y="4193024"/>
            <a:ext cx="2765465" cy="284321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assessment will focus on identifying any potential issues with the current catalog scoring system and propose improvements to enhance the user experience and boost overall customer satisfaction.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237893"/>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Explanation of Catalog Scoring and Its Relevance to User Experience</a:t>
            </a:r>
            <a:endParaRPr lang="en-US" sz="4374" dirty="0"/>
          </a:p>
        </p:txBody>
      </p:sp>
      <p:sp>
        <p:nvSpPr>
          <p:cNvPr id="5" name="Shape 2"/>
          <p:cNvSpPr/>
          <p:nvPr/>
        </p:nvSpPr>
        <p:spPr>
          <a:xfrm>
            <a:off x="2624376" y="3244572"/>
            <a:ext cx="499943" cy="499943"/>
          </a:xfrm>
          <a:prstGeom prst="roundRect">
            <a:avLst>
              <a:gd name="adj" fmla="val 80001"/>
            </a:avLst>
          </a:prstGeom>
          <a:solidFill>
            <a:srgbClr val="0A081B"/>
          </a:solidFill>
          <a:ln w="27742">
            <a:solidFill>
              <a:srgbClr val="16FFBB"/>
            </a:solidFill>
            <a:prstDash val="solid"/>
          </a:ln>
        </p:spPr>
      </p:sp>
      <p:sp>
        <p:nvSpPr>
          <p:cNvPr id="6" name="Text 3"/>
          <p:cNvSpPr/>
          <p:nvPr/>
        </p:nvSpPr>
        <p:spPr>
          <a:xfrm>
            <a:off x="2802255" y="328624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3320891"/>
            <a:ext cx="2256949" cy="694373"/>
          </a:xfrm>
          <a:prstGeom prst="rect">
            <a:avLst/>
          </a:prstGeom>
          <a:noFill/>
          <a:ln/>
        </p:spPr>
        <p:txBody>
          <a:bodyPr wrap="squar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Scoring Algorithm</a:t>
            </a:r>
            <a:endParaRPr lang="en-US" sz="2187" dirty="0"/>
          </a:p>
        </p:txBody>
      </p:sp>
      <p:sp>
        <p:nvSpPr>
          <p:cNvPr id="8" name="Text 5"/>
          <p:cNvSpPr/>
          <p:nvPr/>
        </p:nvSpPr>
        <p:spPr>
          <a:xfrm>
            <a:off x="3346490" y="4148495"/>
            <a:ext cx="2256949" cy="284321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detailed algorithm used for catalog scoring will be explained, including the factors and weight assigned to each aspect of the products or items.</a:t>
            </a:r>
            <a:endParaRPr lang="en-US" sz="1750" dirty="0"/>
          </a:p>
        </p:txBody>
      </p:sp>
      <p:sp>
        <p:nvSpPr>
          <p:cNvPr id="9" name="Shape 6"/>
          <p:cNvSpPr/>
          <p:nvPr/>
        </p:nvSpPr>
        <p:spPr>
          <a:xfrm>
            <a:off x="5825609" y="3244572"/>
            <a:ext cx="499943" cy="499943"/>
          </a:xfrm>
          <a:prstGeom prst="roundRect">
            <a:avLst>
              <a:gd name="adj" fmla="val 80001"/>
            </a:avLst>
          </a:prstGeom>
          <a:solidFill>
            <a:srgbClr val="0A081B"/>
          </a:solidFill>
          <a:ln w="27742">
            <a:solidFill>
              <a:srgbClr val="29DDDA"/>
            </a:solidFill>
            <a:prstDash val="solid"/>
          </a:ln>
        </p:spPr>
      </p:sp>
      <p:sp>
        <p:nvSpPr>
          <p:cNvPr id="10" name="Text 7"/>
          <p:cNvSpPr/>
          <p:nvPr/>
        </p:nvSpPr>
        <p:spPr>
          <a:xfrm>
            <a:off x="5982891" y="328624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6547723" y="3320891"/>
            <a:ext cx="2221944"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User Interaction</a:t>
            </a:r>
            <a:endParaRPr lang="en-US" sz="2187" dirty="0"/>
          </a:p>
        </p:txBody>
      </p:sp>
      <p:sp>
        <p:nvSpPr>
          <p:cNvPr id="12" name="Text 9"/>
          <p:cNvSpPr/>
          <p:nvPr/>
        </p:nvSpPr>
        <p:spPr>
          <a:xfrm>
            <a:off x="6547723" y="3801308"/>
            <a:ext cx="2256949" cy="2487811"/>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An analysis of how users perceive and interact with products based on their scores, including the psychological aspects of decision-making.</a:t>
            </a:r>
            <a:endParaRPr lang="en-US" sz="1750" dirty="0"/>
          </a:p>
        </p:txBody>
      </p:sp>
      <p:sp>
        <p:nvSpPr>
          <p:cNvPr id="13" name="Shape 10"/>
          <p:cNvSpPr/>
          <p:nvPr/>
        </p:nvSpPr>
        <p:spPr>
          <a:xfrm>
            <a:off x="9026843" y="3244572"/>
            <a:ext cx="499943" cy="499943"/>
          </a:xfrm>
          <a:prstGeom prst="roundRect">
            <a:avLst>
              <a:gd name="adj" fmla="val 80001"/>
            </a:avLst>
          </a:prstGeom>
          <a:solidFill>
            <a:srgbClr val="0A081B"/>
          </a:solidFill>
          <a:ln w="27742">
            <a:solidFill>
              <a:srgbClr val="37A7E7"/>
            </a:solidFill>
            <a:prstDash val="solid"/>
          </a:ln>
        </p:spPr>
      </p:sp>
      <p:sp>
        <p:nvSpPr>
          <p:cNvPr id="14" name="Text 11"/>
          <p:cNvSpPr/>
          <p:nvPr/>
        </p:nvSpPr>
        <p:spPr>
          <a:xfrm>
            <a:off x="9179243" y="3286244"/>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9748957" y="3320891"/>
            <a:ext cx="2256949" cy="694373"/>
          </a:xfrm>
          <a:prstGeom prst="rect">
            <a:avLst/>
          </a:prstGeom>
          <a:noFill/>
          <a:ln/>
        </p:spPr>
        <p:txBody>
          <a:bodyPr wrap="squar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Visual Presentation</a:t>
            </a:r>
            <a:endParaRPr lang="en-US" sz="2187" dirty="0"/>
          </a:p>
        </p:txBody>
      </p:sp>
      <p:sp>
        <p:nvSpPr>
          <p:cNvPr id="16" name="Text 13"/>
          <p:cNvSpPr/>
          <p:nvPr/>
        </p:nvSpPr>
        <p:spPr>
          <a:xfrm>
            <a:off x="9748957" y="4148495"/>
            <a:ext cx="2256949" cy="2132409"/>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presentation of scored products and how it influences user behavior and overall experience on the buyer apps platform.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758434"/>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Methodology for Collecting User Data</a:t>
            </a:r>
            <a:endParaRPr lang="en-US" sz="4374" dirty="0"/>
          </a:p>
        </p:txBody>
      </p:sp>
      <p:sp>
        <p:nvSpPr>
          <p:cNvPr id="5" name="Text 2"/>
          <p:cNvSpPr/>
          <p:nvPr/>
        </p:nvSpPr>
        <p:spPr>
          <a:xfrm>
            <a:off x="2624376" y="3702606"/>
            <a:ext cx="4524137" cy="944285"/>
          </a:xfrm>
          <a:prstGeom prst="rect">
            <a:avLst/>
          </a:prstGeom>
          <a:noFill/>
          <a:ln/>
        </p:spPr>
        <p:txBody>
          <a:bodyPr wrap="none" rtlCol="0" anchor="t"/>
          <a:lstStyle/>
          <a:p>
            <a:pPr marL="0" indent="0" algn="ctr">
              <a:lnSpc>
                <a:spcPts val="7436"/>
              </a:lnSpc>
              <a:buNone/>
            </a:pPr>
            <a:r>
              <a:rPr lang="en-US" sz="7436" b="1" dirty="0">
                <a:solidFill>
                  <a:srgbClr val="16FFBB"/>
                </a:solidFill>
                <a:latin typeface="Spline Sans" pitchFamily="34" charset="0"/>
                <a:ea typeface="Spline Sans" pitchFamily="34" charset="-122"/>
                <a:cs typeface="Spline Sans" pitchFamily="34" charset="-120"/>
              </a:rPr>
              <a:t>1</a:t>
            </a:r>
            <a:endParaRPr lang="en-US" sz="7436" dirty="0"/>
          </a:p>
        </p:txBody>
      </p:sp>
      <p:sp>
        <p:nvSpPr>
          <p:cNvPr id="6" name="Text 3"/>
          <p:cNvSpPr/>
          <p:nvPr/>
        </p:nvSpPr>
        <p:spPr>
          <a:xfrm>
            <a:off x="3775472" y="4924544"/>
            <a:ext cx="2221944" cy="347186"/>
          </a:xfrm>
          <a:prstGeom prst="rect">
            <a:avLst/>
          </a:prstGeom>
          <a:noFill/>
          <a:ln/>
        </p:spPr>
        <p:txBody>
          <a:bodyPr wrap="none" rtlCol="0" anchor="t"/>
          <a:lstStyle/>
          <a:p>
            <a:pPr marL="0" indent="0" algn="ctr">
              <a:lnSpc>
                <a:spcPts val="2734"/>
              </a:lnSpc>
              <a:buNone/>
            </a:pPr>
            <a:r>
              <a:rPr lang="en-US" sz="2187" b="1" dirty="0">
                <a:solidFill>
                  <a:srgbClr val="16FFBB"/>
                </a:solidFill>
                <a:latin typeface="Spline Sans" pitchFamily="34" charset="0"/>
                <a:ea typeface="Spline Sans" pitchFamily="34" charset="-122"/>
                <a:cs typeface="Spline Sans" pitchFamily="34" charset="-120"/>
              </a:rPr>
              <a:t>Data Collection</a:t>
            </a:r>
            <a:endParaRPr lang="en-US" sz="2187" dirty="0"/>
          </a:p>
        </p:txBody>
      </p:sp>
      <p:sp>
        <p:nvSpPr>
          <p:cNvPr id="7" name="Text 4"/>
          <p:cNvSpPr/>
          <p:nvPr/>
        </p:nvSpPr>
        <p:spPr>
          <a:xfrm>
            <a:off x="2624376" y="5404961"/>
            <a:ext cx="4524137" cy="1066205"/>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Detailing the process and tools used for gathering user data, including surveys, heatmaps, and user behavior analytics.</a:t>
            </a:r>
            <a:endParaRPr lang="en-US" sz="1750" dirty="0"/>
          </a:p>
        </p:txBody>
      </p:sp>
      <p:sp>
        <p:nvSpPr>
          <p:cNvPr id="8" name="Text 5"/>
          <p:cNvSpPr/>
          <p:nvPr/>
        </p:nvSpPr>
        <p:spPr>
          <a:xfrm>
            <a:off x="7481768" y="3702606"/>
            <a:ext cx="4524256" cy="944285"/>
          </a:xfrm>
          <a:prstGeom prst="rect">
            <a:avLst/>
          </a:prstGeom>
          <a:noFill/>
          <a:ln/>
        </p:spPr>
        <p:txBody>
          <a:bodyPr wrap="none" rtlCol="0" anchor="t"/>
          <a:lstStyle/>
          <a:p>
            <a:pPr marL="0" indent="0" algn="ctr">
              <a:lnSpc>
                <a:spcPts val="7436"/>
              </a:lnSpc>
              <a:buNone/>
            </a:pPr>
            <a:r>
              <a:rPr lang="en-US" sz="7436" b="1" dirty="0">
                <a:solidFill>
                  <a:srgbClr val="29DDDA"/>
                </a:solidFill>
                <a:latin typeface="Spline Sans" pitchFamily="34" charset="0"/>
                <a:ea typeface="Spline Sans" pitchFamily="34" charset="-122"/>
                <a:cs typeface="Spline Sans" pitchFamily="34" charset="-120"/>
              </a:rPr>
              <a:t>2</a:t>
            </a:r>
            <a:endParaRPr lang="en-US" sz="7436" dirty="0"/>
          </a:p>
        </p:txBody>
      </p:sp>
      <p:sp>
        <p:nvSpPr>
          <p:cNvPr id="9" name="Text 6"/>
          <p:cNvSpPr/>
          <p:nvPr/>
        </p:nvSpPr>
        <p:spPr>
          <a:xfrm>
            <a:off x="8632865" y="4924544"/>
            <a:ext cx="2221944" cy="347186"/>
          </a:xfrm>
          <a:prstGeom prst="rect">
            <a:avLst/>
          </a:prstGeom>
          <a:noFill/>
          <a:ln/>
        </p:spPr>
        <p:txBody>
          <a:bodyPr wrap="none" rtlCol="0" anchor="t"/>
          <a:lstStyle/>
          <a:p>
            <a:pPr marL="0" indent="0" algn="ctr">
              <a:lnSpc>
                <a:spcPts val="2734"/>
              </a:lnSpc>
              <a:buNone/>
            </a:pPr>
            <a:r>
              <a:rPr lang="en-US" sz="2187" b="1" dirty="0">
                <a:solidFill>
                  <a:srgbClr val="29DDDA"/>
                </a:solidFill>
                <a:latin typeface="Spline Sans" pitchFamily="34" charset="0"/>
                <a:ea typeface="Spline Sans" pitchFamily="34" charset="-122"/>
                <a:cs typeface="Spline Sans" pitchFamily="34" charset="-120"/>
              </a:rPr>
              <a:t>Sample Size</a:t>
            </a:r>
            <a:endParaRPr lang="en-US" sz="2187" dirty="0"/>
          </a:p>
        </p:txBody>
      </p:sp>
      <p:sp>
        <p:nvSpPr>
          <p:cNvPr id="10" name="Text 7"/>
          <p:cNvSpPr/>
          <p:nvPr/>
        </p:nvSpPr>
        <p:spPr>
          <a:xfrm>
            <a:off x="7481768" y="5404961"/>
            <a:ext cx="4524256" cy="1066205"/>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Explaining the considerations for determining the sample size of users for an accurate assessment of the buyer apps' user experience.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972508"/>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Analysis of User Data and Its Impact on Overall User Experience</a:t>
            </a:r>
            <a:endParaRPr lang="en-US" sz="4374" dirty="0"/>
          </a:p>
        </p:txBody>
      </p:sp>
      <p:sp>
        <p:nvSpPr>
          <p:cNvPr id="5" name="Shape 2"/>
          <p:cNvSpPr/>
          <p:nvPr/>
        </p:nvSpPr>
        <p:spPr>
          <a:xfrm>
            <a:off x="2624376" y="3805595"/>
            <a:ext cx="9381649" cy="2451378"/>
          </a:xfrm>
          <a:prstGeom prst="roundRect">
            <a:avLst>
              <a:gd name="adj" fmla="val 16316"/>
            </a:avLst>
          </a:prstGeom>
          <a:solidFill>
            <a:srgbClr val="0A081B"/>
          </a:solidFill>
          <a:ln w="55483">
            <a:solidFill>
              <a:srgbClr val="302E41"/>
            </a:solidFill>
            <a:prstDash val="solid"/>
          </a:ln>
        </p:spPr>
      </p:sp>
      <p:sp>
        <p:nvSpPr>
          <p:cNvPr id="6" name="Text 3"/>
          <p:cNvSpPr/>
          <p:nvPr/>
        </p:nvSpPr>
        <p:spPr>
          <a:xfrm>
            <a:off x="2903101" y="4001929"/>
            <a:ext cx="2641402"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Demographic Analysis</a:t>
            </a:r>
            <a:endParaRPr lang="en-US" sz="1750" dirty="0"/>
          </a:p>
        </p:txBody>
      </p:sp>
      <p:sp>
        <p:nvSpPr>
          <p:cNvPr id="7" name="Text 4"/>
          <p:cNvSpPr/>
          <p:nvPr/>
        </p:nvSpPr>
        <p:spPr>
          <a:xfrm>
            <a:off x="5996464" y="4001929"/>
            <a:ext cx="2637592"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Behavioral Patterns</a:t>
            </a:r>
            <a:endParaRPr lang="en-US" sz="1750" dirty="0"/>
          </a:p>
        </p:txBody>
      </p:sp>
      <p:sp>
        <p:nvSpPr>
          <p:cNvPr id="8" name="Text 5"/>
          <p:cNvSpPr/>
          <p:nvPr/>
        </p:nvSpPr>
        <p:spPr>
          <a:xfrm>
            <a:off x="9086017" y="4001929"/>
            <a:ext cx="2641402"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User Feedback</a:t>
            </a:r>
            <a:endParaRPr lang="en-US" sz="1750" dirty="0"/>
          </a:p>
        </p:txBody>
      </p:sp>
      <p:sp>
        <p:nvSpPr>
          <p:cNvPr id="9" name="Text 6"/>
          <p:cNvSpPr/>
          <p:nvPr/>
        </p:nvSpPr>
        <p:spPr>
          <a:xfrm>
            <a:off x="2903101" y="4639032"/>
            <a:ext cx="2641402"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Identifying user demographics and their interaction with the catalog scoring system.</a:t>
            </a:r>
            <a:endParaRPr lang="en-US" sz="1750" dirty="0"/>
          </a:p>
        </p:txBody>
      </p:sp>
      <p:sp>
        <p:nvSpPr>
          <p:cNvPr id="10" name="Text 7"/>
          <p:cNvSpPr/>
          <p:nvPr/>
        </p:nvSpPr>
        <p:spPr>
          <a:xfrm>
            <a:off x="5996464" y="4639032"/>
            <a:ext cx="2637592"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Analyzing patterns in product engagement, such as view time and click-through rates.</a:t>
            </a:r>
            <a:endParaRPr lang="en-US" sz="1750" dirty="0"/>
          </a:p>
        </p:txBody>
      </p:sp>
      <p:sp>
        <p:nvSpPr>
          <p:cNvPr id="11" name="Text 8"/>
          <p:cNvSpPr/>
          <p:nvPr/>
        </p:nvSpPr>
        <p:spPr>
          <a:xfrm>
            <a:off x="9086017" y="4639032"/>
            <a:ext cx="2641402"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Evaluating user feedback on the existing catalog scoring and its impact on their overall experience.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2617470"/>
          </a:xfrm>
          <a:prstGeom prst="rect">
            <a:avLst/>
          </a:prstGeom>
        </p:spPr>
      </p:pic>
      <p:sp>
        <p:nvSpPr>
          <p:cNvPr id="5" name="Text 1"/>
          <p:cNvSpPr/>
          <p:nvPr/>
        </p:nvSpPr>
        <p:spPr>
          <a:xfrm>
            <a:off x="2894528" y="3194804"/>
            <a:ext cx="6220658" cy="654368"/>
          </a:xfrm>
          <a:prstGeom prst="rect">
            <a:avLst/>
          </a:prstGeom>
          <a:noFill/>
          <a:ln/>
        </p:spPr>
        <p:txBody>
          <a:bodyPr wrap="none" rtlCol="0" anchor="t"/>
          <a:lstStyle/>
          <a:p>
            <a:pPr marL="0" indent="0">
              <a:lnSpc>
                <a:spcPts val="5153"/>
              </a:lnSpc>
              <a:buNone/>
            </a:pPr>
            <a:r>
              <a:rPr lang="en-US" sz="4122" b="1" dirty="0">
                <a:solidFill>
                  <a:srgbClr val="F0FCFF"/>
                </a:solidFill>
                <a:latin typeface="Spline Sans" pitchFamily="34" charset="0"/>
                <a:ea typeface="Spline Sans" pitchFamily="34" charset="-122"/>
                <a:cs typeface="Spline Sans" pitchFamily="34" charset="-120"/>
              </a:rPr>
              <a:t>Key Findings and Insights</a:t>
            </a:r>
            <a:endParaRPr lang="en-US" sz="4122" dirty="0"/>
          </a:p>
        </p:txBody>
      </p:sp>
      <p:pic>
        <p:nvPicPr>
          <p:cNvPr id="6" name="Image 2" descr="preencoded.png"/>
          <p:cNvPicPr>
            <a:picLocks noChangeAspect="1"/>
          </p:cNvPicPr>
          <p:nvPr/>
        </p:nvPicPr>
        <p:blipFill>
          <a:blip r:embed="rId5"/>
          <a:stretch>
            <a:fillRect/>
          </a:stretch>
        </p:blipFill>
        <p:spPr>
          <a:xfrm>
            <a:off x="2894528" y="4163258"/>
            <a:ext cx="2947035" cy="837605"/>
          </a:xfrm>
          <a:prstGeom prst="rect">
            <a:avLst/>
          </a:prstGeom>
        </p:spPr>
      </p:pic>
      <p:sp>
        <p:nvSpPr>
          <p:cNvPr id="7" name="Text 2"/>
          <p:cNvSpPr/>
          <p:nvPr/>
        </p:nvSpPr>
        <p:spPr>
          <a:xfrm>
            <a:off x="3103840" y="5314950"/>
            <a:ext cx="2093952" cy="327065"/>
          </a:xfrm>
          <a:prstGeom prst="rect">
            <a:avLst/>
          </a:prstGeom>
          <a:noFill/>
          <a:ln/>
        </p:spPr>
        <p:txBody>
          <a:bodyPr wrap="none" rtlCol="0" anchor="t"/>
          <a:lstStyle/>
          <a:p>
            <a:pPr marL="0" indent="0" algn="l">
              <a:lnSpc>
                <a:spcPts val="2576"/>
              </a:lnSpc>
              <a:buNone/>
            </a:pPr>
            <a:r>
              <a:rPr lang="en-US" sz="2061" b="1" dirty="0">
                <a:solidFill>
                  <a:srgbClr val="16FFBB"/>
                </a:solidFill>
                <a:latin typeface="Spline Sans" pitchFamily="34" charset="0"/>
                <a:ea typeface="Spline Sans" pitchFamily="34" charset="-122"/>
                <a:cs typeface="Spline Sans" pitchFamily="34" charset="-120"/>
              </a:rPr>
              <a:t>Data Patterns</a:t>
            </a:r>
            <a:endParaRPr lang="en-US" sz="2061" dirty="0"/>
          </a:p>
        </p:txBody>
      </p:sp>
      <p:sp>
        <p:nvSpPr>
          <p:cNvPr id="8" name="Text 3"/>
          <p:cNvSpPr/>
          <p:nvPr/>
        </p:nvSpPr>
        <p:spPr>
          <a:xfrm>
            <a:off x="3103840" y="5767626"/>
            <a:ext cx="2528411" cy="1340168"/>
          </a:xfrm>
          <a:prstGeom prst="rect">
            <a:avLst/>
          </a:prstGeom>
          <a:noFill/>
          <a:ln/>
        </p:spPr>
        <p:txBody>
          <a:bodyPr wrap="square" rtlCol="0" anchor="t"/>
          <a:lstStyle/>
          <a:p>
            <a:pPr marL="0" indent="0" algn="l">
              <a:lnSpc>
                <a:spcPts val="2638"/>
              </a:lnSpc>
              <a:buNone/>
            </a:pPr>
            <a:r>
              <a:rPr lang="en-US" sz="1649" dirty="0">
                <a:solidFill>
                  <a:srgbClr val="E0E4E6"/>
                </a:solidFill>
                <a:latin typeface="Barlow" pitchFamily="34" charset="0"/>
                <a:ea typeface="Barlow" pitchFamily="34" charset="-122"/>
                <a:cs typeface="Barlow" pitchFamily="34" charset="-120"/>
              </a:rPr>
              <a:t>Identifying trends and correlations within the collected user data to derive key insights.</a:t>
            </a:r>
            <a:endParaRPr lang="en-US" sz="1649" dirty="0"/>
          </a:p>
        </p:txBody>
      </p:sp>
      <p:pic>
        <p:nvPicPr>
          <p:cNvPr id="9" name="Image 3" descr="preencoded.png"/>
          <p:cNvPicPr>
            <a:picLocks noChangeAspect="1"/>
          </p:cNvPicPr>
          <p:nvPr/>
        </p:nvPicPr>
        <p:blipFill>
          <a:blip r:embed="rId6"/>
          <a:stretch>
            <a:fillRect/>
          </a:stretch>
        </p:blipFill>
        <p:spPr>
          <a:xfrm>
            <a:off x="5841563" y="4163258"/>
            <a:ext cx="2947154" cy="837605"/>
          </a:xfrm>
          <a:prstGeom prst="rect">
            <a:avLst/>
          </a:prstGeom>
        </p:spPr>
      </p:pic>
      <p:sp>
        <p:nvSpPr>
          <p:cNvPr id="10" name="Text 4"/>
          <p:cNvSpPr/>
          <p:nvPr/>
        </p:nvSpPr>
        <p:spPr>
          <a:xfrm>
            <a:off x="6050875" y="5314950"/>
            <a:ext cx="2132648" cy="327065"/>
          </a:xfrm>
          <a:prstGeom prst="rect">
            <a:avLst/>
          </a:prstGeom>
          <a:noFill/>
          <a:ln/>
        </p:spPr>
        <p:txBody>
          <a:bodyPr wrap="none" rtlCol="0" anchor="t"/>
          <a:lstStyle/>
          <a:p>
            <a:pPr marL="0" indent="0" algn="l">
              <a:lnSpc>
                <a:spcPts val="2576"/>
              </a:lnSpc>
              <a:buNone/>
            </a:pPr>
            <a:r>
              <a:rPr lang="en-US" sz="2061" b="1" dirty="0">
                <a:solidFill>
                  <a:srgbClr val="29DDDA"/>
                </a:solidFill>
                <a:latin typeface="Spline Sans" pitchFamily="34" charset="0"/>
                <a:ea typeface="Spline Sans" pitchFamily="34" charset="-122"/>
                <a:cs typeface="Spline Sans" pitchFamily="34" charset="-120"/>
              </a:rPr>
              <a:t>User Preferences</a:t>
            </a:r>
            <a:endParaRPr lang="en-US" sz="2061" dirty="0"/>
          </a:p>
        </p:txBody>
      </p:sp>
      <p:sp>
        <p:nvSpPr>
          <p:cNvPr id="11" name="Text 5"/>
          <p:cNvSpPr/>
          <p:nvPr/>
        </p:nvSpPr>
        <p:spPr>
          <a:xfrm>
            <a:off x="6050875" y="5767626"/>
            <a:ext cx="2528530" cy="1675209"/>
          </a:xfrm>
          <a:prstGeom prst="rect">
            <a:avLst/>
          </a:prstGeom>
          <a:noFill/>
          <a:ln/>
        </p:spPr>
        <p:txBody>
          <a:bodyPr wrap="square" rtlCol="0" anchor="t"/>
          <a:lstStyle/>
          <a:p>
            <a:pPr marL="0" indent="0" algn="l">
              <a:lnSpc>
                <a:spcPts val="2638"/>
              </a:lnSpc>
              <a:buNone/>
            </a:pPr>
            <a:r>
              <a:rPr lang="en-US" sz="1649" dirty="0">
                <a:solidFill>
                  <a:srgbClr val="E0E4E6"/>
                </a:solidFill>
                <a:latin typeface="Barlow" pitchFamily="34" charset="0"/>
                <a:ea typeface="Barlow" pitchFamily="34" charset="-122"/>
                <a:cs typeface="Barlow" pitchFamily="34" charset="-120"/>
              </a:rPr>
              <a:t>Understanding the preferences of users in relation to catalog scoring and their impact on the overall user experience.</a:t>
            </a:r>
            <a:endParaRPr lang="en-US" sz="1649" dirty="0"/>
          </a:p>
        </p:txBody>
      </p:sp>
      <p:pic>
        <p:nvPicPr>
          <p:cNvPr id="12" name="Image 4" descr="preencoded.png"/>
          <p:cNvPicPr>
            <a:picLocks noChangeAspect="1"/>
          </p:cNvPicPr>
          <p:nvPr/>
        </p:nvPicPr>
        <p:blipFill>
          <a:blip r:embed="rId7"/>
          <a:stretch>
            <a:fillRect/>
          </a:stretch>
        </p:blipFill>
        <p:spPr>
          <a:xfrm>
            <a:off x="8788718" y="4163258"/>
            <a:ext cx="2947154" cy="837605"/>
          </a:xfrm>
          <a:prstGeom prst="rect">
            <a:avLst/>
          </a:prstGeom>
        </p:spPr>
      </p:pic>
      <p:sp>
        <p:nvSpPr>
          <p:cNvPr id="13" name="Text 6"/>
          <p:cNvSpPr/>
          <p:nvPr/>
        </p:nvSpPr>
        <p:spPr>
          <a:xfrm>
            <a:off x="8998029" y="5314950"/>
            <a:ext cx="2100382" cy="327065"/>
          </a:xfrm>
          <a:prstGeom prst="rect">
            <a:avLst/>
          </a:prstGeom>
          <a:noFill/>
          <a:ln/>
        </p:spPr>
        <p:txBody>
          <a:bodyPr wrap="none" rtlCol="0" anchor="t"/>
          <a:lstStyle/>
          <a:p>
            <a:pPr marL="0" indent="0" algn="l">
              <a:lnSpc>
                <a:spcPts val="2576"/>
              </a:lnSpc>
              <a:buNone/>
            </a:pPr>
            <a:r>
              <a:rPr lang="en-US" sz="2061" b="1" dirty="0">
                <a:solidFill>
                  <a:srgbClr val="37A7E7"/>
                </a:solidFill>
                <a:latin typeface="Spline Sans" pitchFamily="34" charset="0"/>
                <a:ea typeface="Spline Sans" pitchFamily="34" charset="-122"/>
                <a:cs typeface="Spline Sans" pitchFamily="34" charset="-120"/>
              </a:rPr>
              <a:t>Behavioral Shifts</a:t>
            </a:r>
            <a:endParaRPr lang="en-US" sz="2061" dirty="0"/>
          </a:p>
        </p:txBody>
      </p:sp>
      <p:sp>
        <p:nvSpPr>
          <p:cNvPr id="14" name="Text 7"/>
          <p:cNvSpPr/>
          <p:nvPr/>
        </p:nvSpPr>
        <p:spPr>
          <a:xfrm>
            <a:off x="8998029" y="5767626"/>
            <a:ext cx="2528530" cy="1675209"/>
          </a:xfrm>
          <a:prstGeom prst="rect">
            <a:avLst/>
          </a:prstGeom>
          <a:noFill/>
          <a:ln/>
        </p:spPr>
        <p:txBody>
          <a:bodyPr wrap="square" rtlCol="0" anchor="t"/>
          <a:lstStyle/>
          <a:p>
            <a:pPr marL="0" indent="0" algn="l">
              <a:lnSpc>
                <a:spcPts val="2638"/>
              </a:lnSpc>
              <a:buNone/>
            </a:pPr>
            <a:r>
              <a:rPr lang="en-US" sz="1649" dirty="0">
                <a:solidFill>
                  <a:srgbClr val="E0E4E6"/>
                </a:solidFill>
                <a:latin typeface="Barlow" pitchFamily="34" charset="0"/>
                <a:ea typeface="Barlow" pitchFamily="34" charset="-122"/>
                <a:cs typeface="Barlow" pitchFamily="34" charset="-120"/>
              </a:rPr>
              <a:t>Highlighting any significant shifts or changes in user behavior in response to different catalog scoring methods.</a:t>
            </a:r>
            <a:endParaRPr lang="en-US" sz="164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2235160"/>
          </a:xfrm>
          <a:prstGeom prst="rect">
            <a:avLst/>
          </a:prstGeom>
        </p:spPr>
      </p:pic>
      <p:sp>
        <p:nvSpPr>
          <p:cNvPr id="5" name="Text 1"/>
          <p:cNvSpPr/>
          <p:nvPr/>
        </p:nvSpPr>
        <p:spPr>
          <a:xfrm>
            <a:off x="3540085" y="2728198"/>
            <a:ext cx="7550110" cy="1676281"/>
          </a:xfrm>
          <a:prstGeom prst="rect">
            <a:avLst/>
          </a:prstGeom>
          <a:noFill/>
          <a:ln/>
        </p:spPr>
        <p:txBody>
          <a:bodyPr wrap="square" rtlCol="0" anchor="t"/>
          <a:lstStyle/>
          <a:p>
            <a:pPr marL="0" indent="0">
              <a:lnSpc>
                <a:spcPts val="4400"/>
              </a:lnSpc>
              <a:buNone/>
            </a:pPr>
            <a:r>
              <a:rPr lang="en-US" sz="3520" b="1" dirty="0">
                <a:solidFill>
                  <a:srgbClr val="F0FCFF"/>
                </a:solidFill>
                <a:latin typeface="Spline Sans" pitchFamily="34" charset="0"/>
                <a:ea typeface="Spline Sans" pitchFamily="34" charset="-122"/>
                <a:cs typeface="Spline Sans" pitchFamily="34" charset="-120"/>
              </a:rPr>
              <a:t>Recommendations for Improving Catalog Scoring and Enhancing User Experience</a:t>
            </a:r>
            <a:endParaRPr lang="en-US" sz="3520" dirty="0"/>
          </a:p>
        </p:txBody>
      </p:sp>
      <p:sp>
        <p:nvSpPr>
          <p:cNvPr id="6" name="Shape 2"/>
          <p:cNvSpPr/>
          <p:nvPr/>
        </p:nvSpPr>
        <p:spPr>
          <a:xfrm>
            <a:off x="3540085" y="4672608"/>
            <a:ext cx="2397562" cy="3063835"/>
          </a:xfrm>
          <a:prstGeom prst="roundRect">
            <a:avLst>
              <a:gd name="adj" fmla="val 13425"/>
            </a:avLst>
          </a:prstGeom>
          <a:solidFill>
            <a:srgbClr val="0A081B"/>
          </a:solidFill>
          <a:ln w="22265">
            <a:solidFill>
              <a:srgbClr val="16FFBB"/>
            </a:solidFill>
            <a:prstDash val="solid"/>
          </a:ln>
        </p:spPr>
      </p:sp>
      <p:sp>
        <p:nvSpPr>
          <p:cNvPr id="7" name="Text 3"/>
          <p:cNvSpPr/>
          <p:nvPr/>
        </p:nvSpPr>
        <p:spPr>
          <a:xfrm>
            <a:off x="3741063" y="4873585"/>
            <a:ext cx="1995607" cy="558641"/>
          </a:xfrm>
          <a:prstGeom prst="rect">
            <a:avLst/>
          </a:prstGeom>
          <a:noFill/>
          <a:ln/>
        </p:spPr>
        <p:txBody>
          <a:bodyPr wrap="square" rtlCol="0" anchor="t"/>
          <a:lstStyle/>
          <a:p>
            <a:pPr marL="0" indent="0">
              <a:lnSpc>
                <a:spcPts val="2200"/>
              </a:lnSpc>
              <a:buNone/>
            </a:pPr>
            <a:r>
              <a:rPr lang="en-US" sz="1760" b="1" dirty="0">
                <a:solidFill>
                  <a:srgbClr val="16FFBB"/>
                </a:solidFill>
                <a:latin typeface="Spline Sans" pitchFamily="34" charset="0"/>
                <a:ea typeface="Spline Sans" pitchFamily="34" charset="-122"/>
                <a:cs typeface="Spline Sans" pitchFamily="34" charset="-120"/>
              </a:rPr>
              <a:t>User-Centric Approach</a:t>
            </a:r>
            <a:endParaRPr lang="en-US" sz="1760" dirty="0"/>
          </a:p>
        </p:txBody>
      </p:sp>
      <p:sp>
        <p:nvSpPr>
          <p:cNvPr id="8" name="Text 4"/>
          <p:cNvSpPr/>
          <p:nvPr/>
        </p:nvSpPr>
        <p:spPr>
          <a:xfrm>
            <a:off x="3741063" y="5539502"/>
            <a:ext cx="1995607" cy="1716643"/>
          </a:xfrm>
          <a:prstGeom prst="rect">
            <a:avLst/>
          </a:prstGeom>
          <a:noFill/>
          <a:ln/>
        </p:spPr>
        <p:txBody>
          <a:bodyPr wrap="square" rtlCol="0" anchor="t"/>
          <a:lstStyle/>
          <a:p>
            <a:pPr marL="0" indent="0">
              <a:lnSpc>
                <a:spcPts val="2253"/>
              </a:lnSpc>
              <a:buNone/>
            </a:pPr>
            <a:r>
              <a:rPr lang="en-US" sz="1408" dirty="0">
                <a:solidFill>
                  <a:srgbClr val="E0E4E6"/>
                </a:solidFill>
                <a:latin typeface="Barlow" pitchFamily="34" charset="0"/>
                <a:ea typeface="Barlow" pitchFamily="34" charset="-122"/>
                <a:cs typeface="Barlow" pitchFamily="34" charset="-120"/>
              </a:rPr>
              <a:t>Suggesting the adoption of a more user-centric catalog scoring system, considering user preferences and behavior.</a:t>
            </a:r>
            <a:endParaRPr lang="en-US" sz="1408" dirty="0"/>
          </a:p>
        </p:txBody>
      </p:sp>
      <p:sp>
        <p:nvSpPr>
          <p:cNvPr id="9" name="Shape 5"/>
          <p:cNvSpPr/>
          <p:nvPr/>
        </p:nvSpPr>
        <p:spPr>
          <a:xfrm>
            <a:off x="6116360" y="4672608"/>
            <a:ext cx="2397562" cy="3063835"/>
          </a:xfrm>
          <a:prstGeom prst="roundRect">
            <a:avLst>
              <a:gd name="adj" fmla="val 13425"/>
            </a:avLst>
          </a:prstGeom>
          <a:solidFill>
            <a:srgbClr val="0A081B"/>
          </a:solidFill>
          <a:ln w="22265">
            <a:solidFill>
              <a:srgbClr val="29DDDA"/>
            </a:solidFill>
            <a:prstDash val="solid"/>
          </a:ln>
        </p:spPr>
      </p:sp>
      <p:sp>
        <p:nvSpPr>
          <p:cNvPr id="10" name="Text 6"/>
          <p:cNvSpPr/>
          <p:nvPr/>
        </p:nvSpPr>
        <p:spPr>
          <a:xfrm>
            <a:off x="6317337" y="4873585"/>
            <a:ext cx="1995607" cy="837962"/>
          </a:xfrm>
          <a:prstGeom prst="rect">
            <a:avLst/>
          </a:prstGeom>
          <a:noFill/>
          <a:ln/>
        </p:spPr>
        <p:txBody>
          <a:bodyPr wrap="square" rtlCol="0" anchor="t"/>
          <a:lstStyle/>
          <a:p>
            <a:pPr marL="0" indent="0">
              <a:lnSpc>
                <a:spcPts val="2200"/>
              </a:lnSpc>
              <a:buNone/>
            </a:pPr>
            <a:r>
              <a:rPr lang="en-US" sz="1760" b="1" dirty="0">
                <a:solidFill>
                  <a:srgbClr val="29DDDA"/>
                </a:solidFill>
                <a:latin typeface="Spline Sans" pitchFamily="34" charset="0"/>
                <a:ea typeface="Spline Sans" pitchFamily="34" charset="-122"/>
                <a:cs typeface="Spline Sans" pitchFamily="34" charset="-120"/>
              </a:rPr>
              <a:t>Visual Presentation Enhancement</a:t>
            </a:r>
            <a:endParaRPr lang="en-US" sz="1760" dirty="0"/>
          </a:p>
        </p:txBody>
      </p:sp>
      <p:sp>
        <p:nvSpPr>
          <p:cNvPr id="11" name="Text 7"/>
          <p:cNvSpPr/>
          <p:nvPr/>
        </p:nvSpPr>
        <p:spPr>
          <a:xfrm>
            <a:off x="6317337" y="5818823"/>
            <a:ext cx="1995607" cy="1716643"/>
          </a:xfrm>
          <a:prstGeom prst="rect">
            <a:avLst/>
          </a:prstGeom>
          <a:noFill/>
          <a:ln/>
        </p:spPr>
        <p:txBody>
          <a:bodyPr wrap="square" rtlCol="0" anchor="t"/>
          <a:lstStyle/>
          <a:p>
            <a:pPr marL="0" indent="0">
              <a:lnSpc>
                <a:spcPts val="2253"/>
              </a:lnSpc>
              <a:buNone/>
            </a:pPr>
            <a:r>
              <a:rPr lang="en-US" sz="1408" dirty="0">
                <a:solidFill>
                  <a:srgbClr val="E0E4E6"/>
                </a:solidFill>
                <a:latin typeface="Barlow" pitchFamily="34" charset="0"/>
                <a:ea typeface="Barlow" pitchFamily="34" charset="-122"/>
                <a:cs typeface="Barlow" pitchFamily="34" charset="-120"/>
              </a:rPr>
              <a:t>Proposing improvements in the presentation and visualization of scored products for a more engaging and intuitive user experience.</a:t>
            </a:r>
            <a:endParaRPr lang="en-US" sz="1408" dirty="0"/>
          </a:p>
        </p:txBody>
      </p:sp>
      <p:sp>
        <p:nvSpPr>
          <p:cNvPr id="12" name="Shape 8"/>
          <p:cNvSpPr/>
          <p:nvPr/>
        </p:nvSpPr>
        <p:spPr>
          <a:xfrm>
            <a:off x="8692634" y="4672608"/>
            <a:ext cx="2397562" cy="3063835"/>
          </a:xfrm>
          <a:prstGeom prst="roundRect">
            <a:avLst>
              <a:gd name="adj" fmla="val 13425"/>
            </a:avLst>
          </a:prstGeom>
          <a:solidFill>
            <a:srgbClr val="0A081B"/>
          </a:solidFill>
          <a:ln w="22265">
            <a:solidFill>
              <a:srgbClr val="37A7E7"/>
            </a:solidFill>
            <a:prstDash val="solid"/>
          </a:ln>
        </p:spPr>
      </p:sp>
      <p:sp>
        <p:nvSpPr>
          <p:cNvPr id="13" name="Text 9"/>
          <p:cNvSpPr/>
          <p:nvPr/>
        </p:nvSpPr>
        <p:spPr>
          <a:xfrm>
            <a:off x="8893612" y="4873585"/>
            <a:ext cx="1995607" cy="558641"/>
          </a:xfrm>
          <a:prstGeom prst="rect">
            <a:avLst/>
          </a:prstGeom>
          <a:noFill/>
          <a:ln/>
        </p:spPr>
        <p:txBody>
          <a:bodyPr wrap="square" rtlCol="0" anchor="t"/>
          <a:lstStyle/>
          <a:p>
            <a:pPr marL="0" indent="0">
              <a:lnSpc>
                <a:spcPts val="2200"/>
              </a:lnSpc>
              <a:buNone/>
            </a:pPr>
            <a:r>
              <a:rPr lang="en-US" sz="1760" b="1" dirty="0">
                <a:solidFill>
                  <a:srgbClr val="37A7E7"/>
                </a:solidFill>
                <a:latin typeface="Spline Sans" pitchFamily="34" charset="0"/>
                <a:ea typeface="Spline Sans" pitchFamily="34" charset="-122"/>
                <a:cs typeface="Spline Sans" pitchFamily="34" charset="-120"/>
              </a:rPr>
              <a:t>Data-Driven Iterations</a:t>
            </a:r>
            <a:endParaRPr lang="en-US" sz="1760" dirty="0"/>
          </a:p>
        </p:txBody>
      </p:sp>
      <p:sp>
        <p:nvSpPr>
          <p:cNvPr id="14" name="Text 10"/>
          <p:cNvSpPr/>
          <p:nvPr/>
        </p:nvSpPr>
        <p:spPr>
          <a:xfrm>
            <a:off x="8893612" y="5539502"/>
            <a:ext cx="1995607" cy="1716643"/>
          </a:xfrm>
          <a:prstGeom prst="rect">
            <a:avLst/>
          </a:prstGeom>
          <a:noFill/>
          <a:ln/>
        </p:spPr>
        <p:txBody>
          <a:bodyPr wrap="square" rtlCol="0" anchor="t"/>
          <a:lstStyle/>
          <a:p>
            <a:pPr marL="0" indent="0">
              <a:lnSpc>
                <a:spcPts val="2253"/>
              </a:lnSpc>
              <a:buNone/>
            </a:pPr>
            <a:r>
              <a:rPr lang="en-US" sz="1408" dirty="0">
                <a:solidFill>
                  <a:srgbClr val="E0E4E6"/>
                </a:solidFill>
                <a:latin typeface="Barlow" pitchFamily="34" charset="0"/>
                <a:ea typeface="Barlow" pitchFamily="34" charset="-122"/>
                <a:cs typeface="Barlow" pitchFamily="34" charset="-120"/>
              </a:rPr>
              <a:t>Recommendations for iterative changes based on user data analysis to improve catalog scoring and overall user experience.</a:t>
            </a:r>
            <a:endParaRPr lang="en-US" sz="140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2574727"/>
          </a:xfrm>
          <a:prstGeom prst="rect">
            <a:avLst/>
          </a:prstGeom>
        </p:spPr>
      </p:pic>
      <p:sp>
        <p:nvSpPr>
          <p:cNvPr id="5" name="Text 1"/>
          <p:cNvSpPr/>
          <p:nvPr/>
        </p:nvSpPr>
        <p:spPr>
          <a:xfrm>
            <a:off x="2966561" y="3141107"/>
            <a:ext cx="6455212" cy="643652"/>
          </a:xfrm>
          <a:prstGeom prst="rect">
            <a:avLst/>
          </a:prstGeom>
          <a:noFill/>
          <a:ln/>
        </p:spPr>
        <p:txBody>
          <a:bodyPr wrap="none" rtlCol="0" anchor="t"/>
          <a:lstStyle/>
          <a:p>
            <a:pPr marL="0" indent="0">
              <a:lnSpc>
                <a:spcPts val="5069"/>
              </a:lnSpc>
              <a:buNone/>
            </a:pPr>
            <a:r>
              <a:rPr lang="en-US" sz="4055" b="1" dirty="0">
                <a:solidFill>
                  <a:srgbClr val="F0FCFF"/>
                </a:solidFill>
                <a:latin typeface="Spline Sans" pitchFamily="34" charset="0"/>
                <a:ea typeface="Spline Sans" pitchFamily="34" charset="-122"/>
                <a:cs typeface="Spline Sans" pitchFamily="34" charset="-120"/>
              </a:rPr>
              <a:t>Conclusion and Next Steps</a:t>
            </a:r>
            <a:endParaRPr lang="en-US" sz="4055" dirty="0"/>
          </a:p>
        </p:txBody>
      </p:sp>
      <p:sp>
        <p:nvSpPr>
          <p:cNvPr id="6" name="Shape 2"/>
          <p:cNvSpPr/>
          <p:nvPr/>
        </p:nvSpPr>
        <p:spPr>
          <a:xfrm>
            <a:off x="7302222" y="4093726"/>
            <a:ext cx="25718" cy="3572470"/>
          </a:xfrm>
          <a:prstGeom prst="rect">
            <a:avLst/>
          </a:prstGeom>
          <a:solidFill>
            <a:srgbClr val="302E41"/>
          </a:solidFill>
          <a:ln/>
        </p:spPr>
      </p:sp>
      <p:sp>
        <p:nvSpPr>
          <p:cNvPr id="7" name="Shape 3"/>
          <p:cNvSpPr/>
          <p:nvPr/>
        </p:nvSpPr>
        <p:spPr>
          <a:xfrm>
            <a:off x="6362462" y="4679394"/>
            <a:ext cx="720923" cy="25718"/>
          </a:xfrm>
          <a:prstGeom prst="rect">
            <a:avLst/>
          </a:prstGeom>
          <a:solidFill>
            <a:srgbClr val="16FFBB"/>
          </a:solidFill>
          <a:ln/>
        </p:spPr>
      </p:sp>
      <p:sp>
        <p:nvSpPr>
          <p:cNvPr id="8" name="Shape 4"/>
          <p:cNvSpPr/>
          <p:nvPr/>
        </p:nvSpPr>
        <p:spPr>
          <a:xfrm>
            <a:off x="7083385" y="4460677"/>
            <a:ext cx="463391" cy="463391"/>
          </a:xfrm>
          <a:prstGeom prst="roundRect">
            <a:avLst>
              <a:gd name="adj" fmla="val 80014"/>
            </a:avLst>
          </a:prstGeom>
          <a:solidFill>
            <a:srgbClr val="0A081B"/>
          </a:solidFill>
          <a:ln w="25718">
            <a:solidFill>
              <a:srgbClr val="16FFBB"/>
            </a:solidFill>
            <a:prstDash val="solid"/>
          </a:ln>
        </p:spPr>
      </p:sp>
      <p:sp>
        <p:nvSpPr>
          <p:cNvPr id="9" name="Text 5"/>
          <p:cNvSpPr/>
          <p:nvPr/>
        </p:nvSpPr>
        <p:spPr>
          <a:xfrm>
            <a:off x="7248287" y="4499253"/>
            <a:ext cx="133588" cy="386120"/>
          </a:xfrm>
          <a:prstGeom prst="rect">
            <a:avLst/>
          </a:prstGeom>
          <a:noFill/>
          <a:ln/>
        </p:spPr>
        <p:txBody>
          <a:bodyPr wrap="none" rtlCol="0" anchor="t"/>
          <a:lstStyle/>
          <a:p>
            <a:pPr marL="0" indent="0" algn="ctr">
              <a:lnSpc>
                <a:spcPts val="3041"/>
              </a:lnSpc>
              <a:buNone/>
            </a:pPr>
            <a:r>
              <a:rPr lang="en-US" sz="2433" b="1" dirty="0">
                <a:solidFill>
                  <a:srgbClr val="16FFBB"/>
                </a:solidFill>
                <a:latin typeface="Spline Sans" pitchFamily="34" charset="0"/>
                <a:ea typeface="Spline Sans" pitchFamily="34" charset="-122"/>
                <a:cs typeface="Spline Sans" pitchFamily="34" charset="-120"/>
              </a:rPr>
              <a:t>1</a:t>
            </a:r>
            <a:endParaRPr lang="en-US" sz="2433" dirty="0"/>
          </a:p>
        </p:txBody>
      </p:sp>
      <p:sp>
        <p:nvSpPr>
          <p:cNvPr id="10" name="Text 6"/>
          <p:cNvSpPr/>
          <p:nvPr/>
        </p:nvSpPr>
        <p:spPr>
          <a:xfrm>
            <a:off x="4122420" y="4505682"/>
            <a:ext cx="2059781" cy="321826"/>
          </a:xfrm>
          <a:prstGeom prst="rect">
            <a:avLst/>
          </a:prstGeom>
          <a:noFill/>
          <a:ln/>
        </p:spPr>
        <p:txBody>
          <a:bodyPr wrap="none" rtlCol="0" anchor="t"/>
          <a:lstStyle/>
          <a:p>
            <a:pPr marL="0" indent="0" algn="r">
              <a:lnSpc>
                <a:spcPts val="2534"/>
              </a:lnSpc>
              <a:buNone/>
            </a:pPr>
            <a:r>
              <a:rPr lang="en-US" sz="2027" b="1" dirty="0">
                <a:solidFill>
                  <a:srgbClr val="16FFBB"/>
                </a:solidFill>
                <a:latin typeface="Spline Sans" pitchFamily="34" charset="0"/>
                <a:ea typeface="Spline Sans" pitchFamily="34" charset="-122"/>
                <a:cs typeface="Spline Sans" pitchFamily="34" charset="-120"/>
              </a:rPr>
              <a:t>Conclusion</a:t>
            </a:r>
            <a:endParaRPr lang="en-US" sz="2027" dirty="0"/>
          </a:p>
        </p:txBody>
      </p:sp>
      <p:sp>
        <p:nvSpPr>
          <p:cNvPr id="11" name="Text 7"/>
          <p:cNvSpPr/>
          <p:nvPr/>
        </p:nvSpPr>
        <p:spPr>
          <a:xfrm>
            <a:off x="2966561" y="4951095"/>
            <a:ext cx="3215640" cy="1318260"/>
          </a:xfrm>
          <a:prstGeom prst="rect">
            <a:avLst/>
          </a:prstGeom>
          <a:noFill/>
          <a:ln/>
        </p:spPr>
        <p:txBody>
          <a:bodyPr wrap="square" rtlCol="0" anchor="t"/>
          <a:lstStyle/>
          <a:p>
            <a:pPr marL="0" indent="0" algn="r">
              <a:lnSpc>
                <a:spcPts val="2595"/>
              </a:lnSpc>
              <a:buNone/>
            </a:pPr>
            <a:r>
              <a:rPr lang="en-US" sz="1622" dirty="0">
                <a:solidFill>
                  <a:srgbClr val="E0E4E6"/>
                </a:solidFill>
                <a:latin typeface="Barlow" pitchFamily="34" charset="0"/>
                <a:ea typeface="Barlow" pitchFamily="34" charset="-122"/>
                <a:cs typeface="Barlow" pitchFamily="34" charset="-120"/>
              </a:rPr>
              <a:t>Summarizing the key findings and recommendations from the user experience assessment of catalog scoring within Buyer Apps.</a:t>
            </a:r>
            <a:endParaRPr lang="en-US" sz="1622" dirty="0"/>
          </a:p>
        </p:txBody>
      </p:sp>
      <p:sp>
        <p:nvSpPr>
          <p:cNvPr id="12" name="Shape 8"/>
          <p:cNvSpPr/>
          <p:nvPr/>
        </p:nvSpPr>
        <p:spPr>
          <a:xfrm>
            <a:off x="7546777" y="5709285"/>
            <a:ext cx="720923" cy="25718"/>
          </a:xfrm>
          <a:prstGeom prst="rect">
            <a:avLst/>
          </a:prstGeom>
          <a:solidFill>
            <a:srgbClr val="29DDDA"/>
          </a:solidFill>
          <a:ln/>
        </p:spPr>
      </p:sp>
      <p:sp>
        <p:nvSpPr>
          <p:cNvPr id="13" name="Shape 9"/>
          <p:cNvSpPr/>
          <p:nvPr/>
        </p:nvSpPr>
        <p:spPr>
          <a:xfrm>
            <a:off x="7083385" y="5490567"/>
            <a:ext cx="463391" cy="463391"/>
          </a:xfrm>
          <a:prstGeom prst="roundRect">
            <a:avLst>
              <a:gd name="adj" fmla="val 80014"/>
            </a:avLst>
          </a:prstGeom>
          <a:solidFill>
            <a:srgbClr val="0A081B"/>
          </a:solidFill>
          <a:ln w="25718">
            <a:solidFill>
              <a:srgbClr val="29DDDA"/>
            </a:solidFill>
            <a:prstDash val="solid"/>
          </a:ln>
        </p:spPr>
      </p:sp>
      <p:sp>
        <p:nvSpPr>
          <p:cNvPr id="14" name="Text 10"/>
          <p:cNvSpPr/>
          <p:nvPr/>
        </p:nvSpPr>
        <p:spPr>
          <a:xfrm>
            <a:off x="7229118" y="5529143"/>
            <a:ext cx="171807" cy="386120"/>
          </a:xfrm>
          <a:prstGeom prst="rect">
            <a:avLst/>
          </a:prstGeom>
          <a:noFill/>
          <a:ln/>
        </p:spPr>
        <p:txBody>
          <a:bodyPr wrap="none" rtlCol="0" anchor="t"/>
          <a:lstStyle/>
          <a:p>
            <a:pPr marL="0" indent="0" algn="ctr">
              <a:lnSpc>
                <a:spcPts val="3041"/>
              </a:lnSpc>
              <a:buNone/>
            </a:pPr>
            <a:r>
              <a:rPr lang="en-US" sz="2433" b="1" dirty="0">
                <a:solidFill>
                  <a:srgbClr val="29DDDA"/>
                </a:solidFill>
                <a:latin typeface="Spline Sans" pitchFamily="34" charset="0"/>
                <a:ea typeface="Spline Sans" pitchFamily="34" charset="-122"/>
                <a:cs typeface="Spline Sans" pitchFamily="34" charset="-120"/>
              </a:rPr>
              <a:t>2</a:t>
            </a:r>
            <a:endParaRPr lang="en-US" sz="2433" dirty="0"/>
          </a:p>
        </p:txBody>
      </p:sp>
      <p:sp>
        <p:nvSpPr>
          <p:cNvPr id="15" name="Text 11"/>
          <p:cNvSpPr/>
          <p:nvPr/>
        </p:nvSpPr>
        <p:spPr>
          <a:xfrm>
            <a:off x="8447961" y="5535573"/>
            <a:ext cx="2515553" cy="321826"/>
          </a:xfrm>
          <a:prstGeom prst="rect">
            <a:avLst/>
          </a:prstGeom>
          <a:noFill/>
          <a:ln/>
        </p:spPr>
        <p:txBody>
          <a:bodyPr wrap="none" rtlCol="0" anchor="t"/>
          <a:lstStyle/>
          <a:p>
            <a:pPr marL="0" indent="0" algn="l">
              <a:lnSpc>
                <a:spcPts val="2534"/>
              </a:lnSpc>
              <a:buNone/>
            </a:pPr>
            <a:r>
              <a:rPr lang="en-US" sz="2027" b="1" dirty="0">
                <a:solidFill>
                  <a:srgbClr val="29DDDA"/>
                </a:solidFill>
                <a:latin typeface="Spline Sans" pitchFamily="34" charset="0"/>
                <a:ea typeface="Spline Sans" pitchFamily="34" charset="-122"/>
                <a:cs typeface="Spline Sans" pitchFamily="34" charset="-120"/>
              </a:rPr>
              <a:t>Implementation Plan</a:t>
            </a:r>
            <a:endParaRPr lang="en-US" sz="2027" dirty="0"/>
          </a:p>
        </p:txBody>
      </p:sp>
      <p:sp>
        <p:nvSpPr>
          <p:cNvPr id="16" name="Text 12"/>
          <p:cNvSpPr/>
          <p:nvPr/>
        </p:nvSpPr>
        <p:spPr>
          <a:xfrm>
            <a:off x="8447961" y="5980986"/>
            <a:ext cx="3215759" cy="1318260"/>
          </a:xfrm>
          <a:prstGeom prst="rect">
            <a:avLst/>
          </a:prstGeom>
          <a:noFill/>
          <a:ln/>
        </p:spPr>
        <p:txBody>
          <a:bodyPr wrap="square" rtlCol="0" anchor="t"/>
          <a:lstStyle/>
          <a:p>
            <a:pPr marL="0" indent="0" algn="l">
              <a:lnSpc>
                <a:spcPts val="2595"/>
              </a:lnSpc>
              <a:buNone/>
            </a:pPr>
            <a:r>
              <a:rPr lang="en-US" sz="1622" dirty="0">
                <a:solidFill>
                  <a:srgbClr val="E0E4E6"/>
                </a:solidFill>
                <a:latin typeface="Barlow" pitchFamily="34" charset="0"/>
                <a:ea typeface="Barlow" pitchFamily="34" charset="-122"/>
                <a:cs typeface="Barlow" pitchFamily="34" charset="-120"/>
              </a:rPr>
              <a:t>Outlining the steps for implementing the proposed improvements and the timeline for assessing their impact.</a:t>
            </a:r>
            <a:endParaRPr lang="en-US" sz="162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7</cp:revision>
  <dcterms:created xsi:type="dcterms:W3CDTF">2024-02-05T16:12:10Z</dcterms:created>
  <dcterms:modified xsi:type="dcterms:W3CDTF">2024-02-05T17:24:40Z</dcterms:modified>
</cp:coreProperties>
</file>