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9" r:id="rId6"/>
    <p:sldId id="262" r:id="rId7"/>
    <p:sldId id="271" r:id="rId8"/>
    <p:sldId id="261" r:id="rId9"/>
    <p:sldId id="267" r:id="rId10"/>
    <p:sldId id="270" r:id="rId11"/>
    <p:sldId id="265" r:id="rId12"/>
    <p:sldId id="272" r:id="rId13"/>
    <p:sldId id="276" r:id="rId14"/>
    <p:sldId id="277" r:id="rId15"/>
    <p:sldId id="274" r:id="rId16"/>
    <p:sldId id="287" r:id="rId17"/>
    <p:sldId id="278" r:id="rId18"/>
    <p:sldId id="268" r:id="rId19"/>
    <p:sldId id="275" r:id="rId20"/>
    <p:sldId id="281" r:id="rId21"/>
    <p:sldId id="279" r:id="rId22"/>
    <p:sldId id="280" r:id="rId23"/>
    <p:sldId id="283" r:id="rId24"/>
    <p:sldId id="284" r:id="rId25"/>
    <p:sldId id="266" r:id="rId26"/>
    <p:sldId id="273"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0C2"/>
    <a:srgbClr val="080F2B"/>
    <a:srgbClr val="0104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51"/>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E64EF-4EF6-474D-915A-6489AD404446}"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C384F-E0E9-4F8A-80FF-49B48004C520}" type="slidenum">
              <a:rPr lang="en-US" smtClean="0"/>
              <a:t>‹#›</a:t>
            </a:fld>
            <a:endParaRPr lang="en-US"/>
          </a:p>
        </p:txBody>
      </p:sp>
    </p:spTree>
    <p:extLst>
      <p:ext uri="{BB962C8B-B14F-4D97-AF65-F5344CB8AC3E}">
        <p14:creationId xmlns:p14="http://schemas.microsoft.com/office/powerpoint/2010/main" val="72176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1</a:t>
            </a:fld>
            <a:endParaRPr lang="en-US"/>
          </a:p>
        </p:txBody>
      </p:sp>
    </p:spTree>
    <p:extLst>
      <p:ext uri="{BB962C8B-B14F-4D97-AF65-F5344CB8AC3E}">
        <p14:creationId xmlns:p14="http://schemas.microsoft.com/office/powerpoint/2010/main" val="210700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8F23-3B48-557D-F660-CB0F9B96FF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91716-4B3B-0849-0A88-6E34444C6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3E71A-6080-6E0C-CA49-3476FCE917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AD5836-7444-4959-D512-3264FA9A7C5B}"/>
              </a:ext>
            </a:extLst>
          </p:cNvPr>
          <p:cNvSpPr>
            <a:spLocks noGrp="1"/>
          </p:cNvSpPr>
          <p:nvPr>
            <p:ph type="sldNum" sz="quarter" idx="5"/>
          </p:nvPr>
        </p:nvSpPr>
        <p:spPr/>
        <p:txBody>
          <a:bodyPr/>
          <a:lstStyle/>
          <a:p>
            <a:fld id="{11BC384F-E0E9-4F8A-80FF-49B48004C520}" type="slidenum">
              <a:rPr lang="en-US" smtClean="0"/>
              <a:t>10</a:t>
            </a:fld>
            <a:endParaRPr lang="en-US"/>
          </a:p>
        </p:txBody>
      </p:sp>
    </p:spTree>
    <p:extLst>
      <p:ext uri="{BB962C8B-B14F-4D97-AF65-F5344CB8AC3E}">
        <p14:creationId xmlns:p14="http://schemas.microsoft.com/office/powerpoint/2010/main" val="3812197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F641E-D068-C95E-46B1-865D112E4D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64F6D-8B59-4AD5-1569-F4B17BAB2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C2B41-E1AC-9526-2CCA-F33A73E5BC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05B99F-23AD-E68C-C66A-205655B30063}"/>
              </a:ext>
            </a:extLst>
          </p:cNvPr>
          <p:cNvSpPr>
            <a:spLocks noGrp="1"/>
          </p:cNvSpPr>
          <p:nvPr>
            <p:ph type="sldNum" sz="quarter" idx="5"/>
          </p:nvPr>
        </p:nvSpPr>
        <p:spPr/>
        <p:txBody>
          <a:bodyPr/>
          <a:lstStyle/>
          <a:p>
            <a:fld id="{11BC384F-E0E9-4F8A-80FF-49B48004C520}" type="slidenum">
              <a:rPr lang="en-US" smtClean="0"/>
              <a:t>11</a:t>
            </a:fld>
            <a:endParaRPr lang="en-US"/>
          </a:p>
        </p:txBody>
      </p:sp>
    </p:spTree>
    <p:extLst>
      <p:ext uri="{BB962C8B-B14F-4D97-AF65-F5344CB8AC3E}">
        <p14:creationId xmlns:p14="http://schemas.microsoft.com/office/powerpoint/2010/main" val="2051182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D244-E6CD-9ACC-0C3B-B05ACFA64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21B938-7D9A-EA37-0D08-840C12906D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FF0FD-E9B0-6BCF-F0F6-C24D3AB706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C321BF-2E58-0192-A598-CC724BFBBDAC}"/>
              </a:ext>
            </a:extLst>
          </p:cNvPr>
          <p:cNvSpPr>
            <a:spLocks noGrp="1"/>
          </p:cNvSpPr>
          <p:nvPr>
            <p:ph type="sldNum" sz="quarter" idx="5"/>
          </p:nvPr>
        </p:nvSpPr>
        <p:spPr/>
        <p:txBody>
          <a:bodyPr/>
          <a:lstStyle/>
          <a:p>
            <a:fld id="{11BC384F-E0E9-4F8A-80FF-49B48004C520}" type="slidenum">
              <a:rPr lang="en-US" smtClean="0"/>
              <a:t>12</a:t>
            </a:fld>
            <a:endParaRPr lang="en-US"/>
          </a:p>
        </p:txBody>
      </p:sp>
    </p:spTree>
    <p:extLst>
      <p:ext uri="{BB962C8B-B14F-4D97-AF65-F5344CB8AC3E}">
        <p14:creationId xmlns:p14="http://schemas.microsoft.com/office/powerpoint/2010/main" val="340730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56550-0F63-98BC-D8D8-76416CA61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BCD74-12FC-A15D-CA39-D0E685A97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19B529-E35F-ACB9-5E78-1D30682E28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92D645-0667-358D-93AB-1F7CA9CBE118}"/>
              </a:ext>
            </a:extLst>
          </p:cNvPr>
          <p:cNvSpPr>
            <a:spLocks noGrp="1"/>
          </p:cNvSpPr>
          <p:nvPr>
            <p:ph type="sldNum" sz="quarter" idx="5"/>
          </p:nvPr>
        </p:nvSpPr>
        <p:spPr/>
        <p:txBody>
          <a:bodyPr/>
          <a:lstStyle/>
          <a:p>
            <a:fld id="{11BC384F-E0E9-4F8A-80FF-49B48004C520}" type="slidenum">
              <a:rPr lang="en-US" smtClean="0"/>
              <a:t>13</a:t>
            </a:fld>
            <a:endParaRPr lang="en-US"/>
          </a:p>
        </p:txBody>
      </p:sp>
    </p:spTree>
    <p:extLst>
      <p:ext uri="{BB962C8B-B14F-4D97-AF65-F5344CB8AC3E}">
        <p14:creationId xmlns:p14="http://schemas.microsoft.com/office/powerpoint/2010/main" val="135670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7F96-A587-7698-1EE2-D6A82244E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A9A5B-FE9F-22C6-BF58-EAD11420B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41B14-B9E7-639D-0327-0F1D306FE9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ECED29-52C6-64B9-A5CD-9EDEAF23C813}"/>
              </a:ext>
            </a:extLst>
          </p:cNvPr>
          <p:cNvSpPr>
            <a:spLocks noGrp="1"/>
          </p:cNvSpPr>
          <p:nvPr>
            <p:ph type="sldNum" sz="quarter" idx="5"/>
          </p:nvPr>
        </p:nvSpPr>
        <p:spPr/>
        <p:txBody>
          <a:bodyPr/>
          <a:lstStyle/>
          <a:p>
            <a:fld id="{11BC384F-E0E9-4F8A-80FF-49B48004C520}" type="slidenum">
              <a:rPr lang="en-US" smtClean="0"/>
              <a:t>14</a:t>
            </a:fld>
            <a:endParaRPr lang="en-US"/>
          </a:p>
        </p:txBody>
      </p:sp>
    </p:spTree>
    <p:extLst>
      <p:ext uri="{BB962C8B-B14F-4D97-AF65-F5344CB8AC3E}">
        <p14:creationId xmlns:p14="http://schemas.microsoft.com/office/powerpoint/2010/main" val="137357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35C67-44E5-9BF1-5999-827190856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CED28C-57F4-5C48-BD72-A8146F686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9856F-7EDC-CD9E-9044-F9021C5AB2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700FEA-0C79-6359-C662-65C052BE3D55}"/>
              </a:ext>
            </a:extLst>
          </p:cNvPr>
          <p:cNvSpPr>
            <a:spLocks noGrp="1"/>
          </p:cNvSpPr>
          <p:nvPr>
            <p:ph type="sldNum" sz="quarter" idx="5"/>
          </p:nvPr>
        </p:nvSpPr>
        <p:spPr/>
        <p:txBody>
          <a:bodyPr/>
          <a:lstStyle/>
          <a:p>
            <a:fld id="{11BC384F-E0E9-4F8A-80FF-49B48004C520}" type="slidenum">
              <a:rPr lang="en-US" smtClean="0"/>
              <a:t>15</a:t>
            </a:fld>
            <a:endParaRPr lang="en-US"/>
          </a:p>
        </p:txBody>
      </p:sp>
    </p:spTree>
    <p:extLst>
      <p:ext uri="{BB962C8B-B14F-4D97-AF65-F5344CB8AC3E}">
        <p14:creationId xmlns:p14="http://schemas.microsoft.com/office/powerpoint/2010/main" val="326699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46A8D-90EE-2BEF-77C4-B96404C5E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CB4D90-EC54-6776-93BA-063A65004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FC46E-D522-5386-1931-F85488EE2B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7EA5F4-13F0-DCA4-E89C-478DCCC86490}"/>
              </a:ext>
            </a:extLst>
          </p:cNvPr>
          <p:cNvSpPr>
            <a:spLocks noGrp="1"/>
          </p:cNvSpPr>
          <p:nvPr>
            <p:ph type="sldNum" sz="quarter" idx="5"/>
          </p:nvPr>
        </p:nvSpPr>
        <p:spPr/>
        <p:txBody>
          <a:bodyPr/>
          <a:lstStyle/>
          <a:p>
            <a:fld id="{11BC384F-E0E9-4F8A-80FF-49B48004C520}" type="slidenum">
              <a:rPr lang="en-US" smtClean="0"/>
              <a:t>16</a:t>
            </a:fld>
            <a:endParaRPr lang="en-US"/>
          </a:p>
        </p:txBody>
      </p:sp>
    </p:spTree>
    <p:extLst>
      <p:ext uri="{BB962C8B-B14F-4D97-AF65-F5344CB8AC3E}">
        <p14:creationId xmlns:p14="http://schemas.microsoft.com/office/powerpoint/2010/main" val="2877992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B01A-53FC-6172-6996-67C87ECA71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9EB95F-2621-CEF5-0A9A-F300172B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6E511C-C4E5-17A4-C06F-0F7CAB0525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32EBFF-C8A6-DA3C-B848-66DD6D3EF494}"/>
              </a:ext>
            </a:extLst>
          </p:cNvPr>
          <p:cNvSpPr>
            <a:spLocks noGrp="1"/>
          </p:cNvSpPr>
          <p:nvPr>
            <p:ph type="sldNum" sz="quarter" idx="5"/>
          </p:nvPr>
        </p:nvSpPr>
        <p:spPr/>
        <p:txBody>
          <a:bodyPr/>
          <a:lstStyle/>
          <a:p>
            <a:fld id="{11BC384F-E0E9-4F8A-80FF-49B48004C520}" type="slidenum">
              <a:rPr lang="en-US" smtClean="0"/>
              <a:t>17</a:t>
            </a:fld>
            <a:endParaRPr lang="en-US"/>
          </a:p>
        </p:txBody>
      </p:sp>
    </p:spTree>
    <p:extLst>
      <p:ext uri="{BB962C8B-B14F-4D97-AF65-F5344CB8AC3E}">
        <p14:creationId xmlns:p14="http://schemas.microsoft.com/office/powerpoint/2010/main" val="887498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3D945-6E00-5B0F-282B-C6E84E5CB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13CE5-2710-A17D-94CE-44898CA33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4E852-6E95-BE48-0668-41FEF45A33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B41A10-C3F2-2756-E5F8-C7366324ED27}"/>
              </a:ext>
            </a:extLst>
          </p:cNvPr>
          <p:cNvSpPr>
            <a:spLocks noGrp="1"/>
          </p:cNvSpPr>
          <p:nvPr>
            <p:ph type="sldNum" sz="quarter" idx="5"/>
          </p:nvPr>
        </p:nvSpPr>
        <p:spPr/>
        <p:txBody>
          <a:bodyPr/>
          <a:lstStyle/>
          <a:p>
            <a:fld id="{11BC384F-E0E9-4F8A-80FF-49B48004C520}" type="slidenum">
              <a:rPr lang="en-US" smtClean="0"/>
              <a:t>18</a:t>
            </a:fld>
            <a:endParaRPr lang="en-US"/>
          </a:p>
        </p:txBody>
      </p:sp>
    </p:spTree>
    <p:extLst>
      <p:ext uri="{BB962C8B-B14F-4D97-AF65-F5344CB8AC3E}">
        <p14:creationId xmlns:p14="http://schemas.microsoft.com/office/powerpoint/2010/main" val="2101981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51336-4846-C9B0-4AA9-DAAD6419D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F58F37-5B16-1770-DF19-8A3C3FDDA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0892D-BBCA-C158-AA89-38CCE97DF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3F3BFE-4D7C-30E1-8A32-AC4ED9EDDF48}"/>
              </a:ext>
            </a:extLst>
          </p:cNvPr>
          <p:cNvSpPr>
            <a:spLocks noGrp="1"/>
          </p:cNvSpPr>
          <p:nvPr>
            <p:ph type="sldNum" sz="quarter" idx="5"/>
          </p:nvPr>
        </p:nvSpPr>
        <p:spPr/>
        <p:txBody>
          <a:bodyPr/>
          <a:lstStyle/>
          <a:p>
            <a:fld id="{11BC384F-E0E9-4F8A-80FF-49B48004C520}" type="slidenum">
              <a:rPr lang="en-US" smtClean="0"/>
              <a:t>19</a:t>
            </a:fld>
            <a:endParaRPr lang="en-US"/>
          </a:p>
        </p:txBody>
      </p:sp>
    </p:spTree>
    <p:extLst>
      <p:ext uri="{BB962C8B-B14F-4D97-AF65-F5344CB8AC3E}">
        <p14:creationId xmlns:p14="http://schemas.microsoft.com/office/powerpoint/2010/main" val="67607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2</a:t>
            </a:fld>
            <a:endParaRPr lang="en-US"/>
          </a:p>
        </p:txBody>
      </p:sp>
    </p:spTree>
    <p:extLst>
      <p:ext uri="{BB962C8B-B14F-4D97-AF65-F5344CB8AC3E}">
        <p14:creationId xmlns:p14="http://schemas.microsoft.com/office/powerpoint/2010/main" val="184966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AF484-6D36-E734-01ED-229E6AC48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1877D-C81D-5DCB-6B7D-417FAE1B66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0F0C1-7EF4-53B6-E89A-11840FFEE8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019806-791C-E444-E638-34C2B3ACC0F1}"/>
              </a:ext>
            </a:extLst>
          </p:cNvPr>
          <p:cNvSpPr>
            <a:spLocks noGrp="1"/>
          </p:cNvSpPr>
          <p:nvPr>
            <p:ph type="sldNum" sz="quarter" idx="5"/>
          </p:nvPr>
        </p:nvSpPr>
        <p:spPr/>
        <p:txBody>
          <a:bodyPr/>
          <a:lstStyle/>
          <a:p>
            <a:fld id="{11BC384F-E0E9-4F8A-80FF-49B48004C520}" type="slidenum">
              <a:rPr lang="en-US" smtClean="0"/>
              <a:t>20</a:t>
            </a:fld>
            <a:endParaRPr lang="en-US"/>
          </a:p>
        </p:txBody>
      </p:sp>
    </p:spTree>
    <p:extLst>
      <p:ext uri="{BB962C8B-B14F-4D97-AF65-F5344CB8AC3E}">
        <p14:creationId xmlns:p14="http://schemas.microsoft.com/office/powerpoint/2010/main" val="2475833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94B58-B885-949A-31FF-F26058AEB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BFC8D-E83E-3993-EEBF-2126F02E2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5E4C8-6B34-962F-C79F-A0B6F84E39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C4C63F-ECD4-45DA-E572-EAA4AC0BAE08}"/>
              </a:ext>
            </a:extLst>
          </p:cNvPr>
          <p:cNvSpPr>
            <a:spLocks noGrp="1"/>
          </p:cNvSpPr>
          <p:nvPr>
            <p:ph type="sldNum" sz="quarter" idx="5"/>
          </p:nvPr>
        </p:nvSpPr>
        <p:spPr/>
        <p:txBody>
          <a:bodyPr/>
          <a:lstStyle/>
          <a:p>
            <a:fld id="{11BC384F-E0E9-4F8A-80FF-49B48004C520}" type="slidenum">
              <a:rPr lang="en-US" smtClean="0"/>
              <a:t>21</a:t>
            </a:fld>
            <a:endParaRPr lang="en-US"/>
          </a:p>
        </p:txBody>
      </p:sp>
    </p:spTree>
    <p:extLst>
      <p:ext uri="{BB962C8B-B14F-4D97-AF65-F5344CB8AC3E}">
        <p14:creationId xmlns:p14="http://schemas.microsoft.com/office/powerpoint/2010/main" val="2567885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E6D69-5D74-3C2B-76D0-1DE64F911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C707A-4B92-B28B-EEFF-4895220B1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12A33-489C-7288-CFA7-9448909111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332B3F-8D1C-827B-39AF-003D75C899F9}"/>
              </a:ext>
            </a:extLst>
          </p:cNvPr>
          <p:cNvSpPr>
            <a:spLocks noGrp="1"/>
          </p:cNvSpPr>
          <p:nvPr>
            <p:ph type="sldNum" sz="quarter" idx="5"/>
          </p:nvPr>
        </p:nvSpPr>
        <p:spPr/>
        <p:txBody>
          <a:bodyPr/>
          <a:lstStyle/>
          <a:p>
            <a:fld id="{11BC384F-E0E9-4F8A-80FF-49B48004C520}" type="slidenum">
              <a:rPr lang="en-US" smtClean="0"/>
              <a:t>22</a:t>
            </a:fld>
            <a:endParaRPr lang="en-US"/>
          </a:p>
        </p:txBody>
      </p:sp>
    </p:spTree>
    <p:extLst>
      <p:ext uri="{BB962C8B-B14F-4D97-AF65-F5344CB8AC3E}">
        <p14:creationId xmlns:p14="http://schemas.microsoft.com/office/powerpoint/2010/main" val="2547365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4A90D-0C47-98CE-E81E-4016A7266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1E62E-BB57-233F-6791-5F514F6BE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0AA4B-876F-7031-ACB7-373FA0C188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52F8FA-C275-EDCA-A928-4D7FCCC23A42}"/>
              </a:ext>
            </a:extLst>
          </p:cNvPr>
          <p:cNvSpPr>
            <a:spLocks noGrp="1"/>
          </p:cNvSpPr>
          <p:nvPr>
            <p:ph type="sldNum" sz="quarter" idx="5"/>
          </p:nvPr>
        </p:nvSpPr>
        <p:spPr/>
        <p:txBody>
          <a:bodyPr/>
          <a:lstStyle/>
          <a:p>
            <a:fld id="{11BC384F-E0E9-4F8A-80FF-49B48004C520}" type="slidenum">
              <a:rPr lang="en-US" smtClean="0"/>
              <a:t>23</a:t>
            </a:fld>
            <a:endParaRPr lang="en-US"/>
          </a:p>
        </p:txBody>
      </p:sp>
    </p:spTree>
    <p:extLst>
      <p:ext uri="{BB962C8B-B14F-4D97-AF65-F5344CB8AC3E}">
        <p14:creationId xmlns:p14="http://schemas.microsoft.com/office/powerpoint/2010/main" val="1817628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79396-DB2A-E739-01E8-A1550D167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0396B-77BC-E31A-9AE1-CB51C2E4B7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731C8-C704-ACEF-5682-155325CE61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C15581-A7D1-E94A-1457-62D3A62B925B}"/>
              </a:ext>
            </a:extLst>
          </p:cNvPr>
          <p:cNvSpPr>
            <a:spLocks noGrp="1"/>
          </p:cNvSpPr>
          <p:nvPr>
            <p:ph type="sldNum" sz="quarter" idx="5"/>
          </p:nvPr>
        </p:nvSpPr>
        <p:spPr/>
        <p:txBody>
          <a:bodyPr/>
          <a:lstStyle/>
          <a:p>
            <a:fld id="{11BC384F-E0E9-4F8A-80FF-49B48004C520}" type="slidenum">
              <a:rPr lang="en-US" smtClean="0"/>
              <a:t>24</a:t>
            </a:fld>
            <a:endParaRPr lang="en-US"/>
          </a:p>
        </p:txBody>
      </p:sp>
    </p:spTree>
    <p:extLst>
      <p:ext uri="{BB962C8B-B14F-4D97-AF65-F5344CB8AC3E}">
        <p14:creationId xmlns:p14="http://schemas.microsoft.com/office/powerpoint/2010/main" val="2251017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C5BFC-6674-583C-A60B-D40AEE2692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D3EB1-FA3C-589B-076B-069711F49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E03F9-1CBF-9EEF-44EA-916E8F88F3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C9E6E-EF2F-66ED-1D83-EA0340619C33}"/>
              </a:ext>
            </a:extLst>
          </p:cNvPr>
          <p:cNvSpPr>
            <a:spLocks noGrp="1"/>
          </p:cNvSpPr>
          <p:nvPr>
            <p:ph type="sldNum" sz="quarter" idx="5"/>
          </p:nvPr>
        </p:nvSpPr>
        <p:spPr/>
        <p:txBody>
          <a:bodyPr/>
          <a:lstStyle/>
          <a:p>
            <a:fld id="{11BC384F-E0E9-4F8A-80FF-49B48004C520}" type="slidenum">
              <a:rPr lang="en-US" smtClean="0"/>
              <a:t>25</a:t>
            </a:fld>
            <a:endParaRPr lang="en-US"/>
          </a:p>
        </p:txBody>
      </p:sp>
    </p:spTree>
    <p:extLst>
      <p:ext uri="{BB962C8B-B14F-4D97-AF65-F5344CB8AC3E}">
        <p14:creationId xmlns:p14="http://schemas.microsoft.com/office/powerpoint/2010/main" val="297957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6CBE7-902A-E55C-D49D-56CB4A8C6E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A04E2-57B5-55BB-8F38-06194D6F2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4B69A-C599-2F4E-E877-26E4EDFC8D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4C553C-2490-2AAB-E939-15654201B21E}"/>
              </a:ext>
            </a:extLst>
          </p:cNvPr>
          <p:cNvSpPr>
            <a:spLocks noGrp="1"/>
          </p:cNvSpPr>
          <p:nvPr>
            <p:ph type="sldNum" sz="quarter" idx="5"/>
          </p:nvPr>
        </p:nvSpPr>
        <p:spPr/>
        <p:txBody>
          <a:bodyPr/>
          <a:lstStyle/>
          <a:p>
            <a:fld id="{11BC384F-E0E9-4F8A-80FF-49B48004C520}" type="slidenum">
              <a:rPr lang="en-US" smtClean="0"/>
              <a:t>26</a:t>
            </a:fld>
            <a:endParaRPr lang="en-US"/>
          </a:p>
        </p:txBody>
      </p:sp>
    </p:spTree>
    <p:extLst>
      <p:ext uri="{BB962C8B-B14F-4D97-AF65-F5344CB8AC3E}">
        <p14:creationId xmlns:p14="http://schemas.microsoft.com/office/powerpoint/2010/main" val="2846755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53B92-F71D-3550-9B15-E3BE5C786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41CC94-5431-F3C7-F97B-D8E6323A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D2344-BE1B-DA98-2198-E3F2535340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D54564-3582-8385-2892-5DA6D788C5B8}"/>
              </a:ext>
            </a:extLst>
          </p:cNvPr>
          <p:cNvSpPr>
            <a:spLocks noGrp="1"/>
          </p:cNvSpPr>
          <p:nvPr>
            <p:ph type="sldNum" sz="quarter" idx="5"/>
          </p:nvPr>
        </p:nvSpPr>
        <p:spPr/>
        <p:txBody>
          <a:bodyPr/>
          <a:lstStyle/>
          <a:p>
            <a:fld id="{11BC384F-E0E9-4F8A-80FF-49B48004C520}" type="slidenum">
              <a:rPr lang="en-US" smtClean="0"/>
              <a:t>27</a:t>
            </a:fld>
            <a:endParaRPr lang="en-US"/>
          </a:p>
        </p:txBody>
      </p:sp>
    </p:spTree>
    <p:extLst>
      <p:ext uri="{BB962C8B-B14F-4D97-AF65-F5344CB8AC3E}">
        <p14:creationId xmlns:p14="http://schemas.microsoft.com/office/powerpoint/2010/main" val="2559033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3</a:t>
            </a:fld>
            <a:endParaRPr lang="en-US"/>
          </a:p>
        </p:txBody>
      </p:sp>
    </p:spTree>
    <p:extLst>
      <p:ext uri="{BB962C8B-B14F-4D97-AF65-F5344CB8AC3E}">
        <p14:creationId xmlns:p14="http://schemas.microsoft.com/office/powerpoint/2010/main" val="171858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4</a:t>
            </a:fld>
            <a:endParaRPr lang="en-US"/>
          </a:p>
        </p:txBody>
      </p:sp>
    </p:spTree>
    <p:extLst>
      <p:ext uri="{BB962C8B-B14F-4D97-AF65-F5344CB8AC3E}">
        <p14:creationId xmlns:p14="http://schemas.microsoft.com/office/powerpoint/2010/main" val="91817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8CA5-8BD6-2819-0DE4-A56960390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27922-1D72-73F6-17ED-A34E9D4B40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3EBC8-33BA-DCE6-9A46-3CD1705E4C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C3D81F-AE62-80A3-AEE5-ABCCF11E8EC4}"/>
              </a:ext>
            </a:extLst>
          </p:cNvPr>
          <p:cNvSpPr>
            <a:spLocks noGrp="1"/>
          </p:cNvSpPr>
          <p:nvPr>
            <p:ph type="sldNum" sz="quarter" idx="5"/>
          </p:nvPr>
        </p:nvSpPr>
        <p:spPr/>
        <p:txBody>
          <a:bodyPr/>
          <a:lstStyle/>
          <a:p>
            <a:fld id="{11BC384F-E0E9-4F8A-80FF-49B48004C520}" type="slidenum">
              <a:rPr lang="en-US" smtClean="0"/>
              <a:t>5</a:t>
            </a:fld>
            <a:endParaRPr lang="en-US"/>
          </a:p>
        </p:txBody>
      </p:sp>
    </p:spTree>
    <p:extLst>
      <p:ext uri="{BB962C8B-B14F-4D97-AF65-F5344CB8AC3E}">
        <p14:creationId xmlns:p14="http://schemas.microsoft.com/office/powerpoint/2010/main" val="380877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4FC8F-42A9-9634-67D6-96676EDD0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4A767-0706-C9F2-AFEF-DC849C737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C69AE0-77D8-9C98-D637-EC788639B2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8DCD6-493C-8D4B-794F-26D081BF3D34}"/>
              </a:ext>
            </a:extLst>
          </p:cNvPr>
          <p:cNvSpPr>
            <a:spLocks noGrp="1"/>
          </p:cNvSpPr>
          <p:nvPr>
            <p:ph type="sldNum" sz="quarter" idx="5"/>
          </p:nvPr>
        </p:nvSpPr>
        <p:spPr/>
        <p:txBody>
          <a:bodyPr/>
          <a:lstStyle/>
          <a:p>
            <a:fld id="{11BC384F-E0E9-4F8A-80FF-49B48004C520}" type="slidenum">
              <a:rPr lang="en-US" smtClean="0"/>
              <a:t>6</a:t>
            </a:fld>
            <a:endParaRPr lang="en-US"/>
          </a:p>
        </p:txBody>
      </p:sp>
    </p:spTree>
    <p:extLst>
      <p:ext uri="{BB962C8B-B14F-4D97-AF65-F5344CB8AC3E}">
        <p14:creationId xmlns:p14="http://schemas.microsoft.com/office/powerpoint/2010/main" val="838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A5409-339C-BEBB-9BAA-DDBD6BECA2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815B35-CCA1-A8C0-F0AE-774003A038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C58D78-1ECB-FAB9-5AAA-38993DABBE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C08228-5BBE-0EBE-406C-48A9C77DE242}"/>
              </a:ext>
            </a:extLst>
          </p:cNvPr>
          <p:cNvSpPr>
            <a:spLocks noGrp="1"/>
          </p:cNvSpPr>
          <p:nvPr>
            <p:ph type="sldNum" sz="quarter" idx="5"/>
          </p:nvPr>
        </p:nvSpPr>
        <p:spPr/>
        <p:txBody>
          <a:bodyPr/>
          <a:lstStyle/>
          <a:p>
            <a:fld id="{11BC384F-E0E9-4F8A-80FF-49B48004C520}" type="slidenum">
              <a:rPr lang="en-US" smtClean="0"/>
              <a:t>7</a:t>
            </a:fld>
            <a:endParaRPr lang="en-US"/>
          </a:p>
        </p:txBody>
      </p:sp>
    </p:spTree>
    <p:extLst>
      <p:ext uri="{BB962C8B-B14F-4D97-AF65-F5344CB8AC3E}">
        <p14:creationId xmlns:p14="http://schemas.microsoft.com/office/powerpoint/2010/main" val="1759693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8</a:t>
            </a:fld>
            <a:endParaRPr lang="en-US"/>
          </a:p>
        </p:txBody>
      </p:sp>
    </p:spTree>
    <p:extLst>
      <p:ext uri="{BB962C8B-B14F-4D97-AF65-F5344CB8AC3E}">
        <p14:creationId xmlns:p14="http://schemas.microsoft.com/office/powerpoint/2010/main" val="1557035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29922-8C8D-5007-8E83-ED9322F0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91DB9-9DA7-C748-9667-C2FF37160A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FABAF8-35E3-8FE9-ECA5-2C4710020D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69153-D3B0-44B2-107A-2D76412911BF}"/>
              </a:ext>
            </a:extLst>
          </p:cNvPr>
          <p:cNvSpPr>
            <a:spLocks noGrp="1"/>
          </p:cNvSpPr>
          <p:nvPr>
            <p:ph type="sldNum" sz="quarter" idx="5"/>
          </p:nvPr>
        </p:nvSpPr>
        <p:spPr/>
        <p:txBody>
          <a:bodyPr/>
          <a:lstStyle/>
          <a:p>
            <a:fld id="{11BC384F-E0E9-4F8A-80FF-49B48004C520}" type="slidenum">
              <a:rPr lang="en-US" smtClean="0"/>
              <a:t>9</a:t>
            </a:fld>
            <a:endParaRPr lang="en-US"/>
          </a:p>
        </p:txBody>
      </p:sp>
    </p:spTree>
    <p:extLst>
      <p:ext uri="{BB962C8B-B14F-4D97-AF65-F5344CB8AC3E}">
        <p14:creationId xmlns:p14="http://schemas.microsoft.com/office/powerpoint/2010/main" val="319119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7D9C-A37C-F51F-54C3-F99E8A3DE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D11A4-6FAA-28EA-2492-8C2D954C3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72E71-4DA6-A27E-B231-407045719004}"/>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DEAD946E-6565-75AF-0166-F0DD7725E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F064-560E-13EF-E552-EF3B9CAB5B1D}"/>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1018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D021-97E6-B567-B405-70BFEDB9C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6050B-22F0-1694-4E6E-68BC77523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2E1A4-ECA3-D907-76BC-945BB54FFE76}"/>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23B8DA40-4D97-AC8D-C124-069D820D4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D0047-CA7A-CA1E-C775-09B0F577EFE7}"/>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97020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1DE9F-60CB-DEED-FFF5-593ADC81F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54B01-9A96-A913-2FDE-60C71D6F5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B22AE-3066-4838-A7B8-829EFC13D1D1}"/>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D52A4A26-54A1-C680-EDCD-A292A31D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4D453-ED36-E16C-8D4F-AE8C1DCA8026}"/>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6284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9B91-0BA3-B933-0C27-61DCF6097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C6BCD-C2B4-FB3B-0958-FE788D7B1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EE950-7712-F0FE-6C1D-3C43769D128B}"/>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993F4813-31D9-5F50-A321-43421CF30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52519-3F59-228A-6361-8195F24B22DE}"/>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17530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E83-87CB-9BB9-5239-AF7A6F8BE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AEBFE-E533-C033-24AE-D513AC3A47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64234-2536-AD4C-9F37-79B114C1E800}"/>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F9125532-6B68-B2E0-B97B-32FAA42D2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4BE01-FDE6-09CF-2972-03FAA91DCB01}"/>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5211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541D-1053-7789-7ADC-0BC72F673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E4EFE-28D1-A373-9718-5E14EA1DB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7BFF2-691A-2BA4-AF7D-A4EB8EEB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8DFC1-50C4-3129-F0AE-9147D2314B66}"/>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6" name="Footer Placeholder 5">
            <a:extLst>
              <a:ext uri="{FF2B5EF4-FFF2-40B4-BE49-F238E27FC236}">
                <a16:creationId xmlns:a16="http://schemas.microsoft.com/office/drawing/2014/main" id="{993C9AD5-4FF4-4922-60E8-18E9DF63A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47064-02AD-3FC3-8037-6EA03411A366}"/>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75806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613D-783E-44EF-5C72-B68D92242D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932FD-1B37-33C2-715A-74E2F06DF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50758-9582-7FDF-DED2-8A4E77D98E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5A5A8A-5A7A-E8A9-6A7F-4FAB16BA8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2117A-8671-1187-DF8B-7E812E7DB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00C168-FCB9-6F8C-DB14-8A4F3D5D1292}"/>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8" name="Footer Placeholder 7">
            <a:extLst>
              <a:ext uri="{FF2B5EF4-FFF2-40B4-BE49-F238E27FC236}">
                <a16:creationId xmlns:a16="http://schemas.microsoft.com/office/drawing/2014/main" id="{702DB9B2-2DE4-799F-28A3-8EFD403B9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111C5-A264-7021-6719-0E0CED66943F}"/>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09987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4F7-8647-0249-EB28-20341626E0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EA223B-04F6-6631-B81E-32F15E5BC120}"/>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4" name="Footer Placeholder 3">
            <a:extLst>
              <a:ext uri="{FF2B5EF4-FFF2-40B4-BE49-F238E27FC236}">
                <a16:creationId xmlns:a16="http://schemas.microsoft.com/office/drawing/2014/main" id="{96F0AFED-784C-D768-1DE9-5EB3F30B4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431BB-45FE-DAE3-8EB3-1DD135B058F5}"/>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428372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2462B-34BD-4E47-C511-A0DE1FF193A5}"/>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3" name="Footer Placeholder 2">
            <a:extLst>
              <a:ext uri="{FF2B5EF4-FFF2-40B4-BE49-F238E27FC236}">
                <a16:creationId xmlns:a16="http://schemas.microsoft.com/office/drawing/2014/main" id="{BA039344-D438-F760-A566-119F9EDBD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539CB-6A25-C0B1-FCAB-9D02CFA5FEF0}"/>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62155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9E80-A49F-88B5-6C60-B142DC696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9CA84-09A6-7086-5B58-12FEDD383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9E2EC6-6BB6-9A06-5964-D88B62EF2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5EEE-89C8-9D33-B6BA-030C03BE6A95}"/>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6" name="Footer Placeholder 5">
            <a:extLst>
              <a:ext uri="{FF2B5EF4-FFF2-40B4-BE49-F238E27FC236}">
                <a16:creationId xmlns:a16="http://schemas.microsoft.com/office/drawing/2014/main" id="{64D4D2F7-F042-328F-7993-31A1B1352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6D7AE-E5BC-1EFD-150C-13F45D838A29}"/>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86453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60DB-ED1A-F820-1394-E7AF9B177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43130-181F-7CF3-DADF-066C26B75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C1D6B-E7C8-BA56-C2FA-0CA3496E8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7972C-0A08-5F74-700F-71DD3F279E22}"/>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6" name="Footer Placeholder 5">
            <a:extLst>
              <a:ext uri="{FF2B5EF4-FFF2-40B4-BE49-F238E27FC236}">
                <a16:creationId xmlns:a16="http://schemas.microsoft.com/office/drawing/2014/main" id="{16B17C81-70D5-DAE3-7845-D94F94674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ECFF6-54EC-9ABB-1295-A265B0BE03E2}"/>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57441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54499-EDC2-40BD-F38C-180FD2A59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AED12-7D9F-F964-A362-252D5C377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68771-9C59-FBAA-4075-6138AD276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61AC61C5-4195-438D-CEEC-9DC95E6D3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F89166-8E73-4F2C-794F-4A574B2FD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D4A72C-503B-45BE-8095-E085E166D8F4}" type="slidenum">
              <a:rPr lang="en-US" smtClean="0"/>
              <a:t>‹#›</a:t>
            </a:fld>
            <a:endParaRPr lang="en-US"/>
          </a:p>
        </p:txBody>
      </p:sp>
    </p:spTree>
    <p:extLst>
      <p:ext uri="{BB962C8B-B14F-4D97-AF65-F5344CB8AC3E}">
        <p14:creationId xmlns:p14="http://schemas.microsoft.com/office/powerpoint/2010/main" val="247150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pic>
        <p:nvPicPr>
          <p:cNvPr id="34" name="Picture 33" descr="A logo of a globe with a graduation cap&#10;&#10;Description automatically generated">
            <a:extLst>
              <a:ext uri="{FF2B5EF4-FFF2-40B4-BE49-F238E27FC236}">
                <a16:creationId xmlns:a16="http://schemas.microsoft.com/office/drawing/2014/main" id="{A5CA4EB1-73EE-3D8D-85C8-C92F41B54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6776" y="0"/>
            <a:ext cx="1455224" cy="1448756"/>
          </a:xfrm>
          <a:prstGeom prst="rect">
            <a:avLst/>
          </a:prstGeom>
        </p:spPr>
      </p:pic>
      <p:pic>
        <p:nvPicPr>
          <p:cNvPr id="42" name="Picture 41">
            <a:extLst>
              <a:ext uri="{FF2B5EF4-FFF2-40B4-BE49-F238E27FC236}">
                <a16:creationId xmlns:a16="http://schemas.microsoft.com/office/drawing/2014/main" id="{AEA7E1CA-76A6-774C-AE84-3DC7FCE7C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76" y="2095500"/>
            <a:ext cx="4762500" cy="4762500"/>
          </a:xfrm>
          <a:prstGeom prst="rect">
            <a:avLst/>
          </a:prstGeom>
        </p:spPr>
      </p:pic>
      <p:sp>
        <p:nvSpPr>
          <p:cNvPr id="43" name="TextBox 42">
            <a:extLst>
              <a:ext uri="{FF2B5EF4-FFF2-40B4-BE49-F238E27FC236}">
                <a16:creationId xmlns:a16="http://schemas.microsoft.com/office/drawing/2014/main" id="{C9AA24CB-8F18-8039-7699-0A321D1A9B3E}"/>
              </a:ext>
            </a:extLst>
          </p:cNvPr>
          <p:cNvSpPr txBox="1"/>
          <p:nvPr/>
        </p:nvSpPr>
        <p:spPr>
          <a:xfrm>
            <a:off x="5486352" y="2260712"/>
            <a:ext cx="5250424" cy="1569660"/>
          </a:xfrm>
          <a:prstGeom prst="rect">
            <a:avLst/>
          </a:prstGeom>
          <a:noFill/>
        </p:spPr>
        <p:txBody>
          <a:bodyPr wrap="square" rtlCol="0">
            <a:spAutoFit/>
          </a:bodyPr>
          <a:lstStyle/>
          <a:p>
            <a:pPr algn="ctr"/>
            <a:r>
              <a:rPr lang="en-US" sz="4800" b="1" dirty="0">
                <a:solidFill>
                  <a:schemeClr val="bg1"/>
                </a:solidFill>
                <a:latin typeface="Amasis MT Pro Black" panose="02040A04050005020304" pitchFamily="18" charset="0"/>
              </a:rPr>
              <a:t>Supplier Quality Analysis</a:t>
            </a:r>
          </a:p>
        </p:txBody>
      </p:sp>
    </p:spTree>
    <p:extLst>
      <p:ext uri="{BB962C8B-B14F-4D97-AF65-F5344CB8AC3E}">
        <p14:creationId xmlns:p14="http://schemas.microsoft.com/office/powerpoint/2010/main" val="2040489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A809532-1684-9325-7CBD-555B9144552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09D4C7A-0C06-2E5F-FD47-87E10CE60B13}"/>
              </a:ext>
            </a:extLst>
          </p:cNvPr>
          <p:cNvSpPr txBox="1"/>
          <p:nvPr/>
        </p:nvSpPr>
        <p:spPr>
          <a:xfrm>
            <a:off x="830179" y="1076758"/>
            <a:ext cx="10531642" cy="5570756"/>
          </a:xfrm>
          <a:prstGeom prst="rect">
            <a:avLst/>
          </a:prstGeom>
          <a:noFill/>
        </p:spPr>
        <p:txBody>
          <a:bodyPr wrap="square" rtlCol="0">
            <a:spAutoFit/>
          </a:bodyPr>
          <a:lstStyle/>
          <a:p>
            <a:r>
              <a:rPr lang="en-US" dirty="0">
                <a:solidFill>
                  <a:schemeClr val="bg1"/>
                </a:solidFill>
                <a:effectLst/>
              </a:rPr>
              <a:t>	In our data analysis project, we sourced our data from </a:t>
            </a:r>
            <a:r>
              <a:rPr lang="en-US" dirty="0">
                <a:solidFill>
                  <a:srgbClr val="F5F5F5"/>
                </a:solidFill>
                <a:latin typeface="Trebuchet MS" panose="020B0703020202090204" pitchFamily="34" charset="0"/>
              </a:rPr>
              <a:t>th</a:t>
            </a:r>
            <a:r>
              <a:rPr lang="en-US" sz="1800" dirty="0">
                <a:solidFill>
                  <a:srgbClr val="F5F5F5"/>
                </a:solidFill>
                <a:effectLst/>
                <a:latin typeface="Trebuchet MS" panose="020B0703020202090204" pitchFamily="34" charset="0"/>
              </a:rPr>
              <a:t>e DEPI instructor </a:t>
            </a:r>
            <a:r>
              <a:rPr lang="en-US" b="1" dirty="0">
                <a:solidFill>
                  <a:srgbClr val="F5F5F5"/>
                </a:solidFill>
                <a:latin typeface="Trebuchet MS" panose="020B0703020202090204" pitchFamily="34" charset="0"/>
              </a:rPr>
              <a:t>Eng. </a:t>
            </a:r>
            <a:r>
              <a:rPr lang="en-US" sz="1800" b="1" dirty="0">
                <a:solidFill>
                  <a:srgbClr val="F5F5F5"/>
                </a:solidFill>
                <a:effectLst/>
                <a:latin typeface="Trebuchet MS" panose="020B0703020202090204" pitchFamily="34" charset="0"/>
              </a:rPr>
              <a:t>Yasser A. Rahman</a:t>
            </a:r>
            <a:r>
              <a:rPr lang="en-US" dirty="0">
                <a:solidFill>
                  <a:schemeClr val="bg1"/>
                </a:solidFill>
                <a:effectLst/>
              </a:rPr>
              <a:t>, which provided raw datasets containing essential information such as :</a:t>
            </a:r>
          </a:p>
          <a:p>
            <a:endParaRPr lang="en-US" dirty="0">
              <a:solidFill>
                <a:schemeClr val="bg1"/>
              </a:solidFill>
              <a:effectLst/>
            </a:endParaRPr>
          </a:p>
          <a:p>
            <a:pPr marL="342900" indent="-342900">
              <a:buFont typeface="Arial" panose="020B0604020202020204" pitchFamily="34" charset="0"/>
              <a:buChar char="•"/>
            </a:pPr>
            <a:r>
              <a:rPr lang="en-US" sz="2000" b="1" i="0" u="sng" dirty="0">
                <a:solidFill>
                  <a:schemeClr val="bg1">
                    <a:lumMod val="95000"/>
                  </a:schemeClr>
                </a:solidFill>
                <a:effectLst/>
                <a:latin typeface="+mj-lt"/>
              </a:rPr>
              <a:t>Vendor</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Lists vendors with corresponding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Plant</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Provides information on plants, including plant names, regions, and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Material Type</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Contains a list of material types with their respective IDs. </a:t>
            </a: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Describes various defects along with their IDs.</a:t>
            </a:r>
            <a:endParaRPr lang="en-US" sz="2000" b="0" i="0" dirty="0">
              <a:solidFill>
                <a:schemeClr val="bg1">
                  <a:lumMod val="95000"/>
                </a:schemeClr>
              </a:solidFill>
              <a:effectLst/>
              <a:latin typeface="+mj-lt"/>
            </a:endParaRP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Defected Items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Tracks defect incidents, including dates, plant IDs, vendor IDs, material IDs, defect types, quantities, and downtime.</a:t>
            </a: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 Types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Categorizes defects as either "Impact," "No Impact," or "Rejected" along with their type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Category</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Provides subcategories (e.g., Electrical, Logistics, etc.) along with their IDs.</a:t>
            </a:r>
          </a:p>
          <a:p>
            <a:pPr marL="342900" indent="-342900">
              <a:buFont typeface="Arial" panose="020B0604020202020204" pitchFamily="34" charset="0"/>
              <a:buChar char="•"/>
            </a:pPr>
            <a:endParaRPr lang="en-US" dirty="0">
              <a:solidFill>
                <a:schemeClr val="bg1"/>
              </a:solidFill>
            </a:endParaRPr>
          </a:p>
          <a:p>
            <a:r>
              <a:rPr lang="en-US" dirty="0">
                <a:solidFill>
                  <a:schemeClr val="bg1"/>
                </a:solidFill>
              </a:rPr>
              <a:t>T</a:t>
            </a:r>
            <a:r>
              <a:rPr lang="en-US" dirty="0">
                <a:solidFill>
                  <a:schemeClr val="bg1"/>
                </a:solidFill>
                <a:effectLst/>
              </a:rPr>
              <a:t>he data was often incomplete or inconsistent, necessitating a structured ETL (Extract, Transform, Load) process to ensure its quality and integrity. During the extraction phase, we pulled data from various sources, followed by the transformation phase, where we cleaned and enriched the data to make it suitable for analysis. This involved handling missing values, standardizing formats, and applying business logic to derive new metrics. Finally, we loaded the processed data into Tableau, ensuring it was ready for visualization and insight generation. This robust ETL process allowed us to build accurate, reliable dashboards and reports for informed decision-making.</a:t>
            </a:r>
          </a:p>
        </p:txBody>
      </p:sp>
      <p:sp>
        <p:nvSpPr>
          <p:cNvPr id="5" name="TextBox 4">
            <a:extLst>
              <a:ext uri="{FF2B5EF4-FFF2-40B4-BE49-F238E27FC236}">
                <a16:creationId xmlns:a16="http://schemas.microsoft.com/office/drawing/2014/main" id="{254F23EA-8978-D486-0C10-5EB945EC0871}"/>
              </a:ext>
            </a:extLst>
          </p:cNvPr>
          <p:cNvSpPr txBox="1"/>
          <p:nvPr/>
        </p:nvSpPr>
        <p:spPr>
          <a:xfrm>
            <a:off x="1250369" y="210486"/>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Data Source</a:t>
            </a:r>
          </a:p>
        </p:txBody>
      </p:sp>
      <p:pic>
        <p:nvPicPr>
          <p:cNvPr id="7" name="Picture 6">
            <a:extLst>
              <a:ext uri="{FF2B5EF4-FFF2-40B4-BE49-F238E27FC236}">
                <a16:creationId xmlns:a16="http://schemas.microsoft.com/office/drawing/2014/main" id="{8FD3295D-983E-46DC-311C-F593E5C88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26" y="210486"/>
            <a:ext cx="754905" cy="754905"/>
          </a:xfrm>
          <a:prstGeom prst="rect">
            <a:avLst/>
          </a:prstGeom>
        </p:spPr>
      </p:pic>
    </p:spTree>
    <p:extLst>
      <p:ext uri="{BB962C8B-B14F-4D97-AF65-F5344CB8AC3E}">
        <p14:creationId xmlns:p14="http://schemas.microsoft.com/office/powerpoint/2010/main" val="74970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5A1DEAA-361E-AE8E-A4D8-3A20B5D461DD}"/>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8CCA3D5-F7F6-871D-CA13-7E073EE9B97D}"/>
              </a:ext>
            </a:extLst>
          </p:cNvPr>
          <p:cNvSpPr txBox="1"/>
          <p:nvPr/>
        </p:nvSpPr>
        <p:spPr>
          <a:xfrm>
            <a:off x="829862" y="2151727"/>
            <a:ext cx="4645743" cy="1938992"/>
          </a:xfrm>
          <a:prstGeom prst="rect">
            <a:avLst/>
          </a:prstGeom>
          <a:noFill/>
        </p:spPr>
        <p:txBody>
          <a:bodyPr wrap="square" rtlCol="0">
            <a:spAutoFit/>
          </a:bodyPr>
          <a:lstStyle/>
          <a:p>
            <a:pPr algn="ctr"/>
            <a:r>
              <a:rPr lang="en-US" sz="4000" b="1" dirty="0">
                <a:solidFill>
                  <a:schemeClr val="bg1"/>
                </a:solidFill>
              </a:rPr>
              <a:t>EDA </a:t>
            </a:r>
          </a:p>
          <a:p>
            <a:pPr algn="ctr"/>
            <a:r>
              <a:rPr lang="en-US" sz="4000" b="1" dirty="0">
                <a:solidFill>
                  <a:schemeClr val="bg1"/>
                </a:solidFill>
              </a:rPr>
              <a:t>&amp; </a:t>
            </a:r>
          </a:p>
          <a:p>
            <a:pPr algn="ctr"/>
            <a:r>
              <a:rPr lang="en-US" sz="4000" b="1" dirty="0">
                <a:solidFill>
                  <a:schemeClr val="bg1"/>
                </a:solidFill>
              </a:rPr>
              <a:t>Data cleaning </a:t>
            </a:r>
          </a:p>
        </p:txBody>
      </p:sp>
      <p:pic>
        <p:nvPicPr>
          <p:cNvPr id="6" name="Picture 5" descr="A person standing next to a magnifying glass and a stack of papers&#10;&#10;Description automatically generated">
            <a:extLst>
              <a:ext uri="{FF2B5EF4-FFF2-40B4-BE49-F238E27FC236}">
                <a16:creationId xmlns:a16="http://schemas.microsoft.com/office/drawing/2014/main" id="{EB074FC1-AF80-9BD5-FE9D-A246BB584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117" y="860937"/>
            <a:ext cx="4762500" cy="4762500"/>
          </a:xfrm>
          <a:prstGeom prst="rect">
            <a:avLst/>
          </a:prstGeom>
        </p:spPr>
      </p:pic>
    </p:spTree>
    <p:extLst>
      <p:ext uri="{BB962C8B-B14F-4D97-AF65-F5344CB8AC3E}">
        <p14:creationId xmlns:p14="http://schemas.microsoft.com/office/powerpoint/2010/main" val="28968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28DA6E9A-CC61-3DFF-0114-3E42494B4A27}"/>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B1652373-4350-FE5E-4F5B-7C83D992222D}"/>
              </a:ext>
            </a:extLst>
          </p:cNvPr>
          <p:cNvSpPr txBox="1"/>
          <p:nvPr/>
        </p:nvSpPr>
        <p:spPr>
          <a:xfrm>
            <a:off x="194352" y="1305070"/>
            <a:ext cx="11803296" cy="2862322"/>
          </a:xfrm>
          <a:prstGeom prst="rect">
            <a:avLst/>
          </a:prstGeom>
          <a:noFill/>
        </p:spPr>
        <p:txBody>
          <a:bodyPr wrap="square" rtlCol="0">
            <a:spAutoFit/>
          </a:bodyPr>
          <a:lstStyle/>
          <a:p>
            <a:r>
              <a:rPr lang="en-US" dirty="0">
                <a:solidFill>
                  <a:schemeClr val="bg1"/>
                </a:solidFill>
              </a:rPr>
              <a:t>In the EDA phase of our project, we conducted a thorough examination of the dataset to understand its structure, detect anomalies, and identify patterns or trends. We began by checking for missing values, inconsistencies, and outliers, followed by visualizing key variables to gain initial insights. Correlations between different fields were explored, and categorical data was analyzed to determine the distribution of vendors and product categories. This process helped us uncover significant relationships between variables and provided a foundation for deeper analysis and decision-making.</a:t>
            </a:r>
          </a:p>
          <a:p>
            <a:endParaRPr lang="en-US" dirty="0">
              <a:solidFill>
                <a:schemeClr val="bg1"/>
              </a:solidFill>
            </a:endParaRPr>
          </a:p>
          <a:p>
            <a:r>
              <a:rPr lang="en-US" b="1" dirty="0">
                <a:solidFill>
                  <a:schemeClr val="bg1"/>
                </a:solidFill>
              </a:rPr>
              <a:t>Most Important Insights:</a:t>
            </a:r>
            <a:endParaRPr lang="en-US" dirty="0">
              <a:solidFill>
                <a:schemeClr val="bg1"/>
              </a:solidFill>
            </a:endParaRPr>
          </a:p>
          <a:p>
            <a:pPr>
              <a:buFont typeface="+mj-lt"/>
              <a:buAutoNum type="arabicPeriod"/>
            </a:pPr>
            <a:r>
              <a:rPr lang="en-US" b="1" dirty="0">
                <a:solidFill>
                  <a:schemeClr val="bg1"/>
                </a:solidFill>
              </a:rPr>
              <a:t>Correlation Between Defects and Downtime:</a:t>
            </a:r>
            <a:r>
              <a:rPr lang="en-US" dirty="0">
                <a:solidFill>
                  <a:schemeClr val="bg1"/>
                </a:solidFill>
              </a:rPr>
              <a:t> A weak correlation was found between downtime and defected quantities.</a:t>
            </a:r>
          </a:p>
        </p:txBody>
      </p:sp>
      <p:sp>
        <p:nvSpPr>
          <p:cNvPr id="2" name="TextBox 1">
            <a:extLst>
              <a:ext uri="{FF2B5EF4-FFF2-40B4-BE49-F238E27FC236}">
                <a16:creationId xmlns:a16="http://schemas.microsoft.com/office/drawing/2014/main" id="{B2BD7EC3-61B0-2BBF-22ED-304C9F7705A6}"/>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a:t>
            </a:r>
          </a:p>
        </p:txBody>
      </p:sp>
      <p:pic>
        <p:nvPicPr>
          <p:cNvPr id="4" name="Picture 3" descr="A purple and blue target with a dart and check mark&#10;&#10;Description automatically generated">
            <a:extLst>
              <a:ext uri="{FF2B5EF4-FFF2-40B4-BE49-F238E27FC236}">
                <a16:creationId xmlns:a16="http://schemas.microsoft.com/office/drawing/2014/main" id="{4ADAACE9-FF21-D9DB-9AB5-8888BF5AF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spTree>
    <p:extLst>
      <p:ext uri="{BB962C8B-B14F-4D97-AF65-F5344CB8AC3E}">
        <p14:creationId xmlns:p14="http://schemas.microsoft.com/office/powerpoint/2010/main" val="239457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300B95F0-3BCC-BA5F-050B-B56A99CD03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AF14B3-90BD-AF2E-9381-8FB985A5D224}"/>
              </a:ext>
            </a:extLst>
          </p:cNvPr>
          <p:cNvSpPr txBox="1"/>
          <p:nvPr/>
        </p:nvSpPr>
        <p:spPr>
          <a:xfrm>
            <a:off x="1275876" y="418515"/>
            <a:ext cx="585644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Data cleaning </a:t>
            </a:r>
          </a:p>
        </p:txBody>
      </p:sp>
      <p:pic>
        <p:nvPicPr>
          <p:cNvPr id="4" name="Picture 3" descr="A purple and blue target with a dart and check mark&#10;&#10;Description automatically generated">
            <a:extLst>
              <a:ext uri="{FF2B5EF4-FFF2-40B4-BE49-F238E27FC236}">
                <a16:creationId xmlns:a16="http://schemas.microsoft.com/office/drawing/2014/main" id="{91206261-F208-917A-6EB1-2021F0474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pic>
        <p:nvPicPr>
          <p:cNvPr id="1028" name="Picture 4">
            <a:extLst>
              <a:ext uri="{FF2B5EF4-FFF2-40B4-BE49-F238E27FC236}">
                <a16:creationId xmlns:a16="http://schemas.microsoft.com/office/drawing/2014/main" id="{90AB0C7F-A96C-AA22-6C5D-AE2AF8200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2284" y="1362438"/>
            <a:ext cx="3785419" cy="3227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4031A7-784B-9076-19EC-C69EF4A0C2DD}"/>
              </a:ext>
            </a:extLst>
          </p:cNvPr>
          <p:cNvSpPr txBox="1"/>
          <p:nvPr/>
        </p:nvSpPr>
        <p:spPr>
          <a:xfrm>
            <a:off x="334297" y="1362438"/>
            <a:ext cx="7236542" cy="1477328"/>
          </a:xfrm>
          <a:prstGeom prst="rect">
            <a:avLst/>
          </a:prstGeom>
          <a:noFill/>
        </p:spPr>
        <p:txBody>
          <a:bodyPr wrap="square">
            <a:spAutoFit/>
          </a:bodyPr>
          <a:lstStyle/>
          <a:p>
            <a:r>
              <a:rPr lang="en-US" dirty="0">
                <a:solidFill>
                  <a:schemeClr val="bg1"/>
                </a:solidFill>
              </a:rPr>
              <a:t>we found out that the data is not centralized the variance among them is pretty high so is it what it is supposed to be ?</a:t>
            </a:r>
          </a:p>
          <a:p>
            <a:r>
              <a:rPr lang="en-US" dirty="0">
                <a:solidFill>
                  <a:schemeClr val="bg1"/>
                </a:solidFill>
              </a:rPr>
              <a:t>well yes after searching and looking around for supplier quality analysis high variance and non centralized data in this field is </a:t>
            </a:r>
            <a:r>
              <a:rPr lang="en-US" dirty="0" err="1">
                <a:solidFill>
                  <a:schemeClr val="bg1"/>
                </a:solidFill>
              </a:rPr>
              <a:t>kinda</a:t>
            </a:r>
            <a:r>
              <a:rPr lang="en-US" dirty="0">
                <a:solidFill>
                  <a:schemeClr val="bg1"/>
                </a:solidFill>
              </a:rPr>
              <a:t> normal </a:t>
            </a:r>
          </a:p>
          <a:p>
            <a:endParaRPr lang="en-US" dirty="0"/>
          </a:p>
        </p:txBody>
      </p:sp>
      <p:sp>
        <p:nvSpPr>
          <p:cNvPr id="11" name="TextBox 10">
            <a:extLst>
              <a:ext uri="{FF2B5EF4-FFF2-40B4-BE49-F238E27FC236}">
                <a16:creationId xmlns:a16="http://schemas.microsoft.com/office/drawing/2014/main" id="{FD6EE393-A8B5-8E16-57F7-81E3A6F12636}"/>
              </a:ext>
            </a:extLst>
          </p:cNvPr>
          <p:cNvSpPr txBox="1"/>
          <p:nvPr/>
        </p:nvSpPr>
        <p:spPr>
          <a:xfrm>
            <a:off x="334297" y="2701914"/>
            <a:ext cx="7236541" cy="1200329"/>
          </a:xfrm>
          <a:prstGeom prst="rect">
            <a:avLst/>
          </a:prstGeom>
          <a:noFill/>
        </p:spPr>
        <p:txBody>
          <a:bodyPr wrap="square">
            <a:spAutoFit/>
          </a:bodyPr>
          <a:lstStyle/>
          <a:p>
            <a:r>
              <a:rPr lang="en-US" dirty="0">
                <a:solidFill>
                  <a:schemeClr val="bg1"/>
                </a:solidFill>
              </a:rPr>
              <a:t>we also find out that most of our data is around raw materials ( 76% from our data ) no need to worry about high numbers coming from this category.</a:t>
            </a:r>
          </a:p>
          <a:p>
            <a:endParaRPr lang="en-US" dirty="0">
              <a:solidFill>
                <a:schemeClr val="bg1"/>
              </a:solidFill>
            </a:endParaRPr>
          </a:p>
        </p:txBody>
      </p:sp>
    </p:spTree>
    <p:extLst>
      <p:ext uri="{BB962C8B-B14F-4D97-AF65-F5344CB8AC3E}">
        <p14:creationId xmlns:p14="http://schemas.microsoft.com/office/powerpoint/2010/main" val="35282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44EF6E77-5810-2183-D05E-E332668483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7EBEBE-A01E-F6EB-0F9C-A514A6CEE1D1}"/>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Insights</a:t>
            </a:r>
          </a:p>
        </p:txBody>
      </p:sp>
      <p:pic>
        <p:nvPicPr>
          <p:cNvPr id="4" name="Picture 3" descr="A purple and blue target with a dart and check mark&#10;&#10;Description automatically generated">
            <a:extLst>
              <a:ext uri="{FF2B5EF4-FFF2-40B4-BE49-F238E27FC236}">
                <a16:creationId xmlns:a16="http://schemas.microsoft.com/office/drawing/2014/main" id="{D1D1D1A6-3201-A08E-171F-6A94ECEBF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sp>
        <p:nvSpPr>
          <p:cNvPr id="7" name="TextBox 6">
            <a:extLst>
              <a:ext uri="{FF2B5EF4-FFF2-40B4-BE49-F238E27FC236}">
                <a16:creationId xmlns:a16="http://schemas.microsoft.com/office/drawing/2014/main" id="{1CDECB22-92B9-2D1F-C441-82B562F2CCAE}"/>
              </a:ext>
            </a:extLst>
          </p:cNvPr>
          <p:cNvSpPr txBox="1"/>
          <p:nvPr/>
        </p:nvSpPr>
        <p:spPr>
          <a:xfrm>
            <a:off x="194352" y="1362438"/>
            <a:ext cx="7236541" cy="1754326"/>
          </a:xfrm>
          <a:prstGeom prst="rect">
            <a:avLst/>
          </a:prstGeom>
          <a:noFill/>
        </p:spPr>
        <p:txBody>
          <a:bodyPr wrap="square">
            <a:spAutoFit/>
          </a:bodyPr>
          <a:lstStyle/>
          <a:p>
            <a:r>
              <a:rPr lang="en-US" dirty="0">
                <a:solidFill>
                  <a:schemeClr val="bg1"/>
                </a:solidFill>
              </a:rPr>
              <a:t>For zero mode in business Implications A high number of zero defects could be interpreted positively (high-quality production), but we should also ensure that reporting mechanisms are accurate, and no defects are being underreported, The zeros in our data takes 28.5% from the data lets make further investigations </a:t>
            </a:r>
          </a:p>
          <a:p>
            <a:endParaRPr lang="en-US" dirty="0">
              <a:solidFill>
                <a:schemeClr val="bg1"/>
              </a:solidFill>
            </a:endParaRPr>
          </a:p>
        </p:txBody>
      </p:sp>
      <p:pic>
        <p:nvPicPr>
          <p:cNvPr id="6" name="Picture 5">
            <a:extLst>
              <a:ext uri="{FF2B5EF4-FFF2-40B4-BE49-F238E27FC236}">
                <a16:creationId xmlns:a16="http://schemas.microsoft.com/office/drawing/2014/main" id="{A9EADE29-3DBB-2B8C-44FC-67DEBAB2AA60}"/>
              </a:ext>
            </a:extLst>
          </p:cNvPr>
          <p:cNvPicPr>
            <a:picLocks noChangeAspect="1"/>
          </p:cNvPicPr>
          <p:nvPr/>
        </p:nvPicPr>
        <p:blipFill>
          <a:blip r:embed="rId4"/>
          <a:stretch>
            <a:fillRect/>
          </a:stretch>
        </p:blipFill>
        <p:spPr>
          <a:xfrm>
            <a:off x="8512764" y="1362438"/>
            <a:ext cx="3236783" cy="425498"/>
          </a:xfrm>
          <a:prstGeom prst="rect">
            <a:avLst/>
          </a:prstGeom>
        </p:spPr>
      </p:pic>
      <p:sp>
        <p:nvSpPr>
          <p:cNvPr id="9" name="TextBox 8">
            <a:extLst>
              <a:ext uri="{FF2B5EF4-FFF2-40B4-BE49-F238E27FC236}">
                <a16:creationId xmlns:a16="http://schemas.microsoft.com/office/drawing/2014/main" id="{DDB55172-E5FE-A527-5335-DD7C3A35E215}"/>
              </a:ext>
            </a:extLst>
          </p:cNvPr>
          <p:cNvSpPr txBox="1"/>
          <p:nvPr/>
        </p:nvSpPr>
        <p:spPr>
          <a:xfrm>
            <a:off x="194351" y="3116764"/>
            <a:ext cx="7236541" cy="1200329"/>
          </a:xfrm>
          <a:prstGeom prst="rect">
            <a:avLst/>
          </a:prstGeom>
          <a:noFill/>
        </p:spPr>
        <p:txBody>
          <a:bodyPr wrap="square">
            <a:spAutoFit/>
          </a:bodyPr>
          <a:lstStyle/>
          <a:p>
            <a:r>
              <a:rPr lang="en-US" dirty="0">
                <a:solidFill>
                  <a:schemeClr val="bg1"/>
                </a:solidFill>
              </a:rPr>
              <a:t>This data represents the counts of zero defects at each plant, Chicago (22 zeros) and Monon (23 zeros) have the highest number of zero-defect entries. This means these two plants often deliver defect-free batches, which is a positive indicator of quality from those plants.</a:t>
            </a:r>
          </a:p>
        </p:txBody>
      </p:sp>
      <p:pic>
        <p:nvPicPr>
          <p:cNvPr id="11" name="Picture 10" descr="A table with numbers and names&#10;&#10;Description automatically generated">
            <a:extLst>
              <a:ext uri="{FF2B5EF4-FFF2-40B4-BE49-F238E27FC236}">
                <a16:creationId xmlns:a16="http://schemas.microsoft.com/office/drawing/2014/main" id="{5F54DBA3-A252-6907-5F4B-CF1C89F7C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2764" y="3116764"/>
            <a:ext cx="3236783" cy="3241033"/>
          </a:xfrm>
          <a:prstGeom prst="rect">
            <a:avLst/>
          </a:prstGeom>
        </p:spPr>
      </p:pic>
    </p:spTree>
    <p:extLst>
      <p:ext uri="{BB962C8B-B14F-4D97-AF65-F5344CB8AC3E}">
        <p14:creationId xmlns:p14="http://schemas.microsoft.com/office/powerpoint/2010/main" val="1279647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2CD031C1-6D42-0BFD-DB6C-55C0C2DDCD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97E4467-295E-B99B-D68A-4A024F5A0099}"/>
              </a:ext>
            </a:extLst>
          </p:cNvPr>
          <p:cNvPicPr>
            <a:picLocks noChangeAspect="1"/>
          </p:cNvPicPr>
          <p:nvPr/>
        </p:nvPicPr>
        <p:blipFill>
          <a:blip r:embed="rId3"/>
          <a:stretch>
            <a:fillRect/>
          </a:stretch>
        </p:blipFill>
        <p:spPr>
          <a:xfrm>
            <a:off x="272716" y="1634470"/>
            <a:ext cx="7772400" cy="4758612"/>
          </a:xfrm>
          <a:prstGeom prst="rect">
            <a:avLst/>
          </a:prstGeom>
        </p:spPr>
      </p:pic>
      <p:sp>
        <p:nvSpPr>
          <p:cNvPr id="5" name="TextBox 4">
            <a:extLst>
              <a:ext uri="{FF2B5EF4-FFF2-40B4-BE49-F238E27FC236}">
                <a16:creationId xmlns:a16="http://schemas.microsoft.com/office/drawing/2014/main" id="{DB8F049E-73DA-8411-F4A2-C15DB9A3E354}"/>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(Defected Qty)</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7582617C-5417-249E-8977-B26AB362EA33}"/>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Histogram</a:t>
            </a:r>
            <a:r>
              <a:rPr lang="en-US" dirty="0">
                <a:solidFill>
                  <a:schemeClr val="bg1"/>
                </a:solidFill>
              </a:rPr>
              <a:t> </a:t>
            </a:r>
            <a:endParaRPr lang="en-EG" dirty="0">
              <a:solidFill>
                <a:schemeClr val="bg1"/>
              </a:solidFill>
            </a:endParaRPr>
          </a:p>
        </p:txBody>
      </p:sp>
      <p:sp>
        <p:nvSpPr>
          <p:cNvPr id="7" name="TextBox 6">
            <a:extLst>
              <a:ext uri="{FF2B5EF4-FFF2-40B4-BE49-F238E27FC236}">
                <a16:creationId xmlns:a16="http://schemas.microsoft.com/office/drawing/2014/main" id="{488C834D-24BF-5F8D-BA8D-DAB18C57096E}"/>
              </a:ext>
            </a:extLst>
          </p:cNvPr>
          <p:cNvSpPr txBox="1"/>
          <p:nvPr/>
        </p:nvSpPr>
        <p:spPr>
          <a:xfrm rot="16200000">
            <a:off x="10125914" y="3477442"/>
            <a:ext cx="2341823"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Box-Plot</a:t>
            </a:r>
            <a:endParaRPr lang="en-EG" dirty="0">
              <a:solidFill>
                <a:schemeClr val="bg1"/>
              </a:solidFill>
            </a:endParaRPr>
          </a:p>
        </p:txBody>
      </p:sp>
      <p:pic>
        <p:nvPicPr>
          <p:cNvPr id="8" name="Picture 7">
            <a:extLst>
              <a:ext uri="{FF2B5EF4-FFF2-40B4-BE49-F238E27FC236}">
                <a16:creationId xmlns:a16="http://schemas.microsoft.com/office/drawing/2014/main" id="{D3F4FD72-9383-3105-5306-FF10C8677725}"/>
              </a:ext>
            </a:extLst>
          </p:cNvPr>
          <p:cNvPicPr>
            <a:picLocks noChangeAspect="1"/>
          </p:cNvPicPr>
          <p:nvPr/>
        </p:nvPicPr>
        <p:blipFill>
          <a:blip r:embed="rId4"/>
          <a:stretch>
            <a:fillRect/>
          </a:stretch>
        </p:blipFill>
        <p:spPr>
          <a:xfrm>
            <a:off x="8351148" y="2202426"/>
            <a:ext cx="2417313" cy="3490451"/>
          </a:xfrm>
          <a:prstGeom prst="rect">
            <a:avLst/>
          </a:prstGeom>
        </p:spPr>
      </p:pic>
    </p:spTree>
    <p:extLst>
      <p:ext uri="{BB962C8B-B14F-4D97-AF65-F5344CB8AC3E}">
        <p14:creationId xmlns:p14="http://schemas.microsoft.com/office/powerpoint/2010/main" val="91610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5132014-8339-9CB0-5093-84E06EE7124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01A2505-F6B9-6D2E-C7AD-D4D1AFF6D28D}"/>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(Defected Qty)</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5154FEB5-ADF4-7FA4-FB91-740586D0A916}"/>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Scatter plot</a:t>
            </a:r>
            <a:r>
              <a:rPr lang="en-US" dirty="0">
                <a:solidFill>
                  <a:schemeClr val="bg1"/>
                </a:solidFill>
              </a:rPr>
              <a:t> </a:t>
            </a:r>
            <a:endParaRPr lang="en-EG" dirty="0">
              <a:solidFill>
                <a:schemeClr val="bg1"/>
              </a:solidFill>
            </a:endParaRPr>
          </a:p>
        </p:txBody>
      </p:sp>
      <p:pic>
        <p:nvPicPr>
          <p:cNvPr id="2050" name="Picture 2">
            <a:extLst>
              <a:ext uri="{FF2B5EF4-FFF2-40B4-BE49-F238E27FC236}">
                <a16:creationId xmlns:a16="http://schemas.microsoft.com/office/drawing/2014/main" id="{66E78892-D071-AD39-5837-580E64301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2115127"/>
            <a:ext cx="6117648" cy="327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3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9C392EF4-9EF2-DE2D-7052-99D18DA7B0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53953CD-05F0-FF86-F0B6-5628617B037D}"/>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(Downtime min)</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24C4EA3D-79FB-B6A6-EB52-98549564D046}"/>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Histogram</a:t>
            </a:r>
            <a:r>
              <a:rPr lang="en-US" dirty="0">
                <a:solidFill>
                  <a:schemeClr val="bg1"/>
                </a:solidFill>
              </a:rPr>
              <a:t> </a:t>
            </a:r>
            <a:endParaRPr lang="en-EG" dirty="0">
              <a:solidFill>
                <a:schemeClr val="bg1"/>
              </a:solidFill>
            </a:endParaRPr>
          </a:p>
        </p:txBody>
      </p:sp>
      <p:sp>
        <p:nvSpPr>
          <p:cNvPr id="7" name="TextBox 6">
            <a:extLst>
              <a:ext uri="{FF2B5EF4-FFF2-40B4-BE49-F238E27FC236}">
                <a16:creationId xmlns:a16="http://schemas.microsoft.com/office/drawing/2014/main" id="{6B4424F8-69FD-87A4-9E15-921F677D4EFF}"/>
              </a:ext>
            </a:extLst>
          </p:cNvPr>
          <p:cNvSpPr txBox="1"/>
          <p:nvPr/>
        </p:nvSpPr>
        <p:spPr>
          <a:xfrm rot="16200000">
            <a:off x="10125914" y="3477442"/>
            <a:ext cx="2341823"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Box-Plot</a:t>
            </a:r>
            <a:endParaRPr lang="en-EG" dirty="0">
              <a:solidFill>
                <a:schemeClr val="bg1"/>
              </a:solidFill>
            </a:endParaRPr>
          </a:p>
        </p:txBody>
      </p:sp>
      <p:pic>
        <p:nvPicPr>
          <p:cNvPr id="4" name="Picture 3">
            <a:extLst>
              <a:ext uri="{FF2B5EF4-FFF2-40B4-BE49-F238E27FC236}">
                <a16:creationId xmlns:a16="http://schemas.microsoft.com/office/drawing/2014/main" id="{79A20A89-AC0C-E647-FE48-76CD0615FA53}"/>
              </a:ext>
            </a:extLst>
          </p:cNvPr>
          <p:cNvPicPr>
            <a:picLocks noChangeAspect="1"/>
          </p:cNvPicPr>
          <p:nvPr/>
        </p:nvPicPr>
        <p:blipFill>
          <a:blip r:embed="rId3"/>
          <a:stretch>
            <a:fillRect/>
          </a:stretch>
        </p:blipFill>
        <p:spPr>
          <a:xfrm>
            <a:off x="8245749" y="2172930"/>
            <a:ext cx="2648392" cy="3647767"/>
          </a:xfrm>
          <a:prstGeom prst="rect">
            <a:avLst/>
          </a:prstGeom>
        </p:spPr>
      </p:pic>
      <p:pic>
        <p:nvPicPr>
          <p:cNvPr id="2052" name="Picture 4">
            <a:extLst>
              <a:ext uri="{FF2B5EF4-FFF2-40B4-BE49-F238E27FC236}">
                <a16:creationId xmlns:a16="http://schemas.microsoft.com/office/drawing/2014/main" id="{DA6BF51C-EBD6-AFCE-765A-B0C879552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14" y="1727731"/>
            <a:ext cx="7705589" cy="459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6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D5ADF65-7370-F9D8-A2D5-146323248208}"/>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F2B0E601-1120-69C1-F9AB-A5E24AE2EFA2}"/>
              </a:ext>
            </a:extLst>
          </p:cNvPr>
          <p:cNvSpPr txBox="1"/>
          <p:nvPr/>
        </p:nvSpPr>
        <p:spPr>
          <a:xfrm>
            <a:off x="6653146" y="3206755"/>
            <a:ext cx="4645743" cy="707886"/>
          </a:xfrm>
          <a:prstGeom prst="rect">
            <a:avLst/>
          </a:prstGeom>
          <a:noFill/>
        </p:spPr>
        <p:txBody>
          <a:bodyPr wrap="square" rtlCol="0">
            <a:spAutoFit/>
          </a:bodyPr>
          <a:lstStyle/>
          <a:p>
            <a:pPr algn="ctr"/>
            <a:r>
              <a:rPr lang="en-US" sz="4000" b="1" dirty="0">
                <a:solidFill>
                  <a:schemeClr val="bg1"/>
                </a:solidFill>
              </a:rPr>
              <a:t>Data Cleaning</a:t>
            </a:r>
          </a:p>
        </p:txBody>
      </p:sp>
      <p:pic>
        <p:nvPicPr>
          <p:cNvPr id="4" name="Picture 3" descr="A person pointing at a graph&#10;&#10;Description automatically generated">
            <a:extLst>
              <a:ext uri="{FF2B5EF4-FFF2-40B4-BE49-F238E27FC236}">
                <a16:creationId xmlns:a16="http://schemas.microsoft.com/office/drawing/2014/main" id="{F28D636C-5E9E-19C2-1129-F7B885F67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11" y="825505"/>
            <a:ext cx="4762500" cy="4762500"/>
          </a:xfrm>
          <a:prstGeom prst="rect">
            <a:avLst/>
          </a:prstGeom>
        </p:spPr>
      </p:pic>
    </p:spTree>
    <p:extLst>
      <p:ext uri="{BB962C8B-B14F-4D97-AF65-F5344CB8AC3E}">
        <p14:creationId xmlns:p14="http://schemas.microsoft.com/office/powerpoint/2010/main" val="2564766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67276CAB-0563-FBA7-D549-AFD90A31F4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2F8FA9-F6DB-51C8-ADA7-337CBFA92A56}"/>
              </a:ext>
            </a:extLst>
          </p:cNvPr>
          <p:cNvSpPr txBox="1"/>
          <p:nvPr/>
        </p:nvSpPr>
        <p:spPr>
          <a:xfrm>
            <a:off x="719889" y="251389"/>
            <a:ext cx="4705134"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Data Cleaning by SQL</a:t>
            </a:r>
          </a:p>
        </p:txBody>
      </p:sp>
      <p:pic>
        <p:nvPicPr>
          <p:cNvPr id="4" name="Picture 3" descr="A black background with white text&#10;&#10;Description automatically generated">
            <a:extLst>
              <a:ext uri="{FF2B5EF4-FFF2-40B4-BE49-F238E27FC236}">
                <a16:creationId xmlns:a16="http://schemas.microsoft.com/office/drawing/2014/main" id="{60962BB5-FDE0-1BF6-F468-F0217A679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810" y="5661371"/>
            <a:ext cx="3832518" cy="955145"/>
          </a:xfrm>
          <a:prstGeom prst="rect">
            <a:avLst/>
          </a:prstGeom>
        </p:spPr>
      </p:pic>
      <p:pic>
        <p:nvPicPr>
          <p:cNvPr id="6" name="Picture 5">
            <a:extLst>
              <a:ext uri="{FF2B5EF4-FFF2-40B4-BE49-F238E27FC236}">
                <a16:creationId xmlns:a16="http://schemas.microsoft.com/office/drawing/2014/main" id="{74D07109-3D21-2798-BDBB-0ECF01EB2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810" y="4976228"/>
            <a:ext cx="3832517" cy="501451"/>
          </a:xfrm>
          <a:prstGeom prst="rect">
            <a:avLst/>
          </a:prstGeom>
        </p:spPr>
      </p:pic>
      <p:pic>
        <p:nvPicPr>
          <p:cNvPr id="8" name="Picture 7" descr="A computer screen with text and numbers&#10;&#10;Description automatically generated">
            <a:extLst>
              <a:ext uri="{FF2B5EF4-FFF2-40B4-BE49-F238E27FC236}">
                <a16:creationId xmlns:a16="http://schemas.microsoft.com/office/drawing/2014/main" id="{F778D2D1-ABBA-9D3C-70D1-F7871A04D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811" y="896036"/>
            <a:ext cx="3832518" cy="2743613"/>
          </a:xfrm>
          <a:prstGeom prst="rect">
            <a:avLst/>
          </a:prstGeom>
        </p:spPr>
      </p:pic>
      <p:pic>
        <p:nvPicPr>
          <p:cNvPr id="10" name="Picture 9" descr="A computer screen shot of a program code&#10;&#10;Description automatically generated">
            <a:extLst>
              <a:ext uri="{FF2B5EF4-FFF2-40B4-BE49-F238E27FC236}">
                <a16:creationId xmlns:a16="http://schemas.microsoft.com/office/drawing/2014/main" id="{1FF2F621-6B7C-801A-8736-8387A4BAEF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9810" y="3770669"/>
            <a:ext cx="3832518" cy="1074538"/>
          </a:xfrm>
          <a:prstGeom prst="rect">
            <a:avLst/>
          </a:prstGeom>
        </p:spPr>
      </p:pic>
      <p:pic>
        <p:nvPicPr>
          <p:cNvPr id="12" name="Picture 11" descr="A computer screen with green text&#10;&#10;Description automatically generated">
            <a:extLst>
              <a:ext uri="{FF2B5EF4-FFF2-40B4-BE49-F238E27FC236}">
                <a16:creationId xmlns:a16="http://schemas.microsoft.com/office/drawing/2014/main" id="{F554112B-E66B-2A98-23DB-1EEE2025AB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848" y="3904285"/>
            <a:ext cx="3995215" cy="2743613"/>
          </a:xfrm>
          <a:prstGeom prst="rect">
            <a:avLst/>
          </a:prstGeom>
        </p:spPr>
      </p:pic>
      <p:pic>
        <p:nvPicPr>
          <p:cNvPr id="14" name="Picture 13" descr="A screen shot of a computer code&#10;&#10;Description automatically generated">
            <a:extLst>
              <a:ext uri="{FF2B5EF4-FFF2-40B4-BE49-F238E27FC236}">
                <a16:creationId xmlns:a16="http://schemas.microsoft.com/office/drawing/2014/main" id="{3B887504-1855-987C-E9E4-583D737EC0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848" y="1931304"/>
            <a:ext cx="3995216" cy="1827499"/>
          </a:xfrm>
          <a:prstGeom prst="rect">
            <a:avLst/>
          </a:prstGeom>
        </p:spPr>
      </p:pic>
      <p:sp>
        <p:nvSpPr>
          <p:cNvPr id="15" name="TextBox 14">
            <a:extLst>
              <a:ext uri="{FF2B5EF4-FFF2-40B4-BE49-F238E27FC236}">
                <a16:creationId xmlns:a16="http://schemas.microsoft.com/office/drawing/2014/main" id="{423FBE6B-578E-622F-D3C8-BE6888C7BD38}"/>
              </a:ext>
            </a:extLst>
          </p:cNvPr>
          <p:cNvSpPr txBox="1"/>
          <p:nvPr/>
        </p:nvSpPr>
        <p:spPr>
          <a:xfrm>
            <a:off x="1074848" y="862492"/>
            <a:ext cx="3832518" cy="923330"/>
          </a:xfrm>
          <a:prstGeom prst="rect">
            <a:avLst/>
          </a:prstGeom>
          <a:noFill/>
        </p:spPr>
        <p:txBody>
          <a:bodyPr wrap="square" rtlCol="0">
            <a:spAutoFit/>
          </a:bodyPr>
          <a:lstStyle/>
          <a:p>
            <a:r>
              <a:rPr lang="en-US" dirty="0">
                <a:solidFill>
                  <a:schemeClr val="bg1"/>
                </a:solidFill>
              </a:rPr>
              <a:t>Split plant column by delimiter ( , )</a:t>
            </a:r>
          </a:p>
          <a:p>
            <a:r>
              <a:rPr lang="en-US" dirty="0">
                <a:solidFill>
                  <a:schemeClr val="bg1"/>
                </a:solidFill>
              </a:rPr>
              <a:t>Trimmed column from space     replaced state code with state name </a:t>
            </a:r>
          </a:p>
        </p:txBody>
      </p:sp>
    </p:spTree>
    <p:extLst>
      <p:ext uri="{BB962C8B-B14F-4D97-AF65-F5344CB8AC3E}">
        <p14:creationId xmlns:p14="http://schemas.microsoft.com/office/powerpoint/2010/main" val="93421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73F9946-FD91-A0B1-B5EC-D7E51AFDCFDC}"/>
              </a:ext>
            </a:extLst>
          </p:cNvPr>
          <p:cNvSpPr/>
          <p:nvPr/>
        </p:nvSpPr>
        <p:spPr>
          <a:xfrm>
            <a:off x="1455172" y="1750141"/>
            <a:ext cx="2699385"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Kariman Samir</a:t>
            </a:r>
          </a:p>
        </p:txBody>
      </p:sp>
      <p:sp>
        <p:nvSpPr>
          <p:cNvPr id="6" name="Rectangle: Rounded Corners 5">
            <a:extLst>
              <a:ext uri="{FF2B5EF4-FFF2-40B4-BE49-F238E27FC236}">
                <a16:creationId xmlns:a16="http://schemas.microsoft.com/office/drawing/2014/main" id="{2B7E3346-08D8-E98C-485C-A0BC2D9965AB}"/>
              </a:ext>
            </a:extLst>
          </p:cNvPr>
          <p:cNvSpPr/>
          <p:nvPr/>
        </p:nvSpPr>
        <p:spPr>
          <a:xfrm>
            <a:off x="2169180" y="3701844"/>
            <a:ext cx="2899777"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Mohamed Rabea</a:t>
            </a:r>
          </a:p>
        </p:txBody>
      </p:sp>
      <p:sp>
        <p:nvSpPr>
          <p:cNvPr id="7" name="Rectangle: Rounded Corners 6">
            <a:extLst>
              <a:ext uri="{FF2B5EF4-FFF2-40B4-BE49-F238E27FC236}">
                <a16:creationId xmlns:a16="http://schemas.microsoft.com/office/drawing/2014/main" id="{2B34C719-068D-E165-BC42-D993E590B498}"/>
              </a:ext>
            </a:extLst>
          </p:cNvPr>
          <p:cNvSpPr/>
          <p:nvPr/>
        </p:nvSpPr>
        <p:spPr>
          <a:xfrm>
            <a:off x="6019372" y="3701844"/>
            <a:ext cx="2826454"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Kareem Younis</a:t>
            </a:r>
          </a:p>
        </p:txBody>
      </p:sp>
      <p:sp>
        <p:nvSpPr>
          <p:cNvPr id="8" name="Rectangle: Rounded Corners 7">
            <a:extLst>
              <a:ext uri="{FF2B5EF4-FFF2-40B4-BE49-F238E27FC236}">
                <a16:creationId xmlns:a16="http://schemas.microsoft.com/office/drawing/2014/main" id="{5E7BFD78-D8C4-AF55-619B-B3DAB04C7EB8}"/>
              </a:ext>
            </a:extLst>
          </p:cNvPr>
          <p:cNvSpPr/>
          <p:nvPr/>
        </p:nvSpPr>
        <p:spPr>
          <a:xfrm>
            <a:off x="5255341" y="1750141"/>
            <a:ext cx="2826453"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Rama Ehab</a:t>
            </a:r>
          </a:p>
        </p:txBody>
      </p:sp>
      <p:pic>
        <p:nvPicPr>
          <p:cNvPr id="12" name="Picture 11" descr="A purple and green text&#10;&#10;Description automatically generated">
            <a:extLst>
              <a:ext uri="{FF2B5EF4-FFF2-40B4-BE49-F238E27FC236}">
                <a16:creationId xmlns:a16="http://schemas.microsoft.com/office/drawing/2014/main" id="{275C2CB3-CE16-7A7F-58E8-7200616B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94" y="344484"/>
            <a:ext cx="1982738" cy="1110333"/>
          </a:xfrm>
          <a:prstGeom prst="rect">
            <a:avLst/>
          </a:prstGeom>
        </p:spPr>
      </p:pic>
      <p:pic>
        <p:nvPicPr>
          <p:cNvPr id="14" name="Picture 13" descr="A group of people sitting around a table&#10;&#10;Description automatically generated">
            <a:extLst>
              <a:ext uri="{FF2B5EF4-FFF2-40B4-BE49-F238E27FC236}">
                <a16:creationId xmlns:a16="http://schemas.microsoft.com/office/drawing/2014/main" id="{D55877AB-36BC-A94F-61CA-44F379151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365" y="3497827"/>
            <a:ext cx="3429000" cy="3429000"/>
          </a:xfrm>
          <a:prstGeom prst="rect">
            <a:avLst/>
          </a:prstGeom>
        </p:spPr>
      </p:pic>
    </p:spTree>
    <p:extLst>
      <p:ext uri="{BB962C8B-B14F-4D97-AF65-F5344CB8AC3E}">
        <p14:creationId xmlns:p14="http://schemas.microsoft.com/office/powerpoint/2010/main" val="232049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680B6FBD-C5A5-46CC-E9C7-E024C31BFC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437CBE-DA41-C97F-285D-0FFED3D7274E}"/>
              </a:ext>
            </a:extLst>
          </p:cNvPr>
          <p:cNvSpPr txBox="1"/>
          <p:nvPr/>
        </p:nvSpPr>
        <p:spPr>
          <a:xfrm>
            <a:off x="719889" y="251389"/>
            <a:ext cx="6467220"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Data Cleaning in Power Query</a:t>
            </a:r>
          </a:p>
        </p:txBody>
      </p:sp>
      <p:sp>
        <p:nvSpPr>
          <p:cNvPr id="15" name="TextBox 14">
            <a:extLst>
              <a:ext uri="{FF2B5EF4-FFF2-40B4-BE49-F238E27FC236}">
                <a16:creationId xmlns:a16="http://schemas.microsoft.com/office/drawing/2014/main" id="{70CFF616-8175-AB5E-0122-77B2BB182A23}"/>
              </a:ext>
            </a:extLst>
          </p:cNvPr>
          <p:cNvSpPr txBox="1"/>
          <p:nvPr/>
        </p:nvSpPr>
        <p:spPr>
          <a:xfrm>
            <a:off x="806941" y="1253817"/>
            <a:ext cx="3832518" cy="923330"/>
          </a:xfrm>
          <a:prstGeom prst="rect">
            <a:avLst/>
          </a:prstGeom>
          <a:noFill/>
        </p:spPr>
        <p:txBody>
          <a:bodyPr wrap="square" rtlCol="0">
            <a:spAutoFit/>
          </a:bodyPr>
          <a:lstStyle/>
          <a:p>
            <a:r>
              <a:rPr lang="en-US" dirty="0">
                <a:solidFill>
                  <a:schemeClr val="bg1"/>
                </a:solidFill>
              </a:rPr>
              <a:t>1st step removed clock from date    removed unnecessary columns(category)</a:t>
            </a:r>
          </a:p>
        </p:txBody>
      </p:sp>
      <p:pic>
        <p:nvPicPr>
          <p:cNvPr id="5" name="Picture 4">
            <a:extLst>
              <a:ext uri="{FF2B5EF4-FFF2-40B4-BE49-F238E27FC236}">
                <a16:creationId xmlns:a16="http://schemas.microsoft.com/office/drawing/2014/main" id="{8EC4434C-DD54-9CB9-1B98-4C703DEC21D4}"/>
              </a:ext>
            </a:extLst>
          </p:cNvPr>
          <p:cNvPicPr>
            <a:picLocks noChangeAspect="1"/>
          </p:cNvPicPr>
          <p:nvPr/>
        </p:nvPicPr>
        <p:blipFill>
          <a:blip r:embed="rId3"/>
          <a:stretch>
            <a:fillRect/>
          </a:stretch>
        </p:blipFill>
        <p:spPr>
          <a:xfrm>
            <a:off x="2413779" y="2587180"/>
            <a:ext cx="914479" cy="1836579"/>
          </a:xfrm>
          <a:prstGeom prst="rect">
            <a:avLst/>
          </a:prstGeom>
        </p:spPr>
      </p:pic>
      <p:pic>
        <p:nvPicPr>
          <p:cNvPr id="9" name="Picture 8">
            <a:extLst>
              <a:ext uri="{FF2B5EF4-FFF2-40B4-BE49-F238E27FC236}">
                <a16:creationId xmlns:a16="http://schemas.microsoft.com/office/drawing/2014/main" id="{2AC11CB5-1DA3-DFB9-7D1A-4610C03ACC44}"/>
              </a:ext>
            </a:extLst>
          </p:cNvPr>
          <p:cNvPicPr>
            <a:picLocks noChangeAspect="1"/>
          </p:cNvPicPr>
          <p:nvPr/>
        </p:nvPicPr>
        <p:blipFill>
          <a:blip r:embed="rId4"/>
          <a:stretch>
            <a:fillRect/>
          </a:stretch>
        </p:blipFill>
        <p:spPr>
          <a:xfrm>
            <a:off x="719889" y="2594801"/>
            <a:ext cx="1234547" cy="1828958"/>
          </a:xfrm>
          <a:prstGeom prst="rect">
            <a:avLst/>
          </a:prstGeom>
        </p:spPr>
      </p:pic>
      <p:pic>
        <p:nvPicPr>
          <p:cNvPr id="13" name="Picture 12">
            <a:extLst>
              <a:ext uri="{FF2B5EF4-FFF2-40B4-BE49-F238E27FC236}">
                <a16:creationId xmlns:a16="http://schemas.microsoft.com/office/drawing/2014/main" id="{86E0E9FA-0A6D-0EA6-3920-835EE86019DB}"/>
              </a:ext>
            </a:extLst>
          </p:cNvPr>
          <p:cNvPicPr>
            <a:picLocks noChangeAspect="1"/>
          </p:cNvPicPr>
          <p:nvPr/>
        </p:nvPicPr>
        <p:blipFill>
          <a:blip r:embed="rId5"/>
          <a:stretch>
            <a:fillRect/>
          </a:stretch>
        </p:blipFill>
        <p:spPr>
          <a:xfrm>
            <a:off x="6684235" y="2177147"/>
            <a:ext cx="2598644" cy="494204"/>
          </a:xfrm>
          <a:prstGeom prst="rect">
            <a:avLst/>
          </a:prstGeom>
        </p:spPr>
      </p:pic>
      <p:pic>
        <p:nvPicPr>
          <p:cNvPr id="17" name="Picture 16">
            <a:extLst>
              <a:ext uri="{FF2B5EF4-FFF2-40B4-BE49-F238E27FC236}">
                <a16:creationId xmlns:a16="http://schemas.microsoft.com/office/drawing/2014/main" id="{050455DC-D5E6-1215-7EFD-67D9FCE1A982}"/>
              </a:ext>
            </a:extLst>
          </p:cNvPr>
          <p:cNvPicPr>
            <a:picLocks noChangeAspect="1"/>
          </p:cNvPicPr>
          <p:nvPr/>
        </p:nvPicPr>
        <p:blipFill>
          <a:blip r:embed="rId6"/>
          <a:stretch>
            <a:fillRect/>
          </a:stretch>
        </p:blipFill>
        <p:spPr>
          <a:xfrm>
            <a:off x="6684234" y="3091307"/>
            <a:ext cx="2598645" cy="494204"/>
          </a:xfrm>
          <a:prstGeom prst="rect">
            <a:avLst/>
          </a:prstGeom>
        </p:spPr>
      </p:pic>
      <p:sp>
        <p:nvSpPr>
          <p:cNvPr id="21" name="TextBox 20">
            <a:extLst>
              <a:ext uri="{FF2B5EF4-FFF2-40B4-BE49-F238E27FC236}">
                <a16:creationId xmlns:a16="http://schemas.microsoft.com/office/drawing/2014/main" id="{7C1AD6D8-349D-0824-875A-ACA1AFBC5E1D}"/>
              </a:ext>
            </a:extLst>
          </p:cNvPr>
          <p:cNvSpPr txBox="1"/>
          <p:nvPr/>
        </p:nvSpPr>
        <p:spPr>
          <a:xfrm>
            <a:off x="6684234" y="1253817"/>
            <a:ext cx="3560979" cy="646331"/>
          </a:xfrm>
          <a:prstGeom prst="rect">
            <a:avLst/>
          </a:prstGeom>
          <a:noFill/>
        </p:spPr>
        <p:txBody>
          <a:bodyPr wrap="square">
            <a:spAutoFit/>
          </a:bodyPr>
          <a:lstStyle/>
          <a:p>
            <a:r>
              <a:rPr lang="en-US" dirty="0">
                <a:solidFill>
                  <a:schemeClr val="bg1"/>
                </a:solidFill>
              </a:rPr>
              <a:t>2nd step created a calendar using M language</a:t>
            </a:r>
          </a:p>
        </p:txBody>
      </p:sp>
      <p:pic>
        <p:nvPicPr>
          <p:cNvPr id="4" name="Picture 3">
            <a:extLst>
              <a:ext uri="{FF2B5EF4-FFF2-40B4-BE49-F238E27FC236}">
                <a16:creationId xmlns:a16="http://schemas.microsoft.com/office/drawing/2014/main" id="{A6F186F2-8AE1-8A68-1802-F2E38AEE0F6A}"/>
              </a:ext>
            </a:extLst>
          </p:cNvPr>
          <p:cNvPicPr>
            <a:picLocks noChangeAspect="1"/>
          </p:cNvPicPr>
          <p:nvPr/>
        </p:nvPicPr>
        <p:blipFill>
          <a:blip r:embed="rId7"/>
          <a:stretch>
            <a:fillRect/>
          </a:stretch>
        </p:blipFill>
        <p:spPr>
          <a:xfrm>
            <a:off x="719889" y="4684892"/>
            <a:ext cx="4620270" cy="1838582"/>
          </a:xfrm>
          <a:prstGeom prst="rect">
            <a:avLst/>
          </a:prstGeom>
        </p:spPr>
      </p:pic>
      <p:pic>
        <p:nvPicPr>
          <p:cNvPr id="1026" name="Picture 2">
            <a:extLst>
              <a:ext uri="{FF2B5EF4-FFF2-40B4-BE49-F238E27FC236}">
                <a16:creationId xmlns:a16="http://schemas.microsoft.com/office/drawing/2014/main" id="{BD12706A-9504-0CF4-CF73-7282769A49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8568" y="4143700"/>
            <a:ext cx="3609975"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0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B02F2B15-50C7-C83B-04E5-7E6C070947EA}"/>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1A9AC43-3C28-B366-E008-51C93787D9E9}"/>
              </a:ext>
            </a:extLst>
          </p:cNvPr>
          <p:cNvSpPr txBox="1"/>
          <p:nvPr/>
        </p:nvSpPr>
        <p:spPr>
          <a:xfrm>
            <a:off x="6653146" y="2459504"/>
            <a:ext cx="4645743" cy="1938992"/>
          </a:xfrm>
          <a:prstGeom prst="rect">
            <a:avLst/>
          </a:prstGeom>
          <a:noFill/>
        </p:spPr>
        <p:txBody>
          <a:bodyPr wrap="square" rtlCol="0">
            <a:spAutoFit/>
          </a:bodyPr>
          <a:lstStyle/>
          <a:p>
            <a:pPr algn="ctr"/>
            <a:r>
              <a:rPr lang="en-US" sz="4000" b="1" dirty="0">
                <a:solidFill>
                  <a:schemeClr val="bg1"/>
                </a:solidFill>
              </a:rPr>
              <a:t>Dashboard </a:t>
            </a:r>
          </a:p>
          <a:p>
            <a:pPr algn="ctr"/>
            <a:r>
              <a:rPr lang="en-US" sz="4000" b="1" dirty="0">
                <a:solidFill>
                  <a:schemeClr val="bg1"/>
                </a:solidFill>
              </a:rPr>
              <a:t>&amp; </a:t>
            </a:r>
          </a:p>
          <a:p>
            <a:pPr algn="ctr"/>
            <a:r>
              <a:rPr lang="en-US" sz="4000" b="1" dirty="0">
                <a:solidFill>
                  <a:schemeClr val="bg1"/>
                </a:solidFill>
              </a:rPr>
              <a:t>Visualizations </a:t>
            </a:r>
          </a:p>
        </p:txBody>
      </p:sp>
      <p:pic>
        <p:nvPicPr>
          <p:cNvPr id="4" name="Picture 3" descr="A tablet with graphics and gears&#10;&#10;Description automatically generated with medium confidence">
            <a:extLst>
              <a:ext uri="{FF2B5EF4-FFF2-40B4-BE49-F238E27FC236}">
                <a16:creationId xmlns:a16="http://schemas.microsoft.com/office/drawing/2014/main" id="{D342334F-22B9-2956-CA83-9D79AC313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60" y="1047750"/>
            <a:ext cx="4762500" cy="4762500"/>
          </a:xfrm>
          <a:prstGeom prst="rect">
            <a:avLst/>
          </a:prstGeom>
        </p:spPr>
      </p:pic>
    </p:spTree>
    <p:extLst>
      <p:ext uri="{BB962C8B-B14F-4D97-AF65-F5344CB8AC3E}">
        <p14:creationId xmlns:p14="http://schemas.microsoft.com/office/powerpoint/2010/main" val="69004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D02C05A3-26BE-4D17-D075-B8EAA523688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1FEECA-90D6-8C09-C2FC-394D2788B8BC}"/>
              </a:ext>
            </a:extLst>
          </p:cNvPr>
          <p:cNvPicPr>
            <a:picLocks noChangeAspect="1"/>
          </p:cNvPicPr>
          <p:nvPr/>
        </p:nvPicPr>
        <p:blipFill>
          <a:blip r:embed="rId3"/>
          <a:stretch>
            <a:fillRect/>
          </a:stretch>
        </p:blipFill>
        <p:spPr>
          <a:xfrm>
            <a:off x="952500" y="0"/>
            <a:ext cx="10286999" cy="6858000"/>
          </a:xfrm>
          <a:prstGeom prst="rect">
            <a:avLst/>
          </a:prstGeom>
        </p:spPr>
      </p:pic>
    </p:spTree>
    <p:extLst>
      <p:ext uri="{BB962C8B-B14F-4D97-AF65-F5344CB8AC3E}">
        <p14:creationId xmlns:p14="http://schemas.microsoft.com/office/powerpoint/2010/main" val="3516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64F6A16-FB47-26FE-ED43-F63569A0D135}"/>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CED7FB97-B758-A241-88A6-73A960E00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0"/>
            <a:ext cx="10279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5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9E0FA57-4AF2-622D-4EE5-5C7C9F948881}"/>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1049930-5E6D-C5CC-1FE6-E31A64AFC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496" y="1067099"/>
            <a:ext cx="5216809" cy="20921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E3F90E-C536-B6D2-B604-1925C84FBE21}"/>
              </a:ext>
            </a:extLst>
          </p:cNvPr>
          <p:cNvSpPr txBox="1"/>
          <p:nvPr/>
        </p:nvSpPr>
        <p:spPr>
          <a:xfrm>
            <a:off x="243068" y="459421"/>
            <a:ext cx="6250429" cy="461665"/>
          </a:xfrm>
          <a:prstGeom prst="rect">
            <a:avLst/>
          </a:prstGeom>
          <a:noFill/>
        </p:spPr>
        <p:txBody>
          <a:bodyPr wrap="none" rtlCol="0">
            <a:spAutoFit/>
          </a:bodyPr>
          <a:lstStyle/>
          <a:p>
            <a:r>
              <a:rPr lang="en-US" sz="2400" b="1" dirty="0">
                <a:solidFill>
                  <a:srgbClr val="9290C2"/>
                </a:solidFill>
                <a:latin typeface="Amasis MT Pro Black" panose="02040A04050005020304" pitchFamily="18" charset="0"/>
              </a:rPr>
              <a:t>Spiral Defected qty/Down Time trends</a:t>
            </a:r>
          </a:p>
        </p:txBody>
      </p:sp>
      <p:sp>
        <p:nvSpPr>
          <p:cNvPr id="5" name="TextBox 4">
            <a:extLst>
              <a:ext uri="{FF2B5EF4-FFF2-40B4-BE49-F238E27FC236}">
                <a16:creationId xmlns:a16="http://schemas.microsoft.com/office/drawing/2014/main" id="{41B58430-7458-E114-7378-1590E0CAB6CD}"/>
              </a:ext>
            </a:extLst>
          </p:cNvPr>
          <p:cNvSpPr txBox="1"/>
          <p:nvPr/>
        </p:nvSpPr>
        <p:spPr>
          <a:xfrm>
            <a:off x="393539" y="1067099"/>
            <a:ext cx="4664598" cy="1477328"/>
          </a:xfrm>
          <a:prstGeom prst="rect">
            <a:avLst/>
          </a:prstGeom>
          <a:noFill/>
        </p:spPr>
        <p:txBody>
          <a:bodyPr wrap="square" rtlCol="0">
            <a:spAutoFit/>
          </a:bodyPr>
          <a:lstStyle/>
          <a:p>
            <a:r>
              <a:rPr lang="en-US" dirty="0">
                <a:solidFill>
                  <a:schemeClr val="bg1"/>
                </a:solidFill>
              </a:rPr>
              <a:t>This chart is a year calendar representing each day in a month and the colors represents the month while size represents the measure we pick ( Defected Qty , Downtime hours )  </a:t>
            </a:r>
          </a:p>
        </p:txBody>
      </p:sp>
      <p:pic>
        <p:nvPicPr>
          <p:cNvPr id="1026" name="Picture 2">
            <a:extLst>
              <a:ext uri="{FF2B5EF4-FFF2-40B4-BE49-F238E27FC236}">
                <a16:creationId xmlns:a16="http://schemas.microsoft.com/office/drawing/2014/main" id="{76928820-2FB9-5DB9-BCAE-A407B55CB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75" y="3883224"/>
            <a:ext cx="5116431" cy="27112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4CA53F-373B-96CD-3620-39C740BCE0E5}"/>
              </a:ext>
            </a:extLst>
          </p:cNvPr>
          <p:cNvSpPr txBox="1"/>
          <p:nvPr/>
        </p:nvSpPr>
        <p:spPr>
          <a:xfrm>
            <a:off x="243068" y="3536940"/>
            <a:ext cx="6094070" cy="369332"/>
          </a:xfrm>
          <a:prstGeom prst="rect">
            <a:avLst/>
          </a:prstGeom>
          <a:noFill/>
        </p:spPr>
        <p:txBody>
          <a:bodyPr wrap="square">
            <a:spAutoFit/>
          </a:bodyPr>
          <a:lstStyle/>
          <a:p>
            <a:r>
              <a:rPr lang="en-US" sz="1800" b="1" dirty="0">
                <a:solidFill>
                  <a:srgbClr val="9290C2"/>
                </a:solidFill>
                <a:latin typeface="Amasis MT Pro Black" panose="02040A04050005020304" pitchFamily="18" charset="0"/>
              </a:rPr>
              <a:t>Jitter plot on Defected Qty / Down Time </a:t>
            </a:r>
          </a:p>
        </p:txBody>
      </p:sp>
      <p:sp>
        <p:nvSpPr>
          <p:cNvPr id="9" name="TextBox 8">
            <a:extLst>
              <a:ext uri="{FF2B5EF4-FFF2-40B4-BE49-F238E27FC236}">
                <a16:creationId xmlns:a16="http://schemas.microsoft.com/office/drawing/2014/main" id="{256A4FAB-6A7F-D443-B67E-8F7C61319A0F}"/>
              </a:ext>
            </a:extLst>
          </p:cNvPr>
          <p:cNvSpPr txBox="1"/>
          <p:nvPr/>
        </p:nvSpPr>
        <p:spPr>
          <a:xfrm>
            <a:off x="393539" y="4038530"/>
            <a:ext cx="5404749" cy="1200329"/>
          </a:xfrm>
          <a:prstGeom prst="rect">
            <a:avLst/>
          </a:prstGeom>
          <a:noFill/>
        </p:spPr>
        <p:txBody>
          <a:bodyPr wrap="none" rtlCol="0">
            <a:spAutoFit/>
          </a:bodyPr>
          <a:lstStyle/>
          <a:p>
            <a:r>
              <a:rPr lang="en-US" dirty="0">
                <a:solidFill>
                  <a:schemeClr val="bg1"/>
                </a:solidFill>
              </a:rPr>
              <a:t>This chart is a  jitter plot where the y axis represents </a:t>
            </a:r>
            <a:br>
              <a:rPr lang="en-US" dirty="0">
                <a:solidFill>
                  <a:schemeClr val="bg1"/>
                </a:solidFill>
              </a:rPr>
            </a:br>
            <a:r>
              <a:rPr lang="en-US" dirty="0">
                <a:solidFill>
                  <a:schemeClr val="bg1"/>
                </a:solidFill>
              </a:rPr>
              <a:t>the selected measure and each point represents </a:t>
            </a:r>
            <a:br>
              <a:rPr lang="en-US" dirty="0">
                <a:solidFill>
                  <a:schemeClr val="bg1"/>
                </a:solidFill>
              </a:rPr>
            </a:br>
            <a:r>
              <a:rPr lang="en-US" dirty="0">
                <a:solidFill>
                  <a:schemeClr val="bg1"/>
                </a:solidFill>
              </a:rPr>
              <a:t>each sub category  amount of the selected measure </a:t>
            </a:r>
            <a:br>
              <a:rPr lang="en-US" dirty="0">
                <a:solidFill>
                  <a:schemeClr val="bg1"/>
                </a:solidFill>
              </a:rPr>
            </a:br>
            <a:r>
              <a:rPr lang="en-US" dirty="0">
                <a:solidFill>
                  <a:schemeClr val="bg1"/>
                </a:solidFill>
              </a:rPr>
              <a:t>in each material type which is the column </a:t>
            </a:r>
          </a:p>
        </p:txBody>
      </p:sp>
    </p:spTree>
    <p:extLst>
      <p:ext uri="{BB962C8B-B14F-4D97-AF65-F5344CB8AC3E}">
        <p14:creationId xmlns:p14="http://schemas.microsoft.com/office/powerpoint/2010/main" val="4201166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CFFB34A-F4F1-5FB0-EF1F-28DFD0B2FD65}"/>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329CE91A-1CEE-DAAA-8564-6BBB37667742}"/>
              </a:ext>
            </a:extLst>
          </p:cNvPr>
          <p:cNvSpPr txBox="1"/>
          <p:nvPr/>
        </p:nvSpPr>
        <p:spPr>
          <a:xfrm>
            <a:off x="829862" y="2459504"/>
            <a:ext cx="4645743" cy="1938992"/>
          </a:xfrm>
          <a:prstGeom prst="rect">
            <a:avLst/>
          </a:prstGeom>
          <a:noFill/>
        </p:spPr>
        <p:txBody>
          <a:bodyPr wrap="square" rtlCol="0">
            <a:spAutoFit/>
          </a:bodyPr>
          <a:lstStyle/>
          <a:p>
            <a:pPr algn="ctr"/>
            <a:r>
              <a:rPr lang="en-US" sz="4000" b="1" dirty="0">
                <a:solidFill>
                  <a:schemeClr val="bg1"/>
                </a:solidFill>
              </a:rPr>
              <a:t>Future Work </a:t>
            </a:r>
          </a:p>
          <a:p>
            <a:pPr algn="ctr"/>
            <a:r>
              <a:rPr lang="en-US" sz="4000" b="1" dirty="0">
                <a:solidFill>
                  <a:schemeClr val="bg1"/>
                </a:solidFill>
              </a:rPr>
              <a:t>&amp; Recommendations </a:t>
            </a:r>
          </a:p>
        </p:txBody>
      </p:sp>
      <p:pic>
        <p:nvPicPr>
          <p:cNvPr id="8" name="Picture 7" descr="A person sitting at a desk with a computer and a person teaching a person&#10;&#10;Description automatically generated">
            <a:extLst>
              <a:ext uri="{FF2B5EF4-FFF2-40B4-BE49-F238E27FC236}">
                <a16:creationId xmlns:a16="http://schemas.microsoft.com/office/drawing/2014/main" id="{B1563012-DFB8-39BA-B22F-1A84832AA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089" y="1327693"/>
            <a:ext cx="5605350" cy="3965487"/>
          </a:xfrm>
          <a:prstGeom prst="rect">
            <a:avLst/>
          </a:prstGeom>
        </p:spPr>
      </p:pic>
    </p:spTree>
    <p:extLst>
      <p:ext uri="{BB962C8B-B14F-4D97-AF65-F5344CB8AC3E}">
        <p14:creationId xmlns:p14="http://schemas.microsoft.com/office/powerpoint/2010/main" val="666946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1D876B3A-0B99-5AE8-5EF7-F6B9F6AAAA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46E8EE-96A8-6254-B8B1-5C3074C0492B}"/>
              </a:ext>
            </a:extLst>
          </p:cNvPr>
          <p:cNvSpPr txBox="1"/>
          <p:nvPr/>
        </p:nvSpPr>
        <p:spPr>
          <a:xfrm>
            <a:off x="1220754" y="272818"/>
            <a:ext cx="4385962" cy="584775"/>
          </a:xfrm>
          <a:prstGeom prst="rect">
            <a:avLst/>
          </a:prstGeom>
          <a:noFill/>
        </p:spPr>
        <p:txBody>
          <a:bodyPr wrap="square" rtlCol="0">
            <a:spAutoFit/>
          </a:bodyPr>
          <a:lstStyle>
            <a:defPPr>
              <a:defRPr lang="en-US"/>
            </a:defPPr>
            <a:lvl1pPr>
              <a:defRPr sz="3200" b="1">
                <a:solidFill>
                  <a:srgbClr val="9290C2"/>
                </a:solidFill>
                <a:latin typeface="Amasis MT Pro Black" panose="020F0502020204030204" pitchFamily="18" charset="0"/>
              </a:defRPr>
            </a:lvl1pPr>
          </a:lstStyle>
          <a:p>
            <a:r>
              <a:rPr lang="en-US" dirty="0"/>
              <a:t>Recommendations </a:t>
            </a:r>
          </a:p>
        </p:txBody>
      </p:sp>
      <p:sp>
        <p:nvSpPr>
          <p:cNvPr id="3" name="TextBox 2">
            <a:extLst>
              <a:ext uri="{FF2B5EF4-FFF2-40B4-BE49-F238E27FC236}">
                <a16:creationId xmlns:a16="http://schemas.microsoft.com/office/drawing/2014/main" id="{50450052-0910-F059-DE06-76B4705F53D4}"/>
              </a:ext>
            </a:extLst>
          </p:cNvPr>
          <p:cNvSpPr txBox="1"/>
          <p:nvPr/>
        </p:nvSpPr>
        <p:spPr>
          <a:xfrm>
            <a:off x="269846" y="999903"/>
            <a:ext cx="11729883" cy="6186309"/>
          </a:xfrm>
          <a:prstGeom prst="rect">
            <a:avLst/>
          </a:prstGeom>
          <a:noFill/>
        </p:spPr>
        <p:txBody>
          <a:bodyPr wrap="square" rtlCol="0">
            <a:spAutoFit/>
          </a:bodyPr>
          <a:lstStyle/>
          <a:p>
            <a:r>
              <a:rPr lang="en-US" b="1" dirty="0">
                <a:solidFill>
                  <a:schemeClr val="bg1"/>
                </a:solidFill>
              </a:rPr>
              <a:t>Focus on High-Impact Defects</a:t>
            </a:r>
            <a:r>
              <a:rPr lang="en-US" dirty="0">
                <a:solidFill>
                  <a:schemeClr val="bg1"/>
                </a:solidFill>
              </a:rPr>
              <a:t>: The dashboard shows significant downtime due to issues such as "Film Not Intact" and "Incorrect Dimensions." Prioritize addressing these defects by conducting root cause analysis and implementing targeted process improvements. Reducing these high-impact defects could lead to substantial gains in efficiency and cost savings.</a:t>
            </a:r>
          </a:p>
          <a:p>
            <a:endParaRPr lang="en-US" dirty="0">
              <a:solidFill>
                <a:schemeClr val="bg1"/>
              </a:solidFill>
            </a:endParaRPr>
          </a:p>
          <a:p>
            <a:r>
              <a:rPr lang="en-US" b="1" dirty="0">
                <a:solidFill>
                  <a:schemeClr val="bg1"/>
                </a:solidFill>
              </a:rPr>
              <a:t>Improve Vendor Performance</a:t>
            </a:r>
            <a:r>
              <a:rPr lang="en-US" dirty="0">
                <a:solidFill>
                  <a:schemeClr val="bg1"/>
                </a:solidFill>
              </a:rPr>
              <a:t>: Vendors such as </a:t>
            </a:r>
            <a:r>
              <a:rPr lang="en-US" i="1" dirty="0" err="1">
                <a:solidFill>
                  <a:schemeClr val="bg1"/>
                </a:solidFill>
              </a:rPr>
              <a:t>Hotity</a:t>
            </a:r>
            <a:r>
              <a:rPr lang="en-US" dirty="0">
                <a:solidFill>
                  <a:schemeClr val="bg1"/>
                </a:solidFill>
              </a:rPr>
              <a:t> and </a:t>
            </a:r>
            <a:r>
              <a:rPr lang="en-US" i="1" dirty="0">
                <a:solidFill>
                  <a:schemeClr val="bg1"/>
                </a:solidFill>
              </a:rPr>
              <a:t>O-ace</a:t>
            </a:r>
            <a:r>
              <a:rPr lang="en-US" dirty="0">
                <a:solidFill>
                  <a:schemeClr val="bg1"/>
                </a:solidFill>
              </a:rPr>
              <a:t> are underperforming. It is recommended to establish stricter quality control measures and performance-based contracts with these suppliers. Consider vendor audits and offering support to improve their processes, ensuring that they meet the company's quality standards.</a:t>
            </a:r>
          </a:p>
          <a:p>
            <a:endParaRPr lang="en-US" dirty="0">
              <a:solidFill>
                <a:schemeClr val="bg1"/>
              </a:solidFill>
            </a:endParaRPr>
          </a:p>
          <a:p>
            <a:r>
              <a:rPr lang="en-US" b="1" dirty="0">
                <a:solidFill>
                  <a:schemeClr val="bg1"/>
                </a:solidFill>
              </a:rPr>
              <a:t>Regional Optimization</a:t>
            </a:r>
            <a:r>
              <a:rPr lang="en-US" dirty="0">
                <a:solidFill>
                  <a:schemeClr val="bg1"/>
                </a:solidFill>
              </a:rPr>
              <a:t>: The "Total Material Type by Region" visualization highlights some regions that experience higher defect volumes. Conduct in-depth reviews of the processes in these regions to identify inefficiencies and implement region-specific solutions. Aligning manufacturing practices across all regions will help maintain consistent quality levels.</a:t>
            </a:r>
          </a:p>
          <a:p>
            <a:endParaRPr lang="en-US" dirty="0">
              <a:solidFill>
                <a:schemeClr val="bg1"/>
              </a:solidFill>
            </a:endParaRPr>
          </a:p>
          <a:p>
            <a:r>
              <a:rPr lang="en-US" b="1" dirty="0">
                <a:solidFill>
                  <a:schemeClr val="bg1"/>
                </a:solidFill>
              </a:rPr>
              <a:t>Enhance Training Programs</a:t>
            </a:r>
            <a:r>
              <a:rPr lang="en-US" dirty="0">
                <a:solidFill>
                  <a:schemeClr val="bg1"/>
                </a:solidFill>
              </a:rPr>
              <a:t>: Some recurring defects, such as "Incorrect Dimensions" and "Split Hinges," suggest possible process or human errors. Introducing additional training for employees at various plants, especially those with the most reported defects, can reduce errors and improve product quality.</a:t>
            </a:r>
          </a:p>
          <a:p>
            <a:endParaRPr lang="en-US" dirty="0">
              <a:solidFill>
                <a:schemeClr val="bg1"/>
              </a:solidFill>
            </a:endParaRPr>
          </a:p>
          <a:p>
            <a:r>
              <a:rPr lang="en-US" b="1" dirty="0">
                <a:solidFill>
                  <a:schemeClr val="bg1"/>
                </a:solidFill>
              </a:rPr>
              <a:t>Leverage Data for Preventive Maintenance</a:t>
            </a:r>
            <a:r>
              <a:rPr lang="en-US" dirty="0">
                <a:solidFill>
                  <a:schemeClr val="bg1"/>
                </a:solidFill>
              </a:rPr>
              <a:t>: Utilize the data insights from defects and downtime to create a preventive maintenance schedule. Addressing potential failures before they lead to defects will improve production uptime and reduce costly downtime.</a:t>
            </a:r>
          </a:p>
          <a:p>
            <a:endParaRPr lang="en-EG" dirty="0">
              <a:solidFill>
                <a:schemeClr val="bg1"/>
              </a:solidFill>
            </a:endParaRPr>
          </a:p>
        </p:txBody>
      </p:sp>
      <p:pic>
        <p:nvPicPr>
          <p:cNvPr id="5" name="Picture 4">
            <a:extLst>
              <a:ext uri="{FF2B5EF4-FFF2-40B4-BE49-F238E27FC236}">
                <a16:creationId xmlns:a16="http://schemas.microsoft.com/office/drawing/2014/main" id="{6A3598DA-B08E-3AE2-DF2E-7838394FC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1" y="57710"/>
            <a:ext cx="1028483" cy="1028483"/>
          </a:xfrm>
          <a:prstGeom prst="rect">
            <a:avLst/>
          </a:prstGeom>
        </p:spPr>
      </p:pic>
    </p:spTree>
    <p:extLst>
      <p:ext uri="{BB962C8B-B14F-4D97-AF65-F5344CB8AC3E}">
        <p14:creationId xmlns:p14="http://schemas.microsoft.com/office/powerpoint/2010/main" val="123275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BC5081D-DC9F-22F8-DE4A-F81C16F9F2D8}"/>
            </a:ext>
          </a:extLst>
        </p:cNvPr>
        <p:cNvGrpSpPr/>
        <p:nvPr/>
      </p:nvGrpSpPr>
      <p:grpSpPr>
        <a:xfrm>
          <a:off x="0" y="0"/>
          <a:ext cx="0" cy="0"/>
          <a:chOff x="0" y="0"/>
          <a:chExt cx="0" cy="0"/>
        </a:xfrm>
      </p:grpSpPr>
      <p:pic>
        <p:nvPicPr>
          <p:cNvPr id="4" name="Picture 3" descr="A cartoon character on a black background&#10;&#10;Description automatically generated">
            <a:extLst>
              <a:ext uri="{FF2B5EF4-FFF2-40B4-BE49-F238E27FC236}">
                <a16:creationId xmlns:a16="http://schemas.microsoft.com/office/drawing/2014/main" id="{46C62A1C-DDB4-FF2A-0D09-CC0CFC092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96" y="514350"/>
            <a:ext cx="3571875" cy="6343650"/>
          </a:xfrm>
          <a:prstGeom prst="rect">
            <a:avLst/>
          </a:prstGeom>
        </p:spPr>
      </p:pic>
      <p:sp>
        <p:nvSpPr>
          <p:cNvPr id="6" name="Rectangle: Rounded Corners 5">
            <a:extLst>
              <a:ext uri="{FF2B5EF4-FFF2-40B4-BE49-F238E27FC236}">
                <a16:creationId xmlns:a16="http://schemas.microsoft.com/office/drawing/2014/main" id="{61A3DD43-7EF7-534D-7DD6-45318E761924}"/>
              </a:ext>
            </a:extLst>
          </p:cNvPr>
          <p:cNvSpPr/>
          <p:nvPr/>
        </p:nvSpPr>
        <p:spPr>
          <a:xfrm>
            <a:off x="9537290" y="1150374"/>
            <a:ext cx="1012723" cy="1002891"/>
          </a:xfrm>
          <a:prstGeom prst="roundRect">
            <a:avLst/>
          </a:prstGeom>
          <a:solidFill>
            <a:srgbClr val="9290C2">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FB905E-4029-14D1-898C-1CA015614271}"/>
              </a:ext>
            </a:extLst>
          </p:cNvPr>
          <p:cNvSpPr/>
          <p:nvPr/>
        </p:nvSpPr>
        <p:spPr>
          <a:xfrm>
            <a:off x="9404555" y="973393"/>
            <a:ext cx="580103" cy="570271"/>
          </a:xfrm>
          <a:prstGeom prst="ellipse">
            <a:avLst/>
          </a:prstGeom>
          <a:solidFill>
            <a:srgbClr val="9290C2">
              <a:alpha val="45000"/>
            </a:srgbClr>
          </a:solidFill>
          <a:effectLst>
            <a:outerShdw blurRad="50800" dist="50800" dir="5400000" algn="ctr" rotWithShape="0">
              <a:schemeClr val="accent1">
                <a:lumMod val="75000"/>
              </a:scheme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40A589-7F1C-76CD-8232-0656089D57B2}"/>
              </a:ext>
            </a:extLst>
          </p:cNvPr>
          <p:cNvSpPr txBox="1"/>
          <p:nvPr/>
        </p:nvSpPr>
        <p:spPr>
          <a:xfrm>
            <a:off x="3935741" y="2762845"/>
            <a:ext cx="3986219" cy="923330"/>
          </a:xfrm>
          <a:prstGeom prst="rect">
            <a:avLst/>
          </a:prstGeom>
          <a:noFill/>
        </p:spPr>
        <p:txBody>
          <a:bodyPr wrap="none" rtlCol="0">
            <a:spAutoFit/>
          </a:bodyPr>
          <a:lstStyle/>
          <a:p>
            <a:r>
              <a:rPr lang="en-US" sz="5400" b="1" dirty="0">
                <a:solidFill>
                  <a:srgbClr val="9290C2"/>
                </a:solidFill>
                <a:latin typeface="Amasis MT Pro Black" panose="02040A04050005020304" pitchFamily="18" charset="0"/>
              </a:rPr>
              <a:t>Thank You</a:t>
            </a:r>
          </a:p>
        </p:txBody>
      </p:sp>
    </p:spTree>
    <p:extLst>
      <p:ext uri="{BB962C8B-B14F-4D97-AF65-F5344CB8AC3E}">
        <p14:creationId xmlns:p14="http://schemas.microsoft.com/office/powerpoint/2010/main" val="115088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B0055-7C72-ABED-25FE-9B2C6190B0E1}"/>
              </a:ext>
            </a:extLst>
          </p:cNvPr>
          <p:cNvSpPr/>
          <p:nvPr/>
        </p:nvSpPr>
        <p:spPr>
          <a:xfrm>
            <a:off x="0" y="0"/>
            <a:ext cx="393291" cy="727587"/>
          </a:xfrm>
          <a:prstGeom prst="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4BCB7E2-9551-46F4-C9F8-C0DA7CAF6932}"/>
              </a:ext>
            </a:extLst>
          </p:cNvPr>
          <p:cNvSpPr/>
          <p:nvPr/>
        </p:nvSpPr>
        <p:spPr>
          <a:xfrm>
            <a:off x="0" y="4635909"/>
            <a:ext cx="393291" cy="2222091"/>
          </a:xfrm>
          <a:prstGeom prst="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F638CB7-A8B0-FE35-7644-812866C46263}"/>
              </a:ext>
            </a:extLst>
          </p:cNvPr>
          <p:cNvSpPr/>
          <p:nvPr/>
        </p:nvSpPr>
        <p:spPr>
          <a:xfrm>
            <a:off x="9537290" y="1150374"/>
            <a:ext cx="1012723" cy="1002891"/>
          </a:xfrm>
          <a:prstGeom prst="roundRect">
            <a:avLst/>
          </a:prstGeom>
          <a:solidFill>
            <a:srgbClr val="9290C2">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9FCA427-0278-AA85-C12B-6A9AB0D7A49D}"/>
              </a:ext>
            </a:extLst>
          </p:cNvPr>
          <p:cNvSpPr/>
          <p:nvPr/>
        </p:nvSpPr>
        <p:spPr>
          <a:xfrm>
            <a:off x="9404555" y="973393"/>
            <a:ext cx="580103" cy="570271"/>
          </a:xfrm>
          <a:prstGeom prst="ellipse">
            <a:avLst/>
          </a:prstGeom>
          <a:solidFill>
            <a:srgbClr val="9290C2">
              <a:alpha val="45000"/>
            </a:srgbClr>
          </a:solidFill>
          <a:effectLst>
            <a:outerShdw blurRad="50800" dist="50800" dir="5400000" algn="ctr" rotWithShape="0">
              <a:schemeClr val="accent1">
                <a:lumMod val="75000"/>
              </a:scheme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159BE702-7529-056F-1992-87AA236C375F}"/>
              </a:ext>
            </a:extLst>
          </p:cNvPr>
          <p:cNvSpPr/>
          <p:nvPr/>
        </p:nvSpPr>
        <p:spPr>
          <a:xfrm>
            <a:off x="7945689" y="5764161"/>
            <a:ext cx="2310581" cy="2187678"/>
          </a:xfrm>
          <a:prstGeom prst="flowChartConnector">
            <a:avLst/>
          </a:prstGeom>
          <a:solidFill>
            <a:srgbClr val="9290C2">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F579B2B2-AA2E-FBF4-0AC1-D7D51E863AEF}"/>
              </a:ext>
            </a:extLst>
          </p:cNvPr>
          <p:cNvSpPr/>
          <p:nvPr/>
        </p:nvSpPr>
        <p:spPr>
          <a:xfrm>
            <a:off x="8205016" y="5981700"/>
            <a:ext cx="1791931" cy="1752600"/>
          </a:xfrm>
          <a:prstGeom prst="flowChartConnector">
            <a:avLst/>
          </a:prstGeom>
          <a:solidFill>
            <a:schemeClr val="accent1">
              <a:lumMod val="40000"/>
              <a:lumOff val="6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D2729939-6CB2-5760-B5D6-AEE9AA21E665}"/>
              </a:ext>
            </a:extLst>
          </p:cNvPr>
          <p:cNvSpPr/>
          <p:nvPr/>
        </p:nvSpPr>
        <p:spPr>
          <a:xfrm>
            <a:off x="8405347" y="6249629"/>
            <a:ext cx="1391267" cy="1216742"/>
          </a:xfrm>
          <a:prstGeom prst="flowChartConnector">
            <a:avLst/>
          </a:prstGeom>
          <a:solidFill>
            <a:schemeClr val="tx1">
              <a:lumMod val="50000"/>
              <a:lumOff val="5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a:extLst>
              <a:ext uri="{FF2B5EF4-FFF2-40B4-BE49-F238E27FC236}">
                <a16:creationId xmlns:a16="http://schemas.microsoft.com/office/drawing/2014/main" id="{FAC330A4-620B-9351-6598-265B86F59271}"/>
              </a:ext>
            </a:extLst>
          </p:cNvPr>
          <p:cNvSpPr/>
          <p:nvPr/>
        </p:nvSpPr>
        <p:spPr>
          <a:xfrm>
            <a:off x="5417816" y="132735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13" name="TextBox 12">
            <a:extLst>
              <a:ext uri="{FF2B5EF4-FFF2-40B4-BE49-F238E27FC236}">
                <a16:creationId xmlns:a16="http://schemas.microsoft.com/office/drawing/2014/main" id="{0D833014-382A-BFDB-CD82-A0875F6F22F7}"/>
              </a:ext>
            </a:extLst>
          </p:cNvPr>
          <p:cNvSpPr txBox="1"/>
          <p:nvPr/>
        </p:nvSpPr>
        <p:spPr>
          <a:xfrm>
            <a:off x="5333755" y="511728"/>
            <a:ext cx="1422184" cy="461665"/>
          </a:xfrm>
          <a:prstGeom prst="rect">
            <a:avLst/>
          </a:prstGeom>
          <a:noFill/>
        </p:spPr>
        <p:txBody>
          <a:bodyPr wrap="none" rtlCol="0">
            <a:spAutoFit/>
          </a:bodyPr>
          <a:lstStyle/>
          <a:p>
            <a:r>
              <a:rPr lang="en-US" sz="2400" b="1" dirty="0">
                <a:solidFill>
                  <a:schemeClr val="bg1"/>
                </a:solidFill>
                <a:latin typeface="Amasis MT Pro Black" panose="02040A04050005020304" pitchFamily="18" charset="0"/>
              </a:rPr>
              <a:t>Content</a:t>
            </a:r>
          </a:p>
        </p:txBody>
      </p:sp>
      <p:sp>
        <p:nvSpPr>
          <p:cNvPr id="14" name="Flowchart: Alternate Process 13">
            <a:extLst>
              <a:ext uri="{FF2B5EF4-FFF2-40B4-BE49-F238E27FC236}">
                <a16:creationId xmlns:a16="http://schemas.microsoft.com/office/drawing/2014/main" id="{7C0D215E-6082-4C9B-051F-C00FAC07408D}"/>
              </a:ext>
            </a:extLst>
          </p:cNvPr>
          <p:cNvSpPr/>
          <p:nvPr/>
        </p:nvSpPr>
        <p:spPr>
          <a:xfrm>
            <a:off x="5417815" y="208935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5" name="Flowchart: Alternate Process 14">
            <a:extLst>
              <a:ext uri="{FF2B5EF4-FFF2-40B4-BE49-F238E27FC236}">
                <a16:creationId xmlns:a16="http://schemas.microsoft.com/office/drawing/2014/main" id="{893A4314-5DB0-2E06-03A8-A6C8F800E31B}"/>
              </a:ext>
            </a:extLst>
          </p:cNvPr>
          <p:cNvSpPr/>
          <p:nvPr/>
        </p:nvSpPr>
        <p:spPr>
          <a:xfrm>
            <a:off x="5437480" y="2959511"/>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6" name="Flowchart: Alternate Process 15">
            <a:extLst>
              <a:ext uri="{FF2B5EF4-FFF2-40B4-BE49-F238E27FC236}">
                <a16:creationId xmlns:a16="http://schemas.microsoft.com/office/drawing/2014/main" id="{8E5E5C13-C6B4-055F-4108-33B90D8E9BE2}"/>
              </a:ext>
            </a:extLst>
          </p:cNvPr>
          <p:cNvSpPr/>
          <p:nvPr/>
        </p:nvSpPr>
        <p:spPr>
          <a:xfrm>
            <a:off x="5412897" y="485714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7" name="Flowchart: Alternate Process 16">
            <a:extLst>
              <a:ext uri="{FF2B5EF4-FFF2-40B4-BE49-F238E27FC236}">
                <a16:creationId xmlns:a16="http://schemas.microsoft.com/office/drawing/2014/main" id="{E78F790F-7022-30FD-519B-A67224D0EF5A}"/>
              </a:ext>
            </a:extLst>
          </p:cNvPr>
          <p:cNvSpPr/>
          <p:nvPr/>
        </p:nvSpPr>
        <p:spPr>
          <a:xfrm>
            <a:off x="5412898" y="3918158"/>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8" name="Flowchart: Alternate Process 17">
            <a:extLst>
              <a:ext uri="{FF2B5EF4-FFF2-40B4-BE49-F238E27FC236}">
                <a16:creationId xmlns:a16="http://schemas.microsoft.com/office/drawing/2014/main" id="{8977B1C3-C5ED-EE31-8E93-4DC512F34048}"/>
              </a:ext>
            </a:extLst>
          </p:cNvPr>
          <p:cNvSpPr/>
          <p:nvPr/>
        </p:nvSpPr>
        <p:spPr>
          <a:xfrm>
            <a:off x="5412896" y="5727301"/>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21" name="TextBox 20">
            <a:extLst>
              <a:ext uri="{FF2B5EF4-FFF2-40B4-BE49-F238E27FC236}">
                <a16:creationId xmlns:a16="http://schemas.microsoft.com/office/drawing/2014/main" id="{69AFBE76-0B29-7C71-E3D1-E41E242707C5}"/>
              </a:ext>
            </a:extLst>
          </p:cNvPr>
          <p:cNvSpPr txBox="1"/>
          <p:nvPr/>
        </p:nvSpPr>
        <p:spPr>
          <a:xfrm>
            <a:off x="6071501" y="1258528"/>
            <a:ext cx="1533832" cy="646331"/>
          </a:xfrm>
          <a:prstGeom prst="rect">
            <a:avLst/>
          </a:prstGeom>
          <a:noFill/>
        </p:spPr>
        <p:txBody>
          <a:bodyPr wrap="square" rtlCol="0">
            <a:spAutoFit/>
          </a:bodyPr>
          <a:lstStyle/>
          <a:p>
            <a:r>
              <a:rPr lang="en-US" b="1" dirty="0">
                <a:solidFill>
                  <a:schemeClr val="bg1"/>
                </a:solidFill>
              </a:rPr>
              <a:t>Executive Summary</a:t>
            </a:r>
          </a:p>
        </p:txBody>
      </p:sp>
      <p:sp>
        <p:nvSpPr>
          <p:cNvPr id="22" name="TextBox 21">
            <a:extLst>
              <a:ext uri="{FF2B5EF4-FFF2-40B4-BE49-F238E27FC236}">
                <a16:creationId xmlns:a16="http://schemas.microsoft.com/office/drawing/2014/main" id="{33B43991-BE24-6E29-AF62-1E2AE10DB170}"/>
              </a:ext>
            </a:extLst>
          </p:cNvPr>
          <p:cNvSpPr txBox="1"/>
          <p:nvPr/>
        </p:nvSpPr>
        <p:spPr>
          <a:xfrm>
            <a:off x="6094771" y="2880247"/>
            <a:ext cx="1533832" cy="646331"/>
          </a:xfrm>
          <a:prstGeom prst="rect">
            <a:avLst/>
          </a:prstGeom>
          <a:noFill/>
        </p:spPr>
        <p:txBody>
          <a:bodyPr wrap="square" rtlCol="0">
            <a:spAutoFit/>
          </a:bodyPr>
          <a:lstStyle/>
          <a:p>
            <a:pPr marL="0" algn="l" defTabSz="914400" eaLnBrk="1" latinLnBrk="0" hangingPunct="1"/>
            <a:r>
              <a:rPr lang="en-US" b="1" dirty="0">
                <a:solidFill>
                  <a:schemeClr val="bg1"/>
                </a:solidFill>
              </a:rPr>
              <a:t>Data source &amp; ETL</a:t>
            </a:r>
          </a:p>
        </p:txBody>
      </p:sp>
      <p:sp>
        <p:nvSpPr>
          <p:cNvPr id="23" name="TextBox 22">
            <a:extLst>
              <a:ext uri="{FF2B5EF4-FFF2-40B4-BE49-F238E27FC236}">
                <a16:creationId xmlns:a16="http://schemas.microsoft.com/office/drawing/2014/main" id="{F2599F29-30EE-F876-D380-E4D1D33C120D}"/>
              </a:ext>
            </a:extLst>
          </p:cNvPr>
          <p:cNvSpPr txBox="1"/>
          <p:nvPr/>
        </p:nvSpPr>
        <p:spPr>
          <a:xfrm>
            <a:off x="6098575" y="3966072"/>
            <a:ext cx="2310581" cy="369332"/>
          </a:xfrm>
          <a:prstGeom prst="rect">
            <a:avLst/>
          </a:prstGeom>
          <a:noFill/>
        </p:spPr>
        <p:txBody>
          <a:bodyPr wrap="square" rtlCol="0">
            <a:spAutoFit/>
          </a:bodyPr>
          <a:lstStyle/>
          <a:p>
            <a:r>
              <a:rPr lang="en-US" b="1" dirty="0">
                <a:solidFill>
                  <a:schemeClr val="bg1"/>
                </a:solidFill>
              </a:rPr>
              <a:t>EDA &amp; Insights</a:t>
            </a:r>
          </a:p>
        </p:txBody>
      </p:sp>
      <p:sp>
        <p:nvSpPr>
          <p:cNvPr id="24" name="TextBox 23">
            <a:extLst>
              <a:ext uri="{FF2B5EF4-FFF2-40B4-BE49-F238E27FC236}">
                <a16:creationId xmlns:a16="http://schemas.microsoft.com/office/drawing/2014/main" id="{D2E814F7-4CD5-4CD7-9484-500016B5E9F9}"/>
              </a:ext>
            </a:extLst>
          </p:cNvPr>
          <p:cNvSpPr txBox="1"/>
          <p:nvPr/>
        </p:nvSpPr>
        <p:spPr>
          <a:xfrm>
            <a:off x="6094771" y="4902841"/>
            <a:ext cx="2947234" cy="369332"/>
          </a:xfrm>
          <a:prstGeom prst="rect">
            <a:avLst/>
          </a:prstGeom>
          <a:noFill/>
        </p:spPr>
        <p:txBody>
          <a:bodyPr wrap="square" rtlCol="0">
            <a:spAutoFit/>
          </a:bodyPr>
          <a:lstStyle/>
          <a:p>
            <a:r>
              <a:rPr lang="en-US" b="1" dirty="0">
                <a:solidFill>
                  <a:schemeClr val="bg1"/>
                </a:solidFill>
              </a:rPr>
              <a:t>Dashboard &amp; Charts</a:t>
            </a:r>
          </a:p>
        </p:txBody>
      </p:sp>
      <p:sp>
        <p:nvSpPr>
          <p:cNvPr id="25" name="TextBox 24">
            <a:extLst>
              <a:ext uri="{FF2B5EF4-FFF2-40B4-BE49-F238E27FC236}">
                <a16:creationId xmlns:a16="http://schemas.microsoft.com/office/drawing/2014/main" id="{4F25558E-3242-79F2-BC39-2C7C865330AA}"/>
              </a:ext>
            </a:extLst>
          </p:cNvPr>
          <p:cNvSpPr txBox="1"/>
          <p:nvPr/>
        </p:nvSpPr>
        <p:spPr>
          <a:xfrm>
            <a:off x="6075959" y="5657671"/>
            <a:ext cx="2424272" cy="1200329"/>
          </a:xfrm>
          <a:prstGeom prst="rect">
            <a:avLst/>
          </a:prstGeom>
          <a:noFill/>
        </p:spPr>
        <p:txBody>
          <a:bodyPr wrap="square" rtlCol="0">
            <a:spAutoFit/>
          </a:bodyPr>
          <a:lstStyle/>
          <a:p>
            <a:r>
              <a:rPr lang="en-US" b="1" dirty="0">
                <a:solidFill>
                  <a:schemeClr val="bg1"/>
                </a:solidFill>
              </a:rPr>
              <a:t>Future Work &amp; Recommendations </a:t>
            </a:r>
          </a:p>
          <a:p>
            <a:endParaRPr lang="en-US" b="1" dirty="0">
              <a:solidFill>
                <a:schemeClr val="bg1"/>
              </a:solidFill>
            </a:endParaRPr>
          </a:p>
          <a:p>
            <a:endParaRPr lang="en-US" b="1" dirty="0">
              <a:solidFill>
                <a:schemeClr val="bg1"/>
              </a:solidFill>
            </a:endParaRPr>
          </a:p>
        </p:txBody>
      </p:sp>
      <p:sp>
        <p:nvSpPr>
          <p:cNvPr id="26" name="TextBox 25">
            <a:extLst>
              <a:ext uri="{FF2B5EF4-FFF2-40B4-BE49-F238E27FC236}">
                <a16:creationId xmlns:a16="http://schemas.microsoft.com/office/drawing/2014/main" id="{1B42D01F-089D-D782-A23C-998D555C8377}"/>
              </a:ext>
            </a:extLst>
          </p:cNvPr>
          <p:cNvSpPr txBox="1"/>
          <p:nvPr/>
        </p:nvSpPr>
        <p:spPr>
          <a:xfrm>
            <a:off x="6042163" y="1989645"/>
            <a:ext cx="1533832" cy="646331"/>
          </a:xfrm>
          <a:prstGeom prst="rect">
            <a:avLst/>
          </a:prstGeom>
          <a:noFill/>
        </p:spPr>
        <p:txBody>
          <a:bodyPr wrap="square" rtlCol="0">
            <a:spAutoFit/>
          </a:bodyPr>
          <a:lstStyle/>
          <a:p>
            <a:r>
              <a:rPr lang="en-US" b="1" dirty="0">
                <a:solidFill>
                  <a:schemeClr val="bg1"/>
                </a:solidFill>
              </a:rPr>
              <a:t>Introduction &amp; Goals </a:t>
            </a:r>
          </a:p>
        </p:txBody>
      </p:sp>
      <p:pic>
        <p:nvPicPr>
          <p:cNvPr id="30" name="Picture 29" descr="A person standing next to a question mark&#10;&#10;Description automatically generated">
            <a:extLst>
              <a:ext uri="{FF2B5EF4-FFF2-40B4-BE49-F238E27FC236}">
                <a16:creationId xmlns:a16="http://schemas.microsoft.com/office/drawing/2014/main" id="{F316089B-04A8-3E67-3510-ABDDB0E7D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12" y="1368209"/>
            <a:ext cx="3214531" cy="3214531"/>
          </a:xfrm>
          <a:prstGeom prst="rect">
            <a:avLst/>
          </a:prstGeom>
        </p:spPr>
      </p:pic>
    </p:spTree>
    <p:extLst>
      <p:ext uri="{BB962C8B-B14F-4D97-AF65-F5344CB8AC3E}">
        <p14:creationId xmlns:p14="http://schemas.microsoft.com/office/powerpoint/2010/main" val="187289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C9AA24CB-8F18-8039-7699-0A321D1A9B3E}"/>
              </a:ext>
            </a:extLst>
          </p:cNvPr>
          <p:cNvSpPr txBox="1"/>
          <p:nvPr/>
        </p:nvSpPr>
        <p:spPr>
          <a:xfrm>
            <a:off x="413599" y="3075057"/>
            <a:ext cx="4645743" cy="707886"/>
          </a:xfrm>
          <a:prstGeom prst="rect">
            <a:avLst/>
          </a:prstGeom>
          <a:noFill/>
        </p:spPr>
        <p:txBody>
          <a:bodyPr wrap="square" rtlCol="0">
            <a:spAutoFit/>
          </a:bodyPr>
          <a:lstStyle/>
          <a:p>
            <a:pPr algn="ctr"/>
            <a:r>
              <a:rPr lang="en-US" sz="4000" b="1" dirty="0">
                <a:solidFill>
                  <a:schemeClr val="bg1"/>
                </a:solidFill>
                <a:latin typeface="Amasis MT Pro Black" panose="02040A04050005020304" pitchFamily="18" charset="0"/>
              </a:rPr>
              <a:t>Introduction</a:t>
            </a:r>
          </a:p>
        </p:txBody>
      </p:sp>
      <p:pic>
        <p:nvPicPr>
          <p:cNvPr id="6" name="Picture 5" descr="A group of people working on a computer&#10;&#10;Description automatically generated">
            <a:extLst>
              <a:ext uri="{FF2B5EF4-FFF2-40B4-BE49-F238E27FC236}">
                <a16:creationId xmlns:a16="http://schemas.microsoft.com/office/drawing/2014/main" id="{7F2F667B-C869-9571-7A76-D69B06911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407" y="308524"/>
            <a:ext cx="6011196" cy="6011196"/>
          </a:xfrm>
          <a:prstGeom prst="rect">
            <a:avLst/>
          </a:prstGeom>
        </p:spPr>
      </p:pic>
    </p:spTree>
    <p:extLst>
      <p:ext uri="{BB962C8B-B14F-4D97-AF65-F5344CB8AC3E}">
        <p14:creationId xmlns:p14="http://schemas.microsoft.com/office/powerpoint/2010/main" val="151994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C7FB0E3-A453-F841-C486-DE40B089DC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CB2D92-81A5-ABC9-AF3F-690CF6C8F826}"/>
              </a:ext>
            </a:extLst>
          </p:cNvPr>
          <p:cNvSpPr txBox="1"/>
          <p:nvPr/>
        </p:nvSpPr>
        <p:spPr>
          <a:xfrm>
            <a:off x="820152" y="1843950"/>
            <a:ext cx="10551695" cy="3477875"/>
          </a:xfrm>
          <a:prstGeom prst="rect">
            <a:avLst/>
          </a:prstGeom>
          <a:noFill/>
        </p:spPr>
        <p:txBody>
          <a:bodyPr wrap="square" rtlCol="0">
            <a:spAutoFit/>
          </a:bodyPr>
          <a:lstStyle/>
          <a:p>
            <a:r>
              <a:rPr lang="en-US" sz="2000" dirty="0">
                <a:solidFill>
                  <a:schemeClr val="bg1"/>
                </a:solidFill>
              </a:rPr>
              <a:t>In this project, we aimed to streamline and enhance our decision-making process by analyzing vendor performance through a comprehensive data analysis approach. We collected and processed large datasets related to vendor transactions, including key metrics such as defected quantities , downtime hours, and martial type. By employing a structured ETL (Extract, Transform, Load) process, we ensured that the data was accurate, clean, and ready for analysis by using Excel’s Power query, and SQL. </a:t>
            </a:r>
          </a:p>
          <a:p>
            <a:endParaRPr lang="en-US" sz="2000" dirty="0">
              <a:solidFill>
                <a:schemeClr val="bg1"/>
              </a:solidFill>
            </a:endParaRPr>
          </a:p>
          <a:p>
            <a:r>
              <a:rPr lang="en-US" sz="2000" dirty="0">
                <a:solidFill>
                  <a:schemeClr val="bg1"/>
                </a:solidFill>
              </a:rPr>
              <a:t>Using Tableau, we created an interactive dashboard that provides top management with insights into vendor performance, allowing for quick benchmarking and data-driven decisions. This will help improve vendor selection, optimize supply chain efficiency, and ultimately lead to cost reductions and improved service levels.</a:t>
            </a:r>
            <a:endParaRPr lang="en-EG" sz="2000" dirty="0">
              <a:solidFill>
                <a:schemeClr val="bg1"/>
              </a:solidFill>
            </a:endParaRPr>
          </a:p>
        </p:txBody>
      </p:sp>
      <p:sp>
        <p:nvSpPr>
          <p:cNvPr id="4" name="TextBox 3">
            <a:extLst>
              <a:ext uri="{FF2B5EF4-FFF2-40B4-BE49-F238E27FC236}">
                <a16:creationId xmlns:a16="http://schemas.microsoft.com/office/drawing/2014/main" id="{AE826AFD-E029-6779-6CE3-CD37805161C7}"/>
              </a:ext>
            </a:extLst>
          </p:cNvPr>
          <p:cNvSpPr txBox="1"/>
          <p:nvPr/>
        </p:nvSpPr>
        <p:spPr>
          <a:xfrm>
            <a:off x="1671474" y="345006"/>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Introduction</a:t>
            </a:r>
          </a:p>
        </p:txBody>
      </p:sp>
      <p:pic>
        <p:nvPicPr>
          <p:cNvPr id="5" name="Picture 4" descr="A light bulb with gears&#10;&#10;Description automatically generated">
            <a:extLst>
              <a:ext uri="{FF2B5EF4-FFF2-40B4-BE49-F238E27FC236}">
                <a16:creationId xmlns:a16="http://schemas.microsoft.com/office/drawing/2014/main" id="{1F99F680-AA91-2AB7-BA3A-98DBACC97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1" y="-213928"/>
            <a:ext cx="1702645" cy="1702645"/>
          </a:xfrm>
          <a:prstGeom prst="rect">
            <a:avLst/>
          </a:prstGeom>
        </p:spPr>
      </p:pic>
    </p:spTree>
    <p:extLst>
      <p:ext uri="{BB962C8B-B14F-4D97-AF65-F5344CB8AC3E}">
        <p14:creationId xmlns:p14="http://schemas.microsoft.com/office/powerpoint/2010/main" val="378891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0A6D280-FDBF-82A3-7012-798B31D19E5C}"/>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927675B3-FC87-E007-6E64-76000D5A6382}"/>
              </a:ext>
            </a:extLst>
          </p:cNvPr>
          <p:cNvSpPr txBox="1"/>
          <p:nvPr/>
        </p:nvSpPr>
        <p:spPr>
          <a:xfrm>
            <a:off x="6653146" y="2151727"/>
            <a:ext cx="4645743" cy="2554545"/>
          </a:xfrm>
          <a:prstGeom prst="rect">
            <a:avLst/>
          </a:prstGeom>
          <a:noFill/>
        </p:spPr>
        <p:txBody>
          <a:bodyPr wrap="square" rtlCol="0">
            <a:spAutoFit/>
          </a:bodyPr>
          <a:lstStyle/>
          <a:p>
            <a:pPr algn="ctr"/>
            <a:r>
              <a:rPr lang="en-US" sz="4000" b="1" dirty="0">
                <a:solidFill>
                  <a:schemeClr val="bg1"/>
                </a:solidFill>
              </a:rPr>
              <a:t>Executive Summary</a:t>
            </a:r>
          </a:p>
          <a:p>
            <a:pPr algn="ctr"/>
            <a:r>
              <a:rPr lang="en-US" sz="4000" b="1" dirty="0">
                <a:solidFill>
                  <a:schemeClr val="bg1"/>
                </a:solidFill>
                <a:latin typeface="Amasis MT Pro Black" panose="02040A04050005020304" pitchFamily="18" charset="0"/>
              </a:rPr>
              <a:t>&amp;</a:t>
            </a:r>
          </a:p>
          <a:p>
            <a:pPr algn="ctr"/>
            <a:r>
              <a:rPr lang="en-US" sz="4000" b="1" dirty="0">
                <a:solidFill>
                  <a:schemeClr val="bg1"/>
                </a:solidFill>
                <a:latin typeface="Amasis MT Pro Black" panose="02040A04050005020304" pitchFamily="18" charset="0"/>
              </a:rPr>
              <a:t>Key Findings</a:t>
            </a:r>
          </a:p>
        </p:txBody>
      </p:sp>
      <p:pic>
        <p:nvPicPr>
          <p:cNvPr id="3" name="Picture 2" descr="A group of people sitting at tables and looking at a chart&#10;&#10;Description automatically generated">
            <a:extLst>
              <a:ext uri="{FF2B5EF4-FFF2-40B4-BE49-F238E27FC236}">
                <a16:creationId xmlns:a16="http://schemas.microsoft.com/office/drawing/2014/main" id="{10ABCC27-73F6-8F3C-6F2D-9F92A5532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11" y="1206648"/>
            <a:ext cx="5070348" cy="5070348"/>
          </a:xfrm>
          <a:prstGeom prst="rect">
            <a:avLst/>
          </a:prstGeom>
        </p:spPr>
      </p:pic>
    </p:spTree>
    <p:extLst>
      <p:ext uri="{BB962C8B-B14F-4D97-AF65-F5344CB8AC3E}">
        <p14:creationId xmlns:p14="http://schemas.microsoft.com/office/powerpoint/2010/main" val="179411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F02D0FA9-4505-92C3-323D-D669E54538E9}"/>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531EA0F4-AD5B-214B-B924-313524E8BF09}"/>
              </a:ext>
            </a:extLst>
          </p:cNvPr>
          <p:cNvSpPr txBox="1"/>
          <p:nvPr/>
        </p:nvSpPr>
        <p:spPr>
          <a:xfrm>
            <a:off x="0" y="1085012"/>
            <a:ext cx="10576994" cy="5632311"/>
          </a:xfrm>
          <a:prstGeom prst="rect">
            <a:avLst/>
          </a:prstGeom>
          <a:noFill/>
        </p:spPr>
        <p:txBody>
          <a:bodyPr wrap="square" rtlCol="0">
            <a:spAutoFit/>
          </a:bodyPr>
          <a:lstStyle/>
          <a:p>
            <a:r>
              <a:rPr lang="en-US" dirty="0">
                <a:solidFill>
                  <a:schemeClr val="bg1"/>
                </a:solidFill>
              </a:rPr>
              <a:t>This project provides a comprehensive analysis of vendor performance, delivering key insights that will guide better decision-making. Our analysis revealed several crucial findings: the logistics category experienced the highest downtime, while packaging showed the highest number of defected quantities. Vendor </a:t>
            </a:r>
            <a:r>
              <a:rPr lang="en-US" dirty="0" err="1">
                <a:solidFill>
                  <a:schemeClr val="bg1"/>
                </a:solidFill>
              </a:rPr>
              <a:t>Hotity</a:t>
            </a:r>
            <a:r>
              <a:rPr lang="en-US" dirty="0">
                <a:solidFill>
                  <a:schemeClr val="bg1"/>
                </a:solidFill>
              </a:rPr>
              <a:t> emerged as the worst-performing vendor in terms of defected quantity, raising concerns about product quality. Additionally, we identified that the Appleton plant, located in Wisconsin, had the highest average defected quantity across all regions.</a:t>
            </a:r>
          </a:p>
          <a:p>
            <a:endParaRPr lang="en-US" dirty="0">
              <a:solidFill>
                <a:schemeClr val="bg1"/>
              </a:solidFill>
            </a:endParaRPr>
          </a:p>
          <a:p>
            <a:endParaRPr lang="en-US" dirty="0">
              <a:solidFill>
                <a:schemeClr val="bg1"/>
              </a:solidFill>
            </a:endParaRPr>
          </a:p>
          <a:p>
            <a:r>
              <a:rPr lang="en-US" b="1" dirty="0">
                <a:solidFill>
                  <a:schemeClr val="bg1"/>
                </a:solidFill>
              </a:rPr>
              <a:t>Positive findings </a:t>
            </a:r>
            <a:r>
              <a:rPr lang="en-US" dirty="0">
                <a:solidFill>
                  <a:schemeClr val="bg1"/>
                </a:solidFill>
              </a:rPr>
              <a:t>: In categories Mechanicals has the highest non defects </a:t>
            </a:r>
            <a:r>
              <a:rPr lang="en-US" dirty="0">
                <a:solidFill>
                  <a:schemeClr val="bg1">
                    <a:lumMod val="50000"/>
                  </a:schemeClr>
                </a:solidFill>
              </a:rPr>
              <a:t>(28.57% non defects) </a:t>
            </a:r>
            <a:r>
              <a:rPr lang="en-US" dirty="0">
                <a:solidFill>
                  <a:schemeClr val="bg1"/>
                </a:solidFill>
              </a:rPr>
              <a:t>and</a:t>
            </a:r>
            <a:r>
              <a:rPr lang="en-US" dirty="0">
                <a:solidFill>
                  <a:schemeClr val="bg1">
                    <a:lumMod val="50000"/>
                  </a:schemeClr>
                </a:solidFill>
              </a:rPr>
              <a:t> </a:t>
            </a:r>
            <a:r>
              <a:rPr lang="en-US" dirty="0">
                <a:solidFill>
                  <a:schemeClr val="bg1"/>
                </a:solidFill>
              </a:rPr>
              <a:t>Electrical has the lowest defected quantity,  In defects type not certified has the highest non defects </a:t>
            </a:r>
            <a:r>
              <a:rPr lang="en-US" dirty="0">
                <a:solidFill>
                  <a:schemeClr val="bg1">
                    <a:lumMod val="50000"/>
                  </a:schemeClr>
                </a:solidFill>
              </a:rPr>
              <a:t>(48% non defects) </a:t>
            </a:r>
            <a:r>
              <a:rPr lang="en-US" dirty="0">
                <a:solidFill>
                  <a:schemeClr val="bg1"/>
                </a:solidFill>
              </a:rPr>
              <a:t>While wrong parts has the lowest defected quantity , In vendors GeoFind has the lowest defected quantity, In plants Monon has the highest non defected quantity </a:t>
            </a:r>
          </a:p>
          <a:p>
            <a:endParaRPr lang="en-US" dirty="0">
              <a:solidFill>
                <a:schemeClr val="bg1"/>
              </a:solidFill>
            </a:endParaRPr>
          </a:p>
          <a:p>
            <a:endParaRPr lang="en-US" dirty="0">
              <a:solidFill>
                <a:schemeClr val="bg1"/>
              </a:solidFill>
            </a:endParaRPr>
          </a:p>
          <a:p>
            <a:r>
              <a:rPr lang="en-US" dirty="0">
                <a:solidFill>
                  <a:schemeClr val="bg1"/>
                </a:solidFill>
              </a:rPr>
              <a:t>These insights allow us to better understand the specific areas where performance is lagging and highlight opportunities for improvement. By using our interactive Tableau dashboard, top management can easily benchmark vendors, negotiate better terms with high-performing vendors, and address potential risks posed by underperformers. This will lead to improved operational efficiency, reduced costs, and enhanced product quality, ultimately benefiting our market position and customer satisfaction.</a:t>
            </a:r>
          </a:p>
          <a:p>
            <a:endParaRPr lang="en-US" dirty="0">
              <a:solidFill>
                <a:schemeClr val="bg1"/>
              </a:solidFill>
            </a:endParaRPr>
          </a:p>
        </p:txBody>
      </p:sp>
      <p:sp>
        <p:nvSpPr>
          <p:cNvPr id="2" name="TextBox 1">
            <a:extLst>
              <a:ext uri="{FF2B5EF4-FFF2-40B4-BE49-F238E27FC236}">
                <a16:creationId xmlns:a16="http://schemas.microsoft.com/office/drawing/2014/main" id="{82E1733C-1D1F-4C1C-CA9B-7D7D15465D38}"/>
              </a:ext>
            </a:extLst>
          </p:cNvPr>
          <p:cNvSpPr txBox="1"/>
          <p:nvPr/>
        </p:nvSpPr>
        <p:spPr>
          <a:xfrm>
            <a:off x="1490999" y="339949"/>
            <a:ext cx="4978627"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Executive</a:t>
            </a:r>
            <a:r>
              <a:rPr lang="en-US" sz="3200" b="1" dirty="0">
                <a:solidFill>
                  <a:srgbClr val="9290C2"/>
                </a:solidFill>
              </a:rPr>
              <a:t> </a:t>
            </a:r>
            <a:r>
              <a:rPr lang="en-US" sz="3200" b="1" dirty="0">
                <a:solidFill>
                  <a:srgbClr val="9290C2"/>
                </a:solidFill>
                <a:latin typeface="Amasis MT Pro Black" panose="020F0502020204030204" pitchFamily="18" charset="0"/>
              </a:rPr>
              <a:t>Summary</a:t>
            </a:r>
          </a:p>
        </p:txBody>
      </p:sp>
      <p:pic>
        <p:nvPicPr>
          <p:cNvPr id="5" name="Picture 4">
            <a:extLst>
              <a:ext uri="{FF2B5EF4-FFF2-40B4-BE49-F238E27FC236}">
                <a16:creationId xmlns:a16="http://schemas.microsoft.com/office/drawing/2014/main" id="{CCDCF57C-77CB-93F6-2286-20D15B6EE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61" y="23781"/>
            <a:ext cx="1028483" cy="1217113"/>
          </a:xfrm>
          <a:prstGeom prst="rect">
            <a:avLst/>
          </a:prstGeom>
        </p:spPr>
      </p:pic>
    </p:spTree>
    <p:extLst>
      <p:ext uri="{BB962C8B-B14F-4D97-AF65-F5344CB8AC3E}">
        <p14:creationId xmlns:p14="http://schemas.microsoft.com/office/powerpoint/2010/main" val="108283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87A4D-368A-D592-551D-3F1FD274879A}"/>
              </a:ext>
            </a:extLst>
          </p:cNvPr>
          <p:cNvSpPr txBox="1"/>
          <p:nvPr/>
        </p:nvSpPr>
        <p:spPr>
          <a:xfrm>
            <a:off x="1691148" y="616027"/>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Goals</a:t>
            </a:r>
          </a:p>
        </p:txBody>
      </p:sp>
      <p:pic>
        <p:nvPicPr>
          <p:cNvPr id="3" name="Picture 2" descr="A purple and blue target with a dart and check mark&#10;&#10;Description automatically generated">
            <a:extLst>
              <a:ext uri="{FF2B5EF4-FFF2-40B4-BE49-F238E27FC236}">
                <a16:creationId xmlns:a16="http://schemas.microsoft.com/office/drawing/2014/main" id="{D3A9E3D2-06FA-AFB9-5174-D7EBF7911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4" y="410052"/>
            <a:ext cx="966103" cy="966103"/>
          </a:xfrm>
          <a:prstGeom prst="rect">
            <a:avLst/>
          </a:prstGeom>
        </p:spPr>
      </p:pic>
      <p:sp>
        <p:nvSpPr>
          <p:cNvPr id="6" name="TextBox 5">
            <a:extLst>
              <a:ext uri="{FF2B5EF4-FFF2-40B4-BE49-F238E27FC236}">
                <a16:creationId xmlns:a16="http://schemas.microsoft.com/office/drawing/2014/main" id="{9827187A-201B-E3F0-F2C0-6615812C3D8C}"/>
              </a:ext>
            </a:extLst>
          </p:cNvPr>
          <p:cNvSpPr txBox="1"/>
          <p:nvPr/>
        </p:nvSpPr>
        <p:spPr>
          <a:xfrm>
            <a:off x="326839" y="1859217"/>
            <a:ext cx="5373497" cy="954107"/>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Improve Supplier Performance: </a:t>
            </a:r>
            <a:r>
              <a:rPr lang="en-US" b="0" i="0" dirty="0">
                <a:solidFill>
                  <a:schemeClr val="bg1">
                    <a:lumMod val="95000"/>
                  </a:schemeClr>
                </a:solidFill>
                <a:effectLst/>
                <a:latin typeface="gg sans"/>
              </a:rPr>
              <a:t>Analyze defect rates to identify underperforming suppliers and implement corrective actions to improve quality.</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C7908610-D4CC-368C-80A7-7020F43B3E3D}"/>
              </a:ext>
            </a:extLst>
          </p:cNvPr>
          <p:cNvSpPr txBox="1"/>
          <p:nvPr/>
        </p:nvSpPr>
        <p:spPr>
          <a:xfrm>
            <a:off x="6491665" y="1859218"/>
            <a:ext cx="4884258" cy="1231106"/>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Enhance Product Quality: </a:t>
            </a:r>
            <a:r>
              <a:rPr lang="en-US" b="0" i="0" dirty="0">
                <a:solidFill>
                  <a:schemeClr val="bg1">
                    <a:lumMod val="95000"/>
                  </a:schemeClr>
                </a:solidFill>
                <a:effectLst/>
                <a:latin typeface="gg sans"/>
              </a:rPr>
              <a:t>Assess the impact of supplier defects on final product quality and reduce the occurrence of defective items.</a:t>
            </a:r>
            <a:endParaRPr lang="en-US" dirty="0">
              <a:solidFill>
                <a:schemeClr val="bg1">
                  <a:lumMod val="95000"/>
                </a:schemeClr>
              </a:solidFill>
            </a:endParaRPr>
          </a:p>
        </p:txBody>
      </p:sp>
      <p:sp>
        <p:nvSpPr>
          <p:cNvPr id="12" name="TextBox 11">
            <a:extLst>
              <a:ext uri="{FF2B5EF4-FFF2-40B4-BE49-F238E27FC236}">
                <a16:creationId xmlns:a16="http://schemas.microsoft.com/office/drawing/2014/main" id="{97B60C3D-5185-0F16-D10F-ECBBF0890B14}"/>
              </a:ext>
            </a:extLst>
          </p:cNvPr>
          <p:cNvSpPr txBox="1"/>
          <p:nvPr/>
        </p:nvSpPr>
        <p:spPr>
          <a:xfrm>
            <a:off x="326839" y="3572719"/>
            <a:ext cx="5179226" cy="954107"/>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Reduce Downtime: </a:t>
            </a:r>
            <a:r>
              <a:rPr lang="en-US" b="0" i="0" dirty="0">
                <a:solidFill>
                  <a:schemeClr val="bg1">
                    <a:lumMod val="95000"/>
                  </a:schemeClr>
                </a:solidFill>
                <a:effectLst/>
                <a:latin typeface="gg sans"/>
              </a:rPr>
              <a:t>Minimize production delays by addressing root causes of defects from suppliers and optimizing supply chain efficiency.</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81741D37-943F-E6D6-8BB7-C171287B60D9}"/>
              </a:ext>
            </a:extLst>
          </p:cNvPr>
          <p:cNvSpPr txBox="1"/>
          <p:nvPr/>
        </p:nvSpPr>
        <p:spPr>
          <a:xfrm>
            <a:off x="6491665" y="3609398"/>
            <a:ext cx="5346374" cy="1231106"/>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Strengthen Supplier Relationships: </a:t>
            </a:r>
            <a:r>
              <a:rPr lang="en-US" b="0" i="0" dirty="0">
                <a:solidFill>
                  <a:schemeClr val="bg1">
                    <a:lumMod val="95000"/>
                  </a:schemeClr>
                </a:solidFill>
                <a:effectLst/>
                <a:latin typeface="gg sans"/>
              </a:rPr>
              <a:t>Foster collaborative relationships by providing suppliers with performance feedback and aligning on quality improvement initiatives.</a:t>
            </a:r>
            <a:endParaRPr lang="en-US" dirty="0">
              <a:solidFill>
                <a:schemeClr val="bg1">
                  <a:lumMod val="95000"/>
                </a:schemeClr>
              </a:solidFill>
            </a:endParaRPr>
          </a:p>
        </p:txBody>
      </p:sp>
      <p:sp>
        <p:nvSpPr>
          <p:cNvPr id="16" name="TextBox 15">
            <a:extLst>
              <a:ext uri="{FF2B5EF4-FFF2-40B4-BE49-F238E27FC236}">
                <a16:creationId xmlns:a16="http://schemas.microsoft.com/office/drawing/2014/main" id="{5907DFA7-319C-F395-9653-6BA4556B3D4F}"/>
              </a:ext>
            </a:extLst>
          </p:cNvPr>
          <p:cNvSpPr txBox="1"/>
          <p:nvPr/>
        </p:nvSpPr>
        <p:spPr>
          <a:xfrm>
            <a:off x="326839" y="5492939"/>
            <a:ext cx="9817510" cy="923330"/>
          </a:xfrm>
          <a:prstGeom prst="rect">
            <a:avLst/>
          </a:prstGeom>
          <a:noFill/>
        </p:spPr>
        <p:txBody>
          <a:bodyPr wrap="square">
            <a:spAutoFit/>
          </a:bodyPr>
          <a:lstStyle/>
          <a:p>
            <a:pPr marL="285750" indent="-285750" algn="l" fontAlgn="base">
              <a:buFont typeface="Wingdings" panose="05000000000000000000" pitchFamily="2" charset="2"/>
              <a:buChar char="q"/>
            </a:pPr>
            <a:r>
              <a:rPr lang="en-US" b="0" i="0" dirty="0">
                <a:solidFill>
                  <a:schemeClr val="bg1">
                    <a:lumMod val="95000"/>
                  </a:schemeClr>
                </a:solidFill>
                <a:effectLst/>
                <a:latin typeface="Aharoni" panose="02010803020104030203" pitchFamily="2" charset="-79"/>
                <a:cs typeface="Aharoni" panose="02010803020104030203" pitchFamily="2" charset="-79"/>
              </a:rPr>
              <a:t>The main goal of this project is to leverage supplier quality data to boost overall operational efficiency, ensure product consistency, reduce costs related to defective products, and enhance supply chain resilience by the vendor benchmarking insights. </a:t>
            </a:r>
          </a:p>
        </p:txBody>
      </p:sp>
    </p:spTree>
    <p:extLst>
      <p:ext uri="{BB962C8B-B14F-4D97-AF65-F5344CB8AC3E}">
        <p14:creationId xmlns:p14="http://schemas.microsoft.com/office/powerpoint/2010/main" val="71954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43692E5A-4782-8A77-52AA-7798DE264392}"/>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90BDF4E-73DB-33F9-42FC-327514768F23}"/>
              </a:ext>
            </a:extLst>
          </p:cNvPr>
          <p:cNvSpPr txBox="1"/>
          <p:nvPr/>
        </p:nvSpPr>
        <p:spPr>
          <a:xfrm>
            <a:off x="6381138" y="2715143"/>
            <a:ext cx="4645743" cy="1938992"/>
          </a:xfrm>
          <a:prstGeom prst="rect">
            <a:avLst/>
          </a:prstGeom>
          <a:noFill/>
        </p:spPr>
        <p:txBody>
          <a:bodyPr wrap="square" rtlCol="0">
            <a:spAutoFit/>
          </a:bodyPr>
          <a:lstStyle/>
          <a:p>
            <a:pPr marL="0" algn="ctr" defTabSz="914400" eaLnBrk="1" latinLnBrk="0" hangingPunct="1"/>
            <a:r>
              <a:rPr lang="en-US" sz="4000" b="1" dirty="0">
                <a:solidFill>
                  <a:schemeClr val="bg1"/>
                </a:solidFill>
              </a:rPr>
              <a:t>Data source </a:t>
            </a:r>
          </a:p>
          <a:p>
            <a:pPr marL="0" algn="ctr" defTabSz="914400" eaLnBrk="1" latinLnBrk="0" hangingPunct="1"/>
            <a:r>
              <a:rPr lang="en-US" sz="4000" b="1" dirty="0">
                <a:solidFill>
                  <a:schemeClr val="bg1"/>
                </a:solidFill>
              </a:rPr>
              <a:t>&amp; </a:t>
            </a:r>
          </a:p>
          <a:p>
            <a:pPr marL="0" algn="ctr" defTabSz="914400" eaLnBrk="1" latinLnBrk="0" hangingPunct="1"/>
            <a:r>
              <a:rPr lang="en-US" sz="4000" b="1" dirty="0">
                <a:solidFill>
                  <a:schemeClr val="bg1"/>
                </a:solidFill>
              </a:rPr>
              <a:t>ETL Process </a:t>
            </a:r>
          </a:p>
        </p:txBody>
      </p:sp>
      <p:pic>
        <p:nvPicPr>
          <p:cNvPr id="4" name="Picture 3" descr="A person standing next to a large cellphone with a paper&#10;&#10;Description automatically generated">
            <a:extLst>
              <a:ext uri="{FF2B5EF4-FFF2-40B4-BE49-F238E27FC236}">
                <a16:creationId xmlns:a16="http://schemas.microsoft.com/office/drawing/2014/main" id="{E0D1C7B4-B00A-53E6-8A52-EE0243CF2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33" y="703620"/>
            <a:ext cx="5124231" cy="5124231"/>
          </a:xfrm>
          <a:prstGeom prst="rect">
            <a:avLst/>
          </a:prstGeom>
        </p:spPr>
      </p:pic>
    </p:spTree>
    <p:extLst>
      <p:ext uri="{BB962C8B-B14F-4D97-AF65-F5344CB8AC3E}">
        <p14:creationId xmlns:p14="http://schemas.microsoft.com/office/powerpoint/2010/main" val="228765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2733</TotalTime>
  <Words>1562</Words>
  <Application>Microsoft Office PowerPoint</Application>
  <PresentationFormat>Widescreen</PresentationFormat>
  <Paragraphs>132</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Aharoni</vt:lpstr>
      <vt:lpstr>Amasis MT Pro Black</vt:lpstr>
      <vt:lpstr>Aptos</vt:lpstr>
      <vt:lpstr>Aptos Display</vt:lpstr>
      <vt:lpstr>Arial</vt:lpstr>
      <vt:lpstr>gg sans</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kariman samir</dc:creator>
  <cp:lastModifiedBy>Karem 20210689</cp:lastModifiedBy>
  <cp:revision>13</cp:revision>
  <dcterms:created xsi:type="dcterms:W3CDTF">2024-10-07T11:08:18Z</dcterms:created>
  <dcterms:modified xsi:type="dcterms:W3CDTF">2024-10-12T13:20:29Z</dcterms:modified>
</cp:coreProperties>
</file>