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83" r:id="rId6"/>
    <p:sldId id="294" r:id="rId7"/>
    <p:sldId id="297" r:id="rId8"/>
    <p:sldId id="296" r:id="rId9"/>
    <p:sldId id="284" r:id="rId10"/>
    <p:sldId id="285" r:id="rId11"/>
    <p:sldId id="286" r:id="rId12"/>
    <p:sldId id="287" r:id="rId13"/>
    <p:sldId id="288" r:id="rId14"/>
    <p:sldId id="291" r:id="rId15"/>
    <p:sldId id="292" r:id="rId16"/>
    <p:sldId id="295" r:id="rId17"/>
    <p:sldId id="289" r:id="rId18"/>
    <p:sldId id="290" r:id="rId19"/>
    <p:sldId id="298" r:id="rId20"/>
    <p:sldId id="299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20EA2-0A90-4552-B184-34457A5F35E2}" v="159" dt="2020-11-17T08:58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07:07:48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8820 15065 0</inkml:trace>
  <inkml:trace contextRef="#ctx0" brushRef="#br0" timeOffset="648.22">11251 13991 0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0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91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50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99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94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seoul.go.kr/welfare/mos_dmsnblt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.kma.go.kr/stcs/grnd/grndTaList.do?pgmNo=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i1xyeNDT0o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dPzNIixiiHk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날씨와 모기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264634"/>
            <a:ext cx="670846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6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데이터마이닝</a:t>
            </a:r>
            <a:r>
              <a:rPr lang="ko-KR" alt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및 시각화 프로젝트</a:t>
            </a:r>
            <a:endParaRPr lang="en-US" altLang="ko-KR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조장 및 조원</a:t>
            </a:r>
            <a:r>
              <a:rPr lang="en-US" altLang="ko-KR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ko-KR" alt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정보통신공학과 </a:t>
            </a:r>
            <a:r>
              <a:rPr lang="en-US" altLang="ko-KR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ko-KR" alt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학년 김태훈</a:t>
            </a:r>
            <a:r>
              <a:rPr lang="en-US" altLang="ko-KR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학번</a:t>
            </a:r>
            <a:r>
              <a:rPr lang="en-US" altLang="ko-KR" sz="16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60171895)</a:t>
            </a:r>
            <a:endParaRPr lang="en-US" sz="16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5AE2A-8252-4C20-8E17-AA21B609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21" y="701089"/>
            <a:ext cx="2793885" cy="22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087B18-946D-4920-9956-1BF922B9538B}"/>
              </a:ext>
            </a:extLst>
          </p:cNvPr>
          <p:cNvSpPr txBox="1"/>
          <p:nvPr/>
        </p:nvSpPr>
        <p:spPr>
          <a:xfrm>
            <a:off x="2950668" y="44593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발표</a:t>
            </a:r>
            <a:endParaRPr lang="en-US" altLang="ko-KR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C16A611-B93B-43E2-8C57-352C8E378525}"/>
                  </a:ext>
                </a:extLst>
              </p14:cNvPr>
              <p14:cNvContentPartPr/>
              <p14:nvPr/>
            </p14:nvContentPartPr>
            <p14:xfrm>
              <a:off x="3175200" y="5036760"/>
              <a:ext cx="875520" cy="3870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C16A611-B93B-43E2-8C57-352C8E378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5840" y="5027400"/>
                <a:ext cx="894240" cy="4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-172024" y="4948862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그림 11" descr="광장이(가) 표시된 사진&#10;&#10;자동 생성된 설명">
            <a:extLst>
              <a:ext uri="{FF2B5EF4-FFF2-40B4-BE49-F238E27FC236}">
                <a16:creationId xmlns:a16="http://schemas.microsoft.com/office/drawing/2014/main" id="{2E1D01B6-8C9F-42FE-971F-2F46B3B6A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92" y="1417067"/>
            <a:ext cx="3087586" cy="30875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4F6C47-33EA-42D3-BA32-DDA1F4C37E4D}"/>
              </a:ext>
            </a:extLst>
          </p:cNvPr>
          <p:cNvSpPr/>
          <p:nvPr/>
        </p:nvSpPr>
        <p:spPr>
          <a:xfrm>
            <a:off x="4841302" y="5037615"/>
            <a:ext cx="3491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강수 </a:t>
            </a:r>
            <a:r>
              <a:rPr lang="en-US" altLang="ko-KR" dirty="0"/>
              <a:t>30</a:t>
            </a:r>
            <a:r>
              <a:rPr lang="ko-KR" altLang="en-US" dirty="0"/>
              <a:t>일 후 날짜와 </a:t>
            </a:r>
            <a:r>
              <a:rPr lang="ko-KR" altLang="en-US" dirty="0" err="1"/>
              <a:t>모기채집량</a:t>
            </a:r>
            <a:r>
              <a:rPr lang="ko-KR" altLang="en-US" dirty="0"/>
              <a:t> 상관계수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409813-E167-4B12-BF54-584E2708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8" y="1517072"/>
            <a:ext cx="3087586" cy="308758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B70016-7444-4503-B2EF-CAE46ACE919A}"/>
              </a:ext>
            </a:extLst>
          </p:cNvPr>
          <p:cNvSpPr/>
          <p:nvPr/>
        </p:nvSpPr>
        <p:spPr>
          <a:xfrm>
            <a:off x="1154438" y="5010879"/>
            <a:ext cx="3491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강수 후부터 </a:t>
            </a:r>
            <a:r>
              <a:rPr lang="en-US" altLang="ko-KR" dirty="0"/>
              <a:t>30</a:t>
            </a:r>
            <a:r>
              <a:rPr lang="ko-KR" altLang="en-US" dirty="0"/>
              <a:t>일까지 날짜와 </a:t>
            </a:r>
            <a:r>
              <a:rPr lang="ko-KR" altLang="en-US" dirty="0" err="1"/>
              <a:t>모기채집량</a:t>
            </a:r>
            <a:r>
              <a:rPr lang="ko-KR" altLang="en-US" dirty="0"/>
              <a:t> 상관계수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54D93-9843-4D72-9DFE-0AB4DBFD6ADE}"/>
              </a:ext>
            </a:extLst>
          </p:cNvPr>
          <p:cNvSpPr txBox="1"/>
          <p:nvPr/>
        </p:nvSpPr>
        <p:spPr>
          <a:xfrm>
            <a:off x="1250292" y="432182"/>
            <a:ext cx="89605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강수 후  시간 변화에 따른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모기채집량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변화 </a:t>
            </a:r>
            <a:endParaRPr lang="en-US" altLang="ko-KR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상관계수 시각화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D92E320-8D3A-40C7-8843-44D83A41D9CE}"/>
              </a:ext>
            </a:extLst>
          </p:cNvPr>
          <p:cNvSpPr/>
          <p:nvPr/>
        </p:nvSpPr>
        <p:spPr>
          <a:xfrm>
            <a:off x="8679771" y="1909138"/>
            <a:ext cx="3087587" cy="317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피어슨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상관계수로 표현해 보았는데 강수 후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일 까지는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0.97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로 매우 뚜렷한 양의 상관관계를 보여주고 있지만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일 이후에는 약한 음의 상관계수를 가지고 있습니다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6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-172024" y="4948862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Rectangle 7">
            <a:extLst>
              <a:ext uri="{FF2B5EF4-FFF2-40B4-BE49-F238E27FC236}">
                <a16:creationId xmlns:a16="http://schemas.microsoft.com/office/drawing/2014/main" id="{7E90F82D-C43E-4E20-AF77-182E110F94FA}"/>
              </a:ext>
            </a:extLst>
          </p:cNvPr>
          <p:cNvSpPr/>
          <p:nvPr/>
        </p:nvSpPr>
        <p:spPr>
          <a:xfrm>
            <a:off x="1716644" y="6000596"/>
            <a:ext cx="575986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선 그래프는 예상그래프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8C3F6-D717-45B3-9A3C-C294399038DE}"/>
              </a:ext>
            </a:extLst>
          </p:cNvPr>
          <p:cNvSpPr txBox="1"/>
          <p:nvPr/>
        </p:nvSpPr>
        <p:spPr>
          <a:xfrm>
            <a:off x="1250292" y="432182"/>
            <a:ext cx="9859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겨울철 기준 온도 이하일수와 </a:t>
            </a:r>
            <a:r>
              <a:rPr lang="en-US" altLang="ko-K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4~5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평균 모기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채집량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그래프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4BC730-A4E3-44DD-B4C8-A4ECCD0D7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3" y="1572034"/>
            <a:ext cx="6467565" cy="427359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15256106-F278-4848-BFE2-2F2E38768CE8}"/>
              </a:ext>
            </a:extLst>
          </p:cNvPr>
          <p:cNvSpPr/>
          <p:nvPr/>
        </p:nvSpPr>
        <p:spPr>
          <a:xfrm>
            <a:off x="7476507" y="1417067"/>
            <a:ext cx="4543469" cy="5018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이 그래프는 겨울철 기준 온도 이하일 수와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4~5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월 평균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모기채집량을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비교한 것입니다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빨간색은 겨울철 영상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 이하인 일 수일 때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평균모기채집량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주황색은 영상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파랑색은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남색은 영하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진한청록색은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영하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청록색은 영하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7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도이하입니다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그래프예상결과로는 이하 일수가 많을수록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모기채집량이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낮을 줄 알았으나 표본이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년밖에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없어 신뢰도는 낮지만 오히려 일수가 많을수록 증가하는 그래프가 나왔습니다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6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E3D3BB5-7ECB-49F8-B82B-551C440E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1" y="1534963"/>
            <a:ext cx="7527052" cy="5016024"/>
          </a:xfrm>
          <a:prstGeom prst="rect">
            <a:avLst/>
          </a:prstGeom>
        </p:spPr>
      </p:pic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-172024" y="4948862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Rectangle 7">
            <a:extLst>
              <a:ext uri="{FF2B5EF4-FFF2-40B4-BE49-F238E27FC236}">
                <a16:creationId xmlns:a16="http://schemas.microsoft.com/office/drawing/2014/main" id="{7E90F82D-C43E-4E20-AF77-182E110F94FA}"/>
              </a:ext>
            </a:extLst>
          </p:cNvPr>
          <p:cNvSpPr/>
          <p:nvPr/>
        </p:nvSpPr>
        <p:spPr>
          <a:xfrm>
            <a:off x="1798287" y="6519500"/>
            <a:ext cx="575986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선 그래프는 예상그래프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D4845-0C8C-4B00-A0D2-4B0828145D49}"/>
              </a:ext>
            </a:extLst>
          </p:cNvPr>
          <p:cNvSpPr txBox="1"/>
          <p:nvPr/>
        </p:nvSpPr>
        <p:spPr>
          <a:xfrm>
            <a:off x="1250292" y="432182"/>
            <a:ext cx="9859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겨울철 기준 온도 이상일수와 </a:t>
            </a:r>
            <a:r>
              <a:rPr lang="en-US" altLang="ko-K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4~5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평균 모기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채집량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그래프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F0AA58-E0FF-4A62-A7F7-087503255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1" y="1529689"/>
            <a:ext cx="7527052" cy="50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-146840" y="5096716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F392793-6DF6-4C59-85C8-F16F83FC209C}"/>
              </a:ext>
            </a:extLst>
          </p:cNvPr>
          <p:cNvSpPr txBox="1"/>
          <p:nvPr/>
        </p:nvSpPr>
        <p:spPr>
          <a:xfrm>
            <a:off x="1250292" y="432182"/>
            <a:ext cx="89605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겨울철 평균 기온과 </a:t>
            </a:r>
            <a:r>
              <a:rPr lang="en-US" altLang="ko-K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4,5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평균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모기채집량</a:t>
            </a:r>
            <a:endParaRPr lang="ko-KR" alt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7F6304-4131-4B14-B915-079F379E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40" y="1234757"/>
            <a:ext cx="7422388" cy="41668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9737A8-BD8D-4C30-8790-E85714723DD9}"/>
              </a:ext>
            </a:extLst>
          </p:cNvPr>
          <p:cNvSpPr/>
          <p:nvPr/>
        </p:nvSpPr>
        <p:spPr>
          <a:xfrm>
            <a:off x="8263400" y="1614434"/>
            <a:ext cx="3087587" cy="2248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겨울철 평균 온도와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4,5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월 평균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모기채집량을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 비교한 그래프인데 이 그래프에서도 특별한 특징을 찾을 수 없었습니다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5168532-A3A2-4BCE-84D1-9DE7FE12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192" y="1186664"/>
            <a:ext cx="10830507" cy="3293002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C3CDBED8-14F4-4AE3-9DEB-3A1794E6D38E}"/>
              </a:ext>
            </a:extLst>
          </p:cNvPr>
          <p:cNvSpPr/>
          <p:nvPr/>
        </p:nvSpPr>
        <p:spPr>
          <a:xfrm>
            <a:off x="8492520" y="1787512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훈련 세트 정확도</a:t>
            </a:r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0.273</a:t>
            </a:r>
          </a:p>
          <a:p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테스트 세트 정확도</a:t>
            </a:r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0.292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A010F-75F6-42B9-A43C-DE6FEC4318D8}"/>
              </a:ext>
            </a:extLst>
          </p:cNvPr>
          <p:cNvSpPr txBox="1"/>
          <p:nvPr/>
        </p:nvSpPr>
        <p:spPr>
          <a:xfrm>
            <a:off x="1250292" y="432182"/>
            <a:ext cx="7573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평균 기온과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모기채집량</a:t>
            </a:r>
            <a:r>
              <a:rPr lang="en-US" altLang="ko-K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모델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14748B-DE08-449F-A423-A6684A4C8DB0}"/>
              </a:ext>
            </a:extLst>
          </p:cNvPr>
          <p:cNvSpPr/>
          <p:nvPr/>
        </p:nvSpPr>
        <p:spPr>
          <a:xfrm>
            <a:off x="841700" y="4479666"/>
            <a:ext cx="10830507" cy="2248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이 그래프는 평균기온과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모기채집량을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선형 회귀 분석하여 모델링한 것입니다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초록색 그래프는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7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대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비율로 훈련세트와 테스트 세트를 정해 모델을 만들어서 예측한 값인데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비록 정확도 자체는 낮았으나 변화를 대략적으로 보여주었습니다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보시만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도에서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25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도까지는 기온이 올라갈수록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모기채집량이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증가하며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27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도를 기점으로 기온이 올라갈수록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모기채집량이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줄어든다고 보여줍니다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2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ADF2B7F-0B27-428F-B44B-ECFB4474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007" y="1788879"/>
            <a:ext cx="6237125" cy="3159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6CFBD-BDEB-435E-ACCD-086852AA1CF1}"/>
              </a:ext>
            </a:extLst>
          </p:cNvPr>
          <p:cNvSpPr txBox="1"/>
          <p:nvPr/>
        </p:nvSpPr>
        <p:spPr>
          <a:xfrm>
            <a:off x="1250292" y="432182"/>
            <a:ext cx="971777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강수 후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모기채집량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변화 평균값 모델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382BE3E-EDE7-4469-A8A7-3B0CB9EF2F46}"/>
              </a:ext>
            </a:extLst>
          </p:cNvPr>
          <p:cNvSpPr/>
          <p:nvPr/>
        </p:nvSpPr>
        <p:spPr>
          <a:xfrm>
            <a:off x="4626429" y="3592166"/>
            <a:ext cx="575986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훈련 세트 정확도</a:t>
            </a:r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0.984</a:t>
            </a:r>
          </a:p>
          <a:p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테스트 세트 정확도</a:t>
            </a:r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0.936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56B04C8-7FC4-4F76-8D4C-A1B7AE554965}"/>
              </a:ext>
            </a:extLst>
          </p:cNvPr>
          <p:cNvSpPr/>
          <p:nvPr/>
        </p:nvSpPr>
        <p:spPr>
          <a:xfrm>
            <a:off x="7576457" y="1835788"/>
            <a:ext cx="4359729" cy="317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강수 후 시간변화에 따른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변화를 같은 방식으로 모델링해봤습니다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모델의 예측결과 정확도가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0.936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로 꽤 높은 예측도를 보여주었으며 이 모델은 비가 온 후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일 동안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50%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모기채집량이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증가하고 그 이후부터는 정체된다고 보여줍니다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6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80507ED-0A0D-4969-B916-F5293EB1598B}"/>
              </a:ext>
            </a:extLst>
          </p:cNvPr>
          <p:cNvSpPr txBox="1"/>
          <p:nvPr/>
        </p:nvSpPr>
        <p:spPr>
          <a:xfrm>
            <a:off x="1250292" y="432182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분석 결과</a:t>
            </a:r>
            <a:endParaRPr lang="en-US" altLang="ko-KR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B0D3DDB-4C9D-40B6-B210-309B563EC7EC}"/>
              </a:ext>
            </a:extLst>
          </p:cNvPr>
          <p:cNvSpPr/>
          <p:nvPr/>
        </p:nvSpPr>
        <p:spPr>
          <a:xfrm>
            <a:off x="1250292" y="1515138"/>
            <a:ext cx="10037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예상과 같이 기온이 올라갈수록 모기량을 증가하며 평균기온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27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도부터는 기온이 올라갈수록 모기량이 줄어들었습니다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2B12013-0EA3-450A-85F8-DD5F5866F8C5}"/>
              </a:ext>
            </a:extLst>
          </p:cNvPr>
          <p:cNvSpPr/>
          <p:nvPr/>
        </p:nvSpPr>
        <p:spPr>
          <a:xfrm>
            <a:off x="1250292" y="4086696"/>
            <a:ext cx="10037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겨울철 영하 이하의 기온인 날이 증가하면 예상과 달리 오히려 봄의 모기량이 증가한고 겨울철 평균 기온은 모기량과 큰 관계가 없었습니다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13663F7-EB9B-4773-BF09-327ECAE1538D}"/>
              </a:ext>
            </a:extLst>
          </p:cNvPr>
          <p:cNvSpPr/>
          <p:nvPr/>
        </p:nvSpPr>
        <p:spPr>
          <a:xfrm>
            <a:off x="1250292" y="2721204"/>
            <a:ext cx="10037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강수량은 자체는 모기량과 상관이 없었으나 강수 후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일동안 비가 온 날 기준으로 모기량이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50%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증가했다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04D951E-F064-44DA-9C27-411FD7120094}"/>
              </a:ext>
            </a:extLst>
          </p:cNvPr>
          <p:cNvSpPr/>
          <p:nvPr/>
        </p:nvSpPr>
        <p:spPr>
          <a:xfrm>
            <a:off x="597157" y="1505952"/>
            <a:ext cx="306731" cy="494837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6FBFBD2D-7715-47D8-8490-F652D7521C48}"/>
              </a:ext>
            </a:extLst>
          </p:cNvPr>
          <p:cNvSpPr/>
          <p:nvPr/>
        </p:nvSpPr>
        <p:spPr>
          <a:xfrm>
            <a:off x="601230" y="2750728"/>
            <a:ext cx="306731" cy="494837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AC52E7E8-5FCC-4902-B6E4-CA1065F69704}"/>
              </a:ext>
            </a:extLst>
          </p:cNvPr>
          <p:cNvSpPr/>
          <p:nvPr/>
        </p:nvSpPr>
        <p:spPr>
          <a:xfrm>
            <a:off x="597157" y="4086696"/>
            <a:ext cx="306731" cy="494837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D0A236AB-EF4E-4FAB-A50E-912894DDDCE5}"/>
              </a:ext>
            </a:extLst>
          </p:cNvPr>
          <p:cNvSpPr/>
          <p:nvPr/>
        </p:nvSpPr>
        <p:spPr>
          <a:xfrm>
            <a:off x="1967403" y="4975099"/>
            <a:ext cx="860359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단</a:t>
            </a:r>
            <a:r>
              <a:rPr lang="en-US" altLang="ko-KR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표본이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5</a:t>
            </a:r>
            <a:r>
              <a:rPr lang="ko-KR" altLang="en-US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년 밖에 없어 신뢰도가 떨어진다</a:t>
            </a:r>
            <a:r>
              <a:rPr lang="en-US" altLang="ko-KR" sz="2000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FF000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1" name="Group 81">
            <a:extLst>
              <a:ext uri="{FF2B5EF4-FFF2-40B4-BE49-F238E27FC236}">
                <a16:creationId xmlns:a16="http://schemas.microsoft.com/office/drawing/2014/main" id="{2C318C6B-145A-47FB-9000-728272D1A759}"/>
              </a:ext>
            </a:extLst>
          </p:cNvPr>
          <p:cNvGrpSpPr/>
          <p:nvPr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22" name="Freeform: Shape 82">
              <a:extLst>
                <a:ext uri="{FF2B5EF4-FFF2-40B4-BE49-F238E27FC236}">
                  <a16:creationId xmlns:a16="http://schemas.microsoft.com/office/drawing/2014/main" id="{62C1F6C8-0DA4-4528-9877-E3AFD09788DD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83">
              <a:extLst>
                <a:ext uri="{FF2B5EF4-FFF2-40B4-BE49-F238E27FC236}">
                  <a16:creationId xmlns:a16="http://schemas.microsoft.com/office/drawing/2014/main" id="{9174248B-DB79-41A3-8A37-3FAD7FF92EF8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38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04D951E-F064-44DA-9C27-411FD7120094}"/>
              </a:ext>
            </a:extLst>
          </p:cNvPr>
          <p:cNvSpPr/>
          <p:nvPr/>
        </p:nvSpPr>
        <p:spPr>
          <a:xfrm>
            <a:off x="578500" y="1519006"/>
            <a:ext cx="325390" cy="320831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558EE-3000-4F6E-8D88-580FB6E56CC4}"/>
              </a:ext>
            </a:extLst>
          </p:cNvPr>
          <p:cNvSpPr txBox="1"/>
          <p:nvPr/>
        </p:nvSpPr>
        <p:spPr>
          <a:xfrm>
            <a:off x="1250292" y="432182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활용방안</a:t>
            </a:r>
            <a:endParaRPr lang="en-US" altLang="ko-KR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0688FDA-F909-42B9-B558-F0742F58572A}"/>
              </a:ext>
            </a:extLst>
          </p:cNvPr>
          <p:cNvSpPr/>
          <p:nvPr/>
        </p:nvSpPr>
        <p:spPr>
          <a:xfrm>
            <a:off x="1250292" y="1519006"/>
            <a:ext cx="10037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모기로 전염되는 병이 많은 만큼 미리 모기 발생량을 예측해서 방역을 하여 감염병을 방지할 수 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또한 일상생활에서도 모기관련제품을 준비할 수 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C1204C12-DE2A-40E1-A05C-C2BA45E52C09}"/>
              </a:ext>
            </a:extLst>
          </p:cNvPr>
          <p:cNvSpPr/>
          <p:nvPr/>
        </p:nvSpPr>
        <p:spPr>
          <a:xfrm>
            <a:off x="578500" y="3646189"/>
            <a:ext cx="325390" cy="320831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FD5B6-0F10-45F4-94E7-4463CD3FBE87}"/>
              </a:ext>
            </a:extLst>
          </p:cNvPr>
          <p:cNvSpPr txBox="1"/>
          <p:nvPr/>
        </p:nvSpPr>
        <p:spPr>
          <a:xfrm>
            <a:off x="1250292" y="275404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차후 보완</a:t>
            </a:r>
            <a:endParaRPr lang="en-US" altLang="ko-KR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1E98F5C1-D892-44C1-8856-B78F65E08870}"/>
              </a:ext>
            </a:extLst>
          </p:cNvPr>
          <p:cNvSpPr/>
          <p:nvPr/>
        </p:nvSpPr>
        <p:spPr>
          <a:xfrm>
            <a:off x="1250292" y="3659243"/>
            <a:ext cx="10037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기온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강수량 뿐만 아니라 바람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습도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미세먼지 등을 다양한 요인을 고려해서 분석한다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또한 이번에는 연도가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년 </a:t>
            </a:r>
            <a:r>
              <a:rPr lang="ko-KR" altLang="en-US" sz="20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밖에 없어서 신뢰성이 떨어졌으므로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더 표본을 늘려야한다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B18BB24A-5727-4567-9469-EA89DD835532}"/>
              </a:ext>
            </a:extLst>
          </p:cNvPr>
          <p:cNvSpPr/>
          <p:nvPr/>
        </p:nvSpPr>
        <p:spPr>
          <a:xfrm>
            <a:off x="578500" y="4644626"/>
            <a:ext cx="325390" cy="320831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F43E399-AE01-447A-88AB-478846EFF8A7}"/>
              </a:ext>
            </a:extLst>
          </p:cNvPr>
          <p:cNvSpPr/>
          <p:nvPr/>
        </p:nvSpPr>
        <p:spPr>
          <a:xfrm>
            <a:off x="1250292" y="4657680"/>
            <a:ext cx="1003781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해안가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산지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고도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등 지형에 따라서도 분석하고 다른 해충들도 조사하여 다양한 해충을 방지한다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4" name="Group 81">
            <a:extLst>
              <a:ext uri="{FF2B5EF4-FFF2-40B4-BE49-F238E27FC236}">
                <a16:creationId xmlns:a16="http://schemas.microsoft.com/office/drawing/2014/main" id="{4C1E1328-9B39-4A1A-A970-295CB43548DC}"/>
              </a:ext>
            </a:extLst>
          </p:cNvPr>
          <p:cNvGrpSpPr/>
          <p:nvPr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25" name="Freeform: Shape 82">
              <a:extLst>
                <a:ext uri="{FF2B5EF4-FFF2-40B4-BE49-F238E27FC236}">
                  <a16:creationId xmlns:a16="http://schemas.microsoft.com/office/drawing/2014/main" id="{D910B90C-D4D4-4106-83B2-AB5F6599078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83">
              <a:extLst>
                <a:ext uri="{FF2B5EF4-FFF2-40B4-BE49-F238E27FC236}">
                  <a16:creationId xmlns:a16="http://schemas.microsoft.com/office/drawing/2014/main" id="{2868925A-8BA6-4DB7-AFC3-99BF9DB07B6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31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80507ED-0A0D-4969-B916-F5293EB1598B}"/>
              </a:ext>
            </a:extLst>
          </p:cNvPr>
          <p:cNvSpPr txBox="1"/>
          <p:nvPr/>
        </p:nvSpPr>
        <p:spPr>
          <a:xfrm>
            <a:off x="1250292" y="432182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주제 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B0D3DDB-4C9D-40B6-B210-309B563EC7EC}"/>
              </a:ext>
            </a:extLst>
          </p:cNvPr>
          <p:cNvSpPr/>
          <p:nvPr/>
        </p:nvSpPr>
        <p:spPr>
          <a:xfrm>
            <a:off x="1402692" y="2929251"/>
            <a:ext cx="1003781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날씨 데이터와 모기 </a:t>
            </a:r>
            <a:r>
              <a:rPr lang="ko-KR" altLang="en-US" sz="24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채집량</a:t>
            </a:r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데이터를 분석하여 날씨와 모기와의 관계를 파악하여  수치화하고 </a:t>
            </a:r>
            <a:r>
              <a:rPr lang="ko-KR" altLang="en-US" sz="24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시각화한다</a:t>
            </a:r>
            <a:r>
              <a:rPr lang="en-US" altLang="ko-KR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4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80507ED-0A0D-4969-B916-F5293EB1598B}"/>
              </a:ext>
            </a:extLst>
          </p:cNvPr>
          <p:cNvSpPr txBox="1"/>
          <p:nvPr/>
        </p:nvSpPr>
        <p:spPr>
          <a:xfrm>
            <a:off x="1250292" y="432182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프로젝트 주제 선정 동기</a:t>
            </a:r>
            <a:endParaRPr lang="en-US" altLang="ko-KR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B0D3DDB-4C9D-40B6-B210-309B563EC7EC}"/>
              </a:ext>
            </a:extLst>
          </p:cNvPr>
          <p:cNvSpPr/>
          <p:nvPr/>
        </p:nvSpPr>
        <p:spPr>
          <a:xfrm>
            <a:off x="1250292" y="1592971"/>
            <a:ext cx="10037818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책상에 앉아있을 때나 잠을 잘 때 모기에게 방해받는 일이 많아  프로젝트 주제를 모기로 </a:t>
            </a:r>
            <a:r>
              <a:rPr lang="ko-KR" altLang="en-US" sz="24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해야겠다고</a:t>
            </a:r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생각했으며  </a:t>
            </a:r>
            <a:r>
              <a:rPr lang="en-US" altLang="ko-KR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“</a:t>
            </a:r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겨울에 추우면 이듬해 모기가 적다</a:t>
            </a:r>
            <a:r>
              <a:rPr lang="en-US" altLang="ko-KR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”</a:t>
            </a:r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라는 속설이나 지난겨울이 따뜻했던 기온 때문에 올여름 해충이 늘었다는 뉴스</a:t>
            </a:r>
            <a:r>
              <a:rPr lang="en-US" altLang="ko-KR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폭염이 지속하면 모기가 줄어든다는 뉴스 등을 보고 이것이 사실인지 데이터 분석을 통해 </a:t>
            </a:r>
            <a:r>
              <a:rPr lang="ko-KR" altLang="en-US" sz="24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알아봐야겠다고</a:t>
            </a:r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생각했다</a:t>
            </a:r>
            <a:r>
              <a:rPr lang="en-US" altLang="ko-KR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3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80507ED-0A0D-4969-B916-F5293EB1598B}"/>
              </a:ext>
            </a:extLst>
          </p:cNvPr>
          <p:cNvSpPr txBox="1"/>
          <p:nvPr/>
        </p:nvSpPr>
        <p:spPr>
          <a:xfrm>
            <a:off x="1250292" y="432182"/>
            <a:ext cx="53418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사용한 데이터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5117744-B6DA-4845-A2C4-DABE676B9179}"/>
              </a:ext>
            </a:extLst>
          </p:cNvPr>
          <p:cNvSpPr/>
          <p:nvPr/>
        </p:nvSpPr>
        <p:spPr>
          <a:xfrm>
            <a:off x="1250292" y="1646318"/>
            <a:ext cx="10037818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서울시  디지털 모기측정기 채집모기 현황</a:t>
            </a:r>
            <a:endParaRPr lang="en-US" altLang="ko-KR" sz="2400" b="1" dirty="0">
              <a:solidFill>
                <a:srgbClr val="002060"/>
              </a:solidFill>
              <a:latin typeface="+mn-ea"/>
              <a:cs typeface="Segoe UI" panose="020B0502040204020203" pitchFamily="34" charset="0"/>
            </a:endParaRPr>
          </a:p>
          <a:p>
            <a:endParaRPr lang="en-US" altLang="ko-KR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제공기관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서울특별시</a:t>
            </a:r>
            <a:endParaRPr lang="en-US" altLang="ko-KR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링크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  <a:hlinkClick r:id="rId3"/>
              </a:rPr>
              <a:t>https://news.seoul.go.kr/welfare/mos_dmsnblt2</a:t>
            </a:r>
            <a:endParaRPr lang="en-US" altLang="ko-KR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자료형식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csv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F0E4844-A5A1-49B7-9C88-B46CC07375D1}"/>
              </a:ext>
            </a:extLst>
          </p:cNvPr>
          <p:cNvSpPr/>
          <p:nvPr/>
        </p:nvSpPr>
        <p:spPr>
          <a:xfrm>
            <a:off x="1250292" y="3968450"/>
            <a:ext cx="10037818" cy="190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기후통계분석</a:t>
            </a:r>
            <a:endParaRPr lang="en-US" altLang="ko-KR" sz="24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endParaRPr lang="en-US" altLang="ko-KR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제공기관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기상청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기상자료개방포털</a:t>
            </a:r>
            <a:endParaRPr lang="en-US" altLang="ko-KR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링크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  <a:hlinkClick r:id="rId4"/>
              </a:rPr>
              <a:t>https://data.kma.go.kr/stcs/grnd/grndTaList.do?pgmNo=70</a:t>
            </a:r>
            <a:endParaRPr lang="en-US" altLang="ko-KR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-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자료형식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csv</a:t>
            </a:r>
          </a:p>
          <a:p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1D58F24-874E-42C0-BD21-69FF316CE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78" y="4155503"/>
            <a:ext cx="3403176" cy="130313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6C7C021-930A-4C3E-BF92-41B96386A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77" y="1641044"/>
            <a:ext cx="3403176" cy="10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80507ED-0A0D-4969-B916-F5293EB1598B}"/>
              </a:ext>
            </a:extLst>
          </p:cNvPr>
          <p:cNvSpPr txBox="1"/>
          <p:nvPr/>
        </p:nvSpPr>
        <p:spPr>
          <a:xfrm>
            <a:off x="1250292" y="432182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예상 결과</a:t>
            </a:r>
            <a:endParaRPr lang="en-US" altLang="ko-KR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B0D3DDB-4C9D-40B6-B210-309B563EC7EC}"/>
              </a:ext>
            </a:extLst>
          </p:cNvPr>
          <p:cNvSpPr/>
          <p:nvPr/>
        </p:nvSpPr>
        <p:spPr>
          <a:xfrm>
            <a:off x="1250292" y="1515138"/>
            <a:ext cx="1003781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기온이 올라갈수록 모기량을 증가하지만 폭염</a:t>
            </a:r>
            <a:r>
              <a:rPr lang="en-US" altLang="ko-KR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(33</a:t>
            </a:r>
            <a:r>
              <a:rPr lang="ko-KR" alt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</a:t>
            </a:r>
            <a:r>
              <a:rPr lang="en-US" altLang="ko-KR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  <a:r>
              <a:rPr lang="ko-KR" alt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부터는 모기량이 줄어든다</a:t>
            </a:r>
            <a:r>
              <a:rPr lang="en-US" altLang="ko-KR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그림 3" descr="테이블이(가) 표시된 사진&#10;&#10;자동 생성된 설명">
            <a:hlinkClick r:id="rId3"/>
            <a:extLst>
              <a:ext uri="{FF2B5EF4-FFF2-40B4-BE49-F238E27FC236}">
                <a16:creationId xmlns:a16="http://schemas.microsoft.com/office/drawing/2014/main" id="{93A067DB-AC53-4737-99E3-558668AD6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4" y="4069093"/>
            <a:ext cx="3353630" cy="1825176"/>
          </a:xfrm>
          <a:prstGeom prst="rect">
            <a:avLst/>
          </a:prstGeom>
        </p:spPr>
      </p:pic>
      <p:pic>
        <p:nvPicPr>
          <p:cNvPr id="8" name="그림 7" descr="사람, 남자, 노트북, 실내이(가) 표시된 사진&#10;&#10;자동 생성된 설명">
            <a:hlinkClick r:id="rId5"/>
            <a:extLst>
              <a:ext uri="{FF2B5EF4-FFF2-40B4-BE49-F238E27FC236}">
                <a16:creationId xmlns:a16="http://schemas.microsoft.com/office/drawing/2014/main" id="{A6F936C7-26E1-4BC4-80CA-4405E22A8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85" y="4069094"/>
            <a:ext cx="3353630" cy="1825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F540F1-9926-42EA-B83B-2F307416F0DE}"/>
              </a:ext>
            </a:extLst>
          </p:cNvPr>
          <p:cNvSpPr txBox="1"/>
          <p:nvPr/>
        </p:nvSpPr>
        <p:spPr>
          <a:xfrm>
            <a:off x="444343" y="6044996"/>
            <a:ext cx="31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SBS</a:t>
            </a:r>
            <a:r>
              <a:rPr lang="ko-KR" altLang="en-US" sz="900" dirty="0"/>
              <a:t>뉴스 </a:t>
            </a:r>
            <a:r>
              <a:rPr lang="ko-KR" altLang="en-US" sz="900" dirty="0" err="1"/>
              <a:t>유튜브채널</a:t>
            </a:r>
            <a:r>
              <a:rPr lang="ko-KR" altLang="en-US" sz="900" dirty="0"/>
              <a:t> </a:t>
            </a:r>
            <a:r>
              <a:rPr lang="en-US" altLang="ko-KR" sz="900" dirty="0"/>
              <a:t>https://www.youtube.com/watch?v=ni1xyeNDT0o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761639-F6F8-4A36-A085-1A6612482DF9}"/>
              </a:ext>
            </a:extLst>
          </p:cNvPr>
          <p:cNvSpPr txBox="1"/>
          <p:nvPr/>
        </p:nvSpPr>
        <p:spPr>
          <a:xfrm>
            <a:off x="4419184" y="6114246"/>
            <a:ext cx="339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KBS</a:t>
            </a:r>
            <a:r>
              <a:rPr lang="ko-KR" altLang="en-US" sz="900" dirty="0"/>
              <a:t> </a:t>
            </a:r>
            <a:r>
              <a:rPr lang="en-US" altLang="ko-KR" sz="900" dirty="0"/>
              <a:t>News</a:t>
            </a:r>
            <a:r>
              <a:rPr lang="ko-KR" altLang="en-US" sz="900" dirty="0"/>
              <a:t> </a:t>
            </a:r>
            <a:r>
              <a:rPr lang="ko-KR" altLang="en-US" sz="900" dirty="0" err="1"/>
              <a:t>유튜브채널</a:t>
            </a:r>
            <a:r>
              <a:rPr lang="ko-KR" altLang="en-US" sz="900" dirty="0"/>
              <a:t>  </a:t>
            </a:r>
            <a:r>
              <a:rPr lang="en-US" altLang="ko-KR" sz="900" dirty="0"/>
              <a:t>https://www.youtube.com/watch?v=dPzNIixiiHk</a:t>
            </a:r>
            <a:endParaRPr lang="ko-KR" altLang="en-US" sz="900" dirty="0"/>
          </a:p>
        </p:txBody>
      </p:sp>
      <p:pic>
        <p:nvPicPr>
          <p:cNvPr id="3" name="그림 2" descr="실내, 앉아있는, 표지판, 대형이(가) 표시된 사진&#10;&#10;자동 생성된 설명">
            <a:extLst>
              <a:ext uri="{FF2B5EF4-FFF2-40B4-BE49-F238E27FC236}">
                <a16:creationId xmlns:a16="http://schemas.microsoft.com/office/drawing/2014/main" id="{02A59C28-5CFD-4135-BCC6-FB8CD77D1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026" y="4069093"/>
            <a:ext cx="3353630" cy="1825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63B8B4-C54D-421E-86E4-DD0B3AE0C32A}"/>
              </a:ext>
            </a:extLst>
          </p:cNvPr>
          <p:cNvSpPr txBox="1"/>
          <p:nvPr/>
        </p:nvSpPr>
        <p:spPr>
          <a:xfrm>
            <a:off x="8394026" y="6114246"/>
            <a:ext cx="339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</a:t>
            </a:r>
            <a:r>
              <a:rPr lang="ko-KR" altLang="en-US" sz="900" dirty="0"/>
              <a:t>연합뉴스</a:t>
            </a:r>
            <a:r>
              <a:rPr lang="en-US" altLang="ko-KR" sz="900" dirty="0"/>
              <a:t>TV</a:t>
            </a:r>
            <a:r>
              <a:rPr lang="ko-KR" altLang="en-US" sz="900" dirty="0" err="1"/>
              <a:t>유튜브채널</a:t>
            </a:r>
            <a:r>
              <a:rPr lang="ko-KR" altLang="en-US" sz="900" dirty="0"/>
              <a:t>  </a:t>
            </a:r>
            <a:r>
              <a:rPr lang="en-US" altLang="ko-KR" sz="900" dirty="0"/>
              <a:t>https://www.youtube.com/watch?v=deJNxqwdwUY&amp;t=1s</a:t>
            </a:r>
            <a:endParaRPr lang="ko-KR" altLang="en-US" sz="900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2B12013-0EA3-450A-85F8-DD5F5866F8C5}"/>
              </a:ext>
            </a:extLst>
          </p:cNvPr>
          <p:cNvSpPr/>
          <p:nvPr/>
        </p:nvSpPr>
        <p:spPr>
          <a:xfrm>
            <a:off x="1250292" y="3166955"/>
            <a:ext cx="1003781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겨울철 기온이 높으면 해충알이 죽지않아 모기량이 증가한다</a:t>
            </a:r>
            <a:r>
              <a:rPr lang="en-US" altLang="ko-KR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213663F7-EB9B-4773-BF09-327ECAE1538D}"/>
              </a:ext>
            </a:extLst>
          </p:cNvPr>
          <p:cNvSpPr/>
          <p:nvPr/>
        </p:nvSpPr>
        <p:spPr>
          <a:xfrm>
            <a:off x="1250292" y="2304248"/>
            <a:ext cx="1003781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비가 오면 </a:t>
            </a:r>
            <a:r>
              <a:rPr lang="ko-KR" alt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물웅덩기가</a:t>
            </a:r>
            <a:r>
              <a:rPr lang="ko-KR" alt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생겨 모기량이 증가한다</a:t>
            </a:r>
            <a:r>
              <a:rPr lang="en-US" altLang="ko-KR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04D951E-F064-44DA-9C27-411FD7120094}"/>
              </a:ext>
            </a:extLst>
          </p:cNvPr>
          <p:cNvSpPr/>
          <p:nvPr/>
        </p:nvSpPr>
        <p:spPr>
          <a:xfrm>
            <a:off x="597157" y="1505952"/>
            <a:ext cx="306731" cy="246221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6FBFBD2D-7715-47D8-8490-F652D7521C48}"/>
              </a:ext>
            </a:extLst>
          </p:cNvPr>
          <p:cNvSpPr/>
          <p:nvPr/>
        </p:nvSpPr>
        <p:spPr>
          <a:xfrm>
            <a:off x="601230" y="2333772"/>
            <a:ext cx="306731" cy="246221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AC52E7E8-5FCC-4902-B6E4-CA1065F69704}"/>
              </a:ext>
            </a:extLst>
          </p:cNvPr>
          <p:cNvSpPr/>
          <p:nvPr/>
        </p:nvSpPr>
        <p:spPr>
          <a:xfrm>
            <a:off x="597157" y="3166955"/>
            <a:ext cx="306731" cy="246221"/>
          </a:xfrm>
          <a:prstGeom prst="flowChartDecision">
            <a:avLst/>
          </a:prstGeom>
          <a:solidFill>
            <a:srgbClr val="DCECF6"/>
          </a:solidFill>
          <a:ln>
            <a:solidFill>
              <a:srgbClr val="DCEC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6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0818B64-D53C-4F6A-A808-0008E775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4" y="1480313"/>
            <a:ext cx="7016602" cy="3878878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334AB0FE-5CD8-4511-9C36-FCB1A787425B}"/>
              </a:ext>
            </a:extLst>
          </p:cNvPr>
          <p:cNvSpPr/>
          <p:nvPr/>
        </p:nvSpPr>
        <p:spPr>
          <a:xfrm>
            <a:off x="8945622" y="2039795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rain:</a:t>
            </a:r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강수량</a:t>
            </a:r>
            <a:endParaRPr lang="en-US" altLang="ko-KR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temp: </a:t>
            </a:r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평균기온</a:t>
            </a:r>
            <a:endParaRPr lang="en-US" altLang="ko-KR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mos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ko-KR" alt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채집량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B4C35-A0FA-41C2-BDF2-993EC5E40A13}"/>
              </a:ext>
            </a:extLst>
          </p:cNvPr>
          <p:cNvSpPr txBox="1"/>
          <p:nvPr/>
        </p:nvSpPr>
        <p:spPr>
          <a:xfrm>
            <a:off x="5831731" y="1713363"/>
            <a:ext cx="1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모기채집량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76CF6-0BE5-4138-9103-2C0A936272DD}"/>
              </a:ext>
            </a:extLst>
          </p:cNvPr>
          <p:cNvSpPr txBox="1"/>
          <p:nvPr/>
        </p:nvSpPr>
        <p:spPr>
          <a:xfrm>
            <a:off x="3718484" y="1714499"/>
            <a:ext cx="1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F8FAA-8F7D-4176-90FC-E141D480FB45}"/>
              </a:ext>
            </a:extLst>
          </p:cNvPr>
          <p:cNvSpPr txBox="1"/>
          <p:nvPr/>
        </p:nvSpPr>
        <p:spPr>
          <a:xfrm>
            <a:off x="7307141" y="4875424"/>
            <a:ext cx="1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모기채집량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CD8BF-6947-4C8E-A1E8-E03D1388ABF6}"/>
              </a:ext>
            </a:extLst>
          </p:cNvPr>
          <p:cNvSpPr txBox="1"/>
          <p:nvPr/>
        </p:nvSpPr>
        <p:spPr>
          <a:xfrm>
            <a:off x="7299596" y="2409127"/>
            <a:ext cx="1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강수량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6F227-9A07-4D00-95B9-54AD1BDB3A17}"/>
              </a:ext>
            </a:extLst>
          </p:cNvPr>
          <p:cNvSpPr txBox="1"/>
          <p:nvPr/>
        </p:nvSpPr>
        <p:spPr>
          <a:xfrm>
            <a:off x="1600200" y="1714499"/>
            <a:ext cx="1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강수량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D1000-A9B9-4BD6-B709-D351DB21A5C7}"/>
              </a:ext>
            </a:extLst>
          </p:cNvPr>
          <p:cNvSpPr txBox="1"/>
          <p:nvPr/>
        </p:nvSpPr>
        <p:spPr>
          <a:xfrm>
            <a:off x="7299596" y="3672245"/>
            <a:ext cx="1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163ED-E42E-403C-AA7A-A68CAC9FCF92}"/>
              </a:ext>
            </a:extLst>
          </p:cNvPr>
          <p:cNvSpPr txBox="1"/>
          <p:nvPr/>
        </p:nvSpPr>
        <p:spPr>
          <a:xfrm>
            <a:off x="1250292" y="432182"/>
            <a:ext cx="94634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기온</a:t>
            </a:r>
            <a:r>
              <a:rPr lang="en-US" altLang="ko-K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강수량과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모기채집량</a:t>
            </a:r>
            <a:r>
              <a:rPr lang="en-US" altLang="ko-K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상관관계 비교 및 시각화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D3FE258-73A3-42B3-8CD4-479315CA72F3}"/>
              </a:ext>
            </a:extLst>
          </p:cNvPr>
          <p:cNvSpPr/>
          <p:nvPr/>
        </p:nvSpPr>
        <p:spPr>
          <a:xfrm>
            <a:off x="675901" y="5650541"/>
            <a:ext cx="1003781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기온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강수량 과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모기채집량의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상관관계 비교를 해보았습니다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이 그래프는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모기채집량과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기온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강수량의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피어슨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상관계수를 시각화 한 것인데요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보시면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모기채집량과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기온은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0.49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로 꽤 뚜렷한 상관계수를 가진 반면 강수량과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모기채집량은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0.04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로 아주 미세합니다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6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334AB0FE-5CD8-4511-9C36-FCB1A787425B}"/>
              </a:ext>
            </a:extLst>
          </p:cNvPr>
          <p:cNvSpPr/>
          <p:nvPr/>
        </p:nvSpPr>
        <p:spPr>
          <a:xfrm>
            <a:off x="1523417" y="5662483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temp: </a:t>
            </a:r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평균기온</a:t>
            </a:r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 °c)</a:t>
            </a:r>
          </a:p>
          <a:p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mos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 </a:t>
            </a:r>
            <a:r>
              <a:rPr lang="ko-KR" alt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채집량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D0BFA2-B8D8-463B-84CE-A0CB10979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7" y="1652393"/>
            <a:ext cx="6156348" cy="3661386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263B10E-AD9D-4AC3-9205-07333908753C}"/>
              </a:ext>
            </a:extLst>
          </p:cNvPr>
          <p:cNvSpPr/>
          <p:nvPr/>
        </p:nvSpPr>
        <p:spPr>
          <a:xfrm rot="21315216">
            <a:off x="2314067" y="3920135"/>
            <a:ext cx="2919547" cy="733196"/>
          </a:xfrm>
          <a:prstGeom prst="triangle">
            <a:avLst>
              <a:gd name="adj" fmla="val 79323"/>
            </a:avLst>
          </a:prstGeom>
          <a:solidFill>
            <a:schemeClr val="accent2">
              <a:lumMod val="20000"/>
              <a:lumOff val="80000"/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A2C1E-E62C-4D52-884D-E7867AA10667}"/>
              </a:ext>
            </a:extLst>
          </p:cNvPr>
          <p:cNvSpPr txBox="1"/>
          <p:nvPr/>
        </p:nvSpPr>
        <p:spPr>
          <a:xfrm>
            <a:off x="1250292" y="432182"/>
            <a:ext cx="61563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평균기온과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모기채집량</a:t>
            </a:r>
            <a:r>
              <a:rPr lang="en-US" altLang="ko-K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시각화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A265768-AAD3-4E32-9363-3AAD80397E85}"/>
              </a:ext>
            </a:extLst>
          </p:cNvPr>
          <p:cNvSpPr/>
          <p:nvPr/>
        </p:nvSpPr>
        <p:spPr>
          <a:xfrm>
            <a:off x="7083529" y="1753724"/>
            <a:ext cx="4583042" cy="3633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평균기온과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모기채집량을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비교한 그래프입니다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보시면 기온이 올라갈수록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모기채집량이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늘어나는 것으로 보이고 특히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도에서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사이가 높은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채집량을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기록할 때가 많습니다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하지만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도 이후부터는 그 추세가 줄어드는 것처럼 보입니다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채집량은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대체로 이 빨강색 삼각형 안에 분포해 있습니다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9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-172024" y="4948862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334AB0FE-5CD8-4511-9C36-FCB1A787425B}"/>
              </a:ext>
            </a:extLst>
          </p:cNvPr>
          <p:cNvSpPr/>
          <p:nvPr/>
        </p:nvSpPr>
        <p:spPr>
          <a:xfrm>
            <a:off x="1887039" y="5670579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rain:</a:t>
            </a:r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강수량</a:t>
            </a:r>
            <a:endParaRPr lang="en-US" altLang="ko-KR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mos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 </a:t>
            </a:r>
            <a:r>
              <a:rPr lang="ko-KR" alt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채집량</a:t>
            </a:r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F1FA21-805F-45B2-A4C7-84B2391E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5" y="1585732"/>
            <a:ext cx="5832106" cy="3967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41D65F-2B68-438C-9D72-6D993123E2DD}"/>
              </a:ext>
            </a:extLst>
          </p:cNvPr>
          <p:cNvSpPr txBox="1"/>
          <p:nvPr/>
        </p:nvSpPr>
        <p:spPr>
          <a:xfrm>
            <a:off x="1250292" y="432182"/>
            <a:ext cx="89605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강수량과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모기채집량</a:t>
            </a:r>
            <a:r>
              <a:rPr lang="en-US" altLang="ko-K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시각화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C718443-EA63-4EFC-AC9D-70F22CA7D393}"/>
              </a:ext>
            </a:extLst>
          </p:cNvPr>
          <p:cNvSpPr/>
          <p:nvPr/>
        </p:nvSpPr>
        <p:spPr>
          <a:xfrm>
            <a:off x="7184317" y="1909138"/>
            <a:ext cx="4583042" cy="22488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강수량과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모기채집량을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비교한 그래프입니다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상관계수를 비교했을 때 강수량과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모기채집량의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피어슨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상관계수가 낮았던 것처럼 그래프에서도 특별한 특징을 찾을 수 없었습니다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1">
            <a:extLst>
              <a:ext uri="{FF2B5EF4-FFF2-40B4-BE49-F238E27FC236}">
                <a16:creationId xmlns:a16="http://schemas.microsoft.com/office/drawing/2014/main" id="{36A39007-57C7-48FE-B660-3B973E89A28B}"/>
              </a:ext>
            </a:extLst>
          </p:cNvPr>
          <p:cNvGrpSpPr/>
          <p:nvPr/>
        </p:nvGrpSpPr>
        <p:grpSpPr>
          <a:xfrm>
            <a:off x="-146840" y="5096716"/>
            <a:ext cx="12192000" cy="1909138"/>
            <a:chOff x="0" y="4948862"/>
            <a:chExt cx="12192000" cy="1909138"/>
          </a:xfrm>
        </p:grpSpPr>
        <p:sp>
          <p:nvSpPr>
            <p:cNvPr id="4" name="Freeform: Shape 82">
              <a:extLst>
                <a:ext uri="{FF2B5EF4-FFF2-40B4-BE49-F238E27FC236}">
                  <a16:creationId xmlns:a16="http://schemas.microsoft.com/office/drawing/2014/main" id="{87B1E7F2-0B16-4581-AFA2-5C26E11031B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83">
              <a:extLst>
                <a:ext uri="{FF2B5EF4-FFF2-40B4-BE49-F238E27FC236}">
                  <a16:creationId xmlns:a16="http://schemas.microsoft.com/office/drawing/2014/main" id="{FA26A879-1140-463E-A8DB-082100F39BB1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64BC95C-1506-4BDC-B874-30CF3AF20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5" y="1309717"/>
            <a:ext cx="10759798" cy="3196969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8382BE3E-EDE7-4469-A8A7-3B0CB9EF2F46}"/>
              </a:ext>
            </a:extLst>
          </p:cNvPr>
          <p:cNvSpPr/>
          <p:nvPr/>
        </p:nvSpPr>
        <p:spPr>
          <a:xfrm>
            <a:off x="3142264" y="3544399"/>
            <a:ext cx="821327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((</a:t>
            </a:r>
            <a:r>
              <a:rPr lang="en-US" altLang="ko-KR" sz="1600" dirty="0">
                <a:solidFill>
                  <a:srgbClr val="002060"/>
                </a:solidFill>
                <a:cs typeface="Segoe UI" panose="020B0502040204020203" pitchFamily="34" charset="0"/>
              </a:rPr>
              <a:t>N</a:t>
            </a:r>
            <a:r>
              <a:rPr lang="ko-KR" altLang="en-US" sz="1600" dirty="0">
                <a:solidFill>
                  <a:srgbClr val="002060"/>
                </a:solidFill>
                <a:cs typeface="Segoe UI" panose="020B0502040204020203" pitchFamily="34" charset="0"/>
              </a:rPr>
              <a:t>일 후 </a:t>
            </a:r>
            <a:r>
              <a:rPr lang="ko-KR" altLang="en-US" sz="1600" dirty="0" err="1">
                <a:solidFill>
                  <a:srgbClr val="002060"/>
                </a:solidFill>
                <a:cs typeface="Segoe UI" panose="020B0502040204020203" pitchFamily="34" charset="0"/>
              </a:rPr>
              <a:t>모기채집량</a:t>
            </a:r>
            <a:r>
              <a:rPr lang="ko-KR" altLang="en-US" sz="1600" dirty="0">
                <a:solidFill>
                  <a:srgbClr val="002060"/>
                </a:solidFill>
                <a:cs typeface="Segoe UI" panose="020B0502040204020203" pitchFamily="34" charset="0"/>
              </a:rPr>
              <a:t>  </a:t>
            </a:r>
            <a:r>
              <a:rPr lang="en-US" altLang="ko-KR" sz="1600" dirty="0">
                <a:solidFill>
                  <a:srgbClr val="002060"/>
                </a:solidFill>
                <a:cs typeface="Segoe UI" panose="020B0502040204020203" pitchFamily="34" charset="0"/>
              </a:rPr>
              <a:t>- </a:t>
            </a:r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비가 내린 날 </a:t>
            </a:r>
            <a:r>
              <a:rPr lang="ko-KR" altLang="en-US" sz="16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</a:t>
            </a:r>
            <a:r>
              <a:rPr lang="en-US" altLang="ko-KR" sz="1600" dirty="0">
                <a:solidFill>
                  <a:srgbClr val="002060"/>
                </a:solidFill>
                <a:cs typeface="Segoe UI" panose="020B0502040204020203" pitchFamily="34" charset="0"/>
              </a:rPr>
              <a:t>)</a:t>
            </a:r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/ </a:t>
            </a:r>
            <a:r>
              <a:rPr lang="ko-KR" altLang="en-US" sz="1600" dirty="0">
                <a:solidFill>
                  <a:srgbClr val="002060"/>
                </a:solidFill>
                <a:cs typeface="Segoe UI" panose="020B0502040204020203" pitchFamily="34" charset="0"/>
              </a:rPr>
              <a:t>비가 내린 날 </a:t>
            </a:r>
            <a:r>
              <a:rPr lang="ko-KR" altLang="en-US" sz="1600" dirty="0" err="1">
                <a:solidFill>
                  <a:srgbClr val="002060"/>
                </a:solidFill>
                <a:cs typeface="Segoe UI" panose="020B0502040204020203" pitchFamily="34" charset="0"/>
              </a:rPr>
              <a:t>모기채집량</a:t>
            </a:r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의 평균값 </a:t>
            </a:r>
            <a:r>
              <a:rPr lang="en-US" altLang="ko-KR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(%)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92793-6DF6-4C59-85C8-F16F83FC209C}"/>
              </a:ext>
            </a:extLst>
          </p:cNvPr>
          <p:cNvSpPr txBox="1"/>
          <p:nvPr/>
        </p:nvSpPr>
        <p:spPr>
          <a:xfrm>
            <a:off x="1250292" y="432182"/>
            <a:ext cx="89605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강수 후  시간 변화에 따른 </a:t>
            </a:r>
            <a:r>
              <a:rPr lang="ko-KR" alt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모기채집량</a:t>
            </a:r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변화 </a:t>
            </a:r>
            <a:endParaRPr lang="en-US" altLang="ko-KR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평균값 시각화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E852BF6-1AE4-4AF2-81D6-B5982CE3AD8C}"/>
              </a:ext>
            </a:extLst>
          </p:cNvPr>
          <p:cNvSpPr/>
          <p:nvPr/>
        </p:nvSpPr>
        <p:spPr>
          <a:xfrm rot="16200000">
            <a:off x="8044543" y="2026784"/>
            <a:ext cx="640080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1430617-CED0-4BF8-A30E-2736115ABB9C}"/>
              </a:ext>
            </a:extLst>
          </p:cNvPr>
          <p:cNvSpPr/>
          <p:nvPr/>
        </p:nvSpPr>
        <p:spPr>
          <a:xfrm>
            <a:off x="1138649" y="4566350"/>
            <a:ext cx="10373794" cy="1787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강수 후 시간변화에 따른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변화에서는 특징이 있었습니다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이 그래프는 비가 온 날의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모기채집량과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일 후 </a:t>
            </a:r>
            <a:r>
              <a:rPr lang="ko-KR" altLang="en-US" sz="20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모기채집량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증가율을 백분율로 표시 한 것인데요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그래프를 보시면 비가 온 후 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30</a:t>
            </a:r>
            <a:r>
              <a:rPr lang="ko-KR" altLang="en-US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일 동안까지 꾸준히 증가하다가 이후에는 뚜렷한 증가없이 유지하는 것으로 보여집니다</a:t>
            </a:r>
            <a:r>
              <a:rPr lang="en-US" altLang="ko-KR" sz="2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6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892</Words>
  <Application>Microsoft Office PowerPoint</Application>
  <PresentationFormat>와이드스크린</PresentationFormat>
  <Paragraphs>87</Paragraphs>
  <Slides>18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김태훈</cp:lastModifiedBy>
  <cp:revision>35</cp:revision>
  <dcterms:created xsi:type="dcterms:W3CDTF">2020-11-03T10:59:29Z</dcterms:created>
  <dcterms:modified xsi:type="dcterms:W3CDTF">2020-12-08T04:37:48Z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