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6" r:id="rId5"/>
    <p:sldId id="281" r:id="rId6"/>
    <p:sldId id="276" r:id="rId7"/>
    <p:sldId id="275" r:id="rId8"/>
    <p:sldId id="274" r:id="rId9"/>
    <p:sldId id="277" r:id="rId10"/>
    <p:sldId id="280" r:id="rId11"/>
    <p:sldId id="278" r:id="rId12"/>
    <p:sldId id="282" r:id="rId13"/>
    <p:sldId id="279" r:id="rId14"/>
    <p:sldId id="270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Download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plotArea>
      <c:layout>
        <c:manualLayout>
          <c:layoutTarget val="inner"/>
          <c:xMode val="edge"/>
          <c:yMode val="edge"/>
          <c:x val="0.16750919032074826"/>
          <c:y val="0.16619959689776581"/>
          <c:w val="0.78787372775231956"/>
          <c:h val="0.83309419655876404"/>
        </c:manualLayout>
      </c:layout>
      <c:barChart>
        <c:barDir val="bar"/>
        <c:grouping val="stacked"/>
        <c:ser>
          <c:idx val="0"/>
          <c:order val="0"/>
          <c:tx>
            <c:v>StartDate</c:v>
          </c:tx>
          <c:spPr>
            <a:noFill/>
            <a:ln>
              <a:noFill/>
            </a:ln>
          </c:spPr>
          <c:cat>
            <c:strRef>
              <c:f>Sheet1!$A$2:$A$7</c:f>
              <c:strCache>
                <c:ptCount val="6"/>
                <c:pt idx="0">
                  <c:v>Requirements Analysis</c:v>
                </c:pt>
                <c:pt idx="1">
                  <c:v>Tool  Base Knowledge</c:v>
                </c:pt>
                <c:pt idx="2">
                  <c:v>Implementation</c:v>
                </c:pt>
                <c:pt idx="3">
                  <c:v>Testing</c:v>
                </c:pt>
                <c:pt idx="4">
                  <c:v>Optimization/Extensions</c:v>
                </c:pt>
                <c:pt idx="5">
                  <c:v>Project Report</c:v>
                </c:pt>
              </c:strCache>
            </c:strRef>
          </c:cat>
          <c:val>
            <c:numRef>
              <c:f>Sheet1!$B$2:$B$7</c:f>
              <c:numCache>
                <c:formatCode>[$-409]d\-mmm;@</c:formatCode>
                <c:ptCount val="6"/>
                <c:pt idx="0">
                  <c:v>41681</c:v>
                </c:pt>
                <c:pt idx="1">
                  <c:v>41688</c:v>
                </c:pt>
                <c:pt idx="2">
                  <c:v>41695</c:v>
                </c:pt>
                <c:pt idx="3">
                  <c:v>41718</c:v>
                </c:pt>
                <c:pt idx="4">
                  <c:v>41728</c:v>
                </c:pt>
                <c:pt idx="5">
                  <c:v>41737</c:v>
                </c:pt>
              </c:numCache>
            </c:numRef>
          </c:val>
        </c:ser>
        <c:ser>
          <c:idx val="1"/>
          <c:order val="1"/>
          <c:tx>
            <c:v>Duration</c:v>
          </c:tx>
          <c:cat>
            <c:strRef>
              <c:f>Sheet1!$A$2:$A$7</c:f>
              <c:strCache>
                <c:ptCount val="6"/>
                <c:pt idx="0">
                  <c:v>Requirements Analysis</c:v>
                </c:pt>
                <c:pt idx="1">
                  <c:v>Tool  Base Knowledge</c:v>
                </c:pt>
                <c:pt idx="2">
                  <c:v>Implementation</c:v>
                </c:pt>
                <c:pt idx="3">
                  <c:v>Testing</c:v>
                </c:pt>
                <c:pt idx="4">
                  <c:v>Optimization/Extensions</c:v>
                </c:pt>
                <c:pt idx="5">
                  <c:v>Project Report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30</c:v>
                </c:pt>
                <c:pt idx="3">
                  <c:v>10</c:v>
                </c:pt>
                <c:pt idx="4">
                  <c:v>14</c:v>
                </c:pt>
                <c:pt idx="5">
                  <c:v>28</c:v>
                </c:pt>
              </c:numCache>
            </c:numRef>
          </c:val>
        </c:ser>
        <c:overlap val="100"/>
        <c:axId val="82591104"/>
        <c:axId val="84040320"/>
      </c:barChart>
      <c:catAx>
        <c:axId val="82591104"/>
        <c:scaling>
          <c:orientation val="maxMin"/>
        </c:scaling>
        <c:axPos val="l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84040320"/>
        <c:crosses val="autoZero"/>
        <c:auto val="1"/>
        <c:lblAlgn val="ctr"/>
        <c:lblOffset val="100"/>
      </c:catAx>
      <c:valAx>
        <c:axId val="84040320"/>
        <c:scaling>
          <c:orientation val="minMax"/>
          <c:min val="41681"/>
        </c:scaling>
        <c:axPos val="t"/>
        <c:majorGridlines/>
        <c:numFmt formatCode="[$-409]d\-mmm;@" sourceLinked="1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82591104"/>
        <c:crosses val="autoZero"/>
        <c:crossBetween val="between"/>
        <c:majorUnit val="7"/>
      </c:valAx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3.1532414944065036E-2"/>
          <c:y val="6.7110270014531528E-2"/>
          <c:w val="0.10285096844646244"/>
          <c:h val="7.7277433635316514E-2"/>
        </c:manualLayout>
      </c:layout>
      <c:txPr>
        <a:bodyPr/>
        <a:lstStyle/>
        <a:p>
          <a:pPr>
            <a:defRPr lang="en-GB"/>
          </a:pPr>
          <a:endParaRPr lang="en-US"/>
        </a:p>
      </c:txPr>
    </c:legend>
    <c:plotVisOnly val="1"/>
    <c:dispBlanksAs val="gap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FEC52-3B82-4AF8-B1B4-017A5BAC5724}" type="doc">
      <dgm:prSet loTypeId="urn:microsoft.com/office/officeart/2005/8/layout/h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C7DA11-B1FA-4D52-AB14-62E831DFB500}">
      <dgm:prSet phldrT="[Text]"/>
      <dgm:spPr/>
      <dgm:t>
        <a:bodyPr/>
        <a:lstStyle/>
        <a:p>
          <a:pPr algn="ctr"/>
          <a:endParaRPr lang="en-US" dirty="0" smtClean="0"/>
        </a:p>
        <a:p>
          <a:pPr algn="ctr"/>
          <a:r>
            <a:rPr lang="en-US" b="1" dirty="0" smtClean="0"/>
            <a:t>Stage 1</a:t>
          </a:r>
        </a:p>
        <a:p>
          <a:pPr algn="ctr"/>
          <a:r>
            <a:rPr lang="en-US" b="1" dirty="0" smtClean="0"/>
            <a:t>Express input signal as f; </a:t>
          </a:r>
        </a:p>
        <a:p>
          <a:pPr algn="ctr"/>
          <a:r>
            <a:rPr lang="en-US" b="1" dirty="0" smtClean="0"/>
            <a:t>c=</a:t>
          </a:r>
          <a:r>
            <a:rPr lang="el-GR" b="1" i="0" dirty="0" smtClean="0"/>
            <a:t>Ψ</a:t>
          </a:r>
          <a:r>
            <a:rPr lang="en-US" b="1" i="0" dirty="0" smtClean="0"/>
            <a:t>  f</a:t>
          </a:r>
          <a:endParaRPr lang="en-IN" b="1" dirty="0"/>
        </a:p>
      </dgm:t>
    </dgm:pt>
    <dgm:pt modelId="{408D7505-A4A7-44CD-8FC3-28C196E9B6E1}" type="parTrans" cxnId="{63D80605-7AE9-4EE3-90C0-19BDDF8EC41D}">
      <dgm:prSet/>
      <dgm:spPr/>
      <dgm:t>
        <a:bodyPr/>
        <a:lstStyle/>
        <a:p>
          <a:endParaRPr lang="en-IN"/>
        </a:p>
      </dgm:t>
    </dgm:pt>
    <dgm:pt modelId="{DB6E4AB6-453F-4544-94B7-6CF5DBB9C016}" type="sibTrans" cxnId="{63D80605-7AE9-4EE3-90C0-19BDDF8EC41D}">
      <dgm:prSet/>
      <dgm:spPr/>
      <dgm:t>
        <a:bodyPr/>
        <a:lstStyle/>
        <a:p>
          <a:endParaRPr lang="en-IN"/>
        </a:p>
      </dgm:t>
    </dgm:pt>
    <dgm:pt modelId="{72577C95-6973-411D-B976-1E73B40E03F8}">
      <dgm:prSet phldrT="[Text]"/>
      <dgm:spPr/>
      <dgm:t>
        <a:bodyPr/>
        <a:lstStyle/>
        <a:p>
          <a:pPr algn="ctr"/>
          <a:endParaRPr lang="en-US" dirty="0" smtClean="0"/>
        </a:p>
        <a:p>
          <a:pPr algn="ctr"/>
          <a:r>
            <a:rPr lang="en-US" b="1" dirty="0" smtClean="0"/>
            <a:t>Stage 2</a:t>
          </a:r>
        </a:p>
        <a:p>
          <a:pPr algn="ctr"/>
          <a:r>
            <a:rPr lang="en-US" b="1" dirty="0" smtClean="0"/>
            <a:t>Obtain ‘b’ random samples as b=</a:t>
          </a:r>
          <a:r>
            <a:rPr lang="el-GR" b="1" i="0" dirty="0" smtClean="0"/>
            <a:t>Φ</a:t>
          </a:r>
          <a:r>
            <a:rPr lang="en-US" b="1" i="0" dirty="0" smtClean="0"/>
            <a:t>f</a:t>
          </a:r>
          <a:r>
            <a:rPr lang="en-US" b="1" dirty="0" smtClean="0"/>
            <a:t> </a:t>
          </a:r>
          <a:endParaRPr lang="en-IN" b="1" dirty="0"/>
        </a:p>
      </dgm:t>
    </dgm:pt>
    <dgm:pt modelId="{CD7F59AB-8360-4515-BF6D-1EA99D36126F}" type="parTrans" cxnId="{A703A1AE-5C69-43E9-AF07-283269C4D11F}">
      <dgm:prSet/>
      <dgm:spPr/>
      <dgm:t>
        <a:bodyPr/>
        <a:lstStyle/>
        <a:p>
          <a:endParaRPr lang="en-IN"/>
        </a:p>
      </dgm:t>
    </dgm:pt>
    <dgm:pt modelId="{267B1A58-02E1-4375-9B93-DAFEB8BBE2DE}" type="sibTrans" cxnId="{A703A1AE-5C69-43E9-AF07-283269C4D11F}">
      <dgm:prSet/>
      <dgm:spPr/>
      <dgm:t>
        <a:bodyPr/>
        <a:lstStyle/>
        <a:p>
          <a:endParaRPr lang="en-IN"/>
        </a:p>
      </dgm:t>
    </dgm:pt>
    <dgm:pt modelId="{289E8751-BD4E-4576-99EE-D371DBC2CB22}">
      <dgm:prSet phldrT="[Text]"/>
      <dgm:spPr/>
      <dgm:t>
        <a:bodyPr/>
        <a:lstStyle/>
        <a:p>
          <a:pPr algn="ctr"/>
          <a:endParaRPr lang="en-US" dirty="0" smtClean="0"/>
        </a:p>
        <a:p>
          <a:pPr algn="ctr"/>
          <a:r>
            <a:rPr lang="en-US" b="1" dirty="0" smtClean="0"/>
            <a:t>Stage 4</a:t>
          </a:r>
        </a:p>
        <a:p>
          <a:pPr algn="ctr"/>
          <a:r>
            <a:rPr lang="en-US" b="1" dirty="0" smtClean="0"/>
            <a:t>Reconstruct original signal using l1 magic</a:t>
          </a:r>
          <a:endParaRPr lang="en-IN" b="1" dirty="0"/>
        </a:p>
      </dgm:t>
    </dgm:pt>
    <dgm:pt modelId="{EB82F1CF-7F45-4E19-A169-4F3601323697}" type="parTrans" cxnId="{2D0748D7-B948-4F99-BA6D-0E7AB8399244}">
      <dgm:prSet/>
      <dgm:spPr/>
      <dgm:t>
        <a:bodyPr/>
        <a:lstStyle/>
        <a:p>
          <a:endParaRPr lang="en-IN"/>
        </a:p>
      </dgm:t>
    </dgm:pt>
    <dgm:pt modelId="{98FD0FEB-2793-42BA-8A69-F0C95B567452}" type="sibTrans" cxnId="{2D0748D7-B948-4F99-BA6D-0E7AB8399244}">
      <dgm:prSet/>
      <dgm:spPr/>
      <dgm:t>
        <a:bodyPr/>
        <a:lstStyle/>
        <a:p>
          <a:endParaRPr lang="en-IN"/>
        </a:p>
      </dgm:t>
    </dgm:pt>
    <dgm:pt modelId="{8E7DD0AF-482B-4364-8AFD-ECDF16D825D1}">
      <dgm:prSet phldrT="[Text]"/>
      <dgm:spPr/>
      <dgm:t>
        <a:bodyPr/>
        <a:lstStyle/>
        <a:p>
          <a:pPr algn="ctr"/>
          <a:endParaRPr lang="en-US" dirty="0" smtClean="0"/>
        </a:p>
        <a:p>
          <a:pPr algn="ctr"/>
          <a:r>
            <a:rPr lang="en-US" b="1" dirty="0" smtClean="0"/>
            <a:t>Stage 3</a:t>
          </a:r>
        </a:p>
        <a:p>
          <a:pPr algn="ctr"/>
          <a:r>
            <a:rPr lang="en-US" b="1" dirty="0" smtClean="0"/>
            <a:t>Transmit sample file</a:t>
          </a:r>
        </a:p>
        <a:p>
          <a:pPr algn="ctr"/>
          <a:endParaRPr lang="en-IN" b="1" dirty="0"/>
        </a:p>
      </dgm:t>
    </dgm:pt>
    <dgm:pt modelId="{2AD68E61-EA6F-4B3F-89D3-0CDC7F575269}" type="parTrans" cxnId="{F813AF57-A4D5-42A2-8413-92D9BC7A1336}">
      <dgm:prSet/>
      <dgm:spPr/>
      <dgm:t>
        <a:bodyPr/>
        <a:lstStyle/>
        <a:p>
          <a:endParaRPr lang="en-IN"/>
        </a:p>
      </dgm:t>
    </dgm:pt>
    <dgm:pt modelId="{45671B34-12B9-47DE-AACA-63032F16CCB0}" type="sibTrans" cxnId="{F813AF57-A4D5-42A2-8413-92D9BC7A1336}">
      <dgm:prSet/>
      <dgm:spPr/>
      <dgm:t>
        <a:bodyPr/>
        <a:lstStyle/>
        <a:p>
          <a:endParaRPr lang="en-IN"/>
        </a:p>
      </dgm:t>
    </dgm:pt>
    <dgm:pt modelId="{5636DE96-F0A0-4207-805F-071CFB99EA73}" type="pres">
      <dgm:prSet presAssocID="{EBCFEC52-3B82-4AF8-B1B4-017A5BAC57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B83BE1-5221-4FD5-8B3E-D2256F985476}" type="pres">
      <dgm:prSet presAssocID="{4EC7DA11-B1FA-4D52-AB14-62E831DFB500}" presName="node" presStyleLbl="node1" presStyleIdx="0" presStyleCnt="4" custLinFactX="-27985" custLinFactNeighborX="-100000" custLinFactNeighborY="-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14762-56E8-48E5-A3AC-02B3F0C34B8F}" type="pres">
      <dgm:prSet presAssocID="{DB6E4AB6-453F-4544-94B7-6CF5DBB9C016}" presName="sibTrans" presStyleCnt="0"/>
      <dgm:spPr/>
    </dgm:pt>
    <dgm:pt modelId="{EA9681DA-ADA4-4462-8C4C-C67FC05025D0}" type="pres">
      <dgm:prSet presAssocID="{72577C95-6973-411D-B976-1E73B40E03F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C32BA-AE4A-4F30-A526-062C0543A5D8}" type="pres">
      <dgm:prSet presAssocID="{267B1A58-02E1-4375-9B93-DAFEB8BBE2DE}" presName="sibTrans" presStyleCnt="0"/>
      <dgm:spPr/>
    </dgm:pt>
    <dgm:pt modelId="{CB661BCE-6C01-4F3A-817C-8368BFFFCF31}" type="pres">
      <dgm:prSet presAssocID="{8E7DD0AF-482B-4364-8AFD-ECDF16D825D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8E1EF5-5F45-41B6-88BB-D1B802E01D2D}" type="pres">
      <dgm:prSet presAssocID="{45671B34-12B9-47DE-AACA-63032F16CCB0}" presName="sibTrans" presStyleCnt="0"/>
      <dgm:spPr/>
    </dgm:pt>
    <dgm:pt modelId="{57A7DF24-1DAE-4204-85FA-271DD3A18B72}" type="pres">
      <dgm:prSet presAssocID="{289E8751-BD4E-4576-99EE-D371DBC2CB2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3AF57-A4D5-42A2-8413-92D9BC7A1336}" srcId="{EBCFEC52-3B82-4AF8-B1B4-017A5BAC5724}" destId="{8E7DD0AF-482B-4364-8AFD-ECDF16D825D1}" srcOrd="2" destOrd="0" parTransId="{2AD68E61-EA6F-4B3F-89D3-0CDC7F575269}" sibTransId="{45671B34-12B9-47DE-AACA-63032F16CCB0}"/>
    <dgm:cxn modelId="{2D0748D7-B948-4F99-BA6D-0E7AB8399244}" srcId="{EBCFEC52-3B82-4AF8-B1B4-017A5BAC5724}" destId="{289E8751-BD4E-4576-99EE-D371DBC2CB22}" srcOrd="3" destOrd="0" parTransId="{EB82F1CF-7F45-4E19-A169-4F3601323697}" sibTransId="{98FD0FEB-2793-42BA-8A69-F0C95B567452}"/>
    <dgm:cxn modelId="{9F3A904D-D444-486F-A3BE-50AA8B480210}" type="presOf" srcId="{8E7DD0AF-482B-4364-8AFD-ECDF16D825D1}" destId="{CB661BCE-6C01-4F3A-817C-8368BFFFCF31}" srcOrd="0" destOrd="0" presId="urn:microsoft.com/office/officeart/2005/8/layout/hList6"/>
    <dgm:cxn modelId="{63D80605-7AE9-4EE3-90C0-19BDDF8EC41D}" srcId="{EBCFEC52-3B82-4AF8-B1B4-017A5BAC5724}" destId="{4EC7DA11-B1FA-4D52-AB14-62E831DFB500}" srcOrd="0" destOrd="0" parTransId="{408D7505-A4A7-44CD-8FC3-28C196E9B6E1}" sibTransId="{DB6E4AB6-453F-4544-94B7-6CF5DBB9C016}"/>
    <dgm:cxn modelId="{DA2AFE91-714D-4935-BC03-7AC01C1B824F}" type="presOf" srcId="{289E8751-BD4E-4576-99EE-D371DBC2CB22}" destId="{57A7DF24-1DAE-4204-85FA-271DD3A18B72}" srcOrd="0" destOrd="0" presId="urn:microsoft.com/office/officeart/2005/8/layout/hList6"/>
    <dgm:cxn modelId="{A703A1AE-5C69-43E9-AF07-283269C4D11F}" srcId="{EBCFEC52-3B82-4AF8-B1B4-017A5BAC5724}" destId="{72577C95-6973-411D-B976-1E73B40E03F8}" srcOrd="1" destOrd="0" parTransId="{CD7F59AB-8360-4515-BF6D-1EA99D36126F}" sibTransId="{267B1A58-02E1-4375-9B93-DAFEB8BBE2DE}"/>
    <dgm:cxn modelId="{4CA06CB6-E671-4D9D-9406-D56478EB7ED7}" type="presOf" srcId="{4EC7DA11-B1FA-4D52-AB14-62E831DFB500}" destId="{82B83BE1-5221-4FD5-8B3E-D2256F985476}" srcOrd="0" destOrd="0" presId="urn:microsoft.com/office/officeart/2005/8/layout/hList6"/>
    <dgm:cxn modelId="{F034D589-7208-43FA-BC23-5D77D757E39B}" type="presOf" srcId="{EBCFEC52-3B82-4AF8-B1B4-017A5BAC5724}" destId="{5636DE96-F0A0-4207-805F-071CFB99EA73}" srcOrd="0" destOrd="0" presId="urn:microsoft.com/office/officeart/2005/8/layout/hList6"/>
    <dgm:cxn modelId="{0E574FFF-8937-47D8-AA68-763DBAACB4D0}" type="presOf" srcId="{72577C95-6973-411D-B976-1E73B40E03F8}" destId="{EA9681DA-ADA4-4462-8C4C-C67FC05025D0}" srcOrd="0" destOrd="0" presId="urn:microsoft.com/office/officeart/2005/8/layout/hList6"/>
    <dgm:cxn modelId="{035222A2-FFC1-4E64-8F46-FE110960FD04}" type="presParOf" srcId="{5636DE96-F0A0-4207-805F-071CFB99EA73}" destId="{82B83BE1-5221-4FD5-8B3E-D2256F985476}" srcOrd="0" destOrd="0" presId="urn:microsoft.com/office/officeart/2005/8/layout/hList6"/>
    <dgm:cxn modelId="{743BC865-B072-444D-A312-2FC3AA7425B4}" type="presParOf" srcId="{5636DE96-F0A0-4207-805F-071CFB99EA73}" destId="{68E14762-56E8-48E5-A3AC-02B3F0C34B8F}" srcOrd="1" destOrd="0" presId="urn:microsoft.com/office/officeart/2005/8/layout/hList6"/>
    <dgm:cxn modelId="{7E256380-2857-4061-83E6-FD6F281C35C9}" type="presParOf" srcId="{5636DE96-F0A0-4207-805F-071CFB99EA73}" destId="{EA9681DA-ADA4-4462-8C4C-C67FC05025D0}" srcOrd="2" destOrd="0" presId="urn:microsoft.com/office/officeart/2005/8/layout/hList6"/>
    <dgm:cxn modelId="{45D55AB7-9BBE-415E-B182-173CF9791D74}" type="presParOf" srcId="{5636DE96-F0A0-4207-805F-071CFB99EA73}" destId="{7BBC32BA-AE4A-4F30-A526-062C0543A5D8}" srcOrd="3" destOrd="0" presId="urn:microsoft.com/office/officeart/2005/8/layout/hList6"/>
    <dgm:cxn modelId="{5D687224-9AC5-4753-B736-FD39E5CBE9C4}" type="presParOf" srcId="{5636DE96-F0A0-4207-805F-071CFB99EA73}" destId="{CB661BCE-6C01-4F3A-817C-8368BFFFCF31}" srcOrd="4" destOrd="0" presId="urn:microsoft.com/office/officeart/2005/8/layout/hList6"/>
    <dgm:cxn modelId="{3A508130-8D08-414F-BF35-989E296D3899}" type="presParOf" srcId="{5636DE96-F0A0-4207-805F-071CFB99EA73}" destId="{3B8E1EF5-5F45-41B6-88BB-D1B802E01D2D}" srcOrd="5" destOrd="0" presId="urn:microsoft.com/office/officeart/2005/8/layout/hList6"/>
    <dgm:cxn modelId="{B1A50BB8-55D8-4558-97AC-50B2FC97F57B}" type="presParOf" srcId="{5636DE96-F0A0-4207-805F-071CFB99EA73}" destId="{57A7DF24-1DAE-4204-85FA-271DD3A18B72}" srcOrd="6" destOrd="0" presId="urn:microsoft.com/office/officeart/2005/8/layout/h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11C56-9575-462D-817E-7E6801F22419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219200"/>
          </a:xfrm>
        </p:spPr>
        <p:txBody>
          <a:bodyPr>
            <a:noAutofit/>
          </a:bodyPr>
          <a:lstStyle/>
          <a:p>
            <a:pPr algn="just"/>
            <a:r>
              <a:rPr lang="en-US" sz="2400" b="1" i="1" dirty="0"/>
              <a:t>Signal compression and optimal reconstruction from highly incomplete frequency information using </a:t>
            </a:r>
            <a:r>
              <a:rPr lang="en-US" sz="2400" b="1" i="1" dirty="0" smtClean="0"/>
              <a:t>compressive </a:t>
            </a:r>
            <a:r>
              <a:rPr lang="en-US" sz="2400" b="1" i="1" dirty="0"/>
              <a:t>sensing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8382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External Guide                                                                                       Internal Guide                                                                                </a:t>
            </a:r>
          </a:p>
          <a:p>
            <a:r>
              <a:rPr lang="en-US" i="1" dirty="0" smtClean="0"/>
              <a:t>Dr. </a:t>
            </a:r>
            <a:r>
              <a:rPr lang="en-US" i="1" dirty="0" err="1" smtClean="0"/>
              <a:t>Bhakthavathsalam.R</a:t>
            </a:r>
            <a:r>
              <a:rPr lang="en-US" i="1" dirty="0" smtClean="0"/>
              <a:t>				         </a:t>
            </a:r>
            <a:r>
              <a:rPr lang="en-US" i="1" dirty="0" err="1" smtClean="0"/>
              <a:t>Savitha.G</a:t>
            </a:r>
            <a:r>
              <a:rPr lang="en-US" i="1" dirty="0" smtClean="0"/>
              <a:t>	</a:t>
            </a:r>
          </a:p>
          <a:p>
            <a:r>
              <a:rPr lang="en-US" dirty="0" smtClean="0"/>
              <a:t>Senior Scientific Officer                                                                        Associate Professor</a:t>
            </a:r>
          </a:p>
          <a:p>
            <a:r>
              <a:rPr lang="en-US" dirty="0" smtClean="0"/>
              <a:t>Dept of SERC					         Dept of CS&amp;E</a:t>
            </a:r>
          </a:p>
          <a:p>
            <a:r>
              <a:rPr lang="en-US" dirty="0" smtClean="0"/>
              <a:t>Indian Institute of Science				         BNMIT</a:t>
            </a:r>
          </a:p>
          <a:p>
            <a:r>
              <a:rPr lang="en-US" dirty="0" smtClean="0"/>
              <a:t>Bangalore					         </a:t>
            </a:r>
            <a:r>
              <a:rPr lang="en-US" dirty="0" err="1" smtClean="0"/>
              <a:t>Bangalore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54102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Team Members:</a:t>
            </a:r>
          </a:p>
          <a:p>
            <a:r>
              <a:rPr lang="en-US" i="1" dirty="0" err="1" smtClean="0"/>
              <a:t>Abhishek</a:t>
            </a:r>
            <a:r>
              <a:rPr lang="en-US" i="1" dirty="0" smtClean="0"/>
              <a:t> </a:t>
            </a:r>
            <a:r>
              <a:rPr lang="en-US" i="1" dirty="0" err="1" smtClean="0"/>
              <a:t>Sharma.R</a:t>
            </a:r>
            <a:r>
              <a:rPr lang="en-US" i="1" dirty="0" smtClean="0"/>
              <a:t>     </a:t>
            </a:r>
            <a:r>
              <a:rPr lang="en-US" dirty="0" smtClean="0"/>
              <a:t>1BG10CS003</a:t>
            </a:r>
          </a:p>
          <a:p>
            <a:r>
              <a:rPr lang="en-US" i="1" dirty="0" err="1" smtClean="0"/>
              <a:t>Chaitra</a:t>
            </a:r>
            <a:r>
              <a:rPr lang="en-US" i="1" dirty="0" smtClean="0"/>
              <a:t> Suresh              </a:t>
            </a:r>
            <a:r>
              <a:rPr lang="en-US" dirty="0" smtClean="0"/>
              <a:t>1BG10CS025 </a:t>
            </a:r>
          </a:p>
          <a:p>
            <a:r>
              <a:rPr lang="en-US" i="1" dirty="0" err="1" smtClean="0"/>
              <a:t>Chandan</a:t>
            </a:r>
            <a:r>
              <a:rPr lang="en-US" i="1" dirty="0" smtClean="0"/>
              <a:t> S</a:t>
            </a:r>
            <a:r>
              <a:rPr lang="en-US" dirty="0" smtClean="0"/>
              <a:t>	     1BG10CS026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57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Title</a:t>
            </a:r>
            <a:r>
              <a:rPr lang="en-US" sz="3200" b="1" i="1" dirty="0" smtClean="0"/>
              <a:t>:</a:t>
            </a:r>
            <a:endParaRPr lang="en-US" sz="32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9050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Being carried out at Indian Institute of Science</a:t>
            </a: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project\l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3048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Signal reconstructed by minimizing l2 norm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project\l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78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Reconstructed signal by minimizing l1 norm 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project\in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048000"/>
          </a:xfrm>
          <a:prstGeom prst="rect">
            <a:avLst/>
          </a:prstGeom>
          <a:noFill/>
        </p:spPr>
      </p:pic>
      <p:pic>
        <p:nvPicPr>
          <p:cNvPr id="5" name="Picture 4" descr="E:\project\l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9144000" cy="3276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2035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Conclusion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15240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mobile keypad touch tone consisting of 2 incommensurate sinusoids was generated, sampled using the compressive sensing technique and reconstructed fairly accurately using relatively few samples(500 as opposed to around 5000 samples, suggested by </a:t>
            </a:r>
            <a:r>
              <a:rPr lang="en-IN" sz="2000" i="1" dirty="0" err="1" smtClean="0"/>
              <a:t>Nyquist</a:t>
            </a:r>
            <a:r>
              <a:rPr lang="en-IN" sz="2000" i="1" dirty="0" smtClean="0"/>
              <a:t>-Shannon</a:t>
            </a:r>
            <a:r>
              <a:rPr lang="en-US" sz="2000" i="1" dirty="0" smtClean="0"/>
              <a:t> </a:t>
            </a:r>
            <a:r>
              <a:rPr lang="en-US" sz="2000" dirty="0" smtClean="0"/>
              <a:t>theorem).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We will extend the same technique to an audio clip and a comparison between other </a:t>
            </a:r>
          </a:p>
          <a:p>
            <a:pPr algn="just"/>
            <a:r>
              <a:rPr lang="en-US" sz="2000" dirty="0" smtClean="0"/>
              <a:t>reconstruction techniques like Gradient Projection for sparse reconstruction/Matching pursuit and/or its variants may be done by observing the time required, compression achieved and accuracy of reconstructed signal.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44562"/>
          </a:xfrm>
        </p:spPr>
        <p:txBody>
          <a:bodyPr/>
          <a:lstStyle/>
          <a:p>
            <a:pPr algn="l"/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25689"/>
            <a:ext cx="9144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i="1" dirty="0" err="1" smtClean="0"/>
              <a:t>Saad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Qaisar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Wafa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Iqbal,Rana</a:t>
            </a:r>
            <a:r>
              <a:rPr lang="en-US" sz="2000" i="1" dirty="0" smtClean="0"/>
              <a:t> Muhammad </a:t>
            </a:r>
            <a:r>
              <a:rPr lang="en-US" sz="2000" i="1" dirty="0" err="1" smtClean="0"/>
              <a:t>Bilal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Muqaddas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Naureen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Sungyoung</a:t>
            </a:r>
            <a:r>
              <a:rPr lang="en-US" sz="2000" i="1" dirty="0" smtClean="0"/>
              <a:t> Lee, "Compressive Sensing: From Theory to Applications, A Survey", Journal of Communications and Networks, October 2013.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1" dirty="0" smtClean="0"/>
              <a:t>D. </a:t>
            </a:r>
            <a:r>
              <a:rPr lang="en-US" sz="2000" i="1" dirty="0" err="1" smtClean="0"/>
              <a:t>Akimura</a:t>
            </a:r>
            <a:r>
              <a:rPr lang="en-US" sz="2000" i="1" dirty="0" smtClean="0"/>
              <a:t>, Y. Kawahara, and T. </a:t>
            </a:r>
            <a:r>
              <a:rPr lang="en-US" sz="2000" i="1" dirty="0" err="1" smtClean="0"/>
              <a:t>Asami</a:t>
            </a:r>
            <a:r>
              <a:rPr lang="en-US" sz="2000" i="1" dirty="0" smtClean="0"/>
              <a:t>. “Compressed sensing method for human activity sensing using mobile phone accelerometers”. In International Conference on Networked Sensing Systems (INSS), 2012.</a:t>
            </a:r>
          </a:p>
          <a:p>
            <a:pPr marL="342900" indent="-342900">
              <a:buFont typeface="+mj-lt"/>
              <a:buAutoNum type="arabicPeriod"/>
            </a:pPr>
            <a:endParaRPr lang="en-US" sz="20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i="1" dirty="0" smtClean="0"/>
              <a:t> D. </a:t>
            </a:r>
            <a:r>
              <a:rPr lang="en-US" sz="2000" i="1" dirty="0" err="1" smtClean="0"/>
              <a:t>Donoho</a:t>
            </a:r>
            <a:r>
              <a:rPr lang="en-US" sz="2000" i="1" dirty="0" smtClean="0"/>
              <a:t>, “Compressed sensing,” IEEE Trans. Inform. Theory,  April 2006.</a:t>
            </a:r>
          </a:p>
          <a:p>
            <a:pPr marL="342900" indent="-342900">
              <a:buFont typeface="+mj-lt"/>
              <a:buAutoNum type="arabicPeriod"/>
            </a:pPr>
            <a:endParaRPr lang="en-US" sz="20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i="1" dirty="0" smtClean="0"/>
              <a:t>E. </a:t>
            </a:r>
            <a:r>
              <a:rPr lang="en-US" sz="2000" i="1" dirty="0" err="1" smtClean="0"/>
              <a:t>CandÃ¨s</a:t>
            </a:r>
            <a:r>
              <a:rPr lang="en-US" sz="2000" i="1" dirty="0" smtClean="0"/>
              <a:t> , J. Romberg and T. Tao  "Robust uncertainty principles: Exact signal reconstruction from highly incomplete frequency information",  IEEE Trans. Inform. Theory, 2006. </a:t>
            </a:r>
          </a:p>
          <a:p>
            <a:pPr marL="342900" indent="-342900">
              <a:buFont typeface="+mj-lt"/>
              <a:buAutoNum type="arabicPeriod"/>
            </a:pPr>
            <a:endParaRPr lang="en-US" sz="20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i="1" dirty="0" smtClean="0"/>
              <a:t>An Introduction To Compressive Sampling </a:t>
            </a:r>
            <a:r>
              <a:rPr lang="en-US" sz="2000" i="1" dirty="0" err="1" smtClean="0"/>
              <a:t>Candes</a:t>
            </a:r>
            <a:r>
              <a:rPr lang="en-US" sz="2000" i="1" dirty="0" smtClean="0"/>
              <a:t>, E.J. </a:t>
            </a:r>
            <a:r>
              <a:rPr lang="en-US" sz="2000" i="1" dirty="0" err="1" smtClean="0"/>
              <a:t>Wakin</a:t>
            </a:r>
            <a:r>
              <a:rPr lang="en-US" sz="2000" i="1" dirty="0" smtClean="0"/>
              <a:t>, M.B.</a:t>
            </a:r>
            <a:br>
              <a:rPr lang="en-US" sz="2000" i="1" dirty="0" smtClean="0"/>
            </a:br>
            <a:r>
              <a:rPr lang="en-US" sz="2000" i="1" dirty="0" smtClean="0"/>
              <a:t>Signal Processing Magazine, IEEE,2008.</a:t>
            </a:r>
          </a:p>
          <a:p>
            <a:pPr marL="342900" indent="-342900">
              <a:buFont typeface="+mj-lt"/>
              <a:buAutoNum type="arabicPeriod"/>
            </a:pPr>
            <a:endParaRPr lang="en-US" sz="2000" i="1" dirty="0" smtClean="0"/>
          </a:p>
          <a:p>
            <a:pPr marL="342900" indent="-342900">
              <a:buFont typeface="+mj-lt"/>
              <a:buAutoNum type="arabicPeriod"/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533400" y="685800"/>
          <a:ext cx="8077199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3810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Timeline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763000" cy="29718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b="1" dirty="0" smtClean="0"/>
          </a:p>
          <a:p>
            <a:r>
              <a:rPr lang="en-US" sz="2000" b="1" dirty="0" smtClean="0"/>
              <a:t>The entire signal can be determined accurately from relatively few measurements.</a:t>
            </a:r>
          </a:p>
          <a:p>
            <a:r>
              <a:rPr lang="en-US" sz="2000" b="1" dirty="0" smtClean="0"/>
              <a:t>Compressed sensing challenges the traditional sample first-then compress procedure.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3600" b="1" dirty="0" smtClean="0"/>
              <a:t>Introduction</a:t>
            </a:r>
            <a:endParaRPr lang="en-IN" sz="36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812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i="1" dirty="0" smtClean="0"/>
              <a:t>To sample a given analog signal at a rate much lower than the </a:t>
            </a:r>
            <a:r>
              <a:rPr lang="en-IN" sz="2400" b="1" i="1" dirty="0" err="1" smtClean="0"/>
              <a:t>Nyquist</a:t>
            </a:r>
            <a:r>
              <a:rPr lang="en-IN" sz="2400" b="1" i="1" dirty="0" smtClean="0"/>
              <a:t> rate suggested by the </a:t>
            </a:r>
            <a:r>
              <a:rPr lang="en-IN" sz="2400" b="1" i="1" dirty="0" err="1" smtClean="0"/>
              <a:t>Nyquist</a:t>
            </a:r>
            <a:r>
              <a:rPr lang="en-IN" sz="2400" b="1" i="1" dirty="0" smtClean="0"/>
              <a:t>-Shannon sampling theorem and reconstruct the original signal from highly incomplete frequency information using the compressive sensing technique, also known as compressed sensing, compressive sampling or sparse sampling.  </a:t>
            </a:r>
          </a:p>
          <a:p>
            <a:pPr algn="just"/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0"/>
            <a:ext cx="358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/>
              <a:t>Proposed system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</p:txBody>
      </p:sp>
      <p:graphicFrame>
        <p:nvGraphicFramePr>
          <p:cNvPr id="7" name="Diagram 6"/>
          <p:cNvGraphicFramePr/>
          <p:nvPr/>
        </p:nvGraphicFramePr>
        <p:xfrm>
          <a:off x="3200400" y="533400"/>
          <a:ext cx="40386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1905000"/>
            <a:ext cx="3048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-1 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Sampling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Input: Signal to be sampled ‘f’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sz="2000" dirty="0" smtClean="0"/>
              <a:t>Basis </a:t>
            </a:r>
            <a:r>
              <a:rPr lang="en-US" sz="2000" dirty="0" smtClean="0"/>
              <a:t>matrix(</a:t>
            </a:r>
            <a:r>
              <a:rPr lang="el-GR" sz="2000" dirty="0" smtClean="0"/>
              <a:t>Ψ</a:t>
            </a:r>
            <a:r>
              <a:rPr lang="en-IN" sz="2000" dirty="0" smtClean="0"/>
              <a:t>) </a:t>
            </a:r>
            <a:r>
              <a:rPr lang="en-IN" sz="2000" dirty="0" smtClean="0"/>
              <a:t>chosen is Discrete Cosine Transform(DCT). </a:t>
            </a:r>
          </a:p>
          <a:p>
            <a:pPr lvl="0" algn="just">
              <a:buNone/>
            </a:pPr>
            <a:r>
              <a:rPr lang="en-US" sz="2000" dirty="0" smtClean="0"/>
              <a:t>     The vector ‘c</a:t>
            </a:r>
            <a:r>
              <a:rPr lang="en-US" sz="2000" dirty="0" smtClean="0"/>
              <a:t>’ </a:t>
            </a:r>
            <a:r>
              <a:rPr lang="en-US" sz="2000" dirty="0" smtClean="0"/>
              <a:t>consisting of major frequency components of the signal is obtained by applying the Inverse DCT(IDCT) to Vector ‘f’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Sampling matrix(</a:t>
            </a:r>
            <a:r>
              <a:rPr lang="el-GR" sz="2000" dirty="0" smtClean="0"/>
              <a:t>Φ</a:t>
            </a:r>
            <a:r>
              <a:rPr lang="en-IN" sz="2000" dirty="0" smtClean="0"/>
              <a:t>) chosen is a subset of rows of an identity matrix.</a:t>
            </a:r>
          </a:p>
          <a:p>
            <a:pPr lvl="0" algn="just">
              <a:buNone/>
            </a:pPr>
            <a:r>
              <a:rPr lang="en-US" sz="2000" dirty="0" smtClean="0"/>
              <a:t>     Random Samples ‘b’ is got by applying </a:t>
            </a:r>
            <a:r>
              <a:rPr lang="el-GR" sz="2000" dirty="0" smtClean="0"/>
              <a:t>Φ</a:t>
            </a:r>
            <a:r>
              <a:rPr lang="en-IN" sz="2000" b="1" dirty="0" smtClean="0"/>
              <a:t> </a:t>
            </a:r>
            <a:r>
              <a:rPr lang="en-IN" sz="2000" dirty="0" smtClean="0"/>
              <a:t>to vector ‘c’.</a:t>
            </a:r>
            <a:r>
              <a:rPr lang="en-US" sz="2000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Output: Frequency samples of the input signal ‘b’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Reconstruction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Input: Frequency samples of the input signal ‘b’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Express the problem to be solved in the form ‘Ax=b’ where A= </a:t>
            </a:r>
            <a:r>
              <a:rPr lang="el-GR" sz="2000" dirty="0" smtClean="0"/>
              <a:t>ΦΨ</a:t>
            </a:r>
            <a:r>
              <a:rPr lang="en-US" sz="2000" b="1" dirty="0" smtClean="0"/>
              <a:t> </a:t>
            </a:r>
            <a:r>
              <a:rPr lang="en-US" sz="2000" dirty="0" smtClean="0"/>
              <a:t>and ‘x’ is the solution to be found.</a:t>
            </a:r>
            <a:r>
              <a:rPr lang="en-IN" sz="2000" dirty="0" smtClean="0"/>
              <a:t> Express this as an optimization problem.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State the primal and dual for the given problem as follows:</a:t>
            </a:r>
          </a:p>
          <a:p>
            <a:pPr algn="just"/>
            <a:r>
              <a:rPr lang="en-US" sz="2000" dirty="0" smtClean="0"/>
              <a:t>Primal problem: Minimize c’ x subject to </a:t>
            </a:r>
            <a:r>
              <a:rPr lang="en-US" sz="2000" dirty="0" err="1" smtClean="0"/>
              <a:t>consrtaints</a:t>
            </a:r>
            <a:r>
              <a:rPr lang="en-US" sz="2000" dirty="0" smtClean="0"/>
              <a:t> Ax=b where x&gt;=0;</a:t>
            </a:r>
          </a:p>
          <a:p>
            <a:pPr algn="just"/>
            <a:r>
              <a:rPr lang="en-US" sz="2000" dirty="0" smtClean="0"/>
              <a:t>Dual problem: Maximize </a:t>
            </a:r>
            <a:r>
              <a:rPr lang="en-US" sz="2000" dirty="0" err="1" smtClean="0"/>
              <a:t>b’y</a:t>
            </a:r>
            <a:r>
              <a:rPr lang="en-US" sz="2000" dirty="0" smtClean="0"/>
              <a:t>  subject to constraints </a:t>
            </a:r>
            <a:r>
              <a:rPr lang="en-US" sz="2000" dirty="0" err="1" smtClean="0"/>
              <a:t>A’y+s</a:t>
            </a:r>
            <a:r>
              <a:rPr lang="en-US" sz="2000" dirty="0" smtClean="0"/>
              <a:t>=c where s&gt;=0;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Step 1: Remove inequalities from Primal using Barrier term.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Step 2: State the Lagrange optimality conditions.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Step 3: Apply Newton’s method to the optimality conditions.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Output: Reconstructed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0574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Client/User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286000" y="1524000"/>
            <a:ext cx="1752600" cy="1752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 generation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4572000" y="1524000"/>
            <a:ext cx="15240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553200" y="1447800"/>
            <a:ext cx="2286000" cy="1981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181600" y="4191000"/>
            <a:ext cx="1676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file</a:t>
            </a:r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800600" y="4572000"/>
            <a:ext cx="762000" cy="1588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477000" y="4572000"/>
            <a:ext cx="762000" cy="1588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" idx="1"/>
            <a:endCxn id="6" idx="7"/>
          </p:cNvCxnSpPr>
          <p:nvPr/>
        </p:nvCxnSpPr>
        <p:spPr>
          <a:xfrm rot="5400000" flipH="1" flipV="1">
            <a:off x="3162300" y="1161025"/>
            <a:ext cx="1588" cy="1239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" idx="1"/>
            <a:endCxn id="7" idx="7"/>
          </p:cNvCxnSpPr>
          <p:nvPr/>
        </p:nvCxnSpPr>
        <p:spPr>
          <a:xfrm rot="5400000" flipH="1" flipV="1">
            <a:off x="5334000" y="1219529"/>
            <a:ext cx="1588" cy="107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8" idx="1"/>
            <a:endCxn id="8" idx="7"/>
          </p:cNvCxnSpPr>
          <p:nvPr/>
        </p:nvCxnSpPr>
        <p:spPr>
          <a:xfrm rot="5400000" flipH="1" flipV="1">
            <a:off x="7696200" y="929717"/>
            <a:ext cx="1588" cy="1616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71800" y="1447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5105400" y="144780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2.0</a:t>
            </a:r>
            <a:endParaRPr lang="en-IN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467600" y="1371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3.0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57200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Level 0 DFD</a:t>
            </a:r>
          </a:p>
          <a:p>
            <a:endParaRPr lang="en-IN" dirty="0"/>
          </a:p>
        </p:txBody>
      </p: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1524000" y="2362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038600" y="2209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991100" y="36195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6438900" y="33909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782" y="1371600"/>
            <a:ext cx="1295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Client/User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971582" y="1143000"/>
            <a:ext cx="14478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frequencies of sinusoids</a:t>
            </a:r>
            <a:endParaRPr lang="en-IN" sz="1200" dirty="0"/>
          </a:p>
        </p:txBody>
      </p:sp>
      <p:sp>
        <p:nvSpPr>
          <p:cNvPr id="6" name="Oval 5"/>
          <p:cNvSpPr/>
          <p:nvPr/>
        </p:nvSpPr>
        <p:spPr>
          <a:xfrm>
            <a:off x="3952782" y="1143000"/>
            <a:ext cx="14478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Generate signal</a:t>
            </a:r>
            <a:endParaRPr lang="en-IN" sz="1200" dirty="0"/>
          </a:p>
        </p:txBody>
      </p:sp>
      <p:sp>
        <p:nvSpPr>
          <p:cNvPr id="7" name="Oval 6"/>
          <p:cNvSpPr/>
          <p:nvPr/>
        </p:nvSpPr>
        <p:spPr>
          <a:xfrm>
            <a:off x="5857782" y="1219200"/>
            <a:ext cx="13716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Apply basis function matrix</a:t>
            </a:r>
            <a:endParaRPr lang="en-IN" sz="1200" dirty="0"/>
          </a:p>
        </p:txBody>
      </p:sp>
      <p:sp>
        <p:nvSpPr>
          <p:cNvPr id="8" name="Oval 7"/>
          <p:cNvSpPr/>
          <p:nvPr/>
        </p:nvSpPr>
        <p:spPr>
          <a:xfrm>
            <a:off x="7838982" y="1219200"/>
            <a:ext cx="12954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Apply sampling matrix</a:t>
            </a:r>
            <a:endParaRPr lang="en-IN" sz="1200" dirty="0"/>
          </a:p>
        </p:txBody>
      </p:sp>
      <p:sp>
        <p:nvSpPr>
          <p:cNvPr id="9" name="Rectangle 8"/>
          <p:cNvSpPr/>
          <p:nvPr/>
        </p:nvSpPr>
        <p:spPr>
          <a:xfrm>
            <a:off x="7457982" y="3276600"/>
            <a:ext cx="1524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file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400582" y="3124200"/>
            <a:ext cx="12192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Retrieve values</a:t>
            </a:r>
            <a:endParaRPr lang="en-IN" sz="1200" dirty="0"/>
          </a:p>
        </p:txBody>
      </p:sp>
      <p:sp>
        <p:nvSpPr>
          <p:cNvPr id="11" name="Rectangle 10"/>
          <p:cNvSpPr/>
          <p:nvPr/>
        </p:nvSpPr>
        <p:spPr>
          <a:xfrm>
            <a:off x="3495582" y="3429000"/>
            <a:ext cx="1295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Sample file</a:t>
            </a:r>
            <a:endParaRPr lang="en-IN" sz="1200" dirty="0"/>
          </a:p>
        </p:txBody>
      </p:sp>
      <p:sp>
        <p:nvSpPr>
          <p:cNvPr id="12" name="Oval 11"/>
          <p:cNvSpPr/>
          <p:nvPr/>
        </p:nvSpPr>
        <p:spPr>
          <a:xfrm>
            <a:off x="1209582" y="3048000"/>
            <a:ext cx="16002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Build non linear optimization problem</a:t>
            </a:r>
            <a:endParaRPr lang="en-IN" sz="1200" dirty="0"/>
          </a:p>
        </p:txBody>
      </p:sp>
      <p:sp>
        <p:nvSpPr>
          <p:cNvPr id="13" name="Oval 12"/>
          <p:cNvSpPr/>
          <p:nvPr/>
        </p:nvSpPr>
        <p:spPr>
          <a:xfrm>
            <a:off x="1143000" y="5029200"/>
            <a:ext cx="16002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Apply primal dual integral point method</a:t>
            </a:r>
            <a:endParaRPr lang="en-IN" sz="1200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7153182" y="3581400"/>
            <a:ext cx="6096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8677182" y="3581400"/>
            <a:ext cx="6096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228882" y="3695700"/>
            <a:ext cx="5334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524282" y="3695700"/>
            <a:ext cx="5334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71600" y="1600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Valid key</a:t>
            </a:r>
            <a:endParaRPr lang="en-IN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086600" y="1143000"/>
            <a:ext cx="979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Major </a:t>
            </a:r>
          </a:p>
          <a:p>
            <a:r>
              <a:rPr lang="en-US" sz="1050" b="1" dirty="0" smtClean="0"/>
              <a:t>components</a:t>
            </a:r>
            <a:endParaRPr lang="en-IN" sz="10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438358" y="2667000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Save</a:t>
            </a:r>
          </a:p>
          <a:p>
            <a:r>
              <a:rPr lang="en-US" sz="1200" b="1" dirty="0" smtClean="0"/>
              <a:t>samples</a:t>
            </a:r>
            <a:endParaRPr lang="en-IN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05600" y="3505200"/>
            <a:ext cx="74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Transmit</a:t>
            </a:r>
            <a:endParaRPr lang="en-IN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867182" y="3810000"/>
            <a:ext cx="540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Write</a:t>
            </a:r>
            <a:endParaRPr lang="en-IN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514600" y="10668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1.1</a:t>
            </a:r>
            <a:endParaRPr lang="en-IN" sz="1400" dirty="0"/>
          </a:p>
        </p:txBody>
      </p:sp>
      <p:sp>
        <p:nvSpPr>
          <p:cNvPr id="75" name="Rectangle 74"/>
          <p:cNvSpPr/>
          <p:nvPr/>
        </p:nvSpPr>
        <p:spPr>
          <a:xfrm>
            <a:off x="4495800" y="106680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1.2</a:t>
            </a:r>
            <a:endParaRPr lang="en-IN" sz="1400" dirty="0"/>
          </a:p>
        </p:txBody>
      </p:sp>
      <p:sp>
        <p:nvSpPr>
          <p:cNvPr id="76" name="Rectangle 75"/>
          <p:cNvSpPr/>
          <p:nvPr/>
        </p:nvSpPr>
        <p:spPr>
          <a:xfrm>
            <a:off x="6400800" y="114300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2.1</a:t>
            </a:r>
            <a:endParaRPr lang="en-IN" sz="1400" dirty="0"/>
          </a:p>
        </p:txBody>
      </p:sp>
      <p:sp>
        <p:nvSpPr>
          <p:cNvPr id="77" name="Rectangle 76"/>
          <p:cNvSpPr/>
          <p:nvPr/>
        </p:nvSpPr>
        <p:spPr>
          <a:xfrm>
            <a:off x="8305800" y="114300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2.2</a:t>
            </a:r>
            <a:endParaRPr lang="en-IN" sz="1400" dirty="0"/>
          </a:p>
        </p:txBody>
      </p:sp>
      <p:sp>
        <p:nvSpPr>
          <p:cNvPr id="78" name="Rectangle 77"/>
          <p:cNvSpPr/>
          <p:nvPr/>
        </p:nvSpPr>
        <p:spPr>
          <a:xfrm>
            <a:off x="5867400" y="304800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3.1</a:t>
            </a:r>
            <a:endParaRPr lang="en-IN" sz="1400" dirty="0"/>
          </a:p>
        </p:txBody>
      </p:sp>
      <p:sp>
        <p:nvSpPr>
          <p:cNvPr id="79" name="Rectangle 78"/>
          <p:cNvSpPr/>
          <p:nvPr/>
        </p:nvSpPr>
        <p:spPr>
          <a:xfrm>
            <a:off x="1828800" y="297180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3.2</a:t>
            </a:r>
            <a:endParaRPr lang="en-IN" sz="1400" dirty="0"/>
          </a:p>
        </p:txBody>
      </p:sp>
      <p:sp>
        <p:nvSpPr>
          <p:cNvPr id="80" name="Rectangle 79"/>
          <p:cNvSpPr/>
          <p:nvPr/>
        </p:nvSpPr>
        <p:spPr>
          <a:xfrm>
            <a:off x="1752600" y="495300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3.3</a:t>
            </a:r>
            <a:endParaRPr lang="en-I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Level 1 DFD</a:t>
            </a:r>
          </a:p>
          <a:p>
            <a:endParaRPr lang="en-IN" dirty="0"/>
          </a:p>
        </p:txBody>
      </p:sp>
      <p:cxnSp>
        <p:nvCxnSpPr>
          <p:cNvPr id="83" name="Straight Arrow Connector 82"/>
          <p:cNvCxnSpPr>
            <a:stCxn id="11" idx="1"/>
            <a:endCxn id="12" idx="6"/>
          </p:cNvCxnSpPr>
          <p:nvPr/>
        </p:nvCxnSpPr>
        <p:spPr>
          <a:xfrm rot="10800000">
            <a:off x="2809782" y="3695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1"/>
            <a:endCxn id="5" idx="7"/>
          </p:cNvCxnSpPr>
          <p:nvPr/>
        </p:nvCxnSpPr>
        <p:spPr>
          <a:xfrm rot="5400000" flipH="1" flipV="1">
            <a:off x="2695482" y="809674"/>
            <a:ext cx="1588" cy="1023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6" idx="7"/>
          </p:cNvCxnSpPr>
          <p:nvPr/>
        </p:nvCxnSpPr>
        <p:spPr>
          <a:xfrm rot="5400000" flipH="1" flipV="1">
            <a:off x="4676682" y="820833"/>
            <a:ext cx="1588" cy="1023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" idx="1"/>
            <a:endCxn id="7" idx="7"/>
          </p:cNvCxnSpPr>
          <p:nvPr/>
        </p:nvCxnSpPr>
        <p:spPr>
          <a:xfrm rot="5400000" flipH="1" flipV="1">
            <a:off x="6543582" y="923973"/>
            <a:ext cx="1588" cy="969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" idx="1"/>
            <a:endCxn id="8" idx="7"/>
          </p:cNvCxnSpPr>
          <p:nvPr/>
        </p:nvCxnSpPr>
        <p:spPr>
          <a:xfrm rot="5400000" flipH="1" flipV="1">
            <a:off x="8486682" y="939755"/>
            <a:ext cx="1588" cy="915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2" idx="1"/>
            <a:endCxn id="12" idx="7"/>
          </p:cNvCxnSpPr>
          <p:nvPr/>
        </p:nvCxnSpPr>
        <p:spPr>
          <a:xfrm rot="5400000" flipH="1" flipV="1">
            <a:off x="2009682" y="2671951"/>
            <a:ext cx="1588" cy="1131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0" idx="1"/>
            <a:endCxn id="10" idx="7"/>
          </p:cNvCxnSpPr>
          <p:nvPr/>
        </p:nvCxnSpPr>
        <p:spPr>
          <a:xfrm rot="5400000" flipH="1" flipV="1">
            <a:off x="6010182" y="2849377"/>
            <a:ext cx="1588" cy="862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3" idx="1"/>
            <a:endCxn id="13" idx="7"/>
          </p:cNvCxnSpPr>
          <p:nvPr/>
        </p:nvCxnSpPr>
        <p:spPr>
          <a:xfrm rot="5400000" flipH="1" flipV="1">
            <a:off x="1943100" y="4664310"/>
            <a:ext cx="1588" cy="1131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447800" y="1524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429000" y="1600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4102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239000" y="1676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7924800" y="2819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10800000">
            <a:off x="6553200" y="3429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" idx="2"/>
          </p:cNvCxnSpPr>
          <p:nvPr/>
        </p:nvCxnSpPr>
        <p:spPr>
          <a:xfrm rot="10800000">
            <a:off x="4876800" y="3657600"/>
            <a:ext cx="52378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" idx="4"/>
          </p:cNvCxnSpPr>
          <p:nvPr/>
        </p:nvCxnSpPr>
        <p:spPr>
          <a:xfrm rot="5400000">
            <a:off x="1652541" y="4672059"/>
            <a:ext cx="685800" cy="28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62000"/>
            <a:ext cx="1066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828800" y="533400"/>
            <a:ext cx="12954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Determine frequency of sinusoids</a:t>
            </a:r>
            <a:endParaRPr lang="en-IN" sz="1200" dirty="0"/>
          </a:p>
        </p:txBody>
      </p:sp>
      <p:sp>
        <p:nvSpPr>
          <p:cNvPr id="6" name="Oval 5"/>
          <p:cNvSpPr/>
          <p:nvPr/>
        </p:nvSpPr>
        <p:spPr>
          <a:xfrm>
            <a:off x="3657600" y="533400"/>
            <a:ext cx="12954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Generate individual component sinusoids</a:t>
            </a:r>
            <a:endParaRPr lang="en-IN" sz="1200" dirty="0"/>
          </a:p>
        </p:txBody>
      </p:sp>
      <p:sp>
        <p:nvSpPr>
          <p:cNvPr id="7" name="Oval 6"/>
          <p:cNvSpPr/>
          <p:nvPr/>
        </p:nvSpPr>
        <p:spPr>
          <a:xfrm>
            <a:off x="5486400" y="533400"/>
            <a:ext cx="12192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Combine 2 sinusoids</a:t>
            </a:r>
            <a:endParaRPr lang="en-IN" sz="1200" dirty="0"/>
          </a:p>
        </p:txBody>
      </p:sp>
      <p:sp>
        <p:nvSpPr>
          <p:cNvPr id="8" name="Oval 7"/>
          <p:cNvSpPr/>
          <p:nvPr/>
        </p:nvSpPr>
        <p:spPr>
          <a:xfrm>
            <a:off x="7467600" y="609600"/>
            <a:ext cx="12954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Apply basis function</a:t>
            </a:r>
            <a:endParaRPr lang="en-IN" sz="1200" dirty="0"/>
          </a:p>
        </p:txBody>
      </p:sp>
      <p:sp>
        <p:nvSpPr>
          <p:cNvPr id="9" name="Oval 8"/>
          <p:cNvSpPr/>
          <p:nvPr/>
        </p:nvSpPr>
        <p:spPr>
          <a:xfrm>
            <a:off x="7620000" y="2590800"/>
            <a:ext cx="13716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Apply sampling matrix</a:t>
            </a:r>
            <a:endParaRPr lang="en-IN" sz="1200" dirty="0"/>
          </a:p>
        </p:txBody>
      </p:sp>
      <p:sp>
        <p:nvSpPr>
          <p:cNvPr id="10" name="Rectangle 9"/>
          <p:cNvSpPr/>
          <p:nvPr/>
        </p:nvSpPr>
        <p:spPr>
          <a:xfrm>
            <a:off x="5791200" y="304800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Sample file</a:t>
            </a:r>
            <a:endParaRPr lang="en-IN" sz="1200" dirty="0"/>
          </a:p>
        </p:txBody>
      </p:sp>
      <p:sp>
        <p:nvSpPr>
          <p:cNvPr id="11" name="Oval 10"/>
          <p:cNvSpPr/>
          <p:nvPr/>
        </p:nvSpPr>
        <p:spPr>
          <a:xfrm>
            <a:off x="3886200" y="2667000"/>
            <a:ext cx="14478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Retrieve values</a:t>
            </a:r>
            <a:endParaRPr lang="en-IN" sz="1200" dirty="0"/>
          </a:p>
        </p:txBody>
      </p:sp>
      <p:sp>
        <p:nvSpPr>
          <p:cNvPr id="12" name="Rectangle 11"/>
          <p:cNvSpPr/>
          <p:nvPr/>
        </p:nvSpPr>
        <p:spPr>
          <a:xfrm>
            <a:off x="2057400" y="3124200"/>
            <a:ext cx="1371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Sample file</a:t>
            </a:r>
            <a:endParaRPr lang="en-IN" sz="1200" dirty="0"/>
          </a:p>
        </p:txBody>
      </p:sp>
      <p:sp>
        <p:nvSpPr>
          <p:cNvPr id="13" name="Oval 12"/>
          <p:cNvSpPr/>
          <p:nvPr/>
        </p:nvSpPr>
        <p:spPr>
          <a:xfrm>
            <a:off x="0" y="2743200"/>
            <a:ext cx="16002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Build non linear optimization problem</a:t>
            </a:r>
            <a:endParaRPr lang="en-IN" sz="1200" dirty="0"/>
          </a:p>
        </p:txBody>
      </p:sp>
      <p:sp>
        <p:nvSpPr>
          <p:cNvPr id="16" name="Oval 15"/>
          <p:cNvSpPr/>
          <p:nvPr/>
        </p:nvSpPr>
        <p:spPr>
          <a:xfrm>
            <a:off x="381000" y="5334000"/>
            <a:ext cx="14478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State primal and dual</a:t>
            </a:r>
            <a:endParaRPr lang="en-IN" sz="1200" dirty="0"/>
          </a:p>
        </p:txBody>
      </p:sp>
      <p:sp>
        <p:nvSpPr>
          <p:cNvPr id="17" name="Oval 16"/>
          <p:cNvSpPr/>
          <p:nvPr/>
        </p:nvSpPr>
        <p:spPr>
          <a:xfrm>
            <a:off x="2667000" y="5257800"/>
            <a:ext cx="14478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Remove inequalities</a:t>
            </a:r>
            <a:endParaRPr lang="en-IN" sz="1200" dirty="0"/>
          </a:p>
        </p:txBody>
      </p:sp>
      <p:sp>
        <p:nvSpPr>
          <p:cNvPr id="18" name="Oval 17"/>
          <p:cNvSpPr/>
          <p:nvPr/>
        </p:nvSpPr>
        <p:spPr>
          <a:xfrm>
            <a:off x="5105400" y="5181600"/>
            <a:ext cx="14478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State Lagrange optimality conditions</a:t>
            </a:r>
            <a:endParaRPr lang="en-IN" sz="1200" dirty="0"/>
          </a:p>
        </p:txBody>
      </p:sp>
      <p:sp>
        <p:nvSpPr>
          <p:cNvPr id="19" name="Oval 18"/>
          <p:cNvSpPr/>
          <p:nvPr/>
        </p:nvSpPr>
        <p:spPr>
          <a:xfrm>
            <a:off x="7315200" y="5181600"/>
            <a:ext cx="14478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Apply Newton’s method</a:t>
            </a:r>
            <a:endParaRPr lang="en-IN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295400" y="533400"/>
            <a:ext cx="503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Valid</a:t>
            </a:r>
          </a:p>
          <a:p>
            <a:pPr algn="ctr"/>
            <a:r>
              <a:rPr lang="en-US" sz="1200" b="1" dirty="0" smtClean="0"/>
              <a:t>key</a:t>
            </a:r>
            <a:endParaRPr lang="en-IN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391400" y="1981200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Major </a:t>
            </a:r>
          </a:p>
          <a:p>
            <a:pPr algn="ctr"/>
            <a:r>
              <a:rPr lang="en-US" sz="1200" b="1" dirty="0" smtClean="0"/>
              <a:t>components</a:t>
            </a:r>
            <a:endParaRPr lang="en-IN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162800" y="3505200"/>
            <a:ext cx="644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Save </a:t>
            </a:r>
          </a:p>
          <a:p>
            <a:pPr algn="ctr"/>
            <a:r>
              <a:rPr lang="en-US" sz="1200" b="1" dirty="0" smtClean="0"/>
              <a:t>sample</a:t>
            </a:r>
            <a:endParaRPr lang="en-IN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81600" y="3581400"/>
            <a:ext cx="74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Transmit</a:t>
            </a:r>
            <a:endParaRPr lang="en-IN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429000" y="3581400"/>
            <a:ext cx="576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Write </a:t>
            </a:r>
          </a:p>
          <a:p>
            <a:pPr algn="ctr"/>
            <a:r>
              <a:rPr lang="en-US" sz="1200" b="1" dirty="0" smtClean="0"/>
              <a:t>to</a:t>
            </a:r>
            <a:endParaRPr lang="en-IN" sz="1200" b="1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3733800" y="914400"/>
            <a:ext cx="1143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696200" y="2971800"/>
            <a:ext cx="1219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57200" y="5715000"/>
            <a:ext cx="1295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743200" y="5638800"/>
            <a:ext cx="1295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181600" y="5562600"/>
            <a:ext cx="1295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391400" y="5562600"/>
            <a:ext cx="1295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3" idx="1"/>
            <a:endCxn id="13" idx="7"/>
          </p:cNvCxnSpPr>
          <p:nvPr/>
        </p:nvCxnSpPr>
        <p:spPr>
          <a:xfrm rot="5400000" flipH="1" flipV="1">
            <a:off x="800100" y="2389469"/>
            <a:ext cx="1588" cy="1131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209800" y="533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IN" dirty="0"/>
          </a:p>
        </p:txBody>
      </p:sp>
      <p:sp>
        <p:nvSpPr>
          <p:cNvPr id="153" name="Rectangle 152"/>
          <p:cNvSpPr/>
          <p:nvPr/>
        </p:nvSpPr>
        <p:spPr>
          <a:xfrm>
            <a:off x="4038600" y="533400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1.2.1</a:t>
            </a:r>
            <a:endParaRPr lang="en-IN" dirty="0"/>
          </a:p>
        </p:txBody>
      </p:sp>
      <p:sp>
        <p:nvSpPr>
          <p:cNvPr id="154" name="Rectangle 153"/>
          <p:cNvSpPr/>
          <p:nvPr/>
        </p:nvSpPr>
        <p:spPr>
          <a:xfrm>
            <a:off x="5791200" y="533400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1.2.2</a:t>
            </a:r>
            <a:endParaRPr lang="en-IN" dirty="0"/>
          </a:p>
        </p:txBody>
      </p:sp>
      <p:sp>
        <p:nvSpPr>
          <p:cNvPr id="155" name="Rectangle 154"/>
          <p:cNvSpPr/>
          <p:nvPr/>
        </p:nvSpPr>
        <p:spPr>
          <a:xfrm>
            <a:off x="7924800" y="53340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2.1</a:t>
            </a:r>
            <a:endParaRPr lang="en-IN" dirty="0"/>
          </a:p>
        </p:txBody>
      </p:sp>
      <p:sp>
        <p:nvSpPr>
          <p:cNvPr id="156" name="Rectangle 155"/>
          <p:cNvSpPr/>
          <p:nvPr/>
        </p:nvSpPr>
        <p:spPr>
          <a:xfrm>
            <a:off x="8077200" y="259080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2.2</a:t>
            </a:r>
            <a:endParaRPr lang="en-IN" dirty="0"/>
          </a:p>
        </p:txBody>
      </p:sp>
      <p:sp>
        <p:nvSpPr>
          <p:cNvPr id="157" name="Rectangle 156"/>
          <p:cNvSpPr/>
          <p:nvPr/>
        </p:nvSpPr>
        <p:spPr>
          <a:xfrm>
            <a:off x="609600" y="266700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3.2</a:t>
            </a:r>
            <a:endParaRPr lang="en-IN" dirty="0"/>
          </a:p>
        </p:txBody>
      </p:sp>
      <p:sp>
        <p:nvSpPr>
          <p:cNvPr id="158" name="Rectangle 157"/>
          <p:cNvSpPr/>
          <p:nvPr/>
        </p:nvSpPr>
        <p:spPr>
          <a:xfrm>
            <a:off x="762000" y="5334000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3.3.1</a:t>
            </a:r>
            <a:endParaRPr lang="en-IN" dirty="0"/>
          </a:p>
        </p:txBody>
      </p:sp>
      <p:sp>
        <p:nvSpPr>
          <p:cNvPr id="159" name="Rectangle 158"/>
          <p:cNvSpPr/>
          <p:nvPr/>
        </p:nvSpPr>
        <p:spPr>
          <a:xfrm>
            <a:off x="3048000" y="5257800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3.3.2</a:t>
            </a:r>
            <a:endParaRPr lang="en-IN" dirty="0"/>
          </a:p>
        </p:txBody>
      </p:sp>
      <p:sp>
        <p:nvSpPr>
          <p:cNvPr id="160" name="Rectangle 159"/>
          <p:cNvSpPr/>
          <p:nvPr/>
        </p:nvSpPr>
        <p:spPr>
          <a:xfrm>
            <a:off x="5486400" y="5181600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3.3.3</a:t>
            </a:r>
            <a:endParaRPr lang="en-IN" dirty="0"/>
          </a:p>
        </p:txBody>
      </p:sp>
      <p:sp>
        <p:nvSpPr>
          <p:cNvPr id="161" name="Rectangle 160"/>
          <p:cNvSpPr/>
          <p:nvPr/>
        </p:nvSpPr>
        <p:spPr>
          <a:xfrm>
            <a:off x="7696200" y="5181600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3.3.4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" y="0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Level 2 DFD</a:t>
            </a:r>
          </a:p>
          <a:p>
            <a:endParaRPr lang="en-IN" dirty="0"/>
          </a:p>
        </p:txBody>
      </p:sp>
      <p:cxnSp>
        <p:nvCxnSpPr>
          <p:cNvPr id="63" name="Straight Arrow Connector 62"/>
          <p:cNvCxnSpPr>
            <a:stCxn id="6" idx="6"/>
            <a:endCxn id="7" idx="2"/>
          </p:cNvCxnSpPr>
          <p:nvPr/>
        </p:nvCxnSpPr>
        <p:spPr>
          <a:xfrm>
            <a:off x="4953000" y="1181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477000" y="6096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838200"/>
            <a:ext cx="1143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62600" y="838200"/>
            <a:ext cx="1066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3800" y="914400"/>
            <a:ext cx="1143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295400" y="1066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6"/>
            <a:endCxn id="6" idx="2"/>
          </p:cNvCxnSpPr>
          <p:nvPr/>
        </p:nvCxnSpPr>
        <p:spPr>
          <a:xfrm>
            <a:off x="3124200" y="11430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6705600" y="1371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>
            <a:off x="8077994" y="2209800"/>
            <a:ext cx="761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0" idx="3"/>
          </p:cNvCxnSpPr>
          <p:nvPr/>
        </p:nvCxnSpPr>
        <p:spPr>
          <a:xfrm rot="10800000">
            <a:off x="7162800" y="3352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0800000">
            <a:off x="5334000" y="3505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10800000">
            <a:off x="3429000" y="3505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10800000">
            <a:off x="1600200" y="3276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>
            <a:off x="570706" y="4686300"/>
            <a:ext cx="11437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828800" y="6096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114800" y="6096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project\in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96730"/>
            <a:ext cx="9144000" cy="54612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0"/>
            <a:ext cx="1243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Result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Original signal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610</Words>
  <Application>Microsoft Office PowerPoint</Application>
  <PresentationFormat>On-screen Show (4:3)</PresentationFormat>
  <Paragraphs>163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Signal compression and optimal reconstruction from highly incomplete frequency information using compressive sensing</vt:lpstr>
      <vt:lpstr>Slide 2</vt:lpstr>
      <vt:lpstr>Problem statement</vt:lpstr>
      <vt:lpstr>Slide 4</vt:lpstr>
      <vt:lpstr>Implementation  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References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compression and optimal reconstruction from highly incomplete frequency information using compressed sensing</dc:title>
  <dc:creator>my-pc</dc:creator>
  <cp:lastModifiedBy>OWNER</cp:lastModifiedBy>
  <cp:revision>158</cp:revision>
  <dcterms:created xsi:type="dcterms:W3CDTF">2014-02-16T11:27:54Z</dcterms:created>
  <dcterms:modified xsi:type="dcterms:W3CDTF">2014-03-19T07:02:58Z</dcterms:modified>
</cp:coreProperties>
</file>