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86" r:id="rId3"/>
    <p:sldId id="262" r:id="rId4"/>
    <p:sldId id="266" r:id="rId5"/>
    <p:sldId id="288" r:id="rId6"/>
    <p:sldId id="276" r:id="rId7"/>
    <p:sldId id="281" r:id="rId8"/>
    <p:sldId id="283" r:id="rId9"/>
    <p:sldId id="277" r:id="rId10"/>
    <p:sldId id="284" r:id="rId11"/>
    <p:sldId id="278" r:id="rId12"/>
    <p:sldId id="285" r:id="rId13"/>
    <p:sldId id="279" r:id="rId14"/>
    <p:sldId id="289" r:id="rId15"/>
    <p:sldId id="270" r:id="rId16"/>
    <p:sldId id="28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D9FF2-89E4-43D8-9B3F-7F85F5FD7502}" type="datetimeFigureOut">
              <a:rPr lang="en-US" smtClean="0"/>
              <a:pPr/>
              <a:t>5/5/2014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01C76-F4A9-4F85-B661-D5B73CA4DAD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11C56-9575-462D-817E-7E6801F22419}" type="datetimeFigureOut">
              <a:rPr lang="en-US" smtClean="0"/>
              <a:pPr/>
              <a:t>5/5/2014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6680-C99A-4F03-B2B3-70E6DFDCC32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11C56-9575-462D-817E-7E6801F22419}" type="datetimeFigureOut">
              <a:rPr lang="en-US" smtClean="0"/>
              <a:pPr/>
              <a:t>5/5/2014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6680-C99A-4F03-B2B3-70E6DFDCC32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11C56-9575-462D-817E-7E6801F22419}" type="datetimeFigureOut">
              <a:rPr lang="en-US" smtClean="0"/>
              <a:pPr/>
              <a:t>5/5/2014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6680-C99A-4F03-B2B3-70E6DFDCC32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11C56-9575-462D-817E-7E6801F22419}" type="datetimeFigureOut">
              <a:rPr lang="en-US" smtClean="0"/>
              <a:pPr/>
              <a:t>5/5/2014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6680-C99A-4F03-B2B3-70E6DFDCC32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11C56-9575-462D-817E-7E6801F22419}" type="datetimeFigureOut">
              <a:rPr lang="en-US" smtClean="0"/>
              <a:pPr/>
              <a:t>5/5/2014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6680-C99A-4F03-B2B3-70E6DFDCC32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11C56-9575-462D-817E-7E6801F22419}" type="datetimeFigureOut">
              <a:rPr lang="en-US" smtClean="0"/>
              <a:pPr/>
              <a:t>5/5/2014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6680-C99A-4F03-B2B3-70E6DFDCC32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11C56-9575-462D-817E-7E6801F22419}" type="datetimeFigureOut">
              <a:rPr lang="en-US" smtClean="0"/>
              <a:pPr/>
              <a:t>5/5/2014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6680-C99A-4F03-B2B3-70E6DFDCC32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11C56-9575-462D-817E-7E6801F22419}" type="datetimeFigureOut">
              <a:rPr lang="en-US" smtClean="0"/>
              <a:pPr/>
              <a:t>5/5/2014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6680-C99A-4F03-B2B3-70E6DFDCC32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11C56-9575-462D-817E-7E6801F22419}" type="datetimeFigureOut">
              <a:rPr lang="en-US" smtClean="0"/>
              <a:pPr/>
              <a:t>5/5/2014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6680-C99A-4F03-B2B3-70E6DFDCC32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11C56-9575-462D-817E-7E6801F22419}" type="datetimeFigureOut">
              <a:rPr lang="en-US" smtClean="0"/>
              <a:pPr/>
              <a:t>5/5/2014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6680-C99A-4F03-B2B3-70E6DFDCC32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11C56-9575-462D-817E-7E6801F22419}" type="datetimeFigureOut">
              <a:rPr lang="en-US" smtClean="0"/>
              <a:pPr/>
              <a:t>5/5/2014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6680-C99A-4F03-B2B3-70E6DFDCC32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11C56-9575-462D-817E-7E6801F22419}" type="datetimeFigureOut">
              <a:rPr lang="en-US" smtClean="0"/>
              <a:pPr/>
              <a:t>5/5/2014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66680-C99A-4F03-B2B3-70E6DFDCC32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0"/>
            <a:ext cx="8229600" cy="1371600"/>
          </a:xfrm>
        </p:spPr>
        <p:txBody>
          <a:bodyPr>
            <a:noAutofit/>
          </a:bodyPr>
          <a:lstStyle/>
          <a:p>
            <a:pPr algn="just"/>
            <a:r>
              <a:rPr lang="en-US" sz="2400" b="1" i="1" dirty="0" smtClean="0"/>
              <a:t>Compressed Sensing: A lightweight randomized compression technique with sampling rate much lower than the </a:t>
            </a:r>
            <a:r>
              <a:rPr lang="en-US" sz="2400" b="1" i="1" dirty="0" err="1" smtClean="0"/>
              <a:t>Nyquist</a:t>
            </a:r>
            <a:r>
              <a:rPr lang="en-US" sz="2400" b="1" i="1" dirty="0" smtClean="0"/>
              <a:t> rate for analog signals, verified by GI in comparison with CR and IT reconstruction schemes</a:t>
            </a:r>
            <a:endParaRPr lang="en-US" sz="2400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3200400"/>
            <a:ext cx="83820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External Guide                                                                                       Internal Guide                                                                                </a:t>
            </a:r>
          </a:p>
          <a:p>
            <a:r>
              <a:rPr lang="en-US" i="1" dirty="0" smtClean="0"/>
              <a:t>Dr. </a:t>
            </a:r>
            <a:r>
              <a:rPr lang="en-US" i="1" dirty="0" err="1" smtClean="0"/>
              <a:t>Bhakthavathsalam.R</a:t>
            </a:r>
            <a:r>
              <a:rPr lang="en-US" i="1" dirty="0" smtClean="0"/>
              <a:t>				         </a:t>
            </a:r>
            <a:r>
              <a:rPr lang="en-US" i="1" dirty="0" err="1" smtClean="0"/>
              <a:t>Savitha.G</a:t>
            </a:r>
            <a:r>
              <a:rPr lang="en-US" i="1" dirty="0" smtClean="0"/>
              <a:t>	</a:t>
            </a:r>
          </a:p>
          <a:p>
            <a:r>
              <a:rPr lang="en-US" dirty="0" smtClean="0"/>
              <a:t>Senior Scientific Officer                                                                        Associate Professor</a:t>
            </a:r>
          </a:p>
          <a:p>
            <a:r>
              <a:rPr lang="en-US" dirty="0" smtClean="0"/>
              <a:t>Dept of SERC					         Dept of CS&amp;E</a:t>
            </a:r>
          </a:p>
          <a:p>
            <a:r>
              <a:rPr lang="en-US" dirty="0" smtClean="0"/>
              <a:t>Indian Institute of Science				         BNMIT</a:t>
            </a:r>
          </a:p>
          <a:p>
            <a:r>
              <a:rPr lang="en-US" dirty="0" smtClean="0"/>
              <a:t>Bangalore					         </a:t>
            </a:r>
            <a:r>
              <a:rPr lang="en-US" dirty="0" err="1" smtClean="0"/>
              <a:t>Bangalore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7000" y="5410200"/>
            <a:ext cx="350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Team Members:</a:t>
            </a:r>
          </a:p>
          <a:p>
            <a:r>
              <a:rPr lang="en-US" i="1" dirty="0" err="1" smtClean="0"/>
              <a:t>Abhishek</a:t>
            </a:r>
            <a:r>
              <a:rPr lang="en-US" i="1" dirty="0" smtClean="0"/>
              <a:t> </a:t>
            </a:r>
            <a:r>
              <a:rPr lang="en-US" i="1" dirty="0" err="1" smtClean="0"/>
              <a:t>Sharma.R</a:t>
            </a:r>
            <a:r>
              <a:rPr lang="en-US" i="1" dirty="0" smtClean="0"/>
              <a:t>     </a:t>
            </a:r>
            <a:r>
              <a:rPr lang="en-US" dirty="0" smtClean="0"/>
              <a:t>1BG10CS003</a:t>
            </a:r>
          </a:p>
          <a:p>
            <a:r>
              <a:rPr lang="en-US" i="1" dirty="0" err="1" smtClean="0"/>
              <a:t>Chaitra</a:t>
            </a:r>
            <a:r>
              <a:rPr lang="en-US" i="1" dirty="0" smtClean="0"/>
              <a:t> Suresh              </a:t>
            </a:r>
            <a:r>
              <a:rPr lang="en-US" dirty="0" smtClean="0"/>
              <a:t>1BG10CS025 </a:t>
            </a:r>
          </a:p>
          <a:p>
            <a:r>
              <a:rPr lang="en-US" i="1" dirty="0" err="1" smtClean="0"/>
              <a:t>Chandan</a:t>
            </a:r>
            <a:r>
              <a:rPr lang="en-US" i="1" dirty="0" smtClean="0"/>
              <a:t> S</a:t>
            </a:r>
            <a:r>
              <a:rPr lang="en-US" dirty="0" smtClean="0"/>
              <a:t>	     1BG10CS026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05200" y="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/>
              <a:t>Title</a:t>
            </a:r>
            <a:endParaRPr lang="en-US" sz="32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600200" y="2438400"/>
            <a:ext cx="510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/>
              <a:t>Being carried out at Indian Institute of Science</a:t>
            </a:r>
            <a:endParaRPr lang="en-US" sz="20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p_ser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34997"/>
            <a:ext cx="9144000" cy="54230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304800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Basis Pursuit Solution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mp_ser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09596"/>
            <a:ext cx="9144000" cy="544840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381000"/>
            <a:ext cx="19367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AMP Solution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mpserver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25472"/>
            <a:ext cx="9144000" cy="543252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381000"/>
            <a:ext cx="19591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OMP Solution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1800" y="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Conclusion</a:t>
            </a:r>
            <a:endParaRPr lang="en-IN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295400"/>
            <a:ext cx="9144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An analog signal was generated ,Sampling was done by employing the compressive sampling method and the signal was reconstructed using the following three techniques:</a:t>
            </a:r>
          </a:p>
          <a:p>
            <a:pPr algn="just"/>
            <a:r>
              <a:rPr lang="en-US" sz="2000" dirty="0" smtClean="0"/>
              <a:t>	1)Basis Pursuit</a:t>
            </a:r>
          </a:p>
          <a:p>
            <a:pPr algn="just"/>
            <a:r>
              <a:rPr lang="en-US" sz="2000" dirty="0" smtClean="0"/>
              <a:t>	2)Orthogonal Matching Pursuit</a:t>
            </a:r>
          </a:p>
          <a:p>
            <a:pPr algn="just"/>
            <a:r>
              <a:rPr lang="en-US" sz="2000" dirty="0" smtClean="0"/>
              <a:t>	3)Approximate Message Passing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A comparison was done between the three abovementioned algorithms in terms of the following 2 parameters:</a:t>
            </a:r>
          </a:p>
          <a:p>
            <a:pPr algn="just"/>
            <a:r>
              <a:rPr lang="en-US" sz="2000" dirty="0" smtClean="0"/>
              <a:t>1)Time taken to reconstruct the signal :</a:t>
            </a:r>
          </a:p>
          <a:p>
            <a:pPr algn="just"/>
            <a:r>
              <a:rPr lang="en-US" sz="2000" dirty="0" smtClean="0"/>
              <a:t>	It was found that OMP takes approximately 10 seconds, AMP takes 	approximately  15 seconds, Basis Pursuit takes approximately 70 seconds for 	the given inputs. </a:t>
            </a:r>
          </a:p>
          <a:p>
            <a:pPr algn="just"/>
            <a:r>
              <a:rPr lang="en-US" sz="2000" dirty="0" smtClean="0"/>
              <a:t>2) Error :</a:t>
            </a:r>
          </a:p>
          <a:p>
            <a:pPr algn="just"/>
            <a:r>
              <a:rPr lang="en-US" sz="2000" dirty="0" smtClean="0"/>
              <a:t>	The values of error rates for the three schemes are calculated as       </a:t>
            </a: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5943600"/>
            <a:ext cx="2286000" cy="91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5657671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error rate for</a:t>
            </a:r>
          </a:p>
          <a:p>
            <a:r>
              <a:rPr lang="en-US" dirty="0" smtClean="0"/>
              <a:t>	Basis Pursuit is 0.4736</a:t>
            </a:r>
          </a:p>
          <a:p>
            <a:r>
              <a:rPr lang="en-US" dirty="0" smtClean="0"/>
              <a:t>	Orthogonal Matching Pursuit is 0.4443</a:t>
            </a:r>
          </a:p>
          <a:p>
            <a:r>
              <a:rPr lang="en-US" dirty="0" smtClean="0"/>
              <a:t>	Approximate Message Passing is 0.4739</a:t>
            </a:r>
            <a:endParaRPr lang="en-US" dirty="0"/>
          </a:p>
        </p:txBody>
      </p:sp>
      <p:pic>
        <p:nvPicPr>
          <p:cNvPr id="9" name="Content Placeholder 8" descr="error rat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55927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0"/>
            <a:ext cx="3200400" cy="944562"/>
          </a:xfrm>
        </p:spPr>
        <p:txBody>
          <a:bodyPr/>
          <a:lstStyle/>
          <a:p>
            <a:r>
              <a:rPr lang="en-US" sz="3600" b="1" dirty="0" smtClean="0"/>
              <a:t>References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225689"/>
            <a:ext cx="91440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2000" i="1" dirty="0" err="1" smtClean="0"/>
              <a:t>Saad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Qaisar</a:t>
            </a:r>
            <a:r>
              <a:rPr lang="en-US" sz="2000" i="1" dirty="0" smtClean="0"/>
              <a:t>, </a:t>
            </a:r>
            <a:r>
              <a:rPr lang="en-US" sz="2000" i="1" dirty="0" err="1" smtClean="0"/>
              <a:t>Wafa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Iqbal,Rana</a:t>
            </a:r>
            <a:r>
              <a:rPr lang="en-US" sz="2000" i="1" dirty="0" smtClean="0"/>
              <a:t> Muhammad </a:t>
            </a:r>
            <a:r>
              <a:rPr lang="en-US" sz="2000" i="1" dirty="0" err="1" smtClean="0"/>
              <a:t>Bilal</a:t>
            </a:r>
            <a:r>
              <a:rPr lang="en-US" sz="2000" i="1" dirty="0" smtClean="0"/>
              <a:t>, </a:t>
            </a:r>
            <a:r>
              <a:rPr lang="en-US" sz="2000" i="1" dirty="0" err="1" smtClean="0"/>
              <a:t>Muqaddas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Naureen</a:t>
            </a:r>
            <a:r>
              <a:rPr lang="en-US" sz="2000" i="1" dirty="0" smtClean="0"/>
              <a:t>, </a:t>
            </a:r>
            <a:r>
              <a:rPr lang="en-US" sz="2000" i="1" dirty="0" err="1" smtClean="0"/>
              <a:t>Sungyoung</a:t>
            </a:r>
            <a:r>
              <a:rPr lang="en-US" sz="2000" i="1" dirty="0" smtClean="0"/>
              <a:t> Lee, "Compressive Sensing: From Theory to Applications, A Survey", Journal of Communications and Networks, October 2013.</a:t>
            </a:r>
          </a:p>
          <a:p>
            <a:pPr marL="342900" indent="-342900" algn="just"/>
            <a:endParaRPr lang="en-US" sz="2000" i="1" dirty="0" smtClean="0"/>
          </a:p>
          <a:p>
            <a:pPr marL="342900" indent="-342900" algn="just"/>
            <a:r>
              <a:rPr lang="en-US" sz="2000" i="1" dirty="0" smtClean="0"/>
              <a:t>2. 	D. </a:t>
            </a:r>
            <a:r>
              <a:rPr lang="en-US" sz="2000" i="1" dirty="0" err="1" smtClean="0"/>
              <a:t>Donoho</a:t>
            </a:r>
            <a:r>
              <a:rPr lang="en-US" sz="2000" i="1" dirty="0" smtClean="0"/>
              <a:t>, “Compressed sensing,” IEEE Trans. Inform. Theory,  April 2006.</a:t>
            </a:r>
          </a:p>
          <a:p>
            <a:pPr marL="342900" indent="-342900" algn="just">
              <a:buFont typeface="+mj-lt"/>
              <a:buAutoNum type="arabicPeriod"/>
            </a:pPr>
            <a:endParaRPr lang="en-US" sz="2000" i="1" dirty="0" smtClean="0"/>
          </a:p>
          <a:p>
            <a:pPr marL="342900" indent="-342900" algn="just"/>
            <a:r>
              <a:rPr lang="en-US" sz="2000" i="1" dirty="0" smtClean="0"/>
              <a:t>3.	E. </a:t>
            </a:r>
            <a:r>
              <a:rPr lang="en-US" sz="2000" i="1" dirty="0" err="1" smtClean="0"/>
              <a:t>CandÃ¨s</a:t>
            </a:r>
            <a:r>
              <a:rPr lang="en-US" sz="2000" i="1" dirty="0" smtClean="0"/>
              <a:t> , J. Romberg and T. Tao  "Robust uncertainty principles: Exact signal reconstruction from highly incomplete frequency information",  IEEE Trans. Inform. Theory, 2006. </a:t>
            </a:r>
          </a:p>
          <a:p>
            <a:pPr marL="342900" indent="-342900" algn="just">
              <a:buFont typeface="+mj-lt"/>
              <a:buAutoNum type="arabicPeriod"/>
            </a:pPr>
            <a:endParaRPr lang="en-US" sz="2000" i="1" dirty="0" smtClean="0"/>
          </a:p>
          <a:p>
            <a:pPr marL="342900" indent="-342900" algn="just"/>
            <a:r>
              <a:rPr lang="en-US" sz="2000" i="1" dirty="0" smtClean="0"/>
              <a:t>4.	An Introduction To Compressive Sampling </a:t>
            </a:r>
            <a:r>
              <a:rPr lang="en-US" sz="2000" i="1" dirty="0" err="1" smtClean="0"/>
              <a:t>Candes</a:t>
            </a:r>
            <a:r>
              <a:rPr lang="en-US" sz="2000" i="1" dirty="0" smtClean="0"/>
              <a:t>, E.J. </a:t>
            </a:r>
            <a:r>
              <a:rPr lang="en-US" sz="2000" i="1" dirty="0" err="1" smtClean="0"/>
              <a:t>Wakin</a:t>
            </a:r>
            <a:r>
              <a:rPr lang="en-US" sz="2000" i="1" dirty="0" smtClean="0"/>
              <a:t>, M.B.</a:t>
            </a:r>
            <a:br>
              <a:rPr lang="en-US" sz="2000" i="1" dirty="0" smtClean="0"/>
            </a:br>
            <a:r>
              <a:rPr lang="en-US" sz="2000" i="1" dirty="0" smtClean="0"/>
              <a:t>Signal Processing Magazine, IEEE,2008.</a:t>
            </a:r>
          </a:p>
          <a:p>
            <a:pPr marL="342900" indent="-342900" algn="just"/>
            <a:endParaRPr lang="en-US" sz="2000" i="1" dirty="0" smtClean="0"/>
          </a:p>
          <a:p>
            <a:pPr marL="342900" indent="-342900" algn="just"/>
            <a:r>
              <a:rPr lang="en-US" sz="2000" i="1" dirty="0" smtClean="0"/>
              <a:t>5.  Compressed Sensing Reconstruction via Belief Propagation </a:t>
            </a:r>
            <a:r>
              <a:rPr lang="en-US" sz="2000" i="1" dirty="0" err="1" smtClean="0"/>
              <a:t>Shriram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Sarvotham</a:t>
            </a:r>
            <a:r>
              <a:rPr lang="en-US" sz="2000" i="1" dirty="0" smtClean="0"/>
              <a:t>, </a:t>
            </a:r>
            <a:r>
              <a:rPr lang="en-US" sz="2000" i="1" dirty="0" err="1" smtClean="0"/>
              <a:t>Dror</a:t>
            </a:r>
            <a:r>
              <a:rPr lang="en-US" sz="2000" i="1" dirty="0" smtClean="0"/>
              <a:t> Baron and Richard G. </a:t>
            </a:r>
            <a:r>
              <a:rPr lang="en-US" sz="2000" i="1" dirty="0" err="1" smtClean="0"/>
              <a:t>Baraniuk</a:t>
            </a:r>
            <a:r>
              <a:rPr lang="en-US" sz="2000" i="1" dirty="0" smtClean="0"/>
              <a:t> Department of Electrical and Computer Engineering Rice University, Houston, TX 77005, </a:t>
            </a:r>
            <a:r>
              <a:rPr lang="en-US" sz="2000" i="1" dirty="0" err="1" smtClean="0"/>
              <a:t>USA,July</a:t>
            </a:r>
            <a:r>
              <a:rPr lang="en-US" sz="2000" i="1" dirty="0" smtClean="0"/>
              <a:t> 14, 2006</a:t>
            </a:r>
          </a:p>
          <a:p>
            <a:pPr marL="342900" indent="-342900" algn="just"/>
            <a:endParaRPr lang="en-US" sz="2000" i="1" dirty="0" smtClean="0"/>
          </a:p>
          <a:p>
            <a:pPr marL="342900" indent="-342900" algn="just">
              <a:buFont typeface="+mj-lt"/>
              <a:buAutoNum type="arabicPeriod"/>
            </a:pPr>
            <a:endParaRPr lang="en-US" sz="2000" i="1" dirty="0" smtClean="0"/>
          </a:p>
          <a:p>
            <a:pPr marL="342900" indent="-342900" algn="just">
              <a:buFont typeface="+mj-lt"/>
              <a:buAutoNum type="arabicPeriod"/>
            </a:pPr>
            <a:endParaRPr lang="en-US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8686800" cy="5668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i="1" dirty="0" smtClean="0"/>
              <a:t>6. 	’Algorithms for Sparse </a:t>
            </a:r>
            <a:r>
              <a:rPr lang="en-US" sz="2000" i="1" dirty="0" err="1" smtClean="0"/>
              <a:t>Approximation’,Philip</a:t>
            </a:r>
            <a:r>
              <a:rPr lang="en-US" sz="2000" i="1" dirty="0" smtClean="0"/>
              <a:t> Breen</a:t>
            </a:r>
          </a:p>
          <a:p>
            <a:pPr>
              <a:buNone/>
            </a:pPr>
            <a:endParaRPr lang="en-US" sz="2000" i="1" dirty="0" smtClean="0"/>
          </a:p>
          <a:p>
            <a:pPr>
              <a:buNone/>
            </a:pPr>
            <a:r>
              <a:rPr lang="en-US" sz="2000" i="1" dirty="0" smtClean="0"/>
              <a:t>7. 	‘Iterative </a:t>
            </a:r>
            <a:r>
              <a:rPr lang="en-US" sz="2000" i="1" dirty="0" err="1" smtClean="0"/>
              <a:t>Thresholding</a:t>
            </a:r>
            <a:r>
              <a:rPr lang="en-US" sz="2000" i="1" dirty="0" smtClean="0"/>
              <a:t> for Sparse </a:t>
            </a:r>
            <a:r>
              <a:rPr lang="en-US" sz="2000" i="1" dirty="0" err="1" smtClean="0"/>
              <a:t>Approximations’,Thomas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Blumensath</a:t>
            </a:r>
            <a:r>
              <a:rPr lang="en-US" sz="2000" i="1" dirty="0" smtClean="0"/>
              <a:t> and Mike E. Davies, The Journal of Fourier Analysis and Applications</a:t>
            </a:r>
          </a:p>
          <a:p>
            <a:pPr>
              <a:buNone/>
            </a:pPr>
            <a:endParaRPr lang="en-US" sz="2000" i="1" dirty="0" smtClean="0"/>
          </a:p>
          <a:p>
            <a:pPr>
              <a:buNone/>
            </a:pPr>
            <a:r>
              <a:rPr lang="en-US" sz="2000" i="1" dirty="0" smtClean="0"/>
              <a:t>8. 	‘Message-passing algorithms for compressed </a:t>
            </a:r>
            <a:r>
              <a:rPr lang="en-US" sz="2000" i="1" dirty="0" err="1" smtClean="0"/>
              <a:t>sensing’,David</a:t>
            </a:r>
            <a:r>
              <a:rPr lang="en-US" sz="2000" i="1" dirty="0" smtClean="0"/>
              <a:t> L. </a:t>
            </a:r>
            <a:r>
              <a:rPr lang="en-US" sz="2000" i="1" dirty="0" err="1" smtClean="0"/>
              <a:t>Donoho</a:t>
            </a:r>
            <a:r>
              <a:rPr lang="en-US" sz="2000" i="1" dirty="0" smtClean="0"/>
              <a:t>, Arian </a:t>
            </a:r>
            <a:r>
              <a:rPr lang="en-US" sz="2000" i="1" dirty="0" err="1" smtClean="0"/>
              <a:t>Maleki</a:t>
            </a:r>
            <a:r>
              <a:rPr lang="en-US" sz="2000" i="1" dirty="0" smtClean="0"/>
              <a:t>, and Andrea </a:t>
            </a:r>
            <a:r>
              <a:rPr lang="en-US" sz="2000" i="1" dirty="0" err="1" smtClean="0"/>
              <a:t>Montanaria</a:t>
            </a:r>
            <a:r>
              <a:rPr lang="en-US" sz="2000" i="1" dirty="0" smtClean="0"/>
              <a:t>, Departments of Statistics and Electrical Engineering, Stanford University,  September 11, 2009</a:t>
            </a:r>
          </a:p>
          <a:p>
            <a:pPr>
              <a:buNone/>
            </a:pPr>
            <a:endParaRPr lang="en-US" sz="2000" i="1" dirty="0" smtClean="0"/>
          </a:p>
          <a:p>
            <a:pPr>
              <a:buNone/>
            </a:pPr>
            <a:r>
              <a:rPr lang="en-US" sz="2000" i="1" dirty="0" smtClean="0"/>
              <a:t>9. 	‘Message Passing Algorithms for Compressed Sensing: I. Motivation and Construction ‘, David L. </a:t>
            </a:r>
            <a:r>
              <a:rPr lang="en-US" sz="2000" i="1" dirty="0" err="1" smtClean="0"/>
              <a:t>Donoho</a:t>
            </a:r>
            <a:r>
              <a:rPr lang="en-US" sz="2000" i="1" dirty="0" smtClean="0"/>
              <a:t>, Arian </a:t>
            </a:r>
            <a:r>
              <a:rPr lang="en-US" sz="2000" i="1" dirty="0" err="1" smtClean="0"/>
              <a:t>Maleki</a:t>
            </a:r>
            <a:r>
              <a:rPr lang="en-US" sz="2000" i="1" dirty="0" smtClean="0"/>
              <a:t>, and Andrea </a:t>
            </a:r>
            <a:r>
              <a:rPr lang="en-US" sz="2000" i="1" dirty="0" err="1" smtClean="0"/>
              <a:t>Montanaria</a:t>
            </a:r>
            <a:r>
              <a:rPr lang="en-US" sz="2000" i="1" dirty="0" smtClean="0"/>
              <a:t>, Departments of Statistics and Electrical Engineering, Stanford University</a:t>
            </a:r>
          </a:p>
          <a:p>
            <a:pPr>
              <a:buNone/>
            </a:pPr>
            <a:endParaRPr lang="en-US" sz="2000" i="1" dirty="0" smtClean="0"/>
          </a:p>
          <a:p>
            <a:endParaRPr lang="en-US" sz="2000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8763000" cy="2971800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2000" b="1" dirty="0" smtClean="0"/>
          </a:p>
          <a:p>
            <a:r>
              <a:rPr lang="en-US" sz="2000" dirty="0" smtClean="0"/>
              <a:t>The entire signal can be determined accurately from relatively few measurements.</a:t>
            </a:r>
          </a:p>
          <a:p>
            <a:r>
              <a:rPr lang="en-US" sz="2000" dirty="0" smtClean="0"/>
              <a:t>Compressed sensing challenges the traditional sample first-then compress procedure.</a:t>
            </a:r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362200" y="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 </a:t>
            </a:r>
            <a:r>
              <a:rPr lang="en-US" sz="3600" b="1" dirty="0" smtClean="0"/>
              <a:t>Introduction</a:t>
            </a:r>
            <a:endParaRPr lang="en-IN" sz="3600" b="1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6000"/>
            <a:ext cx="9144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Problem statement</a:t>
            </a:r>
            <a:endParaRPr lang="en-IN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981200"/>
            <a:ext cx="838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i="1" dirty="0" smtClean="0"/>
              <a:t>To sample a given analog signal at a rate much lower than the </a:t>
            </a:r>
            <a:r>
              <a:rPr lang="en-IN" sz="2400" b="1" i="1" dirty="0" err="1" smtClean="0"/>
              <a:t>Nyquist</a:t>
            </a:r>
            <a:r>
              <a:rPr lang="en-IN" sz="2400" b="1" i="1" dirty="0" smtClean="0"/>
              <a:t> rate suggested by the </a:t>
            </a:r>
            <a:r>
              <a:rPr lang="en-IN" sz="2400" b="1" i="1" dirty="0" err="1" smtClean="0"/>
              <a:t>Nyquist</a:t>
            </a:r>
            <a:r>
              <a:rPr lang="en-IN" sz="2400" b="1" i="1" dirty="0" smtClean="0"/>
              <a:t>-Shannon sampling theorem and reconstruct the original signal using Convex Relaxation(CR), Greedy Iterative(GI) and Iterative </a:t>
            </a:r>
            <a:r>
              <a:rPr lang="en-IN" sz="2400" b="1" i="1" dirty="0" err="1" smtClean="0"/>
              <a:t>Thresholding</a:t>
            </a:r>
            <a:r>
              <a:rPr lang="en-IN" sz="2400" b="1" i="1" dirty="0" smtClean="0"/>
              <a:t>(IT) reconstruction schemes. </a:t>
            </a:r>
          </a:p>
          <a:p>
            <a:pPr algn="just"/>
            <a:endParaRPr lang="en-I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62200" y="0"/>
            <a:ext cx="358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600" b="1" dirty="0" smtClean="0"/>
              <a:t>System Design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066800"/>
            <a:ext cx="186690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33400" y="2971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 rot="185422">
            <a:off x="2207609" y="1419143"/>
            <a:ext cx="2515051" cy="1730327"/>
          </a:xfrm>
          <a:custGeom>
            <a:avLst/>
            <a:gdLst>
              <a:gd name="connsiteX0" fmla="*/ 18757 w 694007"/>
              <a:gd name="connsiteY0" fmla="*/ 942536 h 1730327"/>
              <a:gd name="connsiteX1" fmla="*/ 18757 w 694007"/>
              <a:gd name="connsiteY1" fmla="*/ 450166 h 1730327"/>
              <a:gd name="connsiteX2" fmla="*/ 131299 w 694007"/>
              <a:gd name="connsiteY2" fmla="*/ 1350499 h 1730327"/>
              <a:gd name="connsiteX3" fmla="*/ 131299 w 694007"/>
              <a:gd name="connsiteY3" fmla="*/ 309489 h 1730327"/>
              <a:gd name="connsiteX4" fmla="*/ 243840 w 694007"/>
              <a:gd name="connsiteY4" fmla="*/ 1575582 h 1730327"/>
              <a:gd name="connsiteX5" fmla="*/ 229773 w 694007"/>
              <a:gd name="connsiteY5" fmla="*/ 98474 h 1730327"/>
              <a:gd name="connsiteX6" fmla="*/ 370450 w 694007"/>
              <a:gd name="connsiteY6" fmla="*/ 1716259 h 1730327"/>
              <a:gd name="connsiteX7" fmla="*/ 342314 w 694007"/>
              <a:gd name="connsiteY7" fmla="*/ 14068 h 1730327"/>
              <a:gd name="connsiteX8" fmla="*/ 454856 w 694007"/>
              <a:gd name="connsiteY8" fmla="*/ 1631852 h 1730327"/>
              <a:gd name="connsiteX9" fmla="*/ 454856 w 694007"/>
              <a:gd name="connsiteY9" fmla="*/ 239151 h 1730327"/>
              <a:gd name="connsiteX10" fmla="*/ 539262 w 694007"/>
              <a:gd name="connsiteY10" fmla="*/ 1561514 h 1730327"/>
              <a:gd name="connsiteX11" fmla="*/ 525194 w 694007"/>
              <a:gd name="connsiteY11" fmla="*/ 309489 h 1730327"/>
              <a:gd name="connsiteX12" fmla="*/ 609600 w 694007"/>
              <a:gd name="connsiteY12" fmla="*/ 1547446 h 1730327"/>
              <a:gd name="connsiteX13" fmla="*/ 623668 w 694007"/>
              <a:gd name="connsiteY13" fmla="*/ 436099 h 1730327"/>
              <a:gd name="connsiteX14" fmla="*/ 694007 w 694007"/>
              <a:gd name="connsiteY14" fmla="*/ 970671 h 1730327"/>
              <a:gd name="connsiteX15" fmla="*/ 694007 w 694007"/>
              <a:gd name="connsiteY15" fmla="*/ 970671 h 1730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94007" h="1730327">
                <a:moveTo>
                  <a:pt x="18757" y="942536"/>
                </a:moveTo>
                <a:cubicBezTo>
                  <a:pt x="9378" y="662354"/>
                  <a:pt x="0" y="382172"/>
                  <a:pt x="18757" y="450166"/>
                </a:cubicBezTo>
                <a:cubicBezTo>
                  <a:pt x="37514" y="518160"/>
                  <a:pt x="112542" y="1373945"/>
                  <a:pt x="131299" y="1350499"/>
                </a:cubicBezTo>
                <a:cubicBezTo>
                  <a:pt x="150056" y="1327053"/>
                  <a:pt x="112542" y="271975"/>
                  <a:pt x="131299" y="309489"/>
                </a:cubicBezTo>
                <a:cubicBezTo>
                  <a:pt x="150056" y="347003"/>
                  <a:pt x="227428" y="1610751"/>
                  <a:pt x="243840" y="1575582"/>
                </a:cubicBezTo>
                <a:cubicBezTo>
                  <a:pt x="260252" y="1540413"/>
                  <a:pt x="208671" y="75028"/>
                  <a:pt x="229773" y="98474"/>
                </a:cubicBezTo>
                <a:cubicBezTo>
                  <a:pt x="250875" y="121920"/>
                  <a:pt x="351693" y="1730327"/>
                  <a:pt x="370450" y="1716259"/>
                </a:cubicBezTo>
                <a:cubicBezTo>
                  <a:pt x="389207" y="1702191"/>
                  <a:pt x="328246" y="28136"/>
                  <a:pt x="342314" y="14068"/>
                </a:cubicBezTo>
                <a:cubicBezTo>
                  <a:pt x="356382" y="0"/>
                  <a:pt x="436099" y="1594338"/>
                  <a:pt x="454856" y="1631852"/>
                </a:cubicBezTo>
                <a:cubicBezTo>
                  <a:pt x="473613" y="1669366"/>
                  <a:pt x="440788" y="250874"/>
                  <a:pt x="454856" y="239151"/>
                </a:cubicBezTo>
                <a:cubicBezTo>
                  <a:pt x="468924" y="227428"/>
                  <a:pt x="527539" y="1549791"/>
                  <a:pt x="539262" y="1561514"/>
                </a:cubicBezTo>
                <a:cubicBezTo>
                  <a:pt x="550985" y="1573237"/>
                  <a:pt x="513471" y="311834"/>
                  <a:pt x="525194" y="309489"/>
                </a:cubicBezTo>
                <a:cubicBezTo>
                  <a:pt x="536917" y="307144"/>
                  <a:pt x="593188" y="1526344"/>
                  <a:pt x="609600" y="1547446"/>
                </a:cubicBezTo>
                <a:cubicBezTo>
                  <a:pt x="626012" y="1568548"/>
                  <a:pt x="609600" y="532228"/>
                  <a:pt x="623668" y="436099"/>
                </a:cubicBezTo>
                <a:cubicBezTo>
                  <a:pt x="637736" y="339970"/>
                  <a:pt x="694007" y="970671"/>
                  <a:pt x="694007" y="970671"/>
                </a:cubicBezTo>
                <a:lnTo>
                  <a:pt x="694007" y="970671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743200" y="3200400"/>
            <a:ext cx="1143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Signal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4191000"/>
            <a:ext cx="99060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200000">
            <a:off x="5091112" y="1309689"/>
            <a:ext cx="153352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xtBox 19"/>
          <p:cNvSpPr txBox="1"/>
          <p:nvPr/>
        </p:nvSpPr>
        <p:spPr>
          <a:xfrm>
            <a:off x="5181600" y="3124200"/>
            <a:ext cx="1143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Sampling </a:t>
            </a:r>
            <a:endParaRPr lang="en-US" dirty="0"/>
          </a:p>
        </p:txBody>
      </p:sp>
      <p:sp>
        <p:nvSpPr>
          <p:cNvPr id="28" name="U-Turn Arrow 27"/>
          <p:cNvSpPr/>
          <p:nvPr/>
        </p:nvSpPr>
        <p:spPr>
          <a:xfrm rot="5400000">
            <a:off x="5410200" y="3429000"/>
            <a:ext cx="3505200" cy="7620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10200" y="6248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Reconstruction</a:t>
            </a:r>
            <a:endParaRPr lang="en-US" dirty="0"/>
          </a:p>
        </p:txBody>
      </p:sp>
      <p:sp>
        <p:nvSpPr>
          <p:cNvPr id="31" name="Freeform 30"/>
          <p:cNvSpPr/>
          <p:nvPr/>
        </p:nvSpPr>
        <p:spPr>
          <a:xfrm rot="185422">
            <a:off x="3092813" y="4333736"/>
            <a:ext cx="2515051" cy="1730327"/>
          </a:xfrm>
          <a:custGeom>
            <a:avLst/>
            <a:gdLst>
              <a:gd name="connsiteX0" fmla="*/ 18757 w 694007"/>
              <a:gd name="connsiteY0" fmla="*/ 942536 h 1730327"/>
              <a:gd name="connsiteX1" fmla="*/ 18757 w 694007"/>
              <a:gd name="connsiteY1" fmla="*/ 450166 h 1730327"/>
              <a:gd name="connsiteX2" fmla="*/ 131299 w 694007"/>
              <a:gd name="connsiteY2" fmla="*/ 1350499 h 1730327"/>
              <a:gd name="connsiteX3" fmla="*/ 131299 w 694007"/>
              <a:gd name="connsiteY3" fmla="*/ 309489 h 1730327"/>
              <a:gd name="connsiteX4" fmla="*/ 243840 w 694007"/>
              <a:gd name="connsiteY4" fmla="*/ 1575582 h 1730327"/>
              <a:gd name="connsiteX5" fmla="*/ 229773 w 694007"/>
              <a:gd name="connsiteY5" fmla="*/ 98474 h 1730327"/>
              <a:gd name="connsiteX6" fmla="*/ 370450 w 694007"/>
              <a:gd name="connsiteY6" fmla="*/ 1716259 h 1730327"/>
              <a:gd name="connsiteX7" fmla="*/ 342314 w 694007"/>
              <a:gd name="connsiteY7" fmla="*/ 14068 h 1730327"/>
              <a:gd name="connsiteX8" fmla="*/ 454856 w 694007"/>
              <a:gd name="connsiteY8" fmla="*/ 1631852 h 1730327"/>
              <a:gd name="connsiteX9" fmla="*/ 454856 w 694007"/>
              <a:gd name="connsiteY9" fmla="*/ 239151 h 1730327"/>
              <a:gd name="connsiteX10" fmla="*/ 539262 w 694007"/>
              <a:gd name="connsiteY10" fmla="*/ 1561514 h 1730327"/>
              <a:gd name="connsiteX11" fmla="*/ 525194 w 694007"/>
              <a:gd name="connsiteY11" fmla="*/ 309489 h 1730327"/>
              <a:gd name="connsiteX12" fmla="*/ 609600 w 694007"/>
              <a:gd name="connsiteY12" fmla="*/ 1547446 h 1730327"/>
              <a:gd name="connsiteX13" fmla="*/ 623668 w 694007"/>
              <a:gd name="connsiteY13" fmla="*/ 436099 h 1730327"/>
              <a:gd name="connsiteX14" fmla="*/ 694007 w 694007"/>
              <a:gd name="connsiteY14" fmla="*/ 970671 h 1730327"/>
              <a:gd name="connsiteX15" fmla="*/ 694007 w 694007"/>
              <a:gd name="connsiteY15" fmla="*/ 970671 h 1730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94007" h="1730327">
                <a:moveTo>
                  <a:pt x="18757" y="942536"/>
                </a:moveTo>
                <a:cubicBezTo>
                  <a:pt x="9378" y="662354"/>
                  <a:pt x="0" y="382172"/>
                  <a:pt x="18757" y="450166"/>
                </a:cubicBezTo>
                <a:cubicBezTo>
                  <a:pt x="37514" y="518160"/>
                  <a:pt x="112542" y="1373945"/>
                  <a:pt x="131299" y="1350499"/>
                </a:cubicBezTo>
                <a:cubicBezTo>
                  <a:pt x="150056" y="1327053"/>
                  <a:pt x="112542" y="271975"/>
                  <a:pt x="131299" y="309489"/>
                </a:cubicBezTo>
                <a:cubicBezTo>
                  <a:pt x="150056" y="347003"/>
                  <a:pt x="227428" y="1610751"/>
                  <a:pt x="243840" y="1575582"/>
                </a:cubicBezTo>
                <a:cubicBezTo>
                  <a:pt x="260252" y="1540413"/>
                  <a:pt x="208671" y="75028"/>
                  <a:pt x="229773" y="98474"/>
                </a:cubicBezTo>
                <a:cubicBezTo>
                  <a:pt x="250875" y="121920"/>
                  <a:pt x="351693" y="1730327"/>
                  <a:pt x="370450" y="1716259"/>
                </a:cubicBezTo>
                <a:cubicBezTo>
                  <a:pt x="389207" y="1702191"/>
                  <a:pt x="328246" y="28136"/>
                  <a:pt x="342314" y="14068"/>
                </a:cubicBezTo>
                <a:cubicBezTo>
                  <a:pt x="356382" y="0"/>
                  <a:pt x="436099" y="1594338"/>
                  <a:pt x="454856" y="1631852"/>
                </a:cubicBezTo>
                <a:cubicBezTo>
                  <a:pt x="473613" y="1669366"/>
                  <a:pt x="440788" y="250874"/>
                  <a:pt x="454856" y="239151"/>
                </a:cubicBezTo>
                <a:cubicBezTo>
                  <a:pt x="468924" y="227428"/>
                  <a:pt x="527539" y="1549791"/>
                  <a:pt x="539262" y="1561514"/>
                </a:cubicBezTo>
                <a:cubicBezTo>
                  <a:pt x="550985" y="1573237"/>
                  <a:pt x="513471" y="311834"/>
                  <a:pt x="525194" y="309489"/>
                </a:cubicBezTo>
                <a:cubicBezTo>
                  <a:pt x="536917" y="307144"/>
                  <a:pt x="593188" y="1526344"/>
                  <a:pt x="609600" y="1547446"/>
                </a:cubicBezTo>
                <a:cubicBezTo>
                  <a:pt x="626012" y="1568548"/>
                  <a:pt x="609600" y="532228"/>
                  <a:pt x="623668" y="436099"/>
                </a:cubicBezTo>
                <a:cubicBezTo>
                  <a:pt x="637736" y="339970"/>
                  <a:pt x="694007" y="970671"/>
                  <a:pt x="694007" y="970671"/>
                </a:cubicBezTo>
                <a:lnTo>
                  <a:pt x="694007" y="970671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Arrow 31"/>
          <p:cNvSpPr/>
          <p:nvPr/>
        </p:nvSpPr>
        <p:spPr>
          <a:xfrm>
            <a:off x="1981200" y="5105400"/>
            <a:ext cx="9144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28600" y="50292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Reconstructed signal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620000" y="3581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9906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System Architecture</a:t>
            </a:r>
            <a:endParaRPr lang="en-US" sz="3600" b="1" dirty="0"/>
          </a:p>
        </p:txBody>
      </p:sp>
      <p:sp>
        <p:nvSpPr>
          <p:cNvPr id="7" name="Rectangle 6"/>
          <p:cNvSpPr/>
          <p:nvPr/>
        </p:nvSpPr>
        <p:spPr>
          <a:xfrm>
            <a:off x="3962400" y="1295400"/>
            <a:ext cx="1981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Sampling</a:t>
            </a:r>
            <a:endParaRPr lang="en-US" dirty="0"/>
          </a:p>
        </p:txBody>
      </p:sp>
      <p:cxnSp>
        <p:nvCxnSpPr>
          <p:cNvPr id="10" name="Straight Connector 9"/>
          <p:cNvCxnSpPr>
            <a:stCxn id="7" idx="2"/>
          </p:cNvCxnSpPr>
          <p:nvPr/>
        </p:nvCxnSpPr>
        <p:spPr>
          <a:xfrm>
            <a:off x="4953000" y="2667000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962400" y="3352800"/>
            <a:ext cx="20574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Reconstruction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3733800" y="4800600"/>
            <a:ext cx="6858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2"/>
          </p:cNvCxnSpPr>
          <p:nvPr/>
        </p:nvCxnSpPr>
        <p:spPr>
          <a:xfrm>
            <a:off x="4991100" y="4800600"/>
            <a:ext cx="381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715000" y="4800600"/>
            <a:ext cx="6858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819400" y="5486400"/>
            <a:ext cx="1524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Basis Pursuit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419600" y="5486400"/>
            <a:ext cx="1371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AMP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943600" y="5486400"/>
            <a:ext cx="1524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</a:t>
            </a:r>
            <a:r>
              <a:rPr lang="en-US" smtClean="0"/>
              <a:t>MP</a:t>
            </a:r>
            <a:endParaRPr lang="en-US" dirty="0"/>
          </a:p>
        </p:txBody>
      </p:sp>
      <p:cxnSp>
        <p:nvCxnSpPr>
          <p:cNvPr id="28" name="Shape 27"/>
          <p:cNvCxnSpPr>
            <a:stCxn id="18" idx="2"/>
          </p:cNvCxnSpPr>
          <p:nvPr/>
        </p:nvCxnSpPr>
        <p:spPr>
          <a:xfrm rot="5400000">
            <a:off x="2552700" y="5295900"/>
            <a:ext cx="228600" cy="18288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hape 29"/>
          <p:cNvCxnSpPr>
            <a:stCxn id="19" idx="2"/>
          </p:cNvCxnSpPr>
          <p:nvPr/>
        </p:nvCxnSpPr>
        <p:spPr>
          <a:xfrm rot="5400000">
            <a:off x="4229100" y="5448300"/>
            <a:ext cx="228600" cy="15240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hape 31"/>
          <p:cNvCxnSpPr>
            <a:stCxn id="21" idx="2"/>
          </p:cNvCxnSpPr>
          <p:nvPr/>
        </p:nvCxnSpPr>
        <p:spPr>
          <a:xfrm rot="5400000">
            <a:off x="5791200" y="5410200"/>
            <a:ext cx="228600" cy="16002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667000" y="1524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Signal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52400" y="59436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Reconstructed </a:t>
            </a:r>
          </a:p>
          <a:p>
            <a:pPr algn="ctr"/>
            <a:r>
              <a:rPr lang="en-US" dirty="0" smtClean="0"/>
              <a:t>Signal</a:t>
            </a:r>
            <a:endParaRPr lang="en-US" dirty="0"/>
          </a:p>
        </p:txBody>
      </p:sp>
      <p:sp>
        <p:nvSpPr>
          <p:cNvPr id="20" name="Left Arrow 19"/>
          <p:cNvSpPr/>
          <p:nvPr/>
        </p:nvSpPr>
        <p:spPr>
          <a:xfrm>
            <a:off x="1676400" y="6172200"/>
            <a:ext cx="9144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Arrow 21"/>
          <p:cNvSpPr/>
          <p:nvPr/>
        </p:nvSpPr>
        <p:spPr>
          <a:xfrm rot="10800000">
            <a:off x="2743200" y="1905000"/>
            <a:ext cx="12192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762000" y="0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Implementation Requirements</a:t>
            </a:r>
            <a:endParaRPr lang="en-US" sz="3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57200" y="1371600"/>
            <a:ext cx="3352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Software Requirements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 Windows 7/8/8.1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err="1" smtClean="0"/>
              <a:t>Matlab</a:t>
            </a:r>
            <a:r>
              <a:rPr lang="en-US" sz="2200" dirty="0" smtClean="0"/>
              <a:t> 2013a</a:t>
            </a:r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r>
              <a:rPr lang="en-US" sz="2200" b="1" dirty="0" smtClean="0"/>
              <a:t>Hardware Requirements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 1 </a:t>
            </a:r>
            <a:r>
              <a:rPr lang="en-US" sz="2200" dirty="0" err="1" smtClean="0"/>
              <a:t>Ghz</a:t>
            </a:r>
            <a:r>
              <a:rPr lang="en-US" sz="2200" dirty="0" smtClean="0"/>
              <a:t> Processor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 1GB RAM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 16 GB hard disk 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9906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Implementation Modules</a:t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8610600" cy="5715000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800" dirty="0" smtClean="0"/>
              <a:t>Sampling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000" dirty="0" smtClean="0"/>
              <a:t>Input: Signal to be sampled ‘f’</a:t>
            </a:r>
          </a:p>
          <a:p>
            <a:pPr lvl="0" algn="just">
              <a:buFont typeface="Wingdings" pitchFamily="2" charset="2"/>
              <a:buChar char="§"/>
            </a:pPr>
            <a:r>
              <a:rPr lang="en-US" sz="2000" dirty="0" smtClean="0"/>
              <a:t>Basis matrix(</a:t>
            </a:r>
            <a:r>
              <a:rPr lang="el-GR" sz="2000" b="1" dirty="0" smtClean="0"/>
              <a:t>Ψ</a:t>
            </a:r>
            <a:r>
              <a:rPr lang="en-IN" sz="2000" dirty="0" smtClean="0"/>
              <a:t>) is applied to the input signal. </a:t>
            </a:r>
          </a:p>
          <a:p>
            <a:pPr lvl="0" algn="just">
              <a:buNone/>
            </a:pPr>
            <a:r>
              <a:rPr lang="en-US" sz="2000" dirty="0" smtClean="0"/>
              <a:t>     The vector ‘c’ consisting of major frequency components of the signal is obtained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000" dirty="0" smtClean="0"/>
              <a:t>Sampling matrix(</a:t>
            </a:r>
            <a:r>
              <a:rPr lang="el-GR" sz="2000" b="1" dirty="0" smtClean="0"/>
              <a:t>Φ</a:t>
            </a:r>
            <a:r>
              <a:rPr lang="en-IN" sz="2000" dirty="0" smtClean="0"/>
              <a:t>) is applied to vector c, </a:t>
            </a:r>
            <a:r>
              <a:rPr lang="en-US" sz="2000" dirty="0" smtClean="0"/>
              <a:t>Random Samples ‘b’ are obtained</a:t>
            </a:r>
            <a:r>
              <a:rPr lang="en-IN" sz="2000" dirty="0" smtClean="0"/>
              <a:t>.</a:t>
            </a:r>
            <a:r>
              <a:rPr lang="en-US" sz="2000" dirty="0" smtClean="0"/>
              <a:t>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000" dirty="0" smtClean="0"/>
              <a:t>Output: Frequency samples of the input signal ‘b’</a:t>
            </a:r>
          </a:p>
          <a:p>
            <a:pPr algn="just">
              <a:buFont typeface="Wingdings" pitchFamily="2" charset="2"/>
              <a:buChar char="§"/>
            </a:pPr>
            <a:endParaRPr lang="en-US" sz="2000" dirty="0" smtClean="0"/>
          </a:p>
          <a:p>
            <a:pPr algn="just">
              <a:buFont typeface="Wingdings" pitchFamily="2" charset="2"/>
              <a:buChar char="q"/>
            </a:pPr>
            <a:r>
              <a:rPr lang="en-US" sz="2800" dirty="0" smtClean="0"/>
              <a:t>Reconstruction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000" dirty="0" smtClean="0"/>
              <a:t>Input: Samples of the input signal ‘b’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000" dirty="0" smtClean="0"/>
              <a:t>Express the problem to be solved in the form ‘Ax=b’ where A= </a:t>
            </a:r>
            <a:r>
              <a:rPr lang="el-GR" sz="2000" b="1" dirty="0" smtClean="0"/>
              <a:t>Φ</a:t>
            </a:r>
            <a:r>
              <a:rPr lang="en-IN" sz="2000" b="1" dirty="0" smtClean="0"/>
              <a:t> </a:t>
            </a:r>
            <a:r>
              <a:rPr lang="el-GR" sz="2000" b="1" dirty="0" smtClean="0"/>
              <a:t>Ψ</a:t>
            </a:r>
            <a:r>
              <a:rPr lang="en-US" sz="2000" b="1" dirty="0" smtClean="0"/>
              <a:t> </a:t>
            </a:r>
            <a:r>
              <a:rPr lang="en-US" sz="2000" dirty="0" smtClean="0"/>
              <a:t>and ‘x’ is the solution to be found.</a:t>
            </a:r>
            <a:r>
              <a:rPr lang="en-IN" sz="2000" dirty="0" smtClean="0"/>
              <a:t> Express this as an optimization problem.</a:t>
            </a:r>
          </a:p>
          <a:p>
            <a:pPr algn="just">
              <a:buFont typeface="Wingdings" pitchFamily="2" charset="2"/>
              <a:buChar char="§"/>
            </a:pPr>
            <a:r>
              <a:rPr lang="en-IN" sz="2000" dirty="0" smtClean="0"/>
              <a:t>Solve the problem using any of the following algorithms:</a:t>
            </a:r>
          </a:p>
          <a:p>
            <a:pPr algn="just">
              <a:buFont typeface="Wingdings" pitchFamily="2" charset="2"/>
              <a:buChar char="v"/>
            </a:pPr>
            <a:endParaRPr lang="en-IN" sz="2000" dirty="0" smtClean="0"/>
          </a:p>
          <a:p>
            <a:pPr lvl="1" algn="just">
              <a:buFont typeface="Wingdings" pitchFamily="2" charset="2"/>
              <a:buChar char="§"/>
            </a:pPr>
            <a:r>
              <a:rPr lang="en-IN" sz="1600" dirty="0" smtClean="0"/>
              <a:t>Basis Pursuit</a:t>
            </a:r>
          </a:p>
          <a:p>
            <a:pPr lvl="1" algn="just">
              <a:buFont typeface="Wingdings" pitchFamily="2" charset="2"/>
              <a:buChar char="§"/>
            </a:pPr>
            <a:r>
              <a:rPr lang="en-IN" sz="1600" dirty="0" smtClean="0"/>
              <a:t>Approximate Message Passing</a:t>
            </a:r>
          </a:p>
          <a:p>
            <a:pPr lvl="1" algn="just">
              <a:buFont typeface="Wingdings" pitchFamily="2" charset="2"/>
              <a:buChar char="§"/>
            </a:pPr>
            <a:r>
              <a:rPr lang="en-IN" sz="1600" dirty="0" smtClean="0"/>
              <a:t>Orthogonal Matching Pursuit</a:t>
            </a:r>
          </a:p>
          <a:p>
            <a:pPr lvl="1" algn="just">
              <a:buFont typeface="Wingdings" pitchFamily="2" charset="2"/>
              <a:buChar char="§"/>
            </a:pPr>
            <a:endParaRPr lang="en-IN" sz="1600" dirty="0" smtClean="0"/>
          </a:p>
          <a:p>
            <a:pPr algn="just">
              <a:buNone/>
            </a:pPr>
            <a:endParaRPr lang="en-IN" sz="2000" dirty="0" smtClean="0"/>
          </a:p>
          <a:p>
            <a:pPr algn="just">
              <a:buFont typeface="Wingdings" pitchFamily="2" charset="2"/>
              <a:buChar char="§"/>
            </a:pPr>
            <a:r>
              <a:rPr lang="en-US" sz="2000" dirty="0" smtClean="0"/>
              <a:t>Output: Reconstructed signal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Testing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6096000" cy="1981200"/>
          </a:xfrm>
        </p:spPr>
        <p:txBody>
          <a:bodyPr/>
          <a:lstStyle/>
          <a:p>
            <a:r>
              <a:rPr lang="en-US" dirty="0" smtClean="0"/>
              <a:t>Sampling Module:</a:t>
            </a:r>
          </a:p>
          <a:p>
            <a:pPr lvl="1">
              <a:buFont typeface="Wingdings" pitchFamily="2" charset="2"/>
              <a:buChar char="q"/>
            </a:pPr>
            <a:r>
              <a:rPr lang="en-US" sz="1800" dirty="0" smtClean="0"/>
              <a:t>Valid key entered?</a:t>
            </a:r>
          </a:p>
          <a:p>
            <a:pPr lvl="1">
              <a:buFont typeface="Wingdings" pitchFamily="2" charset="2"/>
              <a:buChar char="q"/>
            </a:pPr>
            <a:r>
              <a:rPr lang="en-US" sz="1800" dirty="0" smtClean="0"/>
              <a:t>Is the number of samples taken the same for all inputs?</a:t>
            </a:r>
          </a:p>
          <a:p>
            <a:pPr lvl="1">
              <a:buFont typeface="Wingdings" pitchFamily="2" charset="2"/>
              <a:buChar char="q"/>
            </a:pPr>
            <a:r>
              <a:rPr lang="en-US" sz="1800" dirty="0" smtClean="0"/>
              <a:t>Is the data being written into a file?</a:t>
            </a:r>
          </a:p>
          <a:p>
            <a:pPr lvl="1">
              <a:buFont typeface="Wingdings" pitchFamily="2" charset="2"/>
              <a:buChar char="q"/>
            </a:pPr>
            <a:r>
              <a:rPr lang="en-US" sz="1800" dirty="0" smtClean="0"/>
              <a:t>Is this file sent successfully?</a:t>
            </a:r>
          </a:p>
          <a:p>
            <a:pPr lvl="1">
              <a:buNone/>
            </a:pPr>
            <a:endParaRPr lang="en-US" sz="1800" dirty="0" smtClean="0"/>
          </a:p>
          <a:p>
            <a:pPr lvl="1"/>
            <a:endParaRPr lang="en-US" sz="1800" dirty="0" smtClean="0"/>
          </a:p>
          <a:p>
            <a:pPr lvl="1">
              <a:buNone/>
            </a:pPr>
            <a:endParaRPr lang="en-US" sz="1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0" y="4114800"/>
            <a:ext cx="6096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 Reconstruction Module: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 Is the file received successfully? 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 Are the contents of the file read properly?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 Is the reconstruction successful? </a:t>
            </a:r>
          </a:p>
          <a:p>
            <a:pPr lvl="1">
              <a:buFont typeface="Wingdings" pitchFamily="2" charset="2"/>
              <a:buChar char="q"/>
            </a:pPr>
            <a:endParaRPr lang="en-US" sz="3200" dirty="0" smtClean="0"/>
          </a:p>
          <a:p>
            <a:pPr lvl="1">
              <a:buFont typeface="Arial" pitchFamily="34" charset="0"/>
              <a:buChar char="•"/>
            </a:pP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62400" y="0"/>
            <a:ext cx="1243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Result</a:t>
            </a:r>
            <a:endParaRPr lang="en-IN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8580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Original signal</a:t>
            </a:r>
            <a:endParaRPr lang="en-IN" sz="2400" b="1" dirty="0"/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19200"/>
            <a:ext cx="9144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95400"/>
            <a:ext cx="9144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1355</TotalTime>
  <Words>424</Words>
  <Application>Microsoft Office PowerPoint</Application>
  <PresentationFormat>On-screen Show (4:3)</PresentationFormat>
  <Paragraphs>114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Compressed Sensing: A lightweight randomized compression technique with sampling rate much lower than the Nyquist rate for analog signals, verified by GI in comparison with CR and IT reconstruction schemes</vt:lpstr>
      <vt:lpstr>Slide 2</vt:lpstr>
      <vt:lpstr>Problem statement</vt:lpstr>
      <vt:lpstr>Slide 4</vt:lpstr>
      <vt:lpstr>System Architecture</vt:lpstr>
      <vt:lpstr>Slide 6</vt:lpstr>
      <vt:lpstr> Implementation Modules  </vt:lpstr>
      <vt:lpstr>Testing</vt:lpstr>
      <vt:lpstr>Slide 9</vt:lpstr>
      <vt:lpstr>Slide 10</vt:lpstr>
      <vt:lpstr>Slide 11</vt:lpstr>
      <vt:lpstr>Slide 12</vt:lpstr>
      <vt:lpstr>Slide 13</vt:lpstr>
      <vt:lpstr>Slide 14</vt:lpstr>
      <vt:lpstr>References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 compression and optimal reconstruction from highly incomplete frequency information using compressed sensing</dc:title>
  <dc:creator>my-pc</dc:creator>
  <cp:lastModifiedBy>OWNER</cp:lastModifiedBy>
  <cp:revision>165</cp:revision>
  <dcterms:created xsi:type="dcterms:W3CDTF">2014-02-16T11:27:54Z</dcterms:created>
  <dcterms:modified xsi:type="dcterms:W3CDTF">2014-05-05T04:04:35Z</dcterms:modified>
</cp:coreProperties>
</file>