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NER\Download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7481915089561176"/>
          <c:y val="0.16619959689776587"/>
          <c:w val="0.78056372887599568"/>
          <c:h val="0.80405530558680161"/>
        </c:manualLayout>
      </c:layout>
      <c:barChart>
        <c:barDir val="bar"/>
        <c:grouping val="stacked"/>
        <c:ser>
          <c:idx val="0"/>
          <c:order val="0"/>
          <c:tx>
            <c:v>StartDate</c:v>
          </c:tx>
          <c:spPr>
            <a:noFill/>
            <a:ln>
              <a:noFill/>
            </a:ln>
          </c:spPr>
          <c:cat>
            <c:strRef>
              <c:f>Sheet1!$A$2:$A$7</c:f>
              <c:strCache>
                <c:ptCount val="6"/>
                <c:pt idx="0">
                  <c:v>Requirements Analysis</c:v>
                </c:pt>
                <c:pt idx="1">
                  <c:v>Tool  Base Knowledge</c:v>
                </c:pt>
                <c:pt idx="2">
                  <c:v>Implementation</c:v>
                </c:pt>
                <c:pt idx="3">
                  <c:v>Testing</c:v>
                </c:pt>
                <c:pt idx="4">
                  <c:v>Optimization/Extensions</c:v>
                </c:pt>
                <c:pt idx="5">
                  <c:v>Project Report</c:v>
                </c:pt>
              </c:strCache>
            </c:strRef>
          </c:cat>
          <c:val>
            <c:numRef>
              <c:f>Sheet1!$B$2:$B$7</c:f>
              <c:numCache>
                <c:formatCode>[$-409]d\-mmm;@</c:formatCode>
                <c:ptCount val="6"/>
                <c:pt idx="0">
                  <c:v>41681</c:v>
                </c:pt>
                <c:pt idx="1">
                  <c:v>41688</c:v>
                </c:pt>
                <c:pt idx="2">
                  <c:v>41695</c:v>
                </c:pt>
                <c:pt idx="3">
                  <c:v>41716</c:v>
                </c:pt>
                <c:pt idx="4">
                  <c:v>41723</c:v>
                </c:pt>
                <c:pt idx="5">
                  <c:v>41737</c:v>
                </c:pt>
              </c:numCache>
            </c:numRef>
          </c:val>
        </c:ser>
        <c:ser>
          <c:idx val="1"/>
          <c:order val="1"/>
          <c:tx>
            <c:v>Duration</c:v>
          </c:tx>
          <c:cat>
            <c:strRef>
              <c:f>Sheet1!$A$2:$A$7</c:f>
              <c:strCache>
                <c:ptCount val="6"/>
                <c:pt idx="0">
                  <c:v>Requirements Analysis</c:v>
                </c:pt>
                <c:pt idx="1">
                  <c:v>Tool  Base Knowledge</c:v>
                </c:pt>
                <c:pt idx="2">
                  <c:v>Implementation</c:v>
                </c:pt>
                <c:pt idx="3">
                  <c:v>Testing</c:v>
                </c:pt>
                <c:pt idx="4">
                  <c:v>Optimization/Extensions</c:v>
                </c:pt>
                <c:pt idx="5">
                  <c:v>Project Report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</c:v>
                </c:pt>
                <c:pt idx="1">
                  <c:v>7</c:v>
                </c:pt>
                <c:pt idx="2">
                  <c:v>21</c:v>
                </c:pt>
                <c:pt idx="3">
                  <c:v>7</c:v>
                </c:pt>
                <c:pt idx="4">
                  <c:v>14</c:v>
                </c:pt>
                <c:pt idx="5">
                  <c:v>28</c:v>
                </c:pt>
              </c:numCache>
            </c:numRef>
          </c:val>
        </c:ser>
        <c:overlap val="100"/>
        <c:axId val="44716416"/>
        <c:axId val="44717952"/>
      </c:barChart>
      <c:catAx>
        <c:axId val="44716416"/>
        <c:scaling>
          <c:orientation val="maxMin"/>
        </c:scaling>
        <c:axPos val="l"/>
        <c:tickLblPos val="nextTo"/>
        <c:txPr>
          <a:bodyPr/>
          <a:lstStyle/>
          <a:p>
            <a:pPr>
              <a:defRPr lang="en-GB" sz="1400"/>
            </a:pPr>
            <a:endParaRPr lang="en-US"/>
          </a:p>
        </c:txPr>
        <c:crossAx val="44717952"/>
        <c:crosses val="autoZero"/>
        <c:auto val="1"/>
        <c:lblAlgn val="ctr"/>
        <c:lblOffset val="100"/>
      </c:catAx>
      <c:valAx>
        <c:axId val="44717952"/>
        <c:scaling>
          <c:orientation val="minMax"/>
          <c:min val="41681"/>
        </c:scaling>
        <c:axPos val="t"/>
        <c:majorGridlines/>
        <c:numFmt formatCode="[$-409]d\-mmm;@" sourceLinked="1"/>
        <c:tickLblPos val="nextTo"/>
        <c:txPr>
          <a:bodyPr/>
          <a:lstStyle/>
          <a:p>
            <a:pPr>
              <a:defRPr lang="en-GB" sz="1200"/>
            </a:pPr>
            <a:endParaRPr lang="en-US"/>
          </a:p>
        </c:txPr>
        <c:crossAx val="44716416"/>
        <c:crosses val="autoZero"/>
        <c:crossBetween val="between"/>
        <c:majorUnit val="7"/>
      </c:valAx>
      <c:spPr>
        <a:noFill/>
        <a:ln w="25400">
          <a:noFill/>
        </a:ln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3.1532414944065036E-2"/>
          <c:y val="6.7110270014531542E-2"/>
          <c:w val="0.10285096844646244"/>
          <c:h val="7.7277433635316542E-2"/>
        </c:manualLayout>
      </c:layout>
      <c:txPr>
        <a:bodyPr/>
        <a:lstStyle/>
        <a:p>
          <a:pPr>
            <a:defRPr lang="en-GB"/>
          </a:pPr>
          <a:endParaRPr lang="en-US"/>
        </a:p>
      </c:txPr>
    </c:legend>
    <c:plotVisOnly val="1"/>
    <c:dispBlanksAs val="gap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FEC52-3B82-4AF8-B1B4-017A5BAC5724}" type="doc">
      <dgm:prSet loTypeId="urn:microsoft.com/office/officeart/2005/8/layout/h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C7DA11-B1FA-4D52-AB14-62E831DFB500}">
      <dgm:prSet phldrT="[Text]"/>
      <dgm:spPr/>
      <dgm:t>
        <a:bodyPr/>
        <a:lstStyle/>
        <a:p>
          <a:r>
            <a:rPr lang="en-US" dirty="0" smtClean="0"/>
            <a:t>Stage 1</a:t>
          </a:r>
          <a:endParaRPr lang="en-IN" dirty="0"/>
        </a:p>
      </dgm:t>
    </dgm:pt>
    <dgm:pt modelId="{408D7505-A4A7-44CD-8FC3-28C196E9B6E1}" type="parTrans" cxnId="{63D80605-7AE9-4EE3-90C0-19BDDF8EC41D}">
      <dgm:prSet/>
      <dgm:spPr/>
      <dgm:t>
        <a:bodyPr/>
        <a:lstStyle/>
        <a:p>
          <a:endParaRPr lang="en-IN"/>
        </a:p>
      </dgm:t>
    </dgm:pt>
    <dgm:pt modelId="{DB6E4AB6-453F-4544-94B7-6CF5DBB9C016}" type="sibTrans" cxnId="{63D80605-7AE9-4EE3-90C0-19BDDF8EC41D}">
      <dgm:prSet/>
      <dgm:spPr/>
      <dgm:t>
        <a:bodyPr/>
        <a:lstStyle/>
        <a:p>
          <a:endParaRPr lang="en-IN"/>
        </a:p>
      </dgm:t>
    </dgm:pt>
    <dgm:pt modelId="{AF2FDB5C-A49B-4234-A40F-45C3DE78D44B}">
      <dgm:prSet phldrT="[Text]"/>
      <dgm:spPr/>
      <dgm:t>
        <a:bodyPr/>
        <a:lstStyle/>
        <a:p>
          <a:r>
            <a:rPr lang="en-US" dirty="0" smtClean="0"/>
            <a:t>Signal f=</a:t>
          </a:r>
          <a:r>
            <a:rPr lang="el-GR" b="0" i="0" dirty="0" smtClean="0"/>
            <a:t>Ψ</a:t>
          </a:r>
          <a:r>
            <a:rPr lang="en-US" b="0" i="0" dirty="0" smtClean="0"/>
            <a:t>c</a:t>
          </a:r>
          <a:endParaRPr lang="en-IN" dirty="0"/>
        </a:p>
      </dgm:t>
    </dgm:pt>
    <dgm:pt modelId="{D4C72E75-C36E-4C5F-A2DB-A783127C71AA}" type="parTrans" cxnId="{13E0A18C-03D8-42E3-BDE3-0BB59DA3BA30}">
      <dgm:prSet/>
      <dgm:spPr/>
      <dgm:t>
        <a:bodyPr/>
        <a:lstStyle/>
        <a:p>
          <a:endParaRPr lang="en-IN"/>
        </a:p>
      </dgm:t>
    </dgm:pt>
    <dgm:pt modelId="{508B23BB-4E20-42C3-83EE-5193AF4B4827}" type="sibTrans" cxnId="{13E0A18C-03D8-42E3-BDE3-0BB59DA3BA30}">
      <dgm:prSet/>
      <dgm:spPr/>
      <dgm:t>
        <a:bodyPr/>
        <a:lstStyle/>
        <a:p>
          <a:endParaRPr lang="en-IN"/>
        </a:p>
      </dgm:t>
    </dgm:pt>
    <dgm:pt modelId="{72577C95-6973-411D-B976-1E73B40E03F8}">
      <dgm:prSet phldrT="[Text]"/>
      <dgm:spPr/>
      <dgm:t>
        <a:bodyPr/>
        <a:lstStyle/>
        <a:p>
          <a:r>
            <a:rPr lang="en-US" dirty="0" smtClean="0"/>
            <a:t>Stage 2</a:t>
          </a:r>
          <a:endParaRPr lang="en-IN" dirty="0"/>
        </a:p>
      </dgm:t>
    </dgm:pt>
    <dgm:pt modelId="{CD7F59AB-8360-4515-BF6D-1EA99D36126F}" type="parTrans" cxnId="{A703A1AE-5C69-43E9-AF07-283269C4D11F}">
      <dgm:prSet/>
      <dgm:spPr/>
      <dgm:t>
        <a:bodyPr/>
        <a:lstStyle/>
        <a:p>
          <a:endParaRPr lang="en-IN"/>
        </a:p>
      </dgm:t>
    </dgm:pt>
    <dgm:pt modelId="{267B1A58-02E1-4375-9B93-DAFEB8BBE2DE}" type="sibTrans" cxnId="{A703A1AE-5C69-43E9-AF07-283269C4D11F}">
      <dgm:prSet/>
      <dgm:spPr/>
      <dgm:t>
        <a:bodyPr/>
        <a:lstStyle/>
        <a:p>
          <a:endParaRPr lang="en-IN"/>
        </a:p>
      </dgm:t>
    </dgm:pt>
    <dgm:pt modelId="{1A7D6DEF-5857-48C7-8695-DACB080FCD3A}">
      <dgm:prSet phldrT="[Text]"/>
      <dgm:spPr/>
      <dgm:t>
        <a:bodyPr/>
        <a:lstStyle/>
        <a:p>
          <a:r>
            <a:rPr lang="en-US" dirty="0" smtClean="0"/>
            <a:t>Obtain ‘b’ random samples as b=</a:t>
          </a:r>
          <a:r>
            <a:rPr lang="el-GR" b="0" i="0" dirty="0" smtClean="0"/>
            <a:t>Φ</a:t>
          </a:r>
          <a:r>
            <a:rPr lang="en-US" b="0" i="0" dirty="0" smtClean="0"/>
            <a:t>f</a:t>
          </a:r>
          <a:r>
            <a:rPr lang="en-US" dirty="0" smtClean="0"/>
            <a:t> </a:t>
          </a:r>
          <a:endParaRPr lang="en-IN" dirty="0"/>
        </a:p>
      </dgm:t>
    </dgm:pt>
    <dgm:pt modelId="{CD1C6A78-E5CF-496C-AE8C-FB80D87DD040}" type="parTrans" cxnId="{28CD8F06-6EFC-41DF-B7A0-0E5089A20909}">
      <dgm:prSet/>
      <dgm:spPr/>
      <dgm:t>
        <a:bodyPr/>
        <a:lstStyle/>
        <a:p>
          <a:endParaRPr lang="en-IN"/>
        </a:p>
      </dgm:t>
    </dgm:pt>
    <dgm:pt modelId="{FFED779D-2A44-495C-A7E4-B3B02168CCBC}" type="sibTrans" cxnId="{28CD8F06-6EFC-41DF-B7A0-0E5089A20909}">
      <dgm:prSet/>
      <dgm:spPr/>
      <dgm:t>
        <a:bodyPr/>
        <a:lstStyle/>
        <a:p>
          <a:endParaRPr lang="en-IN"/>
        </a:p>
      </dgm:t>
    </dgm:pt>
    <dgm:pt modelId="{289E8751-BD4E-4576-99EE-D371DBC2CB22}">
      <dgm:prSet phldrT="[Text]"/>
      <dgm:spPr/>
      <dgm:t>
        <a:bodyPr/>
        <a:lstStyle/>
        <a:p>
          <a:r>
            <a:rPr lang="en-US" dirty="0" smtClean="0"/>
            <a:t>Stage 3</a:t>
          </a:r>
          <a:endParaRPr lang="en-IN" dirty="0"/>
        </a:p>
      </dgm:t>
    </dgm:pt>
    <dgm:pt modelId="{EB82F1CF-7F45-4E19-A169-4F3601323697}" type="parTrans" cxnId="{2D0748D7-B948-4F99-BA6D-0E7AB8399244}">
      <dgm:prSet/>
      <dgm:spPr/>
      <dgm:t>
        <a:bodyPr/>
        <a:lstStyle/>
        <a:p>
          <a:endParaRPr lang="en-IN"/>
        </a:p>
      </dgm:t>
    </dgm:pt>
    <dgm:pt modelId="{98FD0FEB-2793-42BA-8A69-F0C95B567452}" type="sibTrans" cxnId="{2D0748D7-B948-4F99-BA6D-0E7AB8399244}">
      <dgm:prSet/>
      <dgm:spPr/>
      <dgm:t>
        <a:bodyPr/>
        <a:lstStyle/>
        <a:p>
          <a:endParaRPr lang="en-IN"/>
        </a:p>
      </dgm:t>
    </dgm:pt>
    <dgm:pt modelId="{B44BC993-0F89-41B2-AFC0-2693BDDDF2D4}">
      <dgm:prSet phldrT="[Text]"/>
      <dgm:spPr/>
      <dgm:t>
        <a:bodyPr/>
        <a:lstStyle/>
        <a:p>
          <a:r>
            <a:rPr lang="en-US" dirty="0" smtClean="0"/>
            <a:t>Reconstruct original signal using l1 magic</a:t>
          </a:r>
          <a:endParaRPr lang="en-IN" dirty="0"/>
        </a:p>
      </dgm:t>
    </dgm:pt>
    <dgm:pt modelId="{68DD14FA-A981-41F7-AF42-84F96E310A73}" type="parTrans" cxnId="{E54012E8-3F03-4A92-93BE-A6AB00CCFBF0}">
      <dgm:prSet/>
      <dgm:spPr/>
      <dgm:t>
        <a:bodyPr/>
        <a:lstStyle/>
        <a:p>
          <a:endParaRPr lang="en-IN"/>
        </a:p>
      </dgm:t>
    </dgm:pt>
    <dgm:pt modelId="{5C38743A-C49B-4752-B30D-818C18A8ADD3}" type="sibTrans" cxnId="{E54012E8-3F03-4A92-93BE-A6AB00CCFBF0}">
      <dgm:prSet/>
      <dgm:spPr/>
      <dgm:t>
        <a:bodyPr/>
        <a:lstStyle/>
        <a:p>
          <a:endParaRPr lang="en-IN"/>
        </a:p>
      </dgm:t>
    </dgm:pt>
    <dgm:pt modelId="{5636DE96-F0A0-4207-805F-071CFB99EA73}" type="pres">
      <dgm:prSet presAssocID="{EBCFEC52-3B82-4AF8-B1B4-017A5BAC57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B83BE1-5221-4FD5-8B3E-D2256F985476}" type="pres">
      <dgm:prSet presAssocID="{4EC7DA11-B1FA-4D52-AB14-62E831DFB500}" presName="node" presStyleLbl="node1" presStyleIdx="0" presStyleCnt="3" custLinFactX="-27985" custLinFactNeighborX="-100000" custLinFactNeighborY="-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14762-56E8-48E5-A3AC-02B3F0C34B8F}" type="pres">
      <dgm:prSet presAssocID="{DB6E4AB6-453F-4544-94B7-6CF5DBB9C016}" presName="sibTrans" presStyleCnt="0"/>
      <dgm:spPr/>
    </dgm:pt>
    <dgm:pt modelId="{EA9681DA-ADA4-4462-8C4C-C67FC05025D0}" type="pres">
      <dgm:prSet presAssocID="{72577C95-6973-411D-B976-1E73B40E03F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C32BA-AE4A-4F30-A526-062C0543A5D8}" type="pres">
      <dgm:prSet presAssocID="{267B1A58-02E1-4375-9B93-DAFEB8BBE2DE}" presName="sibTrans" presStyleCnt="0"/>
      <dgm:spPr/>
    </dgm:pt>
    <dgm:pt modelId="{57A7DF24-1DAE-4204-85FA-271DD3A18B72}" type="pres">
      <dgm:prSet presAssocID="{289E8751-BD4E-4576-99EE-D371DBC2CB2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F15F80-492B-4AC7-AB63-9DFDDC8BBFDC}" type="presOf" srcId="{4EC7DA11-B1FA-4D52-AB14-62E831DFB500}" destId="{82B83BE1-5221-4FD5-8B3E-D2256F985476}" srcOrd="0" destOrd="0" presId="urn:microsoft.com/office/officeart/2005/8/layout/hList6"/>
    <dgm:cxn modelId="{13E0A18C-03D8-42E3-BDE3-0BB59DA3BA30}" srcId="{4EC7DA11-B1FA-4D52-AB14-62E831DFB500}" destId="{AF2FDB5C-A49B-4234-A40F-45C3DE78D44B}" srcOrd="0" destOrd="0" parTransId="{D4C72E75-C36E-4C5F-A2DB-A783127C71AA}" sibTransId="{508B23BB-4E20-42C3-83EE-5193AF4B4827}"/>
    <dgm:cxn modelId="{28CD8F06-6EFC-41DF-B7A0-0E5089A20909}" srcId="{72577C95-6973-411D-B976-1E73B40E03F8}" destId="{1A7D6DEF-5857-48C7-8695-DACB080FCD3A}" srcOrd="0" destOrd="0" parTransId="{CD1C6A78-E5CF-496C-AE8C-FB80D87DD040}" sibTransId="{FFED779D-2A44-495C-A7E4-B3B02168CCBC}"/>
    <dgm:cxn modelId="{C68B741D-9903-414F-B0C5-9FBBC8DCE117}" type="presOf" srcId="{EBCFEC52-3B82-4AF8-B1B4-017A5BAC5724}" destId="{5636DE96-F0A0-4207-805F-071CFB99EA73}" srcOrd="0" destOrd="0" presId="urn:microsoft.com/office/officeart/2005/8/layout/hList6"/>
    <dgm:cxn modelId="{E54012E8-3F03-4A92-93BE-A6AB00CCFBF0}" srcId="{289E8751-BD4E-4576-99EE-D371DBC2CB22}" destId="{B44BC993-0F89-41B2-AFC0-2693BDDDF2D4}" srcOrd="0" destOrd="0" parTransId="{68DD14FA-A981-41F7-AF42-84F96E310A73}" sibTransId="{5C38743A-C49B-4752-B30D-818C18A8ADD3}"/>
    <dgm:cxn modelId="{2D0748D7-B948-4F99-BA6D-0E7AB8399244}" srcId="{EBCFEC52-3B82-4AF8-B1B4-017A5BAC5724}" destId="{289E8751-BD4E-4576-99EE-D371DBC2CB22}" srcOrd="2" destOrd="0" parTransId="{EB82F1CF-7F45-4E19-A169-4F3601323697}" sibTransId="{98FD0FEB-2793-42BA-8A69-F0C95B567452}"/>
    <dgm:cxn modelId="{5C66D066-0E6C-400B-B2DE-13055AA43DCC}" type="presOf" srcId="{72577C95-6973-411D-B976-1E73B40E03F8}" destId="{EA9681DA-ADA4-4462-8C4C-C67FC05025D0}" srcOrd="0" destOrd="0" presId="urn:microsoft.com/office/officeart/2005/8/layout/hList6"/>
    <dgm:cxn modelId="{38250585-4794-48C7-BDE1-836DEFD7F63C}" type="presOf" srcId="{1A7D6DEF-5857-48C7-8695-DACB080FCD3A}" destId="{EA9681DA-ADA4-4462-8C4C-C67FC05025D0}" srcOrd="0" destOrd="1" presId="urn:microsoft.com/office/officeart/2005/8/layout/hList6"/>
    <dgm:cxn modelId="{543D3E31-0098-446E-9395-6AFDD6AA132C}" type="presOf" srcId="{289E8751-BD4E-4576-99EE-D371DBC2CB22}" destId="{57A7DF24-1DAE-4204-85FA-271DD3A18B72}" srcOrd="0" destOrd="0" presId="urn:microsoft.com/office/officeart/2005/8/layout/hList6"/>
    <dgm:cxn modelId="{63D80605-7AE9-4EE3-90C0-19BDDF8EC41D}" srcId="{EBCFEC52-3B82-4AF8-B1B4-017A5BAC5724}" destId="{4EC7DA11-B1FA-4D52-AB14-62E831DFB500}" srcOrd="0" destOrd="0" parTransId="{408D7505-A4A7-44CD-8FC3-28C196E9B6E1}" sibTransId="{DB6E4AB6-453F-4544-94B7-6CF5DBB9C016}"/>
    <dgm:cxn modelId="{A703A1AE-5C69-43E9-AF07-283269C4D11F}" srcId="{EBCFEC52-3B82-4AF8-B1B4-017A5BAC5724}" destId="{72577C95-6973-411D-B976-1E73B40E03F8}" srcOrd="1" destOrd="0" parTransId="{CD7F59AB-8360-4515-BF6D-1EA99D36126F}" sibTransId="{267B1A58-02E1-4375-9B93-DAFEB8BBE2DE}"/>
    <dgm:cxn modelId="{FD9DD947-D8E8-4E0B-BB4D-1A35656D2106}" type="presOf" srcId="{B44BC993-0F89-41B2-AFC0-2693BDDDF2D4}" destId="{57A7DF24-1DAE-4204-85FA-271DD3A18B72}" srcOrd="0" destOrd="1" presId="urn:microsoft.com/office/officeart/2005/8/layout/hList6"/>
    <dgm:cxn modelId="{CDA25F39-9DB7-44FB-9CC1-E9C5537A7458}" type="presOf" srcId="{AF2FDB5C-A49B-4234-A40F-45C3DE78D44B}" destId="{82B83BE1-5221-4FD5-8B3E-D2256F985476}" srcOrd="0" destOrd="1" presId="urn:microsoft.com/office/officeart/2005/8/layout/hList6"/>
    <dgm:cxn modelId="{D4A729AD-D88E-4042-90B4-4E80132E3C22}" type="presParOf" srcId="{5636DE96-F0A0-4207-805F-071CFB99EA73}" destId="{82B83BE1-5221-4FD5-8B3E-D2256F985476}" srcOrd="0" destOrd="0" presId="urn:microsoft.com/office/officeart/2005/8/layout/hList6"/>
    <dgm:cxn modelId="{CE10D6AC-F120-42CD-A21C-87B2FB41D5A1}" type="presParOf" srcId="{5636DE96-F0A0-4207-805F-071CFB99EA73}" destId="{68E14762-56E8-48E5-A3AC-02B3F0C34B8F}" srcOrd="1" destOrd="0" presId="urn:microsoft.com/office/officeart/2005/8/layout/hList6"/>
    <dgm:cxn modelId="{B8FA2D00-25BA-490C-8DDE-AB5BBB609036}" type="presParOf" srcId="{5636DE96-F0A0-4207-805F-071CFB99EA73}" destId="{EA9681DA-ADA4-4462-8C4C-C67FC05025D0}" srcOrd="2" destOrd="0" presId="urn:microsoft.com/office/officeart/2005/8/layout/hList6"/>
    <dgm:cxn modelId="{74A3B0B6-EE28-4E84-B0B3-8E336DDD089E}" type="presParOf" srcId="{5636DE96-F0A0-4207-805F-071CFB99EA73}" destId="{7BBC32BA-AE4A-4F30-A526-062C0543A5D8}" srcOrd="3" destOrd="0" presId="urn:microsoft.com/office/officeart/2005/8/layout/hList6"/>
    <dgm:cxn modelId="{9946A2D2-0752-49A9-9B20-F495A9D6CFDA}" type="presParOf" srcId="{5636DE96-F0A0-4207-805F-071CFB99EA73}" destId="{57A7DF24-1DAE-4204-85FA-271DD3A18B7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B83BE1-5221-4FD5-8B3E-D2256F985476}">
      <dsp:nvSpPr>
        <dsp:cNvPr id="0" name=""/>
        <dsp:cNvSpPr/>
      </dsp:nvSpPr>
      <dsp:spPr>
        <a:xfrm rot="16200000">
          <a:off x="-1064617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3527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Stage 1</a:t>
          </a:r>
          <a:endParaRPr lang="en-IN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Signal f=</a:t>
          </a:r>
          <a:r>
            <a:rPr lang="el-GR" sz="2100" b="0" i="0" kern="1200" dirty="0" smtClean="0"/>
            <a:t>Ψ</a:t>
          </a:r>
          <a:r>
            <a:rPr lang="en-US" sz="2100" b="0" i="0" kern="1200" dirty="0" smtClean="0"/>
            <a:t>c</a:t>
          </a:r>
          <a:endParaRPr lang="en-IN" sz="2100" kern="1200" dirty="0"/>
        </a:p>
      </dsp:txBody>
      <dsp:txXfrm rot="16200000">
        <a:off x="-1064617" y="1064617"/>
        <a:ext cx="4064000" cy="1934765"/>
      </dsp:txXfrm>
    </dsp:sp>
    <dsp:sp modelId="{EA9681DA-ADA4-4462-8C4C-C67FC05025D0}">
      <dsp:nvSpPr>
        <dsp:cNvPr id="0" name=""/>
        <dsp:cNvSpPr/>
      </dsp:nvSpPr>
      <dsp:spPr>
        <a:xfrm rot="16200000">
          <a:off x="1016000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3527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Stage 2</a:t>
          </a:r>
          <a:endParaRPr lang="en-IN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Obtain ‘b’ random samples as b=</a:t>
          </a:r>
          <a:r>
            <a:rPr lang="el-GR" sz="2100" b="0" i="0" kern="1200" dirty="0" smtClean="0"/>
            <a:t>Φ</a:t>
          </a:r>
          <a:r>
            <a:rPr lang="en-US" sz="2100" b="0" i="0" kern="1200" dirty="0" smtClean="0"/>
            <a:t>f</a:t>
          </a:r>
          <a:r>
            <a:rPr lang="en-US" sz="2100" kern="1200" dirty="0" smtClean="0"/>
            <a:t> </a:t>
          </a:r>
          <a:endParaRPr lang="en-IN" sz="2100" kern="1200" dirty="0"/>
        </a:p>
      </dsp:txBody>
      <dsp:txXfrm rot="16200000">
        <a:off x="1016000" y="1064617"/>
        <a:ext cx="4064000" cy="1934765"/>
      </dsp:txXfrm>
    </dsp:sp>
    <dsp:sp modelId="{57A7DF24-1DAE-4204-85FA-271DD3A18B72}">
      <dsp:nvSpPr>
        <dsp:cNvPr id="0" name=""/>
        <dsp:cNvSpPr/>
      </dsp:nvSpPr>
      <dsp:spPr>
        <a:xfrm rot="16200000">
          <a:off x="3095873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3527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Stage 3</a:t>
          </a:r>
          <a:endParaRPr lang="en-IN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Reconstruct original signal using l1 magic</a:t>
          </a:r>
          <a:endParaRPr lang="en-IN" sz="2100" kern="1200" dirty="0"/>
        </a:p>
      </dsp:txBody>
      <dsp:txXfrm rot="16200000">
        <a:off x="3095873" y="1064617"/>
        <a:ext cx="4064000" cy="1934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1C56-9575-462D-817E-7E6801F22419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11C56-9575-462D-817E-7E6801F22419}" type="datetimeFigureOut">
              <a:rPr lang="en-US" smtClean="0"/>
              <a:pPr/>
              <a:t>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6680-C99A-4F03-B2B3-70E6DFDCC3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219200"/>
          </a:xfrm>
        </p:spPr>
        <p:txBody>
          <a:bodyPr>
            <a:noAutofit/>
          </a:bodyPr>
          <a:lstStyle/>
          <a:p>
            <a:pPr algn="just"/>
            <a:r>
              <a:rPr lang="en-US" sz="2400" b="1" i="1" dirty="0"/>
              <a:t>Signal compression and optimal reconstruction from highly incomplete frequency information using </a:t>
            </a:r>
            <a:r>
              <a:rPr lang="en-US" sz="2400" b="1" i="1" dirty="0" smtClean="0"/>
              <a:t>compressive </a:t>
            </a:r>
            <a:r>
              <a:rPr lang="en-US" sz="2400" b="1" i="1" dirty="0"/>
              <a:t>sensing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8382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External Guide                                                                                       Internal Guide                                                                                </a:t>
            </a:r>
          </a:p>
          <a:p>
            <a:r>
              <a:rPr lang="en-US" i="1" dirty="0" smtClean="0"/>
              <a:t>Dr. </a:t>
            </a:r>
            <a:r>
              <a:rPr lang="en-US" i="1" dirty="0" err="1" smtClean="0"/>
              <a:t>Bhakthavathsalam.R</a:t>
            </a:r>
            <a:r>
              <a:rPr lang="en-US" i="1" dirty="0" smtClean="0"/>
              <a:t>				         </a:t>
            </a:r>
            <a:r>
              <a:rPr lang="en-US" i="1" dirty="0" err="1" smtClean="0"/>
              <a:t>Savitha</a:t>
            </a:r>
            <a:r>
              <a:rPr lang="en-US" i="1" dirty="0" err="1" smtClean="0"/>
              <a:t>.</a:t>
            </a:r>
            <a:r>
              <a:rPr lang="en-US" i="1" dirty="0" err="1" smtClean="0"/>
              <a:t>G</a:t>
            </a:r>
            <a:r>
              <a:rPr lang="en-US" i="1" dirty="0" smtClean="0"/>
              <a:t>	</a:t>
            </a:r>
            <a:endParaRPr lang="en-US" i="1" dirty="0" smtClean="0"/>
          </a:p>
          <a:p>
            <a:r>
              <a:rPr lang="en-US" dirty="0" smtClean="0"/>
              <a:t>Senior Scientific </a:t>
            </a:r>
            <a:r>
              <a:rPr lang="en-US" dirty="0" smtClean="0"/>
              <a:t>Officer                                                                        Associate Professor</a:t>
            </a:r>
          </a:p>
          <a:p>
            <a:r>
              <a:rPr lang="en-US" dirty="0" smtClean="0"/>
              <a:t>Dept of </a:t>
            </a:r>
            <a:r>
              <a:rPr lang="en-US" dirty="0" smtClean="0"/>
              <a:t>SERC					         Dept of CS&amp;E</a:t>
            </a:r>
          </a:p>
          <a:p>
            <a:r>
              <a:rPr lang="en-US" dirty="0" smtClean="0"/>
              <a:t>Indian Institute of Science				         BNMIT</a:t>
            </a:r>
          </a:p>
          <a:p>
            <a:r>
              <a:rPr lang="en-US" dirty="0" smtClean="0"/>
              <a:t>Bangalore					         </a:t>
            </a:r>
            <a:r>
              <a:rPr lang="en-US" dirty="0" err="1" smtClean="0"/>
              <a:t>Bangalore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53340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Team Members:</a:t>
            </a:r>
          </a:p>
          <a:p>
            <a:r>
              <a:rPr lang="en-US" i="1" dirty="0" err="1" smtClean="0"/>
              <a:t>Abhishek</a:t>
            </a:r>
            <a:r>
              <a:rPr lang="en-US" i="1" dirty="0" smtClean="0"/>
              <a:t> </a:t>
            </a:r>
            <a:r>
              <a:rPr lang="en-US" i="1" dirty="0" err="1" smtClean="0"/>
              <a:t>Sharma.R</a:t>
            </a:r>
            <a:r>
              <a:rPr lang="en-US" i="1" dirty="0" smtClean="0"/>
              <a:t>     </a:t>
            </a:r>
            <a:r>
              <a:rPr lang="en-US" dirty="0" smtClean="0"/>
              <a:t>1BG10CS003</a:t>
            </a:r>
          </a:p>
          <a:p>
            <a:r>
              <a:rPr lang="en-US" i="1" dirty="0" err="1" smtClean="0"/>
              <a:t>Chaitra</a:t>
            </a:r>
            <a:r>
              <a:rPr lang="en-US" i="1" dirty="0" smtClean="0"/>
              <a:t> Suresh              </a:t>
            </a:r>
            <a:r>
              <a:rPr lang="en-US" dirty="0" smtClean="0"/>
              <a:t>1BG10CS025 </a:t>
            </a:r>
          </a:p>
          <a:p>
            <a:r>
              <a:rPr lang="en-US" i="1" dirty="0" err="1" smtClean="0"/>
              <a:t>Chandan</a:t>
            </a:r>
            <a:r>
              <a:rPr lang="en-US" i="1" dirty="0" smtClean="0"/>
              <a:t> S</a:t>
            </a:r>
            <a:r>
              <a:rPr lang="en-US" dirty="0" smtClean="0"/>
              <a:t>	     1BG10CS026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57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Title</a:t>
            </a:r>
            <a:r>
              <a:rPr lang="en-US" sz="3200" b="1" i="1" dirty="0" smtClean="0"/>
              <a:t>:</a:t>
            </a:r>
            <a:endParaRPr lang="en-US" sz="32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19812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(Being carried out at Indian Institute of Science)</a:t>
            </a:r>
            <a:endParaRPr 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Advantages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Compressed sensing is great for situations where capturing data is expensive (either in energy or time</a:t>
            </a:r>
            <a:r>
              <a:rPr lang="en-IN" sz="2000" dirty="0" smtClean="0"/>
              <a:t>).</a:t>
            </a:r>
          </a:p>
          <a:p>
            <a:pPr>
              <a:buNone/>
            </a:pPr>
            <a:r>
              <a:rPr lang="en-IN" sz="2000" dirty="0" smtClean="0"/>
              <a:t> </a:t>
            </a:r>
          </a:p>
          <a:p>
            <a:r>
              <a:rPr lang="en-IN" sz="2000" dirty="0" smtClean="0"/>
              <a:t>The </a:t>
            </a:r>
            <a:r>
              <a:rPr lang="en-IN" sz="2000" dirty="0" smtClean="0"/>
              <a:t>promise </a:t>
            </a:r>
            <a:r>
              <a:rPr lang="en-IN" sz="2000" dirty="0" smtClean="0"/>
              <a:t>to reconstruct signals with limited number of samples that can be below the famous </a:t>
            </a:r>
            <a:r>
              <a:rPr lang="en-IN" sz="2000" dirty="0" err="1" smtClean="0"/>
              <a:t>Nyquist</a:t>
            </a:r>
            <a:r>
              <a:rPr lang="en-IN" sz="2000" dirty="0" smtClean="0"/>
              <a:t> limit. 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Compressive sensing technique off-loads processing from data acquisition into data reconstruction.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Literature Survey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763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T</a:t>
            </a:r>
            <a:r>
              <a:rPr lang="en-US" sz="2000" dirty="0" smtClean="0"/>
              <a:t>he basic concepts pertaining to compressive sensing were acquired from the 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  following papers: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1" dirty="0" err="1" smtClean="0"/>
              <a:t>Saad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Qaisar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Wafa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Iqbal,Rana</a:t>
            </a:r>
            <a:r>
              <a:rPr lang="en-US" sz="2000" i="1" dirty="0" smtClean="0"/>
              <a:t> Muhammad </a:t>
            </a:r>
            <a:r>
              <a:rPr lang="en-US" sz="2000" i="1" dirty="0" err="1" smtClean="0"/>
              <a:t>Bilal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Muqaddas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Naureen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Sungyoung</a:t>
            </a:r>
            <a:r>
              <a:rPr lang="en-US" sz="2000" i="1" dirty="0" smtClean="0"/>
              <a:t> Lee, "Compressive Sensing: From Theory to Applications, A Survey", Journal of Communications and Networks, </a:t>
            </a:r>
            <a:r>
              <a:rPr lang="en-US" sz="2000" i="1" dirty="0" smtClean="0"/>
              <a:t>October 2013.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i="1" dirty="0" smtClean="0"/>
              <a:t> D. </a:t>
            </a:r>
            <a:r>
              <a:rPr lang="en-US" sz="2000" i="1" dirty="0" err="1" smtClean="0"/>
              <a:t>Donoho</a:t>
            </a:r>
            <a:r>
              <a:rPr lang="en-US" sz="2000" i="1" dirty="0" smtClean="0"/>
              <a:t>, “Compressed sensing,” IEEE Trans. Inform. Theory, </a:t>
            </a:r>
            <a:r>
              <a:rPr lang="en-US" sz="2000" i="1" dirty="0" smtClean="0"/>
              <a:t> </a:t>
            </a:r>
            <a:r>
              <a:rPr lang="en-US" sz="2000" i="1" dirty="0" smtClean="0"/>
              <a:t>April 2006</a:t>
            </a:r>
            <a:r>
              <a:rPr lang="en-US" sz="2000" i="1" dirty="0" smtClean="0"/>
              <a:t>.</a:t>
            </a:r>
            <a:endParaRPr lang="en-US" sz="2000" i="1" dirty="0" smtClean="0"/>
          </a:p>
          <a:p>
            <a:pPr marL="342900" indent="-342900"/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The required tool base knowledge was acquired from the following source: </a:t>
            </a:r>
            <a:r>
              <a:rPr lang="en-US" sz="2000" i="1" dirty="0" smtClean="0"/>
              <a:t>http</a:t>
            </a:r>
            <a:r>
              <a:rPr lang="en-US" sz="2000" i="1" dirty="0" smtClean="0"/>
              <a:t>://www.tutorialspoint.com/matlab/index.htm</a:t>
            </a:r>
          </a:p>
          <a:p>
            <a:pPr marL="342900" indent="-342900"/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 smtClean="0"/>
              <a:t>following paper may be the basis of the project </a:t>
            </a:r>
            <a:r>
              <a:rPr lang="en-US" sz="2000" dirty="0" smtClean="0"/>
              <a:t>extension:</a:t>
            </a:r>
            <a:endParaRPr lang="en-US" sz="2000" dirty="0" smtClean="0"/>
          </a:p>
          <a:p>
            <a:pPr marL="342900" indent="-342900"/>
            <a:r>
              <a:rPr lang="en-US" sz="2000" i="1" dirty="0" smtClean="0"/>
              <a:t>      D</a:t>
            </a:r>
            <a:r>
              <a:rPr lang="en-US" sz="2000" i="1" dirty="0" smtClean="0"/>
              <a:t>. </a:t>
            </a:r>
            <a:r>
              <a:rPr lang="en-US" sz="2000" i="1" dirty="0" err="1" smtClean="0"/>
              <a:t>Akimura</a:t>
            </a:r>
            <a:r>
              <a:rPr lang="en-US" sz="2000" i="1" dirty="0" smtClean="0"/>
              <a:t>, Y. Kawahara, and T. </a:t>
            </a:r>
            <a:r>
              <a:rPr lang="en-US" sz="2000" i="1" dirty="0" err="1" smtClean="0"/>
              <a:t>Asami</a:t>
            </a:r>
            <a:r>
              <a:rPr lang="en-US" sz="2000" i="1" dirty="0" smtClean="0"/>
              <a:t>. “Compressed sensing method for human activity sensing using mobile phone accelerometers”. In International Conference on Networked Sensing Systems (INSS), 2012. 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Timeline</a:t>
            </a:r>
            <a:endParaRPr lang="en-IN" sz="3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28600" y="1219200"/>
          <a:ext cx="86868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944562"/>
          </a:xfrm>
        </p:spPr>
        <p:txBody>
          <a:bodyPr/>
          <a:lstStyle/>
          <a:p>
            <a:pPr algn="l"/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25689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i="1" dirty="0" err="1" smtClean="0"/>
              <a:t>Saad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Qaisar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Wafa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Iqbal,Rana</a:t>
            </a:r>
            <a:r>
              <a:rPr lang="en-US" sz="2000" i="1" dirty="0" smtClean="0"/>
              <a:t> Muhammad </a:t>
            </a:r>
            <a:r>
              <a:rPr lang="en-US" sz="2000" i="1" dirty="0" err="1" smtClean="0"/>
              <a:t>Bilal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Muqaddas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Naureen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Sungyoung</a:t>
            </a:r>
            <a:r>
              <a:rPr lang="en-US" sz="2000" i="1" dirty="0" smtClean="0"/>
              <a:t> Lee, "Compressive Sensing: From Theory to Applications, A Survey", Journal of Communications and Networks, October 2013</a:t>
            </a:r>
            <a:r>
              <a:rPr lang="en-US" sz="2000" i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0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i="1" dirty="0" smtClean="0"/>
              <a:t> D. </a:t>
            </a:r>
            <a:r>
              <a:rPr lang="en-US" sz="2000" i="1" dirty="0" err="1" smtClean="0"/>
              <a:t>Donoho</a:t>
            </a:r>
            <a:r>
              <a:rPr lang="en-US" sz="2000" i="1" dirty="0" smtClean="0"/>
              <a:t>, “Compressed sensing,” IEEE Trans. Inform. Theory,  April 2006</a:t>
            </a:r>
            <a:r>
              <a:rPr lang="en-US" sz="2000" i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0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i="1" dirty="0" smtClean="0"/>
              <a:t>D. </a:t>
            </a:r>
            <a:r>
              <a:rPr lang="en-US" sz="2000" i="1" dirty="0" err="1" smtClean="0"/>
              <a:t>Akimura</a:t>
            </a:r>
            <a:r>
              <a:rPr lang="en-US" sz="2000" i="1" dirty="0" smtClean="0"/>
              <a:t>, Y. Kawahara, and T. </a:t>
            </a:r>
            <a:r>
              <a:rPr lang="en-US" sz="2000" i="1" dirty="0" err="1" smtClean="0"/>
              <a:t>Asami</a:t>
            </a:r>
            <a:r>
              <a:rPr lang="en-US" sz="2000" i="1" dirty="0" smtClean="0"/>
              <a:t>. “Compressed sensing method for human activity sensing using mobile phone accelerometers”. In International Conference on Networked Sensing Systems (INSS), 2012</a:t>
            </a:r>
            <a:r>
              <a:rPr lang="en-US" sz="2000" i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0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i="1" dirty="0" smtClean="0"/>
              <a:t>E. </a:t>
            </a:r>
            <a:r>
              <a:rPr lang="en-US" sz="2000" i="1" dirty="0" err="1" smtClean="0"/>
              <a:t>CandÃ¨s</a:t>
            </a:r>
            <a:r>
              <a:rPr lang="en-US" sz="2000" i="1" dirty="0" smtClean="0"/>
              <a:t> , J. Romberg and T. Tao  "Robust uncertainty principles: Exact signal reconstruction from highly incomplete frequency information",  IEEE Trans. Inform. Theory, </a:t>
            </a:r>
            <a:r>
              <a:rPr lang="en-US" sz="2000" i="1" dirty="0" smtClean="0"/>
              <a:t>2006.</a:t>
            </a:r>
            <a:r>
              <a:rPr lang="en-US" sz="2000" i="1" dirty="0" smtClean="0"/>
              <a:t> </a:t>
            </a:r>
            <a:endParaRPr lang="en-US" sz="2000" i="1" dirty="0" smtClean="0"/>
          </a:p>
          <a:p>
            <a:pPr marL="342900" indent="-342900">
              <a:buFont typeface="+mj-lt"/>
              <a:buAutoNum type="arabicPeriod"/>
            </a:pPr>
            <a:endParaRPr lang="en-US" sz="20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i="1" dirty="0" smtClean="0"/>
              <a:t>An</a:t>
            </a:r>
            <a:r>
              <a:rPr lang="en-US" sz="2000" i="1" dirty="0" smtClean="0"/>
              <a:t> Introduction To Compressive </a:t>
            </a:r>
            <a:r>
              <a:rPr lang="en-US" sz="2000" i="1" dirty="0" smtClean="0"/>
              <a:t>Sampling </a:t>
            </a:r>
            <a:r>
              <a:rPr lang="en-US" sz="2000" i="1" dirty="0" err="1" smtClean="0"/>
              <a:t>Candes</a:t>
            </a:r>
            <a:r>
              <a:rPr lang="en-US" sz="2000" i="1" dirty="0" smtClean="0"/>
              <a:t>, </a:t>
            </a:r>
            <a:r>
              <a:rPr lang="en-US" sz="2000" i="1" dirty="0" smtClean="0"/>
              <a:t>E.J. </a:t>
            </a:r>
            <a:r>
              <a:rPr lang="en-US" sz="2000" i="1" dirty="0" err="1" smtClean="0"/>
              <a:t>Wakin</a:t>
            </a:r>
            <a:r>
              <a:rPr lang="en-US" sz="2000" i="1" dirty="0" smtClean="0"/>
              <a:t>, M.B</a:t>
            </a:r>
            <a:r>
              <a:rPr lang="en-US" sz="2000" i="1" dirty="0" smtClean="0"/>
              <a:t>.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Signal Processing Magazine, </a:t>
            </a:r>
            <a:r>
              <a:rPr lang="en-US" sz="2000" i="1" dirty="0" smtClean="0"/>
              <a:t>IEEE,2008.</a:t>
            </a:r>
          </a:p>
          <a:p>
            <a:pPr marL="342900" indent="-342900">
              <a:buFont typeface="+mj-lt"/>
              <a:buAutoNum type="arabicPeriod"/>
            </a:pPr>
            <a:endParaRPr lang="en-US" sz="2000" i="1" dirty="0" smtClean="0"/>
          </a:p>
          <a:p>
            <a:pPr marL="342900" indent="-342900">
              <a:buFont typeface="+mj-lt"/>
              <a:buAutoNum type="arabicPeriod"/>
            </a:pPr>
            <a:endParaRPr lang="en-US" sz="20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Questions??</a:t>
            </a:r>
            <a:endParaRPr 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9812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i="1" dirty="0" smtClean="0"/>
              <a:t>To sample a given analog signal at a rate much lower than the </a:t>
            </a:r>
            <a:r>
              <a:rPr lang="en-IN" sz="2400" b="1" i="1" dirty="0" err="1" smtClean="0"/>
              <a:t>Nyquist</a:t>
            </a:r>
            <a:r>
              <a:rPr lang="en-IN" sz="2400" b="1" i="1" dirty="0" smtClean="0"/>
              <a:t> </a:t>
            </a:r>
            <a:r>
              <a:rPr lang="en-IN" sz="2400" b="1" i="1" dirty="0" smtClean="0"/>
              <a:t>rate </a:t>
            </a:r>
            <a:r>
              <a:rPr lang="en-IN" sz="2400" b="1" i="1" dirty="0" smtClean="0"/>
              <a:t>suggested by the </a:t>
            </a:r>
            <a:r>
              <a:rPr lang="en-IN" sz="2400" b="1" i="1" dirty="0" err="1" smtClean="0"/>
              <a:t>Nyquist</a:t>
            </a:r>
            <a:r>
              <a:rPr lang="en-IN" sz="2400" b="1" i="1" dirty="0" smtClean="0"/>
              <a:t>-Shannon sampling theorem and reconstruct the original signal from highly incomplete frequency information using the compressive sensing technique, also known as compressed sensing, compressive sampling or sparse sampling.  </a:t>
            </a:r>
          </a:p>
          <a:p>
            <a:pPr algn="just"/>
            <a:endParaRPr lang="en-IN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2971800"/>
          </a:xfrm>
        </p:spPr>
        <p:txBody>
          <a:bodyPr>
            <a:noAutofit/>
          </a:bodyPr>
          <a:lstStyle/>
          <a:p>
            <a:r>
              <a:rPr lang="en-US" sz="2000" b="1" dirty="0"/>
              <a:t>Compressed sensing </a:t>
            </a:r>
            <a:r>
              <a:rPr lang="en-US" sz="2000" b="1" dirty="0" smtClean="0"/>
              <a:t>is </a:t>
            </a:r>
            <a:r>
              <a:rPr lang="en-US" sz="2000" b="1" dirty="0"/>
              <a:t>a signal processing </a:t>
            </a:r>
            <a:r>
              <a:rPr lang="en-US" sz="2000" b="1" dirty="0" smtClean="0"/>
              <a:t>technique.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Efficient acquisition </a:t>
            </a:r>
            <a:r>
              <a:rPr lang="en-US" sz="2000" b="1" dirty="0" smtClean="0"/>
              <a:t>and </a:t>
            </a:r>
            <a:r>
              <a:rPr lang="en-US" sz="2000" b="1" dirty="0" smtClean="0"/>
              <a:t>reconstruction of </a:t>
            </a:r>
            <a:r>
              <a:rPr lang="en-US" sz="2000" b="1" dirty="0" smtClean="0"/>
              <a:t>a </a:t>
            </a:r>
            <a:r>
              <a:rPr lang="en-US" sz="2000" b="1" dirty="0" smtClean="0"/>
              <a:t>signal is done </a:t>
            </a:r>
            <a:r>
              <a:rPr lang="en-US" sz="2000" b="1" dirty="0" smtClean="0"/>
              <a:t>by finding solutions to underdetermined linear systems.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2000" b="1" dirty="0" smtClean="0"/>
              <a:t>T</a:t>
            </a:r>
            <a:r>
              <a:rPr lang="en-US" sz="2000" b="1" dirty="0" smtClean="0"/>
              <a:t>he </a:t>
            </a:r>
            <a:r>
              <a:rPr lang="en-US" sz="2000" b="1" dirty="0" smtClean="0"/>
              <a:t>entire signal </a:t>
            </a:r>
            <a:r>
              <a:rPr lang="en-US" sz="2000" b="1" dirty="0" smtClean="0"/>
              <a:t>can </a:t>
            </a:r>
            <a:r>
              <a:rPr lang="en-US" sz="2000" b="1" dirty="0" smtClean="0"/>
              <a:t>be determined accurately from relatively few measurements</a:t>
            </a:r>
            <a:r>
              <a:rPr lang="en-US" sz="2000" b="1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Compressed sensing challenges the traditional sample first-then compress procedure.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3600" b="1" dirty="0" smtClean="0"/>
              <a:t>Introduction</a:t>
            </a:r>
            <a:endParaRPr lang="en-IN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1054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So what is the basic difference between traditional data sampling and compressive sampling ???</a:t>
            </a:r>
            <a:endParaRPr lang="en-IN" sz="2400" b="1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3352800" cy="990600"/>
          </a:xfrm>
        </p:spPr>
        <p:txBody>
          <a:bodyPr>
            <a:noAutofit/>
          </a:bodyPr>
          <a:lstStyle/>
          <a:p>
            <a:pPr algn="l"/>
            <a:r>
              <a:rPr lang="en-US" sz="3400" b="1" i="1" dirty="0" smtClean="0"/>
              <a:t>Existing </a:t>
            </a:r>
            <a:r>
              <a:rPr lang="en-US" sz="3600" b="1" i="1" dirty="0" smtClean="0"/>
              <a:t>system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2590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Nyquist-Shannon sampling theorem </a:t>
            </a:r>
            <a:r>
              <a:rPr lang="en-US" sz="2000" dirty="0" smtClean="0"/>
              <a:t>states that to restore </a:t>
            </a:r>
            <a:r>
              <a:rPr lang="en-US" sz="2000" dirty="0"/>
              <a:t>a signal exactly and uniquely, </a:t>
            </a:r>
            <a:r>
              <a:rPr lang="en-US" sz="2000" dirty="0" smtClean="0"/>
              <a:t>you need </a:t>
            </a:r>
            <a:r>
              <a:rPr lang="en-US" sz="2000" dirty="0"/>
              <a:t>to have sampled with at least twice </a:t>
            </a:r>
            <a:r>
              <a:rPr lang="en-US" sz="2000" dirty="0" smtClean="0"/>
              <a:t>its frequency.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 </a:t>
            </a:r>
            <a:r>
              <a:rPr lang="en-US" sz="2000" dirty="0" smtClean="0"/>
              <a:t>continuous-time signal </a:t>
            </a:r>
            <a:r>
              <a:rPr lang="en-US" sz="2000" dirty="0" smtClean="0"/>
              <a:t>with </a:t>
            </a:r>
            <a:r>
              <a:rPr lang="en-US" sz="2000" dirty="0" smtClean="0"/>
              <a:t>frequencies no higher than </a:t>
            </a:r>
            <a:r>
              <a:rPr lang="en-US" sz="2000" b="0" i="1" dirty="0" err="1" smtClean="0">
                <a:solidFill>
                  <a:schemeClr val="tx1"/>
                </a:solidFill>
              </a:rPr>
              <a:t>f</a:t>
            </a:r>
            <a:r>
              <a:rPr lang="en-US" sz="2000" b="0" i="1" baseline="-25000" dirty="0" err="1" smtClean="0">
                <a:solidFill>
                  <a:schemeClr val="tx1"/>
                </a:solidFill>
              </a:rPr>
              <a:t>max</a:t>
            </a:r>
            <a:r>
              <a:rPr lang="en-US" sz="2000" dirty="0" smtClean="0"/>
              <a:t> can be reconstructed from its samples </a:t>
            </a:r>
            <a:r>
              <a:rPr lang="en-US" sz="2000" dirty="0" smtClean="0"/>
              <a:t>if </a:t>
            </a:r>
            <a:r>
              <a:rPr lang="en-US" sz="2000" dirty="0" smtClean="0"/>
              <a:t>the samples are taken at a rate </a:t>
            </a:r>
            <a:r>
              <a:rPr lang="en-US" sz="2000" b="0" i="1" dirty="0" err="1" smtClean="0">
                <a:solidFill>
                  <a:schemeClr val="tx1"/>
                </a:solidFill>
              </a:rPr>
              <a:t>f</a:t>
            </a:r>
            <a:r>
              <a:rPr lang="en-US" sz="2000" b="0" i="1" baseline="-25000" dirty="0" err="1" smtClean="0">
                <a:solidFill>
                  <a:schemeClr val="tx1"/>
                </a:solidFill>
              </a:rPr>
              <a:t>s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which is greater than </a:t>
            </a:r>
            <a:r>
              <a:rPr lang="en-US" sz="2000" b="0" dirty="0" smtClean="0">
                <a:solidFill>
                  <a:schemeClr val="tx1"/>
                </a:solidFill>
              </a:rPr>
              <a:t>2 </a:t>
            </a:r>
            <a:r>
              <a:rPr lang="en-US" sz="2000" b="0" i="1" dirty="0" err="1" smtClean="0">
                <a:solidFill>
                  <a:schemeClr val="tx1"/>
                </a:solidFill>
              </a:rPr>
              <a:t>f</a:t>
            </a:r>
            <a:r>
              <a:rPr lang="en-US" sz="2000" b="0" i="1" baseline="-25000" dirty="0" err="1" smtClean="0">
                <a:solidFill>
                  <a:schemeClr val="tx1"/>
                </a:solidFill>
              </a:rPr>
              <a:t>max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2819400" y="4572000"/>
            <a:ext cx="2971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sampling</a:t>
            </a:r>
            <a:endParaRPr lang="en-AU"/>
          </a:p>
        </p:txBody>
      </p:sp>
      <p:sp>
        <p:nvSpPr>
          <p:cNvPr id="5" name="Line 1032"/>
          <p:cNvSpPr>
            <a:spLocks noChangeShapeType="1"/>
          </p:cNvSpPr>
          <p:nvPr/>
        </p:nvSpPr>
        <p:spPr bwMode="auto">
          <a:xfrm>
            <a:off x="1447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1033"/>
          <p:cNvSpPr>
            <a:spLocks noChangeShapeType="1"/>
          </p:cNvSpPr>
          <p:nvPr/>
        </p:nvSpPr>
        <p:spPr bwMode="auto">
          <a:xfrm>
            <a:off x="5791200" y="5181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1035"/>
          <p:cNvSpPr txBox="1">
            <a:spLocks noChangeArrowheads="1"/>
          </p:cNvSpPr>
          <p:nvPr/>
        </p:nvSpPr>
        <p:spPr bwMode="auto">
          <a:xfrm>
            <a:off x="517525" y="5527675"/>
            <a:ext cx="10810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Analog</a:t>
            </a:r>
          </a:p>
          <a:p>
            <a:r>
              <a:rPr lang="en-US" sz="2400"/>
              <a:t>signal</a:t>
            </a:r>
            <a:endParaRPr lang="en-AU" sz="2400"/>
          </a:p>
        </p:txBody>
      </p:sp>
      <p:sp>
        <p:nvSpPr>
          <p:cNvPr id="8" name="Text Box 1036"/>
          <p:cNvSpPr txBox="1">
            <a:spLocks noChangeArrowheads="1"/>
          </p:cNvSpPr>
          <p:nvPr/>
        </p:nvSpPr>
        <p:spPr bwMode="auto">
          <a:xfrm>
            <a:off x="6172200" y="5486400"/>
            <a:ext cx="1839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Discrete-time</a:t>
            </a:r>
          </a:p>
          <a:p>
            <a:r>
              <a:rPr lang="en-US" sz="2400"/>
              <a:t>sequence</a:t>
            </a:r>
            <a:endParaRPr lang="en-AU" sz="2400"/>
          </a:p>
        </p:txBody>
      </p:sp>
      <p:graphicFrame>
        <p:nvGraphicFramePr>
          <p:cNvPr id="9" name="Object 1038"/>
          <p:cNvGraphicFramePr>
            <a:graphicFrameLocks noChangeAspect="1"/>
          </p:cNvGraphicFramePr>
          <p:nvPr/>
        </p:nvGraphicFramePr>
        <p:xfrm>
          <a:off x="838200" y="4419600"/>
          <a:ext cx="736600" cy="544513"/>
        </p:xfrm>
        <a:graphic>
          <a:graphicData uri="http://schemas.openxmlformats.org/presentationml/2006/ole">
            <p:oleObj spid="_x0000_s1026" name="Equation" r:id="rId3" imgW="279360" imgH="203040" progId="Equation.3">
              <p:embed/>
            </p:oleObj>
          </a:graphicData>
        </a:graphic>
      </p:graphicFrame>
      <p:graphicFrame>
        <p:nvGraphicFramePr>
          <p:cNvPr id="10" name="Object 1039"/>
          <p:cNvGraphicFramePr>
            <a:graphicFrameLocks noChangeAspect="1"/>
          </p:cNvGraphicFramePr>
          <p:nvPr/>
        </p:nvGraphicFramePr>
        <p:xfrm>
          <a:off x="5983288" y="4419600"/>
          <a:ext cx="2209800" cy="612775"/>
        </p:xfrm>
        <a:graphic>
          <a:graphicData uri="http://schemas.openxmlformats.org/presentationml/2006/ole">
            <p:oleObj spid="_x0000_s1027" name="Equation" r:id="rId4" imgW="8380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i="1" dirty="0" smtClean="0"/>
              <a:t>Disadvantages of existing system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T</a:t>
            </a:r>
            <a:r>
              <a:rPr lang="en-US" sz="2000" dirty="0" smtClean="0"/>
              <a:t>he signal to be sampled must be perfectly band limited, but no real world signal is truly and perfectly band limited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We </a:t>
            </a:r>
            <a:r>
              <a:rPr lang="en-US" sz="2000" dirty="0" smtClean="0"/>
              <a:t>cannot design our system to operate right at the Nyquist rate, at least not with any reasonable chance of success.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In </a:t>
            </a:r>
            <a:r>
              <a:rPr lang="en-US" sz="2000" dirty="0" smtClean="0"/>
              <a:t>some real world scenarios, collecting large number of samples is not feasible.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 smtClean="0"/>
              <a:t>cost of sampling at such a high rate is very high and thus needs to be addressed. 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31788"/>
            <a:ext cx="82296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 system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Concept/Analogy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8075" y="2505075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4575" y="2505075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2025" y="2505075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7725" y="2505075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7425" y="2505075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524250" y="2914650"/>
            <a:ext cx="190500" cy="190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905250" y="2914650"/>
            <a:ext cx="190500" cy="190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324350" y="2914650"/>
            <a:ext cx="190500" cy="190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41375" y="1573213"/>
            <a:ext cx="4859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000" dirty="0"/>
              <a:t>Goal: Identify the bucket with fake coins. 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 cstate="print"/>
          <a:srcRect r="2946"/>
          <a:stretch>
            <a:fillRect/>
          </a:stretch>
        </p:blipFill>
        <p:spPr bwMode="auto">
          <a:xfrm>
            <a:off x="7142163" y="655638"/>
            <a:ext cx="1516062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41300" y="4008438"/>
            <a:ext cx="1192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000" b="1">
                <a:solidFill>
                  <a:srgbClr val="FF0000"/>
                </a:solidFill>
              </a:rPr>
              <a:t>Nyquist</a:t>
            </a:r>
            <a:r>
              <a:rPr lang="en-US" sz="2000">
                <a:solidFill>
                  <a:srgbClr val="FF0000"/>
                </a:solidFill>
              </a:rPr>
              <a:t>:</a:t>
            </a:r>
            <a:endParaRPr lang="en-US" sz="2000"/>
          </a:p>
        </p:txBody>
      </p:sp>
      <p:pic>
        <p:nvPicPr>
          <p:cNvPr id="16" name="Picture 15" descr="addin_tmp_trans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02063" y="2297113"/>
            <a:ext cx="438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577975" y="3981450"/>
            <a:ext cx="2009775" cy="1009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Weigh a coin</a:t>
            </a:r>
            <a:br>
              <a:rPr lang="en-US"/>
            </a:br>
            <a:r>
              <a:rPr lang="en-US"/>
              <a:t>from each bucket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825500" y="4495800"/>
            <a:ext cx="7477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5283200" y="3981450"/>
            <a:ext cx="1657350" cy="1009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/>
              <a:t>Compression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3606800" y="4495800"/>
            <a:ext cx="1695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7204075" y="4037013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/>
              <a:t>Bucket #</a:t>
            </a: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6940550" y="4495800"/>
            <a:ext cx="1333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4110038" y="4565650"/>
            <a:ext cx="1081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/>
              <a:t>numbers</a:t>
            </a:r>
          </a:p>
        </p:txBody>
      </p:sp>
      <p:pic>
        <p:nvPicPr>
          <p:cNvPr id="24" name="Picture 26" descr="addin_tmp_trans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6338" y="4552950"/>
            <a:ext cx="4381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7253288" y="4565650"/>
            <a:ext cx="1155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/>
              <a:t>1 number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241300" y="5532438"/>
            <a:ext cx="268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000" b="1">
                <a:solidFill>
                  <a:srgbClr val="FF0000"/>
                </a:solidFill>
              </a:rPr>
              <a:t>Compressed Sensing</a:t>
            </a:r>
            <a:r>
              <a:rPr lang="en-US" sz="2000">
                <a:solidFill>
                  <a:srgbClr val="FF0000"/>
                </a:solidFill>
              </a:rPr>
              <a:t>:</a:t>
            </a:r>
            <a:endParaRPr lang="en-US" sz="2000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825500" y="6019800"/>
            <a:ext cx="2328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7204075" y="5561013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/>
              <a:t>Bucket #</a:t>
            </a: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6216650" y="60198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7253288" y="6089650"/>
            <a:ext cx="1155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/>
              <a:t>1 number</a:t>
            </a: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3162300" y="5505450"/>
            <a:ext cx="3067050" cy="10096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/>
              <a:t>Weigh a </a:t>
            </a:r>
            <a:r>
              <a:rPr lang="en-US" b="1">
                <a:solidFill>
                  <a:srgbClr val="FF0000"/>
                </a:solidFill>
              </a:rPr>
              <a:t>linear</a:t>
            </a:r>
            <a:r>
              <a:rPr lang="en-US"/>
              <a:t> combination</a:t>
            </a:r>
            <a:br>
              <a:rPr lang="en-US"/>
            </a:br>
            <a:r>
              <a:rPr lang="en-US"/>
              <a:t>of coins from </a:t>
            </a:r>
            <a:r>
              <a:rPr lang="en-US" b="1">
                <a:solidFill>
                  <a:srgbClr val="FF0000"/>
                </a:solidFill>
              </a:rPr>
              <a:t>all</a:t>
            </a:r>
            <a:r>
              <a:rPr lang="en-US"/>
              <a:t> buckets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5" grpId="0"/>
      <p:bldP spid="26" grpId="0"/>
      <p:bldP spid="27" grpId="0" animBg="1"/>
      <p:bldP spid="28" grpId="0"/>
      <p:bldP spid="29" grpId="0" animBg="1"/>
      <p:bldP spid="30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fonts}&#10;\usepackage{amssymb}&#10;\usepackage{graphicx}&#10;\def\m(#1){\mathcal{#1}}&#10;\def\b(#1){\mathbf{#1}}&#10;\newcommand{\supp}{\operatorname{supp} }&#10;&#10;\begin{document}&#10;&#10;$N$&#10;&#10;&#10;\end{document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\pagestyle{empty}&#10;\usepackage{amsmath}&#10;\usepackage{amsfonts}&#10;\usepackage{amssymb}&#10;\usepackage{graphicx}&#10;\def\m(#1){\mathcal{#1}}&#10;\def\b(#1){\mathbf{#1}}&#10;\newcommand{\supp}{\operatorname{supp} }&#10;&#10;\begin{document}&#10;&#10;$N$&#10;&#10;&#10;\end{document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372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Signal compression and optimal reconstruction from highly incomplete frequency information using compressive sensing</vt:lpstr>
      <vt:lpstr>Problem statement</vt:lpstr>
      <vt:lpstr>Slide 3</vt:lpstr>
      <vt:lpstr>Slide 4</vt:lpstr>
      <vt:lpstr>Existing system</vt:lpstr>
      <vt:lpstr>Disadvantages of existing system</vt:lpstr>
      <vt:lpstr>Slide 7</vt:lpstr>
      <vt:lpstr>Slide 8</vt:lpstr>
      <vt:lpstr>Slide 9</vt:lpstr>
      <vt:lpstr>Advantages </vt:lpstr>
      <vt:lpstr>Literature Survey</vt:lpstr>
      <vt:lpstr>Timeline</vt:lpstr>
      <vt:lpstr>References</vt:lpstr>
      <vt:lpstr>Questions??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compression and optimal reconstruction from highly incomplete frequency information using compressed sensing</dc:title>
  <dc:creator>my-pc</dc:creator>
  <cp:lastModifiedBy>abhishek_sharma92</cp:lastModifiedBy>
  <cp:revision>92</cp:revision>
  <dcterms:created xsi:type="dcterms:W3CDTF">2014-02-16T11:27:54Z</dcterms:created>
  <dcterms:modified xsi:type="dcterms:W3CDTF">2014-02-18T12:17:03Z</dcterms:modified>
</cp:coreProperties>
</file>