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310" r:id="rId2"/>
    <p:sldId id="259" r:id="rId3"/>
    <p:sldId id="340" r:id="rId4"/>
    <p:sldId id="341" r:id="rId5"/>
    <p:sldId id="330" r:id="rId6"/>
    <p:sldId id="348" r:id="rId7"/>
    <p:sldId id="349" r:id="rId8"/>
    <p:sldId id="350" r:id="rId9"/>
    <p:sldId id="355" r:id="rId10"/>
    <p:sldId id="360" r:id="rId11"/>
    <p:sldId id="364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66"/>
    <a:srgbClr val="FF99FF"/>
    <a:srgbClr val="FFFFFF"/>
    <a:srgbClr val="C0C0C0"/>
    <a:srgbClr val="00CC66"/>
    <a:srgbClr val="FFCCCC"/>
    <a:srgbClr val="66CCFF"/>
    <a:srgbClr val="CCFF33"/>
    <a:srgbClr val="AA1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04" y="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01EC5-EFF8-4621-8901-33049BC4D21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17302F-BF01-4335-BCDF-5D5901C7ADEA}">
      <dgm:prSet phldrT="[Text]"/>
      <dgm:spPr>
        <a:solidFill>
          <a:srgbClr val="FFCC6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Genome Big Data Engineering</a:t>
          </a:r>
          <a:endParaRPr lang="en-IN" b="1" dirty="0">
            <a:solidFill>
              <a:schemeClr val="tx1"/>
            </a:solidFill>
          </a:endParaRPr>
        </a:p>
      </dgm:t>
    </dgm:pt>
    <dgm:pt modelId="{49B21DCB-DA16-4185-8764-ED2AF66C05FD}" type="parTrans" cxnId="{80833829-8FB6-4054-B3DB-9FC0E1FDA753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CB37978-4203-4AE9-BE60-012048ED73A4}" type="sibTrans" cxnId="{80833829-8FB6-4054-B3DB-9FC0E1FDA753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32B51B7-E68B-41D6-BBBE-13CF8A33FF1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Scalability </a:t>
          </a:r>
          <a:endParaRPr lang="en-IN" b="1" dirty="0">
            <a:solidFill>
              <a:schemeClr val="tx1"/>
            </a:solidFill>
          </a:endParaRPr>
        </a:p>
      </dgm:t>
    </dgm:pt>
    <dgm:pt modelId="{56915E09-65B5-499D-BA06-D8823263D812}" type="parTrans" cxnId="{6D94F791-5DE0-465A-94C2-692103C301C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F064D5A2-6C73-4D59-A403-A8C02D0A7022}" type="sibTrans" cxnId="{6D94F791-5DE0-465A-94C2-692103C301C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87B3823B-FDD6-4B09-9AC0-3BF883A386C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Storage </a:t>
          </a:r>
          <a:endParaRPr lang="en-IN" b="1" dirty="0">
            <a:solidFill>
              <a:schemeClr val="tx1"/>
            </a:solidFill>
          </a:endParaRPr>
        </a:p>
      </dgm:t>
    </dgm:pt>
    <dgm:pt modelId="{796E5BE4-35F9-4BB2-AA48-383E7B0755CC}" type="parTrans" cxnId="{172BD4CE-B548-4B5E-A074-1B3E12647E1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984F9A2-AA19-48F7-B29F-B364FF9A218D}" type="sibTrans" cxnId="{172BD4CE-B548-4B5E-A074-1B3E12647E1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411961E7-D74D-4C6E-92C9-C90B5D54048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performance</a:t>
          </a:r>
          <a:endParaRPr lang="en-IN" b="1" dirty="0">
            <a:solidFill>
              <a:schemeClr val="tx1"/>
            </a:solidFill>
          </a:endParaRPr>
        </a:p>
      </dgm:t>
    </dgm:pt>
    <dgm:pt modelId="{78B05E89-FB4E-4BB0-8900-FE65DAD76795}" type="parTrans" cxnId="{D708EC9C-C0D4-47A6-ADE8-265857477AA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192E589-AEDB-48DA-936C-F790E2A8407F}" type="sibTrans" cxnId="{D708EC9C-C0D4-47A6-ADE8-265857477AA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A7B1EE2-6E77-4716-97E5-4B99BCDFBD6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Transfer</a:t>
          </a:r>
          <a:endParaRPr lang="en-IN" b="1" dirty="0">
            <a:solidFill>
              <a:schemeClr val="tx1"/>
            </a:solidFill>
          </a:endParaRPr>
        </a:p>
      </dgm:t>
    </dgm:pt>
    <dgm:pt modelId="{D22B584F-9973-4446-AE2F-C3CAFD0F8A86}" type="parTrans" cxnId="{83258F69-C003-41B6-8155-BC007607C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7C803CC0-3AFF-4C6A-B382-976199FF00FE}" type="sibTrans" cxnId="{83258F69-C003-41B6-8155-BC007607C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B103E1A-181E-4EAB-BEB9-836A6E3167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Security</a:t>
          </a:r>
          <a:endParaRPr lang="en-IN" b="1" dirty="0">
            <a:solidFill>
              <a:schemeClr val="tx1"/>
            </a:solidFill>
          </a:endParaRPr>
        </a:p>
      </dgm:t>
    </dgm:pt>
    <dgm:pt modelId="{100236EF-8A69-4C47-8275-AEAC7FB7E715}" type="parTrans" cxnId="{94E60B4E-4625-4911-AB72-995CE140DE43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34A8C1DA-95EE-4C27-882A-7C1EA85DD877}" type="sibTrans" cxnId="{94E60B4E-4625-4911-AB72-995CE140DE43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7B0084B7-B182-4A78-9616-4E417E18C27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Ethical Values</a:t>
          </a:r>
          <a:endParaRPr lang="en-IN" b="1" dirty="0">
            <a:solidFill>
              <a:schemeClr val="tx1"/>
            </a:solidFill>
          </a:endParaRPr>
        </a:p>
      </dgm:t>
    </dgm:pt>
    <dgm:pt modelId="{5A4DC31C-D989-4D76-8272-052C427936DE}" type="parTrans" cxnId="{C88C6E99-0AB4-4F0B-89AE-C8883A2F8B4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B50568A-48D5-4D40-B9F4-BE59C96C0046}" type="sibTrans" cxnId="{C88C6E99-0AB4-4F0B-89AE-C8883A2F8B4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2B91787-1852-45A0-A2E7-32A3D211BAE2}" type="pres">
      <dgm:prSet presAssocID="{FFA01EC5-EFF8-4621-8901-33049BC4D21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004319-A358-4CFC-80F3-3AC7CB5B12B7}" type="pres">
      <dgm:prSet presAssocID="{5217302F-BF01-4335-BCDF-5D5901C7ADEA}" presName="centerShape" presStyleLbl="node0" presStyleIdx="0" presStyleCnt="1"/>
      <dgm:spPr/>
      <dgm:t>
        <a:bodyPr/>
        <a:lstStyle/>
        <a:p>
          <a:endParaRPr lang="en-IN"/>
        </a:p>
      </dgm:t>
    </dgm:pt>
    <dgm:pt modelId="{6D60E883-0549-47FC-90D9-9EF9C6A3CA67}" type="pres">
      <dgm:prSet presAssocID="{56915E09-65B5-499D-BA06-D8823263D812}" presName="parTrans" presStyleLbl="sibTrans2D1" presStyleIdx="0" presStyleCnt="6"/>
      <dgm:spPr/>
      <dgm:t>
        <a:bodyPr/>
        <a:lstStyle/>
        <a:p>
          <a:endParaRPr lang="en-IN"/>
        </a:p>
      </dgm:t>
    </dgm:pt>
    <dgm:pt modelId="{A079B1AE-23C8-4E6F-893B-0A8423E06945}" type="pres">
      <dgm:prSet presAssocID="{56915E09-65B5-499D-BA06-D8823263D812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3C09A0B1-8BAD-40FB-8908-A9D64241F018}" type="pres">
      <dgm:prSet presAssocID="{032B51B7-E68B-41D6-BBBE-13CF8A33FF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802F09-BEAA-4545-83B7-A28A9DE64991}" type="pres">
      <dgm:prSet presAssocID="{796E5BE4-35F9-4BB2-AA48-383E7B0755CC}" presName="parTrans" presStyleLbl="sibTrans2D1" presStyleIdx="1" presStyleCnt="6"/>
      <dgm:spPr/>
      <dgm:t>
        <a:bodyPr/>
        <a:lstStyle/>
        <a:p>
          <a:endParaRPr lang="en-IN"/>
        </a:p>
      </dgm:t>
    </dgm:pt>
    <dgm:pt modelId="{3BD61A9E-4B94-4F10-9B31-593F73029D6B}" type="pres">
      <dgm:prSet presAssocID="{796E5BE4-35F9-4BB2-AA48-383E7B0755CC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72A9AA28-AEDB-4886-A732-B41D98C983AC}" type="pres">
      <dgm:prSet presAssocID="{87B3823B-FDD6-4B09-9AC0-3BF883A386C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175AD-0FBB-4B47-8BC4-5DB66A5C983F}" type="pres">
      <dgm:prSet presAssocID="{78B05E89-FB4E-4BB0-8900-FE65DAD76795}" presName="parTrans" presStyleLbl="sibTrans2D1" presStyleIdx="2" presStyleCnt="6"/>
      <dgm:spPr/>
      <dgm:t>
        <a:bodyPr/>
        <a:lstStyle/>
        <a:p>
          <a:endParaRPr lang="en-IN"/>
        </a:p>
      </dgm:t>
    </dgm:pt>
    <dgm:pt modelId="{E3E56102-72CB-4C56-B619-07F013FCE8BA}" type="pres">
      <dgm:prSet presAssocID="{78B05E89-FB4E-4BB0-8900-FE65DAD76795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416EEB22-1741-496A-86F1-621EE39FD4B1}" type="pres">
      <dgm:prSet presAssocID="{411961E7-D74D-4C6E-92C9-C90B5D54048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F0E714-96AC-4E86-A642-BD37DC213447}" type="pres">
      <dgm:prSet presAssocID="{D22B584F-9973-4446-AE2F-C3CAFD0F8A86}" presName="parTrans" presStyleLbl="sibTrans2D1" presStyleIdx="3" presStyleCnt="6"/>
      <dgm:spPr/>
      <dgm:t>
        <a:bodyPr/>
        <a:lstStyle/>
        <a:p>
          <a:endParaRPr lang="en-IN"/>
        </a:p>
      </dgm:t>
    </dgm:pt>
    <dgm:pt modelId="{DC00EEC1-EE7C-46EA-993C-286147BFC6CC}" type="pres">
      <dgm:prSet presAssocID="{D22B584F-9973-4446-AE2F-C3CAFD0F8A86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852C48FB-0A29-4854-AF4F-F64BA155B58A}" type="pres">
      <dgm:prSet presAssocID="{EA7B1EE2-6E77-4716-97E5-4B99BCDFBD6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9BC194-1724-4E33-9680-E634DC6C8C5D}" type="pres">
      <dgm:prSet presAssocID="{100236EF-8A69-4C47-8275-AEAC7FB7E715}" presName="parTrans" presStyleLbl="sibTrans2D1" presStyleIdx="4" presStyleCnt="6"/>
      <dgm:spPr/>
      <dgm:t>
        <a:bodyPr/>
        <a:lstStyle/>
        <a:p>
          <a:endParaRPr lang="en-IN"/>
        </a:p>
      </dgm:t>
    </dgm:pt>
    <dgm:pt modelId="{8B69CA7D-ADE8-47A8-AC0E-F3AAF2D9A4CB}" type="pres">
      <dgm:prSet presAssocID="{100236EF-8A69-4C47-8275-AEAC7FB7E715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EDD88067-1682-499C-8E4F-A8453F7F6A6B}" type="pres">
      <dgm:prSet presAssocID="{CB103E1A-181E-4EAB-BEB9-836A6E31671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89BC39-B2AA-4011-A48F-BDC6182D5140}" type="pres">
      <dgm:prSet presAssocID="{5A4DC31C-D989-4D76-8272-052C427936DE}" presName="parTrans" presStyleLbl="sibTrans2D1" presStyleIdx="5" presStyleCnt="6"/>
      <dgm:spPr/>
      <dgm:t>
        <a:bodyPr/>
        <a:lstStyle/>
        <a:p>
          <a:endParaRPr lang="en-IN"/>
        </a:p>
      </dgm:t>
    </dgm:pt>
    <dgm:pt modelId="{391404F4-D674-4271-B9E1-9994E8A1C01B}" type="pres">
      <dgm:prSet presAssocID="{5A4DC31C-D989-4D76-8272-052C427936DE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87C1A2D5-3010-46E0-993E-48C7230D97FD}" type="pres">
      <dgm:prSet presAssocID="{7B0084B7-B182-4A78-9616-4E417E18C27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DADFBFB-CBC7-4E59-B48D-F73FF4233184}" type="presOf" srcId="{EA7B1EE2-6E77-4716-97E5-4B99BCDFBD62}" destId="{852C48FB-0A29-4854-AF4F-F64BA155B58A}" srcOrd="0" destOrd="0" presId="urn:microsoft.com/office/officeart/2005/8/layout/radial5"/>
    <dgm:cxn modelId="{C88C6E99-0AB4-4F0B-89AE-C8883A2F8B45}" srcId="{5217302F-BF01-4335-BCDF-5D5901C7ADEA}" destId="{7B0084B7-B182-4A78-9616-4E417E18C275}" srcOrd="5" destOrd="0" parTransId="{5A4DC31C-D989-4D76-8272-052C427936DE}" sibTransId="{9B50568A-48D5-4D40-B9F4-BE59C96C0046}"/>
    <dgm:cxn modelId="{D708EC9C-C0D4-47A6-ADE8-265857477AA5}" srcId="{5217302F-BF01-4335-BCDF-5D5901C7ADEA}" destId="{411961E7-D74D-4C6E-92C9-C90B5D540488}" srcOrd="2" destOrd="0" parTransId="{78B05E89-FB4E-4BB0-8900-FE65DAD76795}" sibTransId="{C192E589-AEDB-48DA-936C-F790E2A8407F}"/>
    <dgm:cxn modelId="{081B195B-9E40-43C8-A7DB-73A4C92228EB}" type="presOf" srcId="{7B0084B7-B182-4A78-9616-4E417E18C275}" destId="{87C1A2D5-3010-46E0-993E-48C7230D97FD}" srcOrd="0" destOrd="0" presId="urn:microsoft.com/office/officeart/2005/8/layout/radial5"/>
    <dgm:cxn modelId="{2917B241-A231-4C50-9337-A1932C1E08D9}" type="presOf" srcId="{CB103E1A-181E-4EAB-BEB9-836A6E31671F}" destId="{EDD88067-1682-499C-8E4F-A8453F7F6A6B}" srcOrd="0" destOrd="0" presId="urn:microsoft.com/office/officeart/2005/8/layout/radial5"/>
    <dgm:cxn modelId="{93F0C2B8-4737-4574-BB3D-DBB4104FB1DD}" type="presOf" srcId="{411961E7-D74D-4C6E-92C9-C90B5D540488}" destId="{416EEB22-1741-496A-86F1-621EE39FD4B1}" srcOrd="0" destOrd="0" presId="urn:microsoft.com/office/officeart/2005/8/layout/radial5"/>
    <dgm:cxn modelId="{09FDA8FB-36AF-438E-B58F-08CA75673E22}" type="presOf" srcId="{56915E09-65B5-499D-BA06-D8823263D812}" destId="{6D60E883-0549-47FC-90D9-9EF9C6A3CA67}" srcOrd="0" destOrd="0" presId="urn:microsoft.com/office/officeart/2005/8/layout/radial5"/>
    <dgm:cxn modelId="{B4927A11-44E0-4A2C-87E9-45F716632AB7}" type="presOf" srcId="{FFA01EC5-EFF8-4621-8901-33049BC4D219}" destId="{92B91787-1852-45A0-A2E7-32A3D211BAE2}" srcOrd="0" destOrd="0" presId="urn:microsoft.com/office/officeart/2005/8/layout/radial5"/>
    <dgm:cxn modelId="{94E60B4E-4625-4911-AB72-995CE140DE43}" srcId="{5217302F-BF01-4335-BCDF-5D5901C7ADEA}" destId="{CB103E1A-181E-4EAB-BEB9-836A6E31671F}" srcOrd="4" destOrd="0" parTransId="{100236EF-8A69-4C47-8275-AEAC7FB7E715}" sibTransId="{34A8C1DA-95EE-4C27-882A-7C1EA85DD877}"/>
    <dgm:cxn modelId="{9AA3E4BA-8C60-44B0-8B55-E50C34DF6931}" type="presOf" srcId="{100236EF-8A69-4C47-8275-AEAC7FB7E715}" destId="{799BC194-1724-4E33-9680-E634DC6C8C5D}" srcOrd="0" destOrd="0" presId="urn:microsoft.com/office/officeart/2005/8/layout/radial5"/>
    <dgm:cxn modelId="{58B29964-2E43-4195-B296-EC1F5B971AE7}" type="presOf" srcId="{5A4DC31C-D989-4D76-8272-052C427936DE}" destId="{391404F4-D674-4271-B9E1-9994E8A1C01B}" srcOrd="1" destOrd="0" presId="urn:microsoft.com/office/officeart/2005/8/layout/radial5"/>
    <dgm:cxn modelId="{01AD9127-B4D7-4A25-AB6E-07D05FF3DA95}" type="presOf" srcId="{100236EF-8A69-4C47-8275-AEAC7FB7E715}" destId="{8B69CA7D-ADE8-47A8-AC0E-F3AAF2D9A4CB}" srcOrd="1" destOrd="0" presId="urn:microsoft.com/office/officeart/2005/8/layout/radial5"/>
    <dgm:cxn modelId="{CAC2C736-CBD7-4CE5-979F-1B40BBFE4117}" type="presOf" srcId="{D22B584F-9973-4446-AE2F-C3CAFD0F8A86}" destId="{47F0E714-96AC-4E86-A642-BD37DC213447}" srcOrd="0" destOrd="0" presId="urn:microsoft.com/office/officeart/2005/8/layout/radial5"/>
    <dgm:cxn modelId="{F4E1979F-3CAB-4AA7-AEC9-589E4C922D39}" type="presOf" srcId="{56915E09-65B5-499D-BA06-D8823263D812}" destId="{A079B1AE-23C8-4E6F-893B-0A8423E06945}" srcOrd="1" destOrd="0" presId="urn:microsoft.com/office/officeart/2005/8/layout/radial5"/>
    <dgm:cxn modelId="{960C9F0E-8E59-49D6-BF13-48944F5E3B12}" type="presOf" srcId="{78B05E89-FB4E-4BB0-8900-FE65DAD76795}" destId="{169175AD-0FBB-4B47-8BC4-5DB66A5C983F}" srcOrd="0" destOrd="0" presId="urn:microsoft.com/office/officeart/2005/8/layout/radial5"/>
    <dgm:cxn modelId="{D8E2DE96-8C07-4E28-BEB0-8C3875512F79}" type="presOf" srcId="{796E5BE4-35F9-4BB2-AA48-383E7B0755CC}" destId="{3BD61A9E-4B94-4F10-9B31-593F73029D6B}" srcOrd="1" destOrd="0" presId="urn:microsoft.com/office/officeart/2005/8/layout/radial5"/>
    <dgm:cxn modelId="{9FE008A9-CA77-4865-A293-FA4FC847915E}" type="presOf" srcId="{5A4DC31C-D989-4D76-8272-052C427936DE}" destId="{A289BC39-B2AA-4011-A48F-BDC6182D5140}" srcOrd="0" destOrd="0" presId="urn:microsoft.com/office/officeart/2005/8/layout/radial5"/>
    <dgm:cxn modelId="{80833829-8FB6-4054-B3DB-9FC0E1FDA753}" srcId="{FFA01EC5-EFF8-4621-8901-33049BC4D219}" destId="{5217302F-BF01-4335-BCDF-5D5901C7ADEA}" srcOrd="0" destOrd="0" parTransId="{49B21DCB-DA16-4185-8764-ED2AF66C05FD}" sibTransId="{ACB37978-4203-4AE9-BE60-012048ED73A4}"/>
    <dgm:cxn modelId="{DB877A96-E411-4145-B7B4-73787461703B}" type="presOf" srcId="{78B05E89-FB4E-4BB0-8900-FE65DAD76795}" destId="{E3E56102-72CB-4C56-B619-07F013FCE8BA}" srcOrd="1" destOrd="0" presId="urn:microsoft.com/office/officeart/2005/8/layout/radial5"/>
    <dgm:cxn modelId="{96DD95F9-BF64-458A-807E-9D4FC06684EB}" type="presOf" srcId="{5217302F-BF01-4335-BCDF-5D5901C7ADEA}" destId="{E1004319-A358-4CFC-80F3-3AC7CB5B12B7}" srcOrd="0" destOrd="0" presId="urn:microsoft.com/office/officeart/2005/8/layout/radial5"/>
    <dgm:cxn modelId="{83258F69-C003-41B6-8155-BC007607C2BF}" srcId="{5217302F-BF01-4335-BCDF-5D5901C7ADEA}" destId="{EA7B1EE2-6E77-4716-97E5-4B99BCDFBD62}" srcOrd="3" destOrd="0" parTransId="{D22B584F-9973-4446-AE2F-C3CAFD0F8A86}" sibTransId="{7C803CC0-3AFF-4C6A-B382-976199FF00FE}"/>
    <dgm:cxn modelId="{5AA8DBAE-4742-4635-8EC7-4C2CFE01B08D}" type="presOf" srcId="{87B3823B-FDD6-4B09-9AC0-3BF883A386C6}" destId="{72A9AA28-AEDB-4886-A732-B41D98C983AC}" srcOrd="0" destOrd="0" presId="urn:microsoft.com/office/officeart/2005/8/layout/radial5"/>
    <dgm:cxn modelId="{5DB26BF5-1610-4EB2-B389-DF5347BFE3A1}" type="presOf" srcId="{D22B584F-9973-4446-AE2F-C3CAFD0F8A86}" destId="{DC00EEC1-EE7C-46EA-993C-286147BFC6CC}" srcOrd="1" destOrd="0" presId="urn:microsoft.com/office/officeart/2005/8/layout/radial5"/>
    <dgm:cxn modelId="{AB389831-CDA8-4099-A9B6-777C70D1D6F9}" type="presOf" srcId="{032B51B7-E68B-41D6-BBBE-13CF8A33FF19}" destId="{3C09A0B1-8BAD-40FB-8908-A9D64241F018}" srcOrd="0" destOrd="0" presId="urn:microsoft.com/office/officeart/2005/8/layout/radial5"/>
    <dgm:cxn modelId="{E51027B4-F6F8-4036-89F7-9984D786C5A6}" type="presOf" srcId="{796E5BE4-35F9-4BB2-AA48-383E7B0755CC}" destId="{0B802F09-BEAA-4545-83B7-A28A9DE64991}" srcOrd="0" destOrd="0" presId="urn:microsoft.com/office/officeart/2005/8/layout/radial5"/>
    <dgm:cxn modelId="{172BD4CE-B548-4B5E-A074-1B3E12647E15}" srcId="{5217302F-BF01-4335-BCDF-5D5901C7ADEA}" destId="{87B3823B-FDD6-4B09-9AC0-3BF883A386C6}" srcOrd="1" destOrd="0" parTransId="{796E5BE4-35F9-4BB2-AA48-383E7B0755CC}" sibTransId="{2984F9A2-AA19-48F7-B29F-B364FF9A218D}"/>
    <dgm:cxn modelId="{6D94F791-5DE0-465A-94C2-692103C301CF}" srcId="{5217302F-BF01-4335-BCDF-5D5901C7ADEA}" destId="{032B51B7-E68B-41D6-BBBE-13CF8A33FF19}" srcOrd="0" destOrd="0" parTransId="{56915E09-65B5-499D-BA06-D8823263D812}" sibTransId="{F064D5A2-6C73-4D59-A403-A8C02D0A7022}"/>
    <dgm:cxn modelId="{81EE1104-BFE3-47DE-8780-44A0A2349B97}" type="presParOf" srcId="{92B91787-1852-45A0-A2E7-32A3D211BAE2}" destId="{E1004319-A358-4CFC-80F3-3AC7CB5B12B7}" srcOrd="0" destOrd="0" presId="urn:microsoft.com/office/officeart/2005/8/layout/radial5"/>
    <dgm:cxn modelId="{80962F15-6F10-4217-9845-8B11573700E6}" type="presParOf" srcId="{92B91787-1852-45A0-A2E7-32A3D211BAE2}" destId="{6D60E883-0549-47FC-90D9-9EF9C6A3CA67}" srcOrd="1" destOrd="0" presId="urn:microsoft.com/office/officeart/2005/8/layout/radial5"/>
    <dgm:cxn modelId="{5733651E-BC96-48F1-9E35-2D5569B7C44E}" type="presParOf" srcId="{6D60E883-0549-47FC-90D9-9EF9C6A3CA67}" destId="{A079B1AE-23C8-4E6F-893B-0A8423E06945}" srcOrd="0" destOrd="0" presId="urn:microsoft.com/office/officeart/2005/8/layout/radial5"/>
    <dgm:cxn modelId="{3BDE182A-8010-4CFE-AF46-F754856FDFEB}" type="presParOf" srcId="{92B91787-1852-45A0-A2E7-32A3D211BAE2}" destId="{3C09A0B1-8BAD-40FB-8908-A9D64241F018}" srcOrd="2" destOrd="0" presId="urn:microsoft.com/office/officeart/2005/8/layout/radial5"/>
    <dgm:cxn modelId="{EC20D7EC-4B92-4FA6-999D-0EB5A438F0D4}" type="presParOf" srcId="{92B91787-1852-45A0-A2E7-32A3D211BAE2}" destId="{0B802F09-BEAA-4545-83B7-A28A9DE64991}" srcOrd="3" destOrd="0" presId="urn:microsoft.com/office/officeart/2005/8/layout/radial5"/>
    <dgm:cxn modelId="{5B246DE3-3E13-4338-ACFB-CCD6FC696984}" type="presParOf" srcId="{0B802F09-BEAA-4545-83B7-A28A9DE64991}" destId="{3BD61A9E-4B94-4F10-9B31-593F73029D6B}" srcOrd="0" destOrd="0" presId="urn:microsoft.com/office/officeart/2005/8/layout/radial5"/>
    <dgm:cxn modelId="{A73A0A64-910F-47C6-BE80-0CD999169170}" type="presParOf" srcId="{92B91787-1852-45A0-A2E7-32A3D211BAE2}" destId="{72A9AA28-AEDB-4886-A732-B41D98C983AC}" srcOrd="4" destOrd="0" presId="urn:microsoft.com/office/officeart/2005/8/layout/radial5"/>
    <dgm:cxn modelId="{D8FCB54C-D0BA-4D4A-B346-AEA95C66D15E}" type="presParOf" srcId="{92B91787-1852-45A0-A2E7-32A3D211BAE2}" destId="{169175AD-0FBB-4B47-8BC4-5DB66A5C983F}" srcOrd="5" destOrd="0" presId="urn:microsoft.com/office/officeart/2005/8/layout/radial5"/>
    <dgm:cxn modelId="{C0036214-0F2D-49A7-9F9B-2FAF5AA671BE}" type="presParOf" srcId="{169175AD-0FBB-4B47-8BC4-5DB66A5C983F}" destId="{E3E56102-72CB-4C56-B619-07F013FCE8BA}" srcOrd="0" destOrd="0" presId="urn:microsoft.com/office/officeart/2005/8/layout/radial5"/>
    <dgm:cxn modelId="{8FDCE887-CCDB-4C6D-BAF4-515025C49AA4}" type="presParOf" srcId="{92B91787-1852-45A0-A2E7-32A3D211BAE2}" destId="{416EEB22-1741-496A-86F1-621EE39FD4B1}" srcOrd="6" destOrd="0" presId="urn:microsoft.com/office/officeart/2005/8/layout/radial5"/>
    <dgm:cxn modelId="{BA1CF8C9-2939-48E8-97E8-D45CEDA2E0B5}" type="presParOf" srcId="{92B91787-1852-45A0-A2E7-32A3D211BAE2}" destId="{47F0E714-96AC-4E86-A642-BD37DC213447}" srcOrd="7" destOrd="0" presId="urn:microsoft.com/office/officeart/2005/8/layout/radial5"/>
    <dgm:cxn modelId="{80F231BE-A7A1-46C8-A0E8-F675AFB21268}" type="presParOf" srcId="{47F0E714-96AC-4E86-A642-BD37DC213447}" destId="{DC00EEC1-EE7C-46EA-993C-286147BFC6CC}" srcOrd="0" destOrd="0" presId="urn:microsoft.com/office/officeart/2005/8/layout/radial5"/>
    <dgm:cxn modelId="{62310C71-36E9-4266-BF3F-A29E45F8276A}" type="presParOf" srcId="{92B91787-1852-45A0-A2E7-32A3D211BAE2}" destId="{852C48FB-0A29-4854-AF4F-F64BA155B58A}" srcOrd="8" destOrd="0" presId="urn:microsoft.com/office/officeart/2005/8/layout/radial5"/>
    <dgm:cxn modelId="{31C7123E-173C-44EA-960A-01F106E190F0}" type="presParOf" srcId="{92B91787-1852-45A0-A2E7-32A3D211BAE2}" destId="{799BC194-1724-4E33-9680-E634DC6C8C5D}" srcOrd="9" destOrd="0" presId="urn:microsoft.com/office/officeart/2005/8/layout/radial5"/>
    <dgm:cxn modelId="{E9796E6B-47AE-4697-A29B-B45AAF59A7A6}" type="presParOf" srcId="{799BC194-1724-4E33-9680-E634DC6C8C5D}" destId="{8B69CA7D-ADE8-47A8-AC0E-F3AAF2D9A4CB}" srcOrd="0" destOrd="0" presId="urn:microsoft.com/office/officeart/2005/8/layout/radial5"/>
    <dgm:cxn modelId="{3F5005EF-D7E4-4EC1-B0E6-5C5B272D3B31}" type="presParOf" srcId="{92B91787-1852-45A0-A2E7-32A3D211BAE2}" destId="{EDD88067-1682-499C-8E4F-A8453F7F6A6B}" srcOrd="10" destOrd="0" presId="urn:microsoft.com/office/officeart/2005/8/layout/radial5"/>
    <dgm:cxn modelId="{F12319F5-65EB-4A4A-949F-C53807AC9508}" type="presParOf" srcId="{92B91787-1852-45A0-A2E7-32A3D211BAE2}" destId="{A289BC39-B2AA-4011-A48F-BDC6182D5140}" srcOrd="11" destOrd="0" presId="urn:microsoft.com/office/officeart/2005/8/layout/radial5"/>
    <dgm:cxn modelId="{A5156FDD-504D-44E9-84FA-D3B9B28E97A5}" type="presParOf" srcId="{A289BC39-B2AA-4011-A48F-BDC6182D5140}" destId="{391404F4-D674-4271-B9E1-9994E8A1C01B}" srcOrd="0" destOrd="0" presId="urn:microsoft.com/office/officeart/2005/8/layout/radial5"/>
    <dgm:cxn modelId="{A71F3442-2507-4AC7-9CF9-E6C2FFFFBEF9}" type="presParOf" srcId="{92B91787-1852-45A0-A2E7-32A3D211BAE2}" destId="{87C1A2D5-3010-46E0-993E-48C7230D97F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04319-A358-4CFC-80F3-3AC7CB5B12B7}">
      <dsp:nvSpPr>
        <dsp:cNvPr id="0" name=""/>
        <dsp:cNvSpPr/>
      </dsp:nvSpPr>
      <dsp:spPr>
        <a:xfrm>
          <a:off x="1460749" y="1187627"/>
          <a:ext cx="682313" cy="682313"/>
        </a:xfrm>
        <a:prstGeom prst="ellipse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Genome Big Data Engineering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1560671" y="1287549"/>
        <a:ext cx="482469" cy="482469"/>
      </dsp:txXfrm>
    </dsp:sp>
    <dsp:sp modelId="{6D60E883-0549-47FC-90D9-9EF9C6A3CA67}">
      <dsp:nvSpPr>
        <dsp:cNvPr id="0" name=""/>
        <dsp:cNvSpPr/>
      </dsp:nvSpPr>
      <dsp:spPr>
        <a:xfrm rot="16200000">
          <a:off x="1713517" y="909867"/>
          <a:ext cx="176776" cy="23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b="1" kern="1200">
            <a:solidFill>
              <a:schemeClr val="tx1"/>
            </a:solidFill>
          </a:endParaRPr>
        </a:p>
      </dsp:txBody>
      <dsp:txXfrm>
        <a:off x="1740034" y="982781"/>
        <a:ext cx="123743" cy="139192"/>
      </dsp:txXfrm>
    </dsp:sp>
    <dsp:sp modelId="{3C09A0B1-8BAD-40FB-8908-A9D64241F018}">
      <dsp:nvSpPr>
        <dsp:cNvPr id="0" name=""/>
        <dsp:cNvSpPr/>
      </dsp:nvSpPr>
      <dsp:spPr>
        <a:xfrm>
          <a:off x="1375460" y="1195"/>
          <a:ext cx="852891" cy="852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Scalability 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1500363" y="126098"/>
        <a:ext cx="603085" cy="603085"/>
      </dsp:txXfrm>
    </dsp:sp>
    <dsp:sp modelId="{0B802F09-BEAA-4545-83B7-A28A9DE64991}">
      <dsp:nvSpPr>
        <dsp:cNvPr id="0" name=""/>
        <dsp:cNvSpPr/>
      </dsp:nvSpPr>
      <dsp:spPr>
        <a:xfrm rot="19800000">
          <a:off x="2149062" y="1161329"/>
          <a:ext cx="176776" cy="23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b="1" kern="1200">
            <a:solidFill>
              <a:schemeClr val="tx1"/>
            </a:solidFill>
          </a:endParaRPr>
        </a:p>
      </dsp:txBody>
      <dsp:txXfrm>
        <a:off x="2152615" y="1220984"/>
        <a:ext cx="123743" cy="139192"/>
      </dsp:txXfrm>
    </dsp:sp>
    <dsp:sp modelId="{72A9AA28-AEDB-4886-A732-B41D98C983AC}">
      <dsp:nvSpPr>
        <dsp:cNvPr id="0" name=""/>
        <dsp:cNvSpPr/>
      </dsp:nvSpPr>
      <dsp:spPr>
        <a:xfrm>
          <a:off x="2329077" y="551766"/>
          <a:ext cx="852891" cy="852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Data Storage 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2453980" y="676669"/>
        <a:ext cx="603085" cy="603085"/>
      </dsp:txXfrm>
    </dsp:sp>
    <dsp:sp modelId="{169175AD-0FBB-4B47-8BC4-5DB66A5C983F}">
      <dsp:nvSpPr>
        <dsp:cNvPr id="0" name=""/>
        <dsp:cNvSpPr/>
      </dsp:nvSpPr>
      <dsp:spPr>
        <a:xfrm rot="1800000">
          <a:off x="2149062" y="1664253"/>
          <a:ext cx="176776" cy="23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b="1" kern="1200">
            <a:solidFill>
              <a:schemeClr val="tx1"/>
            </a:solidFill>
          </a:endParaRPr>
        </a:p>
      </dsp:txBody>
      <dsp:txXfrm>
        <a:off x="2152615" y="1697392"/>
        <a:ext cx="123743" cy="139192"/>
      </dsp:txXfrm>
    </dsp:sp>
    <dsp:sp modelId="{416EEB22-1741-496A-86F1-621EE39FD4B1}">
      <dsp:nvSpPr>
        <dsp:cNvPr id="0" name=""/>
        <dsp:cNvSpPr/>
      </dsp:nvSpPr>
      <dsp:spPr>
        <a:xfrm>
          <a:off x="2329077" y="1652910"/>
          <a:ext cx="852891" cy="852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performance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2453980" y="1777813"/>
        <a:ext cx="603085" cy="603085"/>
      </dsp:txXfrm>
    </dsp:sp>
    <dsp:sp modelId="{47F0E714-96AC-4E86-A642-BD37DC213447}">
      <dsp:nvSpPr>
        <dsp:cNvPr id="0" name=""/>
        <dsp:cNvSpPr/>
      </dsp:nvSpPr>
      <dsp:spPr>
        <a:xfrm rot="5400000">
          <a:off x="1713517" y="1915715"/>
          <a:ext cx="176776" cy="23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b="1" kern="1200">
            <a:solidFill>
              <a:schemeClr val="tx1"/>
            </a:solidFill>
          </a:endParaRPr>
        </a:p>
      </dsp:txBody>
      <dsp:txXfrm>
        <a:off x="1740034" y="1935596"/>
        <a:ext cx="123743" cy="139192"/>
      </dsp:txXfrm>
    </dsp:sp>
    <dsp:sp modelId="{852C48FB-0A29-4854-AF4F-F64BA155B58A}">
      <dsp:nvSpPr>
        <dsp:cNvPr id="0" name=""/>
        <dsp:cNvSpPr/>
      </dsp:nvSpPr>
      <dsp:spPr>
        <a:xfrm>
          <a:off x="1375460" y="2203481"/>
          <a:ext cx="852891" cy="852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Data Transfer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1500363" y="2328384"/>
        <a:ext cx="603085" cy="603085"/>
      </dsp:txXfrm>
    </dsp:sp>
    <dsp:sp modelId="{799BC194-1724-4E33-9680-E634DC6C8C5D}">
      <dsp:nvSpPr>
        <dsp:cNvPr id="0" name=""/>
        <dsp:cNvSpPr/>
      </dsp:nvSpPr>
      <dsp:spPr>
        <a:xfrm rot="9000000">
          <a:off x="1277972" y="1664253"/>
          <a:ext cx="176776" cy="23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b="1" kern="1200">
            <a:solidFill>
              <a:schemeClr val="tx1"/>
            </a:solidFill>
          </a:endParaRPr>
        </a:p>
      </dsp:txBody>
      <dsp:txXfrm rot="10800000">
        <a:off x="1327452" y="1697392"/>
        <a:ext cx="123743" cy="139192"/>
      </dsp:txXfrm>
    </dsp:sp>
    <dsp:sp modelId="{EDD88067-1682-499C-8E4F-A8453F7F6A6B}">
      <dsp:nvSpPr>
        <dsp:cNvPr id="0" name=""/>
        <dsp:cNvSpPr/>
      </dsp:nvSpPr>
      <dsp:spPr>
        <a:xfrm>
          <a:off x="421842" y="1652910"/>
          <a:ext cx="852891" cy="852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Data Security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546745" y="1777813"/>
        <a:ext cx="603085" cy="603085"/>
      </dsp:txXfrm>
    </dsp:sp>
    <dsp:sp modelId="{A289BC39-B2AA-4011-A48F-BDC6182D5140}">
      <dsp:nvSpPr>
        <dsp:cNvPr id="0" name=""/>
        <dsp:cNvSpPr/>
      </dsp:nvSpPr>
      <dsp:spPr>
        <a:xfrm rot="12600000">
          <a:off x="1277972" y="1161329"/>
          <a:ext cx="176776" cy="23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b="1" kern="1200">
            <a:solidFill>
              <a:schemeClr val="tx1"/>
            </a:solidFill>
          </a:endParaRPr>
        </a:p>
      </dsp:txBody>
      <dsp:txXfrm rot="10800000">
        <a:off x="1327452" y="1220984"/>
        <a:ext cx="123743" cy="139192"/>
      </dsp:txXfrm>
    </dsp:sp>
    <dsp:sp modelId="{87C1A2D5-3010-46E0-993E-48C7230D97FD}">
      <dsp:nvSpPr>
        <dsp:cNvPr id="0" name=""/>
        <dsp:cNvSpPr/>
      </dsp:nvSpPr>
      <dsp:spPr>
        <a:xfrm>
          <a:off x="421842" y="551766"/>
          <a:ext cx="852891" cy="852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solidFill>
                <a:schemeClr val="tx1"/>
              </a:solidFill>
            </a:rPr>
            <a:t>Ethical Values</a:t>
          </a:r>
          <a:endParaRPr lang="en-IN" sz="600" b="1" kern="1200" dirty="0">
            <a:solidFill>
              <a:schemeClr val="tx1"/>
            </a:solidFill>
          </a:endParaRPr>
        </a:p>
      </dsp:txBody>
      <dsp:txXfrm>
        <a:off x="546745" y="676669"/>
        <a:ext cx="603085" cy="603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E336-3E27-411F-B837-0EDDC0EB21B6}" type="datetimeFigureOut">
              <a:rPr lang="en-IN" smtClean="0"/>
              <a:pPr/>
              <a:t>24-04-2016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E3052-D1F8-4152-A6F3-D9977750BA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0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8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</a:t>
            </a:r>
            <a:r>
              <a:rPr lang="en-US" baseline="0" dirty="0" smtClean="0"/>
              <a:t> 1: short read mapping, massiveness of the problem, address time, performance and accuracy</a:t>
            </a:r>
          </a:p>
          <a:p>
            <a:r>
              <a:rPr lang="en-US" baseline="0" dirty="0" smtClean="0"/>
              <a:t>Snippet 2: existing solutions, lack of standardization due to heuristics</a:t>
            </a:r>
          </a:p>
          <a:p>
            <a:r>
              <a:rPr lang="en-US" baseline="0" dirty="0" smtClean="0"/>
              <a:t>Snippet 3: portability of the SRM model being offered, in all stages of NGS data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</a:t>
            </a:r>
            <a:r>
              <a:rPr lang="en-US" baseline="0" dirty="0" smtClean="0"/>
              <a:t> 1: short read mapping, massiveness of the problem, address time, performance and accuracy</a:t>
            </a:r>
          </a:p>
          <a:p>
            <a:r>
              <a:rPr lang="en-US" baseline="0" dirty="0" smtClean="0"/>
              <a:t>Snippet 2: existing solutions, lack of standardization due to heuristics</a:t>
            </a:r>
          </a:p>
          <a:p>
            <a:r>
              <a:rPr lang="en-US" baseline="0" dirty="0" smtClean="0"/>
              <a:t>Snippet 3: portability of the SRM model being offered, in all stages of NGS data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2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E3052-D1F8-4152-A6F3-D9977750BAF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7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94500" y="0"/>
            <a:ext cx="2349500" cy="6858000"/>
          </a:xfrm>
          <a:prstGeom prst="rect">
            <a:avLst/>
          </a:prstGeom>
          <a:solidFill>
            <a:srgbClr val="B4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0" y="3733800"/>
            <a:ext cx="6019800" cy="0"/>
          </a:xfrm>
          <a:prstGeom prst="line">
            <a:avLst/>
          </a:prstGeom>
          <a:noFill/>
          <a:ln w="38100">
            <a:solidFill>
              <a:srgbClr val="B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53340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5181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52400"/>
            <a:ext cx="19319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5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30C3-E6A2-614A-A714-5F2109E87F24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37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2171700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362700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7FC78-C0AD-314B-8FF7-59AFE15E4D85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68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33A51-2A49-E449-9FB9-CFDA6FBCF394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61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EA04F-9E9A-3142-B728-BDBE7FCA9C41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5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F0446-0C7B-8C46-986C-A36483106370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8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F5CE3-CE46-E24A-BE25-902C3933F90A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2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2024-0629-CE42-B97A-12C41E4E8574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8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41F8A-26EA-BF43-BF26-E7F541FD1FBF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7FD-DED8-B14E-AB7C-CE6C2C1870CB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92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1EAB7-451D-0E42-B8A0-0A95C5ACFD8E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7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19AE6-37BE-E042-A9E1-FF000D110C02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5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D11F-4349-DD41-9AB8-B318C1EAF057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8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389F-4403-A347-8F1F-A93171C0288F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3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4EFBB-28DB-5F43-B164-0DCDC1D4936D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44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8229600" cy="1066800"/>
          </a:xfrm>
          <a:prstGeom prst="rect">
            <a:avLst/>
          </a:prstGeom>
          <a:solidFill>
            <a:srgbClr val="B4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IP Presentation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1C972F1-CC05-594A-A984-DB83C9E4B3AC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38100">
            <a:solidFill>
              <a:srgbClr val="B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"/>
            <a:ext cx="111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52872"/>
            <a:ext cx="6783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Accelerated and Accurate Alignment </a:t>
            </a:r>
            <a:r>
              <a:rPr lang="en-IN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of Short Reads in </a:t>
            </a:r>
            <a:br>
              <a:rPr lang="en-IN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 Throughput Next </a:t>
            </a:r>
            <a:r>
              <a:rPr lang="en-IN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Generation Sequencing [NGS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Platforms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701" y="4534930"/>
            <a:ext cx="690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Santhi </a:t>
            </a:r>
            <a:r>
              <a:rPr lang="en-US" b="1" dirty="0" smtClean="0"/>
              <a:t>Natarajan (Research Scholar, CeNSE)</a:t>
            </a:r>
            <a:endParaRPr lang="en-US" b="1" dirty="0"/>
          </a:p>
          <a:p>
            <a:pPr algn="ctr"/>
            <a:r>
              <a:rPr lang="en-US" b="1" dirty="0" smtClean="0"/>
              <a:t>Advisors : Prof</a:t>
            </a:r>
            <a:r>
              <a:rPr lang="en-US" b="1" dirty="0"/>
              <a:t>. Debnath </a:t>
            </a:r>
            <a:r>
              <a:rPr lang="en-US" b="1" dirty="0" smtClean="0"/>
              <a:t>Pal (CDS), Prof. S. K. </a:t>
            </a:r>
            <a:r>
              <a:rPr lang="en-US" b="1" dirty="0" err="1" smtClean="0"/>
              <a:t>Nandy</a:t>
            </a:r>
            <a:r>
              <a:rPr lang="en-US" b="1" dirty="0" smtClean="0"/>
              <a:t> (CDS)</a:t>
            </a:r>
          </a:p>
          <a:p>
            <a:pPr algn="ctr"/>
            <a:r>
              <a:rPr lang="en-US" b="1" i="1" dirty="0" smtClean="0"/>
              <a:t>Indian Institute of Science, Bangalore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34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AutoShape 2" descr="Image result for smith waterman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161" y="270381"/>
            <a:ext cx="8094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GMAccS Prototype: Performance and Scalability Analysis for Human Genome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Benchmarks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1" y="1176338"/>
            <a:ext cx="5143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176338"/>
            <a:ext cx="3381374" cy="286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6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AutoShape 2" descr="Image result for smith waterman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161" y="270381"/>
            <a:ext cx="8094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Putting it Altogether……..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975" y="1198796"/>
            <a:ext cx="85499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SRM Value Propositions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Handling repeats and multi-read alignments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Calculating the Delta: How insufficient are our reference genomes?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Can SRM model be more domain aware?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The big picture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 peep beyond genomics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The Road Ahead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4468" y="4230231"/>
            <a:ext cx="4445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HARDWARE ACCELERATOR FOR ALIGNMENT OF SHORT READS IN SEQUENCING </a:t>
            </a:r>
            <a:r>
              <a:rPr lang="en-IN" sz="1400" dirty="0" smtClean="0"/>
              <a:t>PLATFORMS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MAPPING OF SHORT READS IN SEQUENCING </a:t>
            </a:r>
            <a:r>
              <a:rPr lang="en-IN" sz="1400" dirty="0" smtClean="0"/>
              <a:t>PLATFORMS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DATA STREAMING IN HARDWARE ACCELERATOR FOR ALIGNMENT OF SHORT READS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07456"/>
            <a:ext cx="12029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97" y="4350027"/>
            <a:ext cx="2219692" cy="12120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34075" y="5688543"/>
            <a:ext cx="324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Endless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Life: Commercial Venture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2708920"/>
            <a:ext cx="8352928" cy="5772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Verdana" pitchFamily="-108" charset="0"/>
              </a:defRPr>
            </a:lvl9pPr>
          </a:lstStyle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 You</a:t>
            </a:r>
          </a:p>
          <a:p>
            <a:pPr algn="ctr"/>
            <a:endParaRPr lang="en-US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6161" y="174847"/>
            <a:ext cx="563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dirty="0" smtClean="0">
                <a:solidFill>
                  <a:schemeClr val="bg1"/>
                </a:solidFill>
                <a:latin typeface="Monotype Corsiva" charset="0"/>
              </a:rPr>
              <a:t> 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Indian Institute of Science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B2024-0629-CE42-B97A-12C41E4E8574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161407"/>
            <a:ext cx="8229600" cy="32741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9pPr>
          </a:lstStyle>
          <a:p>
            <a:pPr algn="just">
              <a:spcBef>
                <a:spcPct val="0"/>
              </a:spcBef>
              <a:buSzPct val="128000"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Genome: The Secret Code of Life</a:t>
            </a:r>
          </a:p>
          <a:p>
            <a:pPr algn="just">
              <a:spcBef>
                <a:spcPct val="0"/>
              </a:spcBef>
              <a:buSzPct val="128000"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Short Read Mapping: What we have?</a:t>
            </a:r>
          </a:p>
          <a:p>
            <a:pPr algn="just">
              <a:spcBef>
                <a:spcPct val="0"/>
              </a:spcBef>
              <a:buSzPct val="128000"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Short Read Mapping: What we need?</a:t>
            </a:r>
          </a:p>
          <a:p>
            <a:pPr algn="just">
              <a:spcBef>
                <a:spcPct val="0"/>
              </a:spcBef>
              <a:buSzPct val="128000"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Our Architecture</a:t>
            </a: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</a:pPr>
            <a:endParaRPr lang="en-US" sz="20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Our Prototypes: Results and Scalability Analysis</a:t>
            </a:r>
          </a:p>
          <a:p>
            <a:pPr marL="0" indent="0" algn="just">
              <a:spcBef>
                <a:spcPct val="0"/>
              </a:spcBef>
              <a:buSzPct val="128000"/>
              <a:buNone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Putting it Altogether………..</a:t>
            </a:r>
          </a:p>
          <a:p>
            <a:pPr algn="just">
              <a:spcBef>
                <a:spcPct val="0"/>
              </a:spcBef>
              <a:buSzPct val="128000"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128000"/>
              <a:buFontTx/>
              <a:buNone/>
            </a:pPr>
            <a:endParaRPr lang="en-US" sz="20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906145"/>
            <a:ext cx="8352928" cy="742908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ClrTx/>
              <a:buNone/>
            </a:pPr>
            <a:endParaRPr lang="en-IN" sz="2400" i="1" dirty="0" smtClean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 smtClean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 smtClean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 smtClean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endParaRPr lang="en-IN" sz="2400" i="1" dirty="0" smtClean="0">
              <a:solidFill>
                <a:srgbClr val="0070C0"/>
              </a:solidFill>
              <a:effectLst/>
            </a:endParaRPr>
          </a:p>
          <a:p>
            <a:pPr marL="0" indent="0" algn="ctr">
              <a:buClrTx/>
              <a:buNone/>
            </a:pPr>
            <a:r>
              <a:rPr lang="en-IN" sz="24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2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2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is far more important to know what person the disease has than what disease the person </a:t>
            </a:r>
            <a:r>
              <a:rPr lang="en-IN" sz="22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has.”</a:t>
            </a:r>
            <a:r>
              <a:rPr lang="en-IN" sz="2200" i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IN" sz="2200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Hippocrates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161" y="308694"/>
            <a:ext cx="563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Genome: The Secret Code of Life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pic>
        <p:nvPicPr>
          <p:cNvPr id="2050" name="Picture 2" descr="http://physics.fatih.edu.tr/biophysics/topo-dna/figs/DNA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4" y="1112388"/>
            <a:ext cx="3297440" cy="23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1u88jj3r4db2x4txp44yqfj1.wpengine.netdna-cdn.com/wp-content/uploads/2013/01/genomics-landscap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53" y="1112388"/>
            <a:ext cx="4817894" cy="19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opendatahk.com/wp-content/uploads/2015/10/journal.pbio_.1002195.g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32" y="3012135"/>
            <a:ext cx="5546524" cy="32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53289255"/>
              </p:ext>
            </p:extLst>
          </p:nvPr>
        </p:nvGraphicFramePr>
        <p:xfrm>
          <a:off x="44825" y="3524501"/>
          <a:ext cx="3603812" cy="305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082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161" y="308694"/>
            <a:ext cx="707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Short Read Mapping (SRM): What we have ?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6161" y="1161523"/>
            <a:ext cx="3978880" cy="1516000"/>
            <a:chOff x="33286" y="1264731"/>
            <a:chExt cx="3818538" cy="1294616"/>
          </a:xfrm>
        </p:grpSpPr>
        <p:pic>
          <p:nvPicPr>
            <p:cNvPr id="8" name="Picture 2" descr="http://blog.sbgenomics.com/wp-content/uploads/2013/04/alignment_2-680x33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286" y="1264731"/>
              <a:ext cx="2620056" cy="1294616"/>
            </a:xfrm>
            <a:prstGeom prst="rect">
              <a:avLst/>
            </a:prstGeom>
            <a:noFill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436" y="1270541"/>
              <a:ext cx="1094388" cy="1282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AutoShape 8" descr="http://www.scientificpsychic.com/etc/timeline/similarit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5" y="1168327"/>
            <a:ext cx="2744560" cy="208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" y="5263094"/>
            <a:ext cx="2214282" cy="104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72" y="5220947"/>
            <a:ext cx="1639699" cy="113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53099" y="2677384"/>
            <a:ext cx="3573743" cy="2451240"/>
            <a:chOff x="146610" y="1206360"/>
            <a:chExt cx="3924300" cy="2914603"/>
          </a:xfrm>
        </p:grpSpPr>
        <p:sp>
          <p:nvSpPr>
            <p:cNvPr id="21" name="TextBox 20"/>
            <p:cNvSpPr txBox="1"/>
            <p:nvPr/>
          </p:nvSpPr>
          <p:spPr>
            <a:xfrm>
              <a:off x="176160" y="1206360"/>
              <a:ext cx="2360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Times New Roman" pitchFamily="18" charset="0"/>
                  <a:cs typeface="Times New Roman" pitchFamily="18" charset="0"/>
                </a:rPr>
                <a:t>Approximate String Matching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Picture 13" descr="https://raw.githubusercontent.com/gregcaporaso/An-Introduction-To-Applied-Bioinformatics/master/book/fundamentals/images/alignmen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10" y="1577788"/>
              <a:ext cx="3924300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4756889" y="3371791"/>
            <a:ext cx="3486362" cy="3069844"/>
            <a:chOff x="4758887" y="1176079"/>
            <a:chExt cx="3927913" cy="3517656"/>
          </a:xfrm>
        </p:grpSpPr>
        <p:sp>
          <p:nvSpPr>
            <p:cNvPr id="24" name="TextBox 23"/>
            <p:cNvSpPr txBox="1"/>
            <p:nvPr/>
          </p:nvSpPr>
          <p:spPr>
            <a:xfrm rot="1156531">
              <a:off x="4958418" y="4456517"/>
              <a:ext cx="22144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Genomic Data from Diseases</a:t>
              </a:r>
              <a:endParaRPr lang="en-US" sz="8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758887" y="1176079"/>
              <a:ext cx="3927913" cy="3517656"/>
              <a:chOff x="4758887" y="1176079"/>
              <a:chExt cx="3927913" cy="3517656"/>
            </a:xfrm>
          </p:grpSpPr>
          <p:sp>
            <p:nvSpPr>
              <p:cNvPr id="26" name="TextBox 7"/>
              <p:cNvSpPr txBox="1"/>
              <p:nvPr/>
            </p:nvSpPr>
            <p:spPr>
              <a:xfrm rot="18657549">
                <a:off x="7678099" y="3830266"/>
                <a:ext cx="14715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 smtClean="0"/>
                  <a:t>Popular Heuristic Aligners</a:t>
                </a:r>
                <a:endParaRPr lang="en-US" sz="800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758887" y="1176079"/>
                <a:ext cx="3927913" cy="3517656"/>
                <a:chOff x="4758887" y="1176079"/>
                <a:chExt cx="3927913" cy="3517656"/>
              </a:xfrm>
            </p:grpSpPr>
            <p:pic>
              <p:nvPicPr>
                <p:cNvPr id="28" name="Picture 27" descr="error_rates.png"/>
                <p:cNvPicPr>
                  <a:picLocks noChangeAspect="1"/>
                </p:cNvPicPr>
                <p:nvPr/>
              </p:nvPicPr>
              <p:blipFill>
                <a:blip r:embed="rId9" cstate="print"/>
                <a:srcRect l="8361" t="3013" r="18539" b="10432"/>
                <a:stretch>
                  <a:fillRect/>
                </a:stretch>
              </p:blipFill>
              <p:spPr>
                <a:xfrm>
                  <a:off x="4907915" y="1345356"/>
                  <a:ext cx="3778885" cy="3348379"/>
                </a:xfrm>
                <a:prstGeom prst="rect">
                  <a:avLst/>
                </a:prstGeom>
              </p:spPr>
            </p:pic>
            <p:sp>
              <p:nvSpPr>
                <p:cNvPr id="29" name="TextBox 11"/>
                <p:cNvSpPr txBox="1"/>
                <p:nvPr/>
              </p:nvSpPr>
              <p:spPr>
                <a:xfrm>
                  <a:off x="4758887" y="1176079"/>
                  <a:ext cx="26134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800" b="1" dirty="0" smtClean="0">
                      <a:solidFill>
                        <a:srgbClr val="FF0000"/>
                      </a:solidFill>
                    </a:rPr>
                    <a:t>Error rate = Error in X positions per 100 aligned bases</a:t>
                  </a:r>
                  <a:endParaRPr lang="en-US" sz="8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47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161" y="174847"/>
            <a:ext cx="563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SRM: What we need?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pic>
        <p:nvPicPr>
          <p:cNvPr id="15" name="Picture 5" descr="http://m.c.lnkd.licdn.com/mpr/mpr/p/2/005/091/22e/358be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26" y="1212918"/>
            <a:ext cx="1984099" cy="14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http://www.velocityvoip.com/images/2014/velocity-explains-voip-scalability-small-medium-size-busin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29" y="4909838"/>
            <a:ext cx="1833912" cy="10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http://www.dapfor.com/images/ProductPicsImages/3e747_Performa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8" y="4909838"/>
            <a:ext cx="1896945" cy="12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http://www.alimayar.com/wp-content/uploads/2015/09/cost-effective-busin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13" y="1378192"/>
            <a:ext cx="1754427" cy="11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ndard complian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29" y="2937840"/>
            <a:ext cx="1833911" cy="12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http://t1.gstatic.com/images?q=tbn:ANd9GcQMVV0Ma_rsJGVxQwXG8H46-zPMuL7C70KmQZZCJ6DMgn5blPs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8" y="4579699"/>
            <a:ext cx="2028241" cy="13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834918" y="2700992"/>
            <a:ext cx="3184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If the reference genome is very large, and if there are billions of short reads, how accurately can we align the reads to the genome, guaranteeing precision and performance?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5288" y="1103017"/>
            <a:ext cx="1986836" cy="1684339"/>
            <a:chOff x="335288" y="1103017"/>
            <a:chExt cx="1986836" cy="1684339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65" y="1103017"/>
              <a:ext cx="1423935" cy="1497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5288" y="2541135"/>
              <a:ext cx="1986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Accuracy with Precision</a:t>
              </a:r>
              <a:endParaRPr lang="en-IN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464" y="3046473"/>
            <a:ext cx="1491536" cy="1732343"/>
            <a:chOff x="413464" y="2855973"/>
            <a:chExt cx="1491536" cy="1732343"/>
          </a:xfrm>
        </p:grpSpPr>
        <p:pic>
          <p:nvPicPr>
            <p:cNvPr id="3074" name="Picture 2" descr="http://vignette2.wikia.nocookie.net/uvmgg/images/3/31/SNP_260x260.jpg/revision/latest?cb=2012092800014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64" y="2855973"/>
              <a:ext cx="1491536" cy="149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33243" y="4342095"/>
              <a:ext cx="993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Resolution </a:t>
              </a:r>
              <a:endParaRPr lang="en-IN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2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7415" y="-123758"/>
            <a:ext cx="78741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endParaRPr lang="en-IN" dirty="0"/>
          </a:p>
          <a:p>
            <a:r>
              <a:rPr lang="en-IN" dirty="0"/>
              <a:t> AccuRA: Accurate Alignment of Short Reads on Scalable Reconfigurable Accelerators </a:t>
            </a:r>
            <a:endParaRPr lang="en-US" dirty="0"/>
          </a:p>
        </p:txBody>
      </p:sp>
      <p:sp>
        <p:nvSpPr>
          <p:cNvPr id="4" name="AutoShape 2" descr="Image result for smith waterman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295775"/>
            <a:ext cx="92011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7415" y="-123758"/>
            <a:ext cx="80996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endParaRPr lang="en-IN" dirty="0"/>
          </a:p>
          <a:p>
            <a:r>
              <a:rPr lang="en-IN" dirty="0"/>
              <a:t> GMAccS: A Scalable GPGPU Model for</a:t>
            </a:r>
          </a:p>
          <a:p>
            <a:r>
              <a:rPr lang="en-IN" dirty="0"/>
              <a:t>Accurate Alignment of Short Reads</a:t>
            </a:r>
            <a:endParaRPr lang="en-US" dirty="0"/>
          </a:p>
        </p:txBody>
      </p:sp>
      <p:sp>
        <p:nvSpPr>
          <p:cNvPr id="4" name="AutoShape 2" descr="Image result for smith waterman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1" y="1111250"/>
            <a:ext cx="76485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" y="3764529"/>
            <a:ext cx="53149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AutoShape 2" descr="Image result for smith waterman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161" y="270381"/>
            <a:ext cx="8094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AccuRA Prototype: Performance and Scalability Analysis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" y="1135743"/>
            <a:ext cx="53721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77" y="1103613"/>
            <a:ext cx="3178366" cy="30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" y="5314950"/>
            <a:ext cx="5334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0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11" y="1101377"/>
            <a:ext cx="2799226" cy="23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Indian Institute of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CD11F-4349-DD41-9AB8-B318C1EAF057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AutoShape 2" descr="Image result for smith waterman algorit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161" y="270381"/>
            <a:ext cx="80943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GMAccS Prototype: Performance for Small Genome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Benchmarks</a:t>
            </a:r>
            <a:endParaRPr lang="en-US" dirty="0">
              <a:solidFill>
                <a:schemeClr val="bg1"/>
              </a:solidFill>
              <a:latin typeface="Monotype Corsiv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463304"/>
            <a:ext cx="3373817" cy="158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37" y="3247609"/>
            <a:ext cx="2981921" cy="299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02914"/>
            <a:ext cx="3743409" cy="255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7" y="1136932"/>
            <a:ext cx="2667000" cy="217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2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rphingMachines">
  <a:themeElements>
    <a:clrScheme name="MorphingMachi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rphingMachines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MorphingMach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ingMach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ingMach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ingMach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ingMach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rphingMach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rphingMachines 13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483</Words>
  <Application>Microsoft Office PowerPoint</Application>
  <PresentationFormat>On-screen Show (4:3)</PresentationFormat>
  <Paragraphs>117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MorphingMachines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nandy@serc.iisc.ernet.in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 Natarajan</dc:creator>
  <cp:lastModifiedBy>Santhi Natarajan</cp:lastModifiedBy>
  <cp:revision>300</cp:revision>
  <dcterms:created xsi:type="dcterms:W3CDTF">2014-11-20T04:53:43Z</dcterms:created>
  <dcterms:modified xsi:type="dcterms:W3CDTF">2016-04-24T11:35:38Z</dcterms:modified>
</cp:coreProperties>
</file>