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331" r:id="rId3"/>
    <p:sldId id="376" r:id="rId4"/>
    <p:sldId id="332" r:id="rId5"/>
    <p:sldId id="333" r:id="rId6"/>
    <p:sldId id="334" r:id="rId7"/>
    <p:sldId id="335" r:id="rId8"/>
    <p:sldId id="336" r:id="rId9"/>
    <p:sldId id="337" r:id="rId10"/>
    <p:sldId id="338" r:id="rId11"/>
    <p:sldId id="377" r:id="rId12"/>
    <p:sldId id="339" r:id="rId13"/>
    <p:sldId id="378" r:id="rId14"/>
    <p:sldId id="340" r:id="rId15"/>
    <p:sldId id="379" r:id="rId16"/>
    <p:sldId id="341" r:id="rId17"/>
    <p:sldId id="342" r:id="rId18"/>
    <p:sldId id="343" r:id="rId19"/>
    <p:sldId id="344" r:id="rId20"/>
    <p:sldId id="380" r:id="rId21"/>
    <p:sldId id="381" r:id="rId22"/>
    <p:sldId id="345" r:id="rId23"/>
    <p:sldId id="382" r:id="rId24"/>
    <p:sldId id="346" r:id="rId25"/>
    <p:sldId id="347" r:id="rId26"/>
    <p:sldId id="348" r:id="rId27"/>
    <p:sldId id="383" r:id="rId28"/>
    <p:sldId id="349" r:id="rId29"/>
    <p:sldId id="384"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 id="375" r:id="rId56"/>
  </p:sldIdLst>
  <p:sldSz cx="9144000" cy="6858000" type="screen4x3"/>
  <p:notesSz cx="6858000" cy="9144000"/>
  <p:defaultTextStyle>
    <a:defPPr>
      <a:defRPr lang="en-US"/>
    </a:defPPr>
    <a:lvl1pPr algn="l" rtl="0" fontAlgn="base">
      <a:spcBef>
        <a:spcPct val="0"/>
      </a:spcBef>
      <a:spcAft>
        <a:spcPct val="0"/>
      </a:spcAft>
      <a:defRPr sz="2600" kern="1200">
        <a:solidFill>
          <a:schemeClr val="tx1"/>
        </a:solidFill>
        <a:latin typeface="Arial" charset="0"/>
        <a:ea typeface="+mn-ea"/>
        <a:cs typeface="Arial" charset="0"/>
      </a:defRPr>
    </a:lvl1pPr>
    <a:lvl2pPr marL="457200" algn="l" rtl="0" fontAlgn="base">
      <a:spcBef>
        <a:spcPct val="0"/>
      </a:spcBef>
      <a:spcAft>
        <a:spcPct val="0"/>
      </a:spcAft>
      <a:defRPr sz="2600" kern="1200">
        <a:solidFill>
          <a:schemeClr val="tx1"/>
        </a:solidFill>
        <a:latin typeface="Arial" charset="0"/>
        <a:ea typeface="+mn-ea"/>
        <a:cs typeface="Arial" charset="0"/>
      </a:defRPr>
    </a:lvl2pPr>
    <a:lvl3pPr marL="914400" algn="l" rtl="0" fontAlgn="base">
      <a:spcBef>
        <a:spcPct val="0"/>
      </a:spcBef>
      <a:spcAft>
        <a:spcPct val="0"/>
      </a:spcAft>
      <a:defRPr sz="2600" kern="1200">
        <a:solidFill>
          <a:schemeClr val="tx1"/>
        </a:solidFill>
        <a:latin typeface="Arial" charset="0"/>
        <a:ea typeface="+mn-ea"/>
        <a:cs typeface="Arial" charset="0"/>
      </a:defRPr>
    </a:lvl3pPr>
    <a:lvl4pPr marL="1371600" algn="l" rtl="0" fontAlgn="base">
      <a:spcBef>
        <a:spcPct val="0"/>
      </a:spcBef>
      <a:spcAft>
        <a:spcPct val="0"/>
      </a:spcAft>
      <a:defRPr sz="2600" kern="1200">
        <a:solidFill>
          <a:schemeClr val="tx1"/>
        </a:solidFill>
        <a:latin typeface="Arial" charset="0"/>
        <a:ea typeface="+mn-ea"/>
        <a:cs typeface="Arial" charset="0"/>
      </a:defRPr>
    </a:lvl4pPr>
    <a:lvl5pPr marL="1828800" algn="l" rtl="0" fontAlgn="base">
      <a:spcBef>
        <a:spcPct val="0"/>
      </a:spcBef>
      <a:spcAft>
        <a:spcPct val="0"/>
      </a:spcAft>
      <a:defRPr sz="2600" kern="1200">
        <a:solidFill>
          <a:schemeClr val="tx1"/>
        </a:solidFill>
        <a:latin typeface="Arial" charset="0"/>
        <a:ea typeface="+mn-ea"/>
        <a:cs typeface="Arial" charset="0"/>
      </a:defRPr>
    </a:lvl5pPr>
    <a:lvl6pPr marL="2286000" algn="l" defTabSz="914400" rtl="0" eaLnBrk="1" latinLnBrk="0" hangingPunct="1">
      <a:defRPr sz="2600" kern="1200">
        <a:solidFill>
          <a:schemeClr val="tx1"/>
        </a:solidFill>
        <a:latin typeface="Arial" charset="0"/>
        <a:ea typeface="+mn-ea"/>
        <a:cs typeface="Arial" charset="0"/>
      </a:defRPr>
    </a:lvl6pPr>
    <a:lvl7pPr marL="2743200" algn="l" defTabSz="914400" rtl="0" eaLnBrk="1" latinLnBrk="0" hangingPunct="1">
      <a:defRPr sz="2600" kern="1200">
        <a:solidFill>
          <a:schemeClr val="tx1"/>
        </a:solidFill>
        <a:latin typeface="Arial" charset="0"/>
        <a:ea typeface="+mn-ea"/>
        <a:cs typeface="Arial" charset="0"/>
      </a:defRPr>
    </a:lvl7pPr>
    <a:lvl8pPr marL="3200400" algn="l" defTabSz="914400" rtl="0" eaLnBrk="1" latinLnBrk="0" hangingPunct="1">
      <a:defRPr sz="2600" kern="1200">
        <a:solidFill>
          <a:schemeClr val="tx1"/>
        </a:solidFill>
        <a:latin typeface="Arial" charset="0"/>
        <a:ea typeface="+mn-ea"/>
        <a:cs typeface="Arial" charset="0"/>
      </a:defRPr>
    </a:lvl8pPr>
    <a:lvl9pPr marL="3657600" algn="l" defTabSz="914400" rtl="0" eaLnBrk="1" latinLnBrk="0" hangingPunct="1">
      <a:defRPr sz="2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55298" name="Picture 2" descr="bk21"/>
          <p:cNvPicPr>
            <a:picLocks noChangeAspect="1" noChangeArrowheads="1"/>
          </p:cNvPicPr>
          <p:nvPr/>
        </p:nvPicPr>
        <p:blipFill>
          <a:blip r:embed="rId2" cstate="print"/>
          <a:srcRect/>
          <a:stretch>
            <a:fillRect/>
          </a:stretch>
        </p:blipFill>
        <p:spPr bwMode="auto">
          <a:xfrm>
            <a:off x="0" y="-1588"/>
            <a:ext cx="9144000" cy="6861176"/>
          </a:xfrm>
          <a:prstGeom prst="rect">
            <a:avLst/>
          </a:prstGeom>
          <a:noFill/>
        </p:spPr>
      </p:pic>
      <p:sp>
        <p:nvSpPr>
          <p:cNvPr id="55299" name="Rectangle 3"/>
          <p:cNvSpPr>
            <a:spLocks noGrp="1" noChangeArrowheads="1"/>
          </p:cNvSpPr>
          <p:nvPr>
            <p:ph type="ctrTitle"/>
          </p:nvPr>
        </p:nvSpPr>
        <p:spPr>
          <a:xfrm>
            <a:off x="179388" y="4554538"/>
            <a:ext cx="4249737" cy="536575"/>
          </a:xfrm>
        </p:spPr>
        <p:txBody>
          <a:bodyPr/>
          <a:lstStyle>
            <a:lvl1pPr>
              <a:defRPr sz="2500"/>
            </a:lvl1pPr>
          </a:lstStyle>
          <a:p>
            <a:r>
              <a:rPr lang="fr-FR"/>
              <a:t>Cliquez pour modifier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56400" y="265113"/>
            <a:ext cx="2209800" cy="618807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25413" y="265113"/>
            <a:ext cx="6478587" cy="61880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5680075" cy="427037"/>
          </a:xfrm>
        </p:spPr>
        <p:txBody>
          <a:bodyPr/>
          <a:lstStyle/>
          <a:p>
            <a:r>
              <a:rPr lang="fr-FR"/>
              <a:t>Cliquez pour modifier le style du titre</a:t>
            </a:r>
          </a:p>
        </p:txBody>
      </p:sp>
      <p:sp>
        <p:nvSpPr>
          <p:cNvPr id="3" name="Espace réservé du graphique 2"/>
          <p:cNvSpPr>
            <a:spLocks noGrp="1"/>
          </p:cNvSpPr>
          <p:nvPr>
            <p:ph type="chart" idx="1"/>
          </p:nvPr>
        </p:nvSpPr>
        <p:spPr>
          <a:xfrm>
            <a:off x="179388" y="1392238"/>
            <a:ext cx="8786812" cy="5060950"/>
          </a:xfrm>
        </p:spPr>
        <p:txBody>
          <a:bodyPr/>
          <a:lstStyle/>
          <a:p>
            <a:r>
              <a:rPr lang="fr-FR"/>
              <a:t>Cliquez sur l'icône pour ajouter un graphique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5680075" cy="427037"/>
          </a:xfrm>
        </p:spPr>
        <p:txBody>
          <a:bodyPr/>
          <a:lstStyle/>
          <a:p>
            <a:r>
              <a:rPr lang="fr-FR"/>
              <a:t>Cliquez pour modifier le style du titre</a:t>
            </a:r>
          </a:p>
        </p:txBody>
      </p:sp>
      <p:sp>
        <p:nvSpPr>
          <p:cNvPr id="3" name="Espace réservé du tableau 2"/>
          <p:cNvSpPr>
            <a:spLocks noGrp="1"/>
          </p:cNvSpPr>
          <p:nvPr>
            <p:ph type="tbl" idx="1"/>
          </p:nvPr>
        </p:nvSpPr>
        <p:spPr>
          <a:xfrm>
            <a:off x="179388" y="1392238"/>
            <a:ext cx="8786812" cy="5060950"/>
          </a:xfrm>
        </p:spPr>
        <p:txBody>
          <a:bodyPr/>
          <a:lstStyle/>
          <a:p>
            <a:r>
              <a:rPr lang="fr-FR"/>
              <a:t>Cliquez sur l'icône pour ajouter un tableau</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re et graphique ou organigramme hiérarchique">
    <p:spTree>
      <p:nvGrpSpPr>
        <p:cNvPr id="1" name=""/>
        <p:cNvGrpSpPr/>
        <p:nvPr/>
      </p:nvGrpSpPr>
      <p:grpSpPr>
        <a:xfrm>
          <a:off x="0" y="0"/>
          <a:ext cx="0" cy="0"/>
          <a:chOff x="0" y="0"/>
          <a:chExt cx="0" cy="0"/>
        </a:xfrm>
      </p:grpSpPr>
      <p:sp>
        <p:nvSpPr>
          <p:cNvPr id="2" name="Titre 1"/>
          <p:cNvSpPr>
            <a:spLocks noGrp="1"/>
          </p:cNvSpPr>
          <p:nvPr>
            <p:ph type="title"/>
          </p:nvPr>
        </p:nvSpPr>
        <p:spPr>
          <a:xfrm>
            <a:off x="125413" y="265113"/>
            <a:ext cx="5680075" cy="427037"/>
          </a:xfrm>
        </p:spPr>
        <p:txBody>
          <a:bodyPr/>
          <a:lstStyle/>
          <a:p>
            <a:r>
              <a:rPr lang="fr-FR"/>
              <a:t>Cliquez pour modifier le style du titre</a:t>
            </a:r>
          </a:p>
        </p:txBody>
      </p:sp>
      <p:sp>
        <p:nvSpPr>
          <p:cNvPr id="3" name="Espace réservé du graphique SmartArt 2"/>
          <p:cNvSpPr>
            <a:spLocks noGrp="1"/>
          </p:cNvSpPr>
          <p:nvPr>
            <p:ph type="dgm" idx="1"/>
          </p:nvPr>
        </p:nvSpPr>
        <p:spPr>
          <a:xfrm>
            <a:off x="179388" y="1392238"/>
            <a:ext cx="8786812" cy="5060950"/>
          </a:xfrm>
        </p:spPr>
        <p:txBody>
          <a:bodyPr/>
          <a:lstStyle/>
          <a:p>
            <a:r>
              <a:rPr lang="fr-FR"/>
              <a:t>Cliquez sur l'icône pour ajouter un graphique SmartArt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79388" y="1392238"/>
            <a:ext cx="4316412" cy="5060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392238"/>
            <a:ext cx="4318000" cy="5060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2" descr="bk21_hd"/>
          <p:cNvPicPr>
            <a:picLocks noChangeAspect="1" noChangeArrowheads="1"/>
          </p:cNvPicPr>
          <p:nvPr/>
        </p:nvPicPr>
        <p:blipFill>
          <a:blip r:embed="rId16" cstate="print"/>
          <a:srcRect/>
          <a:stretch>
            <a:fillRect/>
          </a:stretch>
        </p:blipFill>
        <p:spPr bwMode="auto">
          <a:xfrm>
            <a:off x="0" y="0"/>
            <a:ext cx="9144000" cy="1004888"/>
          </a:xfrm>
          <a:prstGeom prst="rect">
            <a:avLst/>
          </a:prstGeom>
          <a:noFill/>
        </p:spPr>
      </p:pic>
      <p:sp>
        <p:nvSpPr>
          <p:cNvPr id="54275" name="Rectangle 3"/>
          <p:cNvSpPr>
            <a:spLocks noGrp="1" noChangeArrowheads="1"/>
          </p:cNvSpPr>
          <p:nvPr>
            <p:ph type="title"/>
          </p:nvPr>
        </p:nvSpPr>
        <p:spPr bwMode="auto">
          <a:xfrm>
            <a:off x="125413" y="265113"/>
            <a:ext cx="5680075" cy="427037"/>
          </a:xfrm>
          <a:prstGeom prst="rect">
            <a:avLst/>
          </a:prstGeom>
          <a:noFill/>
          <a:ln w="9525">
            <a:noFill/>
            <a:miter lim="800000"/>
            <a:headEnd/>
            <a:tailEnd/>
          </a:ln>
          <a:effectLst/>
        </p:spPr>
        <p:txBody>
          <a:bodyPr vert="horz" wrap="square" lIns="64310" tIns="32155" rIns="64310" bIns="32155" numCol="1" anchor="ctr" anchorCtr="0" compatLnSpc="1">
            <a:prstTxWarp prst="textNoShape">
              <a:avLst/>
            </a:prstTxWarp>
          </a:bodyPr>
          <a:lstStyle/>
          <a:p>
            <a:pPr lvl="0"/>
            <a:r>
              <a:rPr lang="en-US"/>
              <a:t>Slide Heading Comes Here</a:t>
            </a:r>
          </a:p>
        </p:txBody>
      </p:sp>
      <p:sp>
        <p:nvSpPr>
          <p:cNvPr id="54276" name="Rectangle 4"/>
          <p:cNvSpPr>
            <a:spLocks noGrp="1" noChangeArrowheads="1"/>
          </p:cNvSpPr>
          <p:nvPr>
            <p:ph type="body" idx="1"/>
          </p:nvPr>
        </p:nvSpPr>
        <p:spPr bwMode="auto">
          <a:xfrm>
            <a:off x="179388" y="1392238"/>
            <a:ext cx="8786812" cy="5060950"/>
          </a:xfrm>
          <a:prstGeom prst="rect">
            <a:avLst/>
          </a:prstGeom>
          <a:noFill/>
          <a:ln w="9525">
            <a:noFill/>
            <a:miter lim="800000"/>
            <a:headEnd/>
            <a:tailEnd/>
          </a:ln>
          <a:effectLst/>
        </p:spPr>
        <p:txBody>
          <a:bodyPr vert="horz" wrap="square" lIns="64310" tIns="32155" rIns="64310" bIns="32155"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pic>
        <p:nvPicPr>
          <p:cNvPr id="54277" name="Picture 5" descr="bk21_hd"/>
          <p:cNvPicPr>
            <a:picLocks noChangeAspect="1" noChangeArrowheads="1"/>
          </p:cNvPicPr>
          <p:nvPr/>
        </p:nvPicPr>
        <p:blipFill>
          <a:blip r:embed="rId16" cstate="print"/>
          <a:srcRect/>
          <a:stretch>
            <a:fillRect/>
          </a:stretch>
        </p:blipFill>
        <p:spPr bwMode="auto">
          <a:xfrm>
            <a:off x="0" y="6538913"/>
            <a:ext cx="9144000" cy="319087"/>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defTabSz="642938" rtl="0" eaLnBrk="1" fontAlgn="base" hangingPunct="1">
        <a:spcBef>
          <a:spcPct val="0"/>
        </a:spcBef>
        <a:spcAft>
          <a:spcPct val="0"/>
        </a:spcAft>
        <a:defRPr sz="2300">
          <a:solidFill>
            <a:schemeClr val="bg1"/>
          </a:solidFill>
          <a:latin typeface="+mj-lt"/>
          <a:ea typeface="+mj-ea"/>
          <a:cs typeface="+mj-cs"/>
        </a:defRPr>
      </a:lvl1pPr>
      <a:lvl2pPr algn="l" defTabSz="642938" rtl="0" eaLnBrk="1" fontAlgn="base" hangingPunct="1">
        <a:spcBef>
          <a:spcPct val="0"/>
        </a:spcBef>
        <a:spcAft>
          <a:spcPct val="0"/>
        </a:spcAft>
        <a:defRPr sz="2300">
          <a:solidFill>
            <a:schemeClr val="bg1"/>
          </a:solidFill>
          <a:latin typeface="Arial" charset="0"/>
          <a:cs typeface="Arial" charset="0"/>
        </a:defRPr>
      </a:lvl2pPr>
      <a:lvl3pPr algn="l" defTabSz="642938" rtl="0" eaLnBrk="1" fontAlgn="base" hangingPunct="1">
        <a:spcBef>
          <a:spcPct val="0"/>
        </a:spcBef>
        <a:spcAft>
          <a:spcPct val="0"/>
        </a:spcAft>
        <a:defRPr sz="2300">
          <a:solidFill>
            <a:schemeClr val="bg1"/>
          </a:solidFill>
          <a:latin typeface="Arial" charset="0"/>
          <a:cs typeface="Arial" charset="0"/>
        </a:defRPr>
      </a:lvl3pPr>
      <a:lvl4pPr algn="l" defTabSz="642938" rtl="0" eaLnBrk="1" fontAlgn="base" hangingPunct="1">
        <a:spcBef>
          <a:spcPct val="0"/>
        </a:spcBef>
        <a:spcAft>
          <a:spcPct val="0"/>
        </a:spcAft>
        <a:defRPr sz="2300">
          <a:solidFill>
            <a:schemeClr val="bg1"/>
          </a:solidFill>
          <a:latin typeface="Arial" charset="0"/>
          <a:cs typeface="Arial" charset="0"/>
        </a:defRPr>
      </a:lvl4pPr>
      <a:lvl5pPr algn="l" defTabSz="642938" rtl="0" eaLnBrk="1" fontAlgn="base" hangingPunct="1">
        <a:spcBef>
          <a:spcPct val="0"/>
        </a:spcBef>
        <a:spcAft>
          <a:spcPct val="0"/>
        </a:spcAft>
        <a:defRPr sz="2300">
          <a:solidFill>
            <a:schemeClr val="bg1"/>
          </a:solidFill>
          <a:latin typeface="Arial" charset="0"/>
          <a:cs typeface="Arial" charset="0"/>
        </a:defRPr>
      </a:lvl5pPr>
      <a:lvl6pPr marL="457200" algn="l" defTabSz="642938" rtl="0" eaLnBrk="1" fontAlgn="base" hangingPunct="1">
        <a:spcBef>
          <a:spcPct val="0"/>
        </a:spcBef>
        <a:spcAft>
          <a:spcPct val="0"/>
        </a:spcAft>
        <a:defRPr sz="2300">
          <a:solidFill>
            <a:schemeClr val="bg1"/>
          </a:solidFill>
          <a:latin typeface="Arial" charset="0"/>
          <a:cs typeface="Arial" charset="0"/>
        </a:defRPr>
      </a:lvl6pPr>
      <a:lvl7pPr marL="914400" algn="l" defTabSz="642938" rtl="0" eaLnBrk="1" fontAlgn="base" hangingPunct="1">
        <a:spcBef>
          <a:spcPct val="0"/>
        </a:spcBef>
        <a:spcAft>
          <a:spcPct val="0"/>
        </a:spcAft>
        <a:defRPr sz="2300">
          <a:solidFill>
            <a:schemeClr val="bg1"/>
          </a:solidFill>
          <a:latin typeface="Arial" charset="0"/>
          <a:cs typeface="Arial" charset="0"/>
        </a:defRPr>
      </a:lvl7pPr>
      <a:lvl8pPr marL="1371600" algn="l" defTabSz="642938" rtl="0" eaLnBrk="1" fontAlgn="base" hangingPunct="1">
        <a:spcBef>
          <a:spcPct val="0"/>
        </a:spcBef>
        <a:spcAft>
          <a:spcPct val="0"/>
        </a:spcAft>
        <a:defRPr sz="2300">
          <a:solidFill>
            <a:schemeClr val="bg1"/>
          </a:solidFill>
          <a:latin typeface="Arial" charset="0"/>
          <a:cs typeface="Arial" charset="0"/>
        </a:defRPr>
      </a:lvl8pPr>
      <a:lvl9pPr marL="1828800" algn="l" defTabSz="642938" rtl="0" eaLnBrk="1" fontAlgn="base" hangingPunct="1">
        <a:spcBef>
          <a:spcPct val="0"/>
        </a:spcBef>
        <a:spcAft>
          <a:spcPct val="0"/>
        </a:spcAft>
        <a:defRPr sz="2300">
          <a:solidFill>
            <a:schemeClr val="bg1"/>
          </a:solidFill>
          <a:latin typeface="Arial" charset="0"/>
          <a:cs typeface="Arial" charset="0"/>
        </a:defRPr>
      </a:lvl9pPr>
    </p:titleStyle>
    <p:bodyStyle>
      <a:lvl1pPr marL="241300" indent="-241300" algn="l" defTabSz="642938" rtl="0" eaLnBrk="1" fontAlgn="base" hangingPunct="1">
        <a:spcBef>
          <a:spcPct val="20000"/>
        </a:spcBef>
        <a:spcAft>
          <a:spcPct val="0"/>
        </a:spcAft>
        <a:buChar char="•"/>
        <a:defRPr sz="2300">
          <a:solidFill>
            <a:srgbClr val="003399"/>
          </a:solidFill>
          <a:latin typeface="+mn-lt"/>
          <a:ea typeface="+mn-ea"/>
          <a:cs typeface="+mn-cs"/>
        </a:defRPr>
      </a:lvl1pPr>
      <a:lvl2pPr marL="522288" indent="-200025" algn="l" defTabSz="642938" rtl="0" eaLnBrk="1" fontAlgn="base" hangingPunct="1">
        <a:spcBef>
          <a:spcPct val="20000"/>
        </a:spcBef>
        <a:spcAft>
          <a:spcPct val="0"/>
        </a:spcAft>
        <a:buChar char="–"/>
        <a:defRPr sz="2000">
          <a:solidFill>
            <a:srgbClr val="003399"/>
          </a:solidFill>
          <a:latin typeface="+mn-lt"/>
          <a:cs typeface="+mn-cs"/>
        </a:defRPr>
      </a:lvl2pPr>
      <a:lvl3pPr marL="803275" indent="-160338" algn="l" defTabSz="642938" rtl="0" eaLnBrk="1" fontAlgn="base" hangingPunct="1">
        <a:spcBef>
          <a:spcPct val="20000"/>
        </a:spcBef>
        <a:spcAft>
          <a:spcPct val="0"/>
        </a:spcAft>
        <a:buChar char="•"/>
        <a:defRPr sz="1700">
          <a:solidFill>
            <a:srgbClr val="003399"/>
          </a:solidFill>
          <a:latin typeface="+mn-lt"/>
          <a:cs typeface="+mn-cs"/>
        </a:defRPr>
      </a:lvl3pPr>
      <a:lvl4pPr marL="1125538" indent="-160338" algn="l" defTabSz="642938" rtl="0" eaLnBrk="1" fontAlgn="base" hangingPunct="1">
        <a:spcBef>
          <a:spcPct val="20000"/>
        </a:spcBef>
        <a:spcAft>
          <a:spcPct val="0"/>
        </a:spcAft>
        <a:buChar char="–"/>
        <a:defRPr sz="1400">
          <a:solidFill>
            <a:srgbClr val="003399"/>
          </a:solidFill>
          <a:latin typeface="+mn-lt"/>
          <a:cs typeface="+mn-cs"/>
        </a:defRPr>
      </a:lvl4pPr>
      <a:lvl5pPr marL="1446213" indent="-160338" algn="l" defTabSz="642938" rtl="0" eaLnBrk="1" fontAlgn="base" hangingPunct="1">
        <a:spcBef>
          <a:spcPct val="20000"/>
        </a:spcBef>
        <a:spcAft>
          <a:spcPct val="0"/>
        </a:spcAft>
        <a:buChar char="»"/>
        <a:defRPr sz="1400">
          <a:solidFill>
            <a:srgbClr val="003399"/>
          </a:solidFill>
          <a:latin typeface="+mn-lt"/>
          <a:cs typeface="+mn-cs"/>
        </a:defRPr>
      </a:lvl5pPr>
      <a:lvl6pPr marL="1903413" indent="-160338" algn="l" defTabSz="642938" rtl="0" eaLnBrk="1" fontAlgn="base" hangingPunct="1">
        <a:spcBef>
          <a:spcPct val="20000"/>
        </a:spcBef>
        <a:spcAft>
          <a:spcPct val="0"/>
        </a:spcAft>
        <a:buChar char="»"/>
        <a:defRPr sz="1400">
          <a:solidFill>
            <a:srgbClr val="003399"/>
          </a:solidFill>
          <a:latin typeface="+mn-lt"/>
          <a:cs typeface="+mn-cs"/>
        </a:defRPr>
      </a:lvl6pPr>
      <a:lvl7pPr marL="2360613" indent="-160338" algn="l" defTabSz="642938" rtl="0" eaLnBrk="1" fontAlgn="base" hangingPunct="1">
        <a:spcBef>
          <a:spcPct val="20000"/>
        </a:spcBef>
        <a:spcAft>
          <a:spcPct val="0"/>
        </a:spcAft>
        <a:buChar char="»"/>
        <a:defRPr sz="1400">
          <a:solidFill>
            <a:srgbClr val="003399"/>
          </a:solidFill>
          <a:latin typeface="+mn-lt"/>
          <a:cs typeface="+mn-cs"/>
        </a:defRPr>
      </a:lvl7pPr>
      <a:lvl8pPr marL="2817813" indent="-160338" algn="l" defTabSz="642938" rtl="0" eaLnBrk="1" fontAlgn="base" hangingPunct="1">
        <a:spcBef>
          <a:spcPct val="20000"/>
        </a:spcBef>
        <a:spcAft>
          <a:spcPct val="0"/>
        </a:spcAft>
        <a:buChar char="»"/>
        <a:defRPr sz="1400">
          <a:solidFill>
            <a:srgbClr val="003399"/>
          </a:solidFill>
          <a:latin typeface="+mn-lt"/>
          <a:cs typeface="+mn-cs"/>
        </a:defRPr>
      </a:lvl8pPr>
      <a:lvl9pPr marL="3275013" indent="-160338" algn="l" defTabSz="642938" rtl="0" eaLnBrk="1" fontAlgn="base" hangingPunct="1">
        <a:spcBef>
          <a:spcPct val="20000"/>
        </a:spcBef>
        <a:spcAft>
          <a:spcPct val="0"/>
        </a:spcAft>
        <a:buChar char="»"/>
        <a:defRPr sz="1400">
          <a:solidFill>
            <a:srgbClr val="003399"/>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4282" y="4572008"/>
            <a:ext cx="4468812" cy="534987"/>
          </a:xfrm>
          <a:noFill/>
          <a:ln/>
        </p:spPr>
        <p:txBody>
          <a:bodyPr/>
          <a:lstStyle/>
          <a:p>
            <a:r>
              <a:rPr lang="en-US" sz="2800" b="1" dirty="0">
                <a:latin typeface="Comic Sans MS" pitchFamily="66" charset="0"/>
              </a:rPr>
              <a:t>Enterprise Java Beans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latin typeface="Comic Sans MS" pitchFamily="66" charset="0"/>
              </a:rPr>
              <a:t>Types of Session </a:t>
            </a:r>
            <a:r>
              <a:rPr lang="fr-FR" b="1" dirty="0" err="1">
                <a:latin typeface="Comic Sans MS" pitchFamily="66" charset="0"/>
              </a:rPr>
              <a:t>Beans</a:t>
            </a:r>
            <a:br>
              <a:rPr lang="fr-FR" b="1" dirty="0"/>
            </a:br>
            <a:endParaRPr lang="fr-FR" dirty="0"/>
          </a:p>
        </p:txBody>
      </p:sp>
      <p:sp>
        <p:nvSpPr>
          <p:cNvPr id="3" name="Espace réservé du contenu 2"/>
          <p:cNvSpPr>
            <a:spLocks noGrp="1"/>
          </p:cNvSpPr>
          <p:nvPr>
            <p:ph idx="1"/>
          </p:nvPr>
        </p:nvSpPr>
        <p:spPr>
          <a:xfrm>
            <a:off x="457200" y="1000108"/>
            <a:ext cx="8229600" cy="5357850"/>
          </a:xfrm>
        </p:spPr>
        <p:txBody>
          <a:bodyPr>
            <a:normAutofit lnSpcReduction="10000"/>
          </a:bodyPr>
          <a:lstStyle/>
          <a:p>
            <a:pPr>
              <a:buNone/>
            </a:pPr>
            <a:r>
              <a:rPr lang="en-US" dirty="0">
                <a:latin typeface="Comic Sans MS" pitchFamily="66" charset="0"/>
              </a:rPr>
              <a:t>Session beans are of three types: </a:t>
            </a:r>
            <a:r>
              <a:rPr lang="en-US" dirty="0" err="1">
                <a:latin typeface="Comic Sans MS" pitchFamily="66" charset="0"/>
              </a:rPr>
              <a:t>stateful</a:t>
            </a:r>
            <a:r>
              <a:rPr lang="en-US" dirty="0">
                <a:latin typeface="Comic Sans MS" pitchFamily="66" charset="0"/>
              </a:rPr>
              <a:t>, stateless, and singleton.</a:t>
            </a:r>
          </a:p>
          <a:p>
            <a:pPr>
              <a:buNone/>
            </a:pPr>
            <a:endParaRPr lang="en-US" dirty="0">
              <a:latin typeface="Comic Sans MS" pitchFamily="66" charset="0"/>
            </a:endParaRPr>
          </a:p>
          <a:p>
            <a:pPr>
              <a:buNone/>
            </a:pPr>
            <a:r>
              <a:rPr lang="fr-FR" b="1" i="1" dirty="0">
                <a:latin typeface="Comic Sans MS" pitchFamily="66" charset="0"/>
              </a:rPr>
              <a:t>1- </a:t>
            </a:r>
            <a:r>
              <a:rPr lang="fr-FR" b="1" i="1" dirty="0" err="1">
                <a:latin typeface="Comic Sans MS" pitchFamily="66" charset="0"/>
              </a:rPr>
              <a:t>Stateful</a:t>
            </a:r>
            <a:r>
              <a:rPr lang="fr-FR" b="1" i="1" dirty="0">
                <a:latin typeface="Comic Sans MS" pitchFamily="66" charset="0"/>
              </a:rPr>
              <a:t> Session </a:t>
            </a:r>
            <a:r>
              <a:rPr lang="fr-FR" b="1" i="1" dirty="0" err="1">
                <a:latin typeface="Comic Sans MS" pitchFamily="66" charset="0"/>
              </a:rPr>
              <a:t>Beans</a:t>
            </a:r>
            <a:endParaRPr lang="fr-FR" b="1" i="1" dirty="0">
              <a:latin typeface="Comic Sans MS" pitchFamily="66" charset="0"/>
            </a:endParaRPr>
          </a:p>
          <a:p>
            <a:pPr lvl="1"/>
            <a:r>
              <a:rPr lang="en-US" dirty="0">
                <a:latin typeface="Comic Sans MS" pitchFamily="66" charset="0"/>
              </a:rPr>
              <a:t>The state of an object consists of the </a:t>
            </a:r>
            <a:r>
              <a:rPr lang="en-US" b="1" dirty="0">
                <a:latin typeface="Comic Sans MS" pitchFamily="66" charset="0"/>
              </a:rPr>
              <a:t>values of its instance variables</a:t>
            </a:r>
            <a:r>
              <a:rPr lang="en-US" dirty="0">
                <a:latin typeface="Comic Sans MS" pitchFamily="66" charset="0"/>
              </a:rPr>
              <a:t>. </a:t>
            </a:r>
          </a:p>
          <a:p>
            <a:pPr lvl="1">
              <a:buNone/>
            </a:pPr>
            <a:endParaRPr lang="en-US" dirty="0">
              <a:latin typeface="Comic Sans MS" pitchFamily="66" charset="0"/>
            </a:endParaRPr>
          </a:p>
          <a:p>
            <a:pPr lvl="1"/>
            <a:r>
              <a:rPr lang="en-US" dirty="0">
                <a:latin typeface="Comic Sans MS" pitchFamily="66" charset="0"/>
              </a:rPr>
              <a:t>In a </a:t>
            </a:r>
            <a:r>
              <a:rPr lang="en-US" i="1" dirty="0" err="1">
                <a:latin typeface="Comic Sans MS" pitchFamily="66" charset="0"/>
              </a:rPr>
              <a:t>stateful</a:t>
            </a:r>
            <a:r>
              <a:rPr lang="en-US" i="1" dirty="0">
                <a:latin typeface="Comic Sans MS" pitchFamily="66" charset="0"/>
              </a:rPr>
              <a:t> session bean, the </a:t>
            </a:r>
            <a:r>
              <a:rPr lang="en-US" dirty="0">
                <a:latin typeface="Comic Sans MS" pitchFamily="66" charset="0"/>
              </a:rPr>
              <a:t>instance variables represent the state of a </a:t>
            </a:r>
            <a:r>
              <a:rPr lang="en-US" b="1" dirty="0">
                <a:latin typeface="Comic Sans MS" pitchFamily="66" charset="0"/>
              </a:rPr>
              <a:t>unique client/bean session</a:t>
            </a:r>
            <a:r>
              <a:rPr lang="en-US" dirty="0">
                <a:latin typeface="Comic Sans MS" pitchFamily="66" charset="0"/>
              </a:rPr>
              <a:t>.</a:t>
            </a:r>
          </a:p>
          <a:p>
            <a:pPr lvl="1">
              <a:buNone/>
            </a:pPr>
            <a:endParaRPr lang="en-US" dirty="0">
              <a:latin typeface="Comic Sans MS" pitchFamily="66" charset="0"/>
            </a:endParaRPr>
          </a:p>
          <a:p>
            <a:pPr lvl="1"/>
            <a:r>
              <a:rPr lang="en-US" dirty="0">
                <a:latin typeface="Comic Sans MS" pitchFamily="66" charset="0"/>
              </a:rPr>
              <a:t>Because the client interacts (“talks”) with its bean, this state is often called the </a:t>
            </a:r>
            <a:r>
              <a:rPr lang="en-US" b="1" i="1" dirty="0">
                <a:latin typeface="Comic Sans MS" pitchFamily="66" charset="0"/>
              </a:rPr>
              <a:t>conversational state</a:t>
            </a:r>
            <a:r>
              <a:rPr lang="en-US" i="1" dirty="0">
                <a:latin typeface="Comic Sans MS" pitchFamily="66" charset="0"/>
              </a:rPr>
              <a:t>.</a:t>
            </a:r>
          </a:p>
          <a:p>
            <a:pPr lvl="1">
              <a:buNone/>
            </a:pPr>
            <a:endParaRPr lang="en-US" i="1" dirty="0">
              <a:latin typeface="Comic Sans MS" pitchFamily="66" charset="0"/>
            </a:endParaRPr>
          </a:p>
          <a:p>
            <a:pPr>
              <a:buNone/>
            </a:pPr>
            <a:r>
              <a:rPr lang="en-US" dirty="0">
                <a:latin typeface="Comic Sans MS" pitchFamily="66" charset="0"/>
              </a:rPr>
              <a:t>As its name suggests, a session bean is similar to an interactive session.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en-US" dirty="0">
                <a:latin typeface="Comic Sans MS" pitchFamily="66" charset="0"/>
              </a:rPr>
              <a:t>A session bean is </a:t>
            </a:r>
            <a:r>
              <a:rPr lang="en-US" b="1" dirty="0">
                <a:latin typeface="Comic Sans MS" pitchFamily="66" charset="0"/>
              </a:rPr>
              <a:t>not shared</a:t>
            </a:r>
            <a:r>
              <a:rPr lang="en-US" dirty="0">
                <a:latin typeface="Comic Sans MS" pitchFamily="66" charset="0"/>
              </a:rPr>
              <a:t>; it can have only one client, in the same way that an interactive session can have only one user. </a:t>
            </a:r>
          </a:p>
          <a:p>
            <a:pPr marL="0" indent="0">
              <a:buNone/>
            </a:pPr>
            <a:endParaRPr lang="en-US" dirty="0">
              <a:latin typeface="Comic Sans MS" pitchFamily="66" charset="0"/>
            </a:endParaRPr>
          </a:p>
          <a:p>
            <a:pPr marL="0" indent="0">
              <a:buNone/>
            </a:pPr>
            <a:r>
              <a:rPr lang="en-US" dirty="0">
                <a:latin typeface="Comic Sans MS" pitchFamily="66" charset="0"/>
              </a:rPr>
              <a:t>When the client terminates, its session bean terminates and is no longer </a:t>
            </a:r>
            <a:r>
              <a:rPr lang="fr-FR" dirty="0" err="1">
                <a:latin typeface="Comic Sans MS" pitchFamily="66" charset="0"/>
              </a:rPr>
              <a:t>associated</a:t>
            </a:r>
            <a:r>
              <a:rPr lang="fr-FR" dirty="0">
                <a:latin typeface="Comic Sans MS" pitchFamily="66" charset="0"/>
              </a:rPr>
              <a:t> </a:t>
            </a:r>
            <a:r>
              <a:rPr lang="fr-FR" dirty="0" err="1">
                <a:latin typeface="Comic Sans MS" pitchFamily="66" charset="0"/>
              </a:rPr>
              <a:t>with</a:t>
            </a:r>
            <a:r>
              <a:rPr lang="fr-FR" dirty="0">
                <a:latin typeface="Comic Sans MS" pitchFamily="66" charset="0"/>
              </a:rPr>
              <a:t> the client.</a:t>
            </a:r>
          </a:p>
          <a:p>
            <a:pPr marL="0" indent="0">
              <a:buNone/>
            </a:pPr>
            <a:endParaRPr lang="fr-FR" dirty="0">
              <a:latin typeface="Comic Sans MS" pitchFamily="66" charset="0"/>
            </a:endParaRPr>
          </a:p>
          <a:p>
            <a:pPr marL="0" indent="0">
              <a:buNone/>
            </a:pPr>
            <a:r>
              <a:rPr lang="en-US" dirty="0">
                <a:latin typeface="Comic Sans MS" pitchFamily="66" charset="0"/>
              </a:rPr>
              <a:t>The state is retained for the duration of the client/bean session (transient state)</a:t>
            </a:r>
          </a:p>
          <a:p>
            <a:pPr marL="0" indent="0">
              <a:buNone/>
            </a:pPr>
            <a:endParaRPr lang="en-US" dirty="0">
              <a:latin typeface="Comic Sans MS" pitchFamily="66" charset="0"/>
            </a:endParaRPr>
          </a:p>
          <a:p>
            <a:pPr marL="0" indent="0">
              <a:buNone/>
            </a:pPr>
            <a:r>
              <a:rPr lang="en-US" dirty="0">
                <a:latin typeface="Comic Sans MS" pitchFamily="66" charset="0"/>
              </a:rPr>
              <a:t>If the client removes the bean, the session ends and the state disappears. </a:t>
            </a:r>
          </a:p>
          <a:p>
            <a:pPr>
              <a:buNone/>
            </a:pP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71546"/>
            <a:ext cx="9144000" cy="5357850"/>
          </a:xfrm>
        </p:spPr>
        <p:txBody>
          <a:bodyPr>
            <a:noAutofit/>
          </a:bodyPr>
          <a:lstStyle/>
          <a:p>
            <a:r>
              <a:rPr lang="en-US" sz="2200" dirty="0">
                <a:latin typeface="Comic Sans MS" pitchFamily="66" charset="0"/>
              </a:rPr>
              <a:t>A stateless session bean does not maintain a conversational state with the client. </a:t>
            </a:r>
          </a:p>
          <a:p>
            <a:r>
              <a:rPr lang="en-US" sz="2200" dirty="0">
                <a:latin typeface="Comic Sans MS" pitchFamily="66" charset="0"/>
              </a:rPr>
              <a:t>When a client invokes the methods of a stateless bean, the bean’s instance variables may contain a state specific to that client but only for the duration of the invocation. </a:t>
            </a:r>
          </a:p>
          <a:p>
            <a:endParaRPr lang="en-US" sz="2200" dirty="0">
              <a:latin typeface="Comic Sans MS" pitchFamily="66" charset="0"/>
            </a:endParaRPr>
          </a:p>
          <a:p>
            <a:endParaRPr lang="en-US" sz="2200" dirty="0">
              <a:latin typeface="Comic Sans MS" pitchFamily="66" charset="0"/>
            </a:endParaRPr>
          </a:p>
          <a:p>
            <a:r>
              <a:rPr lang="en-US" sz="2200" dirty="0">
                <a:latin typeface="Comic Sans MS" pitchFamily="66" charset="0"/>
              </a:rPr>
              <a:t>When the method is finished, the client-specific state should not be retained. </a:t>
            </a:r>
          </a:p>
          <a:p>
            <a:endParaRPr lang="en-US" sz="2200" dirty="0">
              <a:latin typeface="Comic Sans MS" pitchFamily="66" charset="0"/>
            </a:endParaRPr>
          </a:p>
          <a:p>
            <a:pPr>
              <a:buNone/>
            </a:pPr>
            <a:endParaRPr lang="en-US" sz="2200" dirty="0">
              <a:latin typeface="Comic Sans MS" pitchFamily="66" charset="0"/>
            </a:endParaRPr>
          </a:p>
          <a:p>
            <a:pPr marL="0" indent="0">
              <a:buFont typeface="Arial" pitchFamily="34" charset="0"/>
              <a:buNone/>
            </a:pPr>
            <a:r>
              <a:rPr lang="en-US" sz="2200" dirty="0">
                <a:latin typeface="Comic Sans MS" pitchFamily="66" charset="0"/>
              </a:rPr>
              <a:t>Except </a:t>
            </a:r>
            <a:r>
              <a:rPr lang="en-US" sz="2200" b="1" dirty="0">
                <a:latin typeface="Comic Sans MS" pitchFamily="66" charset="0"/>
              </a:rPr>
              <a:t>during method invocation</a:t>
            </a:r>
            <a:r>
              <a:rPr lang="en-US" sz="2200" dirty="0">
                <a:latin typeface="Comic Sans MS" pitchFamily="66" charset="0"/>
              </a:rPr>
              <a:t>, all </a:t>
            </a:r>
            <a:r>
              <a:rPr lang="en-US" sz="2200" b="1" dirty="0">
                <a:latin typeface="Comic Sans MS" pitchFamily="66" charset="0"/>
              </a:rPr>
              <a:t>instances of a stateless bean are equivalent</a:t>
            </a:r>
            <a:r>
              <a:rPr lang="en-US" sz="2200" dirty="0">
                <a:latin typeface="Comic Sans MS" pitchFamily="66" charset="0"/>
              </a:rPr>
              <a:t>, allowing the EJB container to </a:t>
            </a:r>
            <a:r>
              <a:rPr lang="en-US" sz="2200" b="1" dirty="0">
                <a:latin typeface="Comic Sans MS" pitchFamily="66" charset="0"/>
              </a:rPr>
              <a:t>assign an instance to any client. </a:t>
            </a:r>
            <a:endParaRPr lang="fr-FR" sz="2200" b="1" dirty="0">
              <a:latin typeface="Comic Sans MS" pitchFamily="66" charset="0"/>
            </a:endParaRPr>
          </a:p>
        </p:txBody>
      </p:sp>
      <p:sp>
        <p:nvSpPr>
          <p:cNvPr id="4" name="Rectangle 3"/>
          <p:cNvSpPr/>
          <p:nvPr/>
        </p:nvSpPr>
        <p:spPr>
          <a:xfrm>
            <a:off x="357158" y="214290"/>
            <a:ext cx="6770705" cy="430887"/>
          </a:xfrm>
          <a:prstGeom prst="rect">
            <a:avLst/>
          </a:prstGeom>
        </p:spPr>
        <p:txBody>
          <a:bodyPr wrap="square">
            <a:spAutoFit/>
          </a:bodyPr>
          <a:lstStyle/>
          <a:p>
            <a:pPr marL="241300" lvl="0" indent="-241300" defTabSz="642938">
              <a:spcBef>
                <a:spcPct val="20000"/>
              </a:spcBef>
            </a:pPr>
            <a:r>
              <a:rPr lang="fr-FR" sz="2200" b="1" i="1" kern="0" dirty="0" err="1">
                <a:solidFill>
                  <a:schemeClr val="bg1"/>
                </a:solidFill>
                <a:latin typeface="Comic Sans MS" pitchFamily="66" charset="0"/>
                <a:cs typeface="Arial"/>
              </a:rPr>
              <a:t>Stateless</a:t>
            </a:r>
            <a:r>
              <a:rPr lang="fr-FR" sz="2200" b="1" i="1" kern="0" dirty="0">
                <a:solidFill>
                  <a:schemeClr val="bg1"/>
                </a:solidFill>
                <a:latin typeface="Comic Sans MS" pitchFamily="66" charset="0"/>
                <a:cs typeface="Arial"/>
              </a:rPr>
              <a:t> Session </a:t>
            </a:r>
            <a:r>
              <a:rPr lang="fr-FR" sz="2200" b="1" i="1" kern="0" dirty="0" err="1">
                <a:solidFill>
                  <a:schemeClr val="bg1"/>
                </a:solidFill>
                <a:latin typeface="Comic Sans MS" pitchFamily="66" charset="0"/>
                <a:cs typeface="Arial"/>
              </a:rPr>
              <a:t>Beans</a:t>
            </a:r>
            <a:endParaRPr lang="fr-FR" sz="2200" b="1" i="1" kern="0" dirty="0">
              <a:solidFill>
                <a:schemeClr val="bg1"/>
              </a:solidFill>
              <a:latin typeface="Comic Sans MS" pitchFamily="66" charset="0"/>
              <a:cs typeface="Arial"/>
            </a:endParaRPr>
          </a:p>
        </p:txBody>
      </p:sp>
      <p:sp>
        <p:nvSpPr>
          <p:cNvPr id="5" name="Flèche vers le bas 4"/>
          <p:cNvSpPr/>
          <p:nvPr/>
        </p:nvSpPr>
        <p:spPr bwMode="auto">
          <a:xfrm>
            <a:off x="3857620" y="3000372"/>
            <a:ext cx="285752" cy="571504"/>
          </a:xfrm>
          <a:prstGeom prst="downArrow">
            <a:avLst/>
          </a:prstGeom>
          <a:solidFill>
            <a:srgbClr val="C0000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fr-FR" sz="2600" b="0" i="0" u="none" strike="noStrike" cap="none" normalizeH="0" baseline="0">
              <a:ln>
                <a:noFill/>
              </a:ln>
              <a:solidFill>
                <a:schemeClr val="tx1"/>
              </a:solidFill>
              <a:effectLst/>
              <a:latin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Font typeface="Arial" pitchFamily="34" charset="0"/>
              <a:buNone/>
            </a:pPr>
            <a:r>
              <a:rPr lang="en-US" sz="2400" dirty="0">
                <a:latin typeface="Comic Sans MS" pitchFamily="66" charset="0"/>
              </a:rPr>
              <a:t>That is, the state of a stateless session bean should apply across all clients.</a:t>
            </a:r>
          </a:p>
          <a:p>
            <a:pPr>
              <a:buFont typeface="Arial" pitchFamily="34" charset="0"/>
              <a:buNone/>
            </a:pPr>
            <a:endParaRPr lang="en-US" sz="2400" dirty="0">
              <a:latin typeface="Comic Sans MS" pitchFamily="66" charset="0"/>
            </a:endParaRPr>
          </a:p>
          <a:p>
            <a:pPr marL="0" indent="0">
              <a:buNone/>
            </a:pPr>
            <a:r>
              <a:rPr lang="en-US" sz="2400" dirty="0">
                <a:latin typeface="Comic Sans MS" pitchFamily="66" charset="0"/>
              </a:rPr>
              <a:t>Because they can support multiple clients, stateless session beans can offer better scalability for applications that require large numbers of clients.</a:t>
            </a:r>
          </a:p>
          <a:p>
            <a:pPr marL="0" indent="0">
              <a:buNone/>
            </a:pPr>
            <a:endParaRPr lang="en-US" sz="2400" dirty="0">
              <a:latin typeface="Comic Sans MS" pitchFamily="66" charset="0"/>
            </a:endParaRPr>
          </a:p>
          <a:p>
            <a:pPr marL="0" indent="0">
              <a:buNone/>
            </a:pPr>
            <a:r>
              <a:rPr lang="en-US" sz="2400" dirty="0">
                <a:latin typeface="Comic Sans MS" pitchFamily="66" charset="0"/>
              </a:rPr>
              <a:t>A </a:t>
            </a:r>
            <a:r>
              <a:rPr lang="en-US" sz="2400" dirty="0">
                <a:solidFill>
                  <a:srgbClr val="C00000"/>
                </a:solidFill>
                <a:latin typeface="Comic Sans MS" pitchFamily="66" charset="0"/>
              </a:rPr>
              <a:t>stateless session bean can implement a Web service</a:t>
            </a:r>
            <a:r>
              <a:rPr lang="en-US" sz="2400" dirty="0">
                <a:latin typeface="Comic Sans MS" pitchFamily="66" charset="0"/>
              </a:rPr>
              <a:t>, but a </a:t>
            </a:r>
            <a:r>
              <a:rPr lang="en-US" sz="2400" dirty="0" err="1">
                <a:latin typeface="Comic Sans MS" pitchFamily="66" charset="0"/>
              </a:rPr>
              <a:t>stateful</a:t>
            </a:r>
            <a:r>
              <a:rPr lang="en-US" sz="2400" dirty="0">
                <a:latin typeface="Comic Sans MS" pitchFamily="66" charset="0"/>
              </a:rPr>
              <a:t> session bean cannot.</a:t>
            </a:r>
            <a:endParaRPr lang="fr-FR" sz="2400" dirty="0">
              <a:latin typeface="Comic Sans MS" pitchFamily="66" charset="0"/>
            </a:endParaRP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42984"/>
            <a:ext cx="8472518" cy="5214974"/>
          </a:xfrm>
        </p:spPr>
        <p:txBody>
          <a:bodyPr>
            <a:normAutofit/>
          </a:bodyPr>
          <a:lstStyle/>
          <a:p>
            <a:pPr marL="0" indent="0"/>
            <a:r>
              <a:rPr lang="en-US" dirty="0">
                <a:latin typeface="Comic Sans MS" pitchFamily="66" charset="0"/>
              </a:rPr>
              <a:t>A </a:t>
            </a:r>
            <a:r>
              <a:rPr lang="en-US" i="1" dirty="0">
                <a:latin typeface="Comic Sans MS" pitchFamily="66" charset="0"/>
              </a:rPr>
              <a:t>singleton session bean is instantiated once per application and exists for the lifecycle of the </a:t>
            </a:r>
            <a:r>
              <a:rPr lang="en-US" dirty="0">
                <a:latin typeface="Comic Sans MS" pitchFamily="66" charset="0"/>
              </a:rPr>
              <a:t>application. </a:t>
            </a:r>
          </a:p>
          <a:p>
            <a:pPr marL="0" indent="0">
              <a:buNone/>
            </a:pPr>
            <a:endParaRPr lang="en-US" dirty="0">
              <a:latin typeface="Comic Sans MS" pitchFamily="66" charset="0"/>
            </a:endParaRPr>
          </a:p>
          <a:p>
            <a:pPr marL="0" indent="0"/>
            <a:r>
              <a:rPr lang="en-US" dirty="0">
                <a:latin typeface="Comic Sans MS" pitchFamily="66" charset="0"/>
              </a:rPr>
              <a:t>Singleton session beans are designed for circumstances in which a single enterprise bean instance is shared across and concurrently accessed by clients.</a:t>
            </a:r>
          </a:p>
          <a:p>
            <a:pPr marL="0" indent="0">
              <a:buNone/>
            </a:pPr>
            <a:endParaRPr lang="en-US" dirty="0">
              <a:latin typeface="Comic Sans MS" pitchFamily="66" charset="0"/>
            </a:endParaRPr>
          </a:p>
          <a:p>
            <a:pPr marL="0" indent="0"/>
            <a:r>
              <a:rPr lang="en-US" dirty="0">
                <a:latin typeface="Comic Sans MS" pitchFamily="66" charset="0"/>
              </a:rPr>
              <a:t>Singleton session beans offer similar functionality to stateless session beans but differ from them in that there is only one singleton session bean per application, as opposed to a pool of stateless session beans, any of which may respond to a client request.</a:t>
            </a:r>
          </a:p>
        </p:txBody>
      </p:sp>
      <p:sp>
        <p:nvSpPr>
          <p:cNvPr id="4" name="Rectangle 3"/>
          <p:cNvSpPr/>
          <p:nvPr/>
        </p:nvSpPr>
        <p:spPr>
          <a:xfrm>
            <a:off x="714348" y="285728"/>
            <a:ext cx="5972189" cy="446276"/>
          </a:xfrm>
          <a:prstGeom prst="rect">
            <a:avLst/>
          </a:prstGeom>
        </p:spPr>
        <p:txBody>
          <a:bodyPr wrap="square">
            <a:spAutoFit/>
          </a:bodyPr>
          <a:lstStyle/>
          <a:p>
            <a:pPr marL="241300" lvl="0" indent="-241300" defTabSz="642938">
              <a:spcBef>
                <a:spcPct val="20000"/>
              </a:spcBef>
            </a:pPr>
            <a:r>
              <a:rPr lang="fr-FR" sz="2300" b="1" kern="0" dirty="0">
                <a:solidFill>
                  <a:schemeClr val="bg1"/>
                </a:solidFill>
                <a:latin typeface="Comic Sans MS" pitchFamily="66" charset="0"/>
                <a:cs typeface="Arial"/>
              </a:rPr>
              <a:t>Singleton Session </a:t>
            </a:r>
            <a:r>
              <a:rPr lang="fr-FR" sz="2300" b="1" kern="0" dirty="0" err="1">
                <a:solidFill>
                  <a:schemeClr val="bg1"/>
                </a:solidFill>
                <a:latin typeface="Comic Sans MS" pitchFamily="66" charset="0"/>
                <a:cs typeface="Arial"/>
              </a:rPr>
              <a:t>Beans</a:t>
            </a:r>
            <a:endParaRPr lang="fr-FR" sz="2300" b="1" kern="0" dirty="0">
              <a:solidFill>
                <a:schemeClr val="bg1"/>
              </a:solidFill>
              <a:latin typeface="Comic Sans MS" pitchFamily="66" charset="0"/>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latin typeface="Comic Sans MS" pitchFamily="66" charset="0"/>
              </a:rPr>
              <a:t>Like stateless session beans, singleton session beans can </a:t>
            </a:r>
            <a:r>
              <a:rPr lang="en-US" dirty="0">
                <a:solidFill>
                  <a:srgbClr val="C00000"/>
                </a:solidFill>
                <a:latin typeface="Comic Sans MS" pitchFamily="66" charset="0"/>
              </a:rPr>
              <a:t>implement Web service endpoints</a:t>
            </a:r>
            <a:r>
              <a:rPr lang="en-US" dirty="0">
                <a:latin typeface="Comic Sans MS" pitchFamily="66" charset="0"/>
              </a:rPr>
              <a:t>.</a:t>
            </a:r>
          </a:p>
          <a:p>
            <a:r>
              <a:rPr lang="en-US" dirty="0">
                <a:latin typeface="Comic Sans MS" pitchFamily="66" charset="0"/>
              </a:rPr>
              <a:t>Singleton session beans maintain their state between client invocations but are not required to maintain their state across server crashes or shutdowns.</a:t>
            </a:r>
          </a:p>
          <a:p>
            <a:r>
              <a:rPr lang="en-US" dirty="0">
                <a:latin typeface="Comic Sans MS" pitchFamily="66" charset="0"/>
              </a:rPr>
              <a:t>Applications that use a singleton session bean may specify that the singleton should be instantiated upon application startup, which allows the singleton to perform initialization tasks for the application. </a:t>
            </a:r>
          </a:p>
          <a:p>
            <a:r>
              <a:rPr lang="en-US" dirty="0">
                <a:latin typeface="Comic Sans MS" pitchFamily="66" charset="0"/>
              </a:rPr>
              <a:t>The singleton may perform cleanup tasks on application shutdown as well, because the singleton will operate throughout the lifecycle of the application.</a:t>
            </a:r>
            <a:endParaRPr lang="fr-FR" dirty="0">
              <a:latin typeface="Comic Sans MS" pitchFamily="66" charset="0"/>
            </a:endParaRPr>
          </a:p>
          <a:p>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0" y="214290"/>
          <a:ext cx="9144000" cy="6294803"/>
        </p:xfrm>
        <a:graphic>
          <a:graphicData uri="http://schemas.openxmlformats.org/drawingml/2006/table">
            <a:tbl>
              <a:tblPr firstRow="1" bandRow="1">
                <a:tableStyleId>{93296810-A885-4BE3-A3E7-6D5BEEA58F35}</a:tableStyleId>
              </a:tblPr>
              <a:tblGrid>
                <a:gridCol w="1238227">
                  <a:extLst>
                    <a:ext uri="{9D8B030D-6E8A-4147-A177-3AD203B41FA5}">
                      <a16:colId xmlns:a16="http://schemas.microsoft.com/office/drawing/2014/main" val="20000"/>
                    </a:ext>
                  </a:extLst>
                </a:gridCol>
                <a:gridCol w="7905773">
                  <a:extLst>
                    <a:ext uri="{9D8B030D-6E8A-4147-A177-3AD203B41FA5}">
                      <a16:colId xmlns:a16="http://schemas.microsoft.com/office/drawing/2014/main" val="20001"/>
                    </a:ext>
                  </a:extLst>
                </a:gridCol>
              </a:tblGrid>
              <a:tr h="393343">
                <a:tc>
                  <a:txBody>
                    <a:bodyPr/>
                    <a:lstStyle/>
                    <a:p>
                      <a:r>
                        <a:rPr lang="fr-FR" sz="1600" dirty="0">
                          <a:latin typeface="Comic Sans MS" pitchFamily="66" charset="0"/>
                        </a:rPr>
                        <a:t>Type</a:t>
                      </a:r>
                    </a:p>
                  </a:txBody>
                  <a:tcPr/>
                </a:tc>
                <a:tc>
                  <a:txBody>
                    <a:bodyPr/>
                    <a:lstStyle/>
                    <a:p>
                      <a:r>
                        <a:rPr lang="fr-FR" sz="1600" dirty="0" err="1">
                          <a:latin typeface="Comic Sans MS" pitchFamily="66" charset="0"/>
                        </a:rPr>
                        <a:t>When</a:t>
                      </a:r>
                      <a:r>
                        <a:rPr lang="fr-FR" sz="1600" dirty="0">
                          <a:latin typeface="Comic Sans MS" pitchFamily="66" charset="0"/>
                        </a:rPr>
                        <a:t> to Use Session </a:t>
                      </a:r>
                      <a:r>
                        <a:rPr lang="fr-FR" sz="1600" dirty="0" err="1">
                          <a:latin typeface="Comic Sans MS" pitchFamily="66" charset="0"/>
                        </a:rPr>
                        <a:t>Beans</a:t>
                      </a:r>
                      <a:endParaRPr lang="fr-FR" sz="1600" dirty="0">
                        <a:latin typeface="Comic Sans MS" pitchFamily="66" charset="0"/>
                      </a:endParaRPr>
                    </a:p>
                  </a:txBody>
                  <a:tcPr/>
                </a:tc>
                <a:extLst>
                  <a:ext uri="{0D108BD9-81ED-4DB2-BD59-A6C34878D82A}">
                    <a16:rowId xmlns:a16="http://schemas.microsoft.com/office/drawing/2014/main" val="10000"/>
                  </a:ext>
                </a:extLst>
              </a:tr>
              <a:tr h="2263278">
                <a:tc>
                  <a:txBody>
                    <a:bodyPr/>
                    <a:lstStyle/>
                    <a:p>
                      <a:r>
                        <a:rPr lang="en-US" sz="1600" dirty="0" err="1">
                          <a:solidFill>
                            <a:srgbClr val="323296"/>
                          </a:solidFill>
                          <a:latin typeface="Comic Sans MS" pitchFamily="66" charset="0"/>
                        </a:rPr>
                        <a:t>Stateful</a:t>
                      </a:r>
                      <a:r>
                        <a:rPr lang="en-US" sz="1600" dirty="0">
                          <a:solidFill>
                            <a:srgbClr val="323296"/>
                          </a:solidFill>
                          <a:latin typeface="Comic Sans MS" pitchFamily="66" charset="0"/>
                        </a:rPr>
                        <a:t> session bean </a:t>
                      </a:r>
                      <a:endParaRPr lang="fr-FR" sz="1600" b="1" dirty="0">
                        <a:solidFill>
                          <a:srgbClr val="323296"/>
                        </a:solidFill>
                        <a:latin typeface="Comic Sans MS" pitchFamily="66" charset="0"/>
                      </a:endParaRPr>
                    </a:p>
                  </a:txBody>
                  <a:tcPr/>
                </a:tc>
                <a:tc>
                  <a:txBody>
                    <a:bodyPr/>
                    <a:lstStyle/>
                    <a:p>
                      <a:pPr lvl="0">
                        <a:buFont typeface="Arial" pitchFamily="34" charset="0"/>
                        <a:buChar char="•"/>
                      </a:pPr>
                      <a:r>
                        <a:rPr lang="en-US" sz="1600" dirty="0">
                          <a:solidFill>
                            <a:srgbClr val="323296"/>
                          </a:solidFill>
                          <a:latin typeface="Comic Sans MS" pitchFamily="66" charset="0"/>
                        </a:rPr>
                        <a:t>The bean’s state represents the interaction between the bean and a specific client.</a:t>
                      </a:r>
                    </a:p>
                    <a:p>
                      <a:pPr lvl="0">
                        <a:buFont typeface="Arial" pitchFamily="34" charset="0"/>
                        <a:buChar char="•"/>
                      </a:pPr>
                      <a:r>
                        <a:rPr lang="en-US" sz="1600" dirty="0">
                          <a:solidFill>
                            <a:srgbClr val="323296"/>
                          </a:solidFill>
                          <a:latin typeface="Comic Sans MS" pitchFamily="66" charset="0"/>
                        </a:rPr>
                        <a:t>The bean needs to hold information about the client across method invocations.</a:t>
                      </a:r>
                    </a:p>
                    <a:p>
                      <a:pPr lvl="0">
                        <a:buFont typeface="Arial" pitchFamily="34" charset="0"/>
                        <a:buChar char="•"/>
                      </a:pPr>
                      <a:r>
                        <a:rPr lang="en-US" sz="1600" dirty="0">
                          <a:solidFill>
                            <a:srgbClr val="323296"/>
                          </a:solidFill>
                          <a:latin typeface="Comic Sans MS" pitchFamily="66" charset="0"/>
                        </a:rPr>
                        <a:t>The bean mediates between the client and the other components of the application, presenting a simplified view to the client.</a:t>
                      </a:r>
                    </a:p>
                    <a:p>
                      <a:pPr lvl="0">
                        <a:buFont typeface="Arial" pitchFamily="34" charset="0"/>
                        <a:buChar char="•"/>
                      </a:pPr>
                      <a:r>
                        <a:rPr lang="en-US" sz="1600" dirty="0">
                          <a:solidFill>
                            <a:srgbClr val="323296"/>
                          </a:solidFill>
                          <a:latin typeface="Comic Sans MS" pitchFamily="66" charset="0"/>
                        </a:rPr>
                        <a:t>Behind the scenes, the bean manages the work flow of several enterprise beans.</a:t>
                      </a:r>
                      <a:endParaRPr lang="fr-FR" sz="1600" dirty="0">
                        <a:solidFill>
                          <a:srgbClr val="323296"/>
                        </a:solidFill>
                        <a:latin typeface="Comic Sans MS" pitchFamily="66" charset="0"/>
                      </a:endParaRPr>
                    </a:p>
                  </a:txBody>
                  <a:tcPr/>
                </a:tc>
                <a:extLst>
                  <a:ext uri="{0D108BD9-81ED-4DB2-BD59-A6C34878D82A}">
                    <a16:rowId xmlns:a16="http://schemas.microsoft.com/office/drawing/2014/main" val="10001"/>
                  </a:ext>
                </a:extLst>
              </a:tr>
              <a:tr h="1915388">
                <a:tc>
                  <a:txBody>
                    <a:bodyPr/>
                    <a:lstStyle/>
                    <a:p>
                      <a:r>
                        <a:rPr lang="en-US" sz="1600" dirty="0">
                          <a:solidFill>
                            <a:srgbClr val="323296"/>
                          </a:solidFill>
                          <a:latin typeface="Comic Sans MS" pitchFamily="66" charset="0"/>
                        </a:rPr>
                        <a:t>Stateless session bean </a:t>
                      </a:r>
                      <a:endParaRPr lang="fr-FR" sz="1600" b="1" dirty="0">
                        <a:solidFill>
                          <a:srgbClr val="323296"/>
                        </a:solidFill>
                        <a:latin typeface="Comic Sans MS" pitchFamily="66" charset="0"/>
                      </a:endParaRPr>
                    </a:p>
                  </a:txBody>
                  <a:tcPr/>
                </a:tc>
                <a:tc>
                  <a:txBody>
                    <a:bodyPr/>
                    <a:lstStyle/>
                    <a:p>
                      <a:pPr marL="0" lvl="0" algn="l" defTabSz="914400" rtl="0" eaLnBrk="1" latinLnBrk="0" hangingPunct="1">
                        <a:buFont typeface="Arial" pitchFamily="34" charset="0"/>
                        <a:buChar char="•"/>
                      </a:pPr>
                      <a:r>
                        <a:rPr lang="en-US" sz="1600" kern="1200" dirty="0">
                          <a:solidFill>
                            <a:srgbClr val="323296"/>
                          </a:solidFill>
                          <a:latin typeface="Comic Sans MS" pitchFamily="66" charset="0"/>
                        </a:rPr>
                        <a:t>The bean’s state has no data for a specific client.</a:t>
                      </a:r>
                    </a:p>
                    <a:p>
                      <a:pPr marL="0" lvl="0" algn="l" defTabSz="914400" rtl="0" eaLnBrk="1" latinLnBrk="0" hangingPunct="1">
                        <a:buFont typeface="Arial" pitchFamily="34" charset="0"/>
                        <a:buChar char="•"/>
                      </a:pPr>
                      <a:endParaRPr lang="en-US" sz="1600" kern="1200" dirty="0">
                        <a:solidFill>
                          <a:srgbClr val="323296"/>
                        </a:solidFill>
                        <a:latin typeface="Comic Sans MS" pitchFamily="66" charset="0"/>
                      </a:endParaRPr>
                    </a:p>
                    <a:p>
                      <a:pPr marL="0" lvl="0" algn="l" defTabSz="914400" rtl="0" eaLnBrk="1" latinLnBrk="0" hangingPunct="1">
                        <a:buFont typeface="Arial" pitchFamily="34" charset="0"/>
                        <a:buChar char="•"/>
                      </a:pPr>
                      <a:r>
                        <a:rPr lang="en-US" sz="1600" kern="1200" dirty="0">
                          <a:solidFill>
                            <a:srgbClr val="323296"/>
                          </a:solidFill>
                          <a:latin typeface="Comic Sans MS" pitchFamily="66" charset="0"/>
                        </a:rPr>
                        <a:t>In a single method invocation, the bean performs a generic task for all clients. </a:t>
                      </a:r>
                    </a:p>
                    <a:p>
                      <a:pPr marL="0" lvl="0" algn="l" defTabSz="914400" rtl="0" eaLnBrk="1" latinLnBrk="0" hangingPunct="1">
                        <a:buFont typeface="Arial" pitchFamily="34" charset="0"/>
                        <a:buNone/>
                      </a:pPr>
                      <a:r>
                        <a:rPr lang="en-US" sz="1600" kern="1200" dirty="0">
                          <a:solidFill>
                            <a:srgbClr val="323296"/>
                          </a:solidFill>
                          <a:latin typeface="Comic Sans MS" pitchFamily="66" charset="0"/>
                        </a:rPr>
                        <a:t>For example, a stateless session bean may be used to send an email that confirms an online order.</a:t>
                      </a:r>
                    </a:p>
                    <a:p>
                      <a:pPr marL="0" lvl="0" algn="l" defTabSz="914400" rtl="0" eaLnBrk="1" latinLnBrk="0" hangingPunct="1">
                        <a:buFont typeface="Arial" pitchFamily="34" charset="0"/>
                        <a:buNone/>
                      </a:pPr>
                      <a:endParaRPr lang="en-US" sz="1600" kern="1200" dirty="0">
                        <a:solidFill>
                          <a:srgbClr val="323296"/>
                        </a:solidFill>
                        <a:latin typeface="Comic Sans MS" pitchFamily="66" charset="0"/>
                      </a:endParaRPr>
                    </a:p>
                    <a:p>
                      <a:pPr marL="0" lvl="0" algn="l" defTabSz="914400" rtl="0" eaLnBrk="1" latinLnBrk="0" hangingPunct="1">
                        <a:buFont typeface="Arial" pitchFamily="34" charset="0"/>
                        <a:buChar char="•"/>
                      </a:pPr>
                      <a:r>
                        <a:rPr lang="en-US" sz="1600" kern="1200" dirty="0">
                          <a:solidFill>
                            <a:srgbClr val="323296"/>
                          </a:solidFill>
                          <a:latin typeface="Comic Sans MS" pitchFamily="66" charset="0"/>
                        </a:rPr>
                        <a:t>The bean implements a web service</a:t>
                      </a:r>
                    </a:p>
                  </a:txBody>
                  <a:tcPr/>
                </a:tc>
                <a:extLst>
                  <a:ext uri="{0D108BD9-81ED-4DB2-BD59-A6C34878D82A}">
                    <a16:rowId xmlns:a16="http://schemas.microsoft.com/office/drawing/2014/main" val="10002"/>
                  </a:ext>
                </a:extLst>
              </a:tr>
              <a:tr h="1722794">
                <a:tc>
                  <a:txBody>
                    <a:bodyPr/>
                    <a:lstStyle/>
                    <a:p>
                      <a:r>
                        <a:rPr lang="en-US" sz="1600" dirty="0">
                          <a:solidFill>
                            <a:srgbClr val="323296"/>
                          </a:solidFill>
                          <a:latin typeface="Comic Sans MS" pitchFamily="66" charset="0"/>
                        </a:rPr>
                        <a:t>Singleton session bean</a:t>
                      </a:r>
                      <a:endParaRPr lang="fr-FR" sz="1600" b="1" dirty="0">
                        <a:solidFill>
                          <a:srgbClr val="323296"/>
                        </a:solidFill>
                        <a:latin typeface="Comic Sans MS" pitchFamily="66" charset="0"/>
                      </a:endParaRPr>
                    </a:p>
                  </a:txBody>
                  <a:tcPr/>
                </a:tc>
                <a:tc>
                  <a:txBody>
                    <a:bodyPr/>
                    <a:lstStyle/>
                    <a:p>
                      <a:pPr marL="0" lvl="0" algn="l" defTabSz="914400" rtl="0" eaLnBrk="1" latinLnBrk="0" hangingPunct="1">
                        <a:buFont typeface="Arial" pitchFamily="34" charset="0"/>
                        <a:buChar char="•"/>
                      </a:pPr>
                      <a:r>
                        <a:rPr lang="en-US" sz="1600" kern="1200" dirty="0">
                          <a:solidFill>
                            <a:srgbClr val="323296"/>
                          </a:solidFill>
                          <a:latin typeface="Comic Sans MS" pitchFamily="66" charset="0"/>
                        </a:rPr>
                        <a:t>State needs to be shared across the application.</a:t>
                      </a:r>
                    </a:p>
                    <a:p>
                      <a:pPr marL="0" lvl="0" algn="l" defTabSz="914400" rtl="0" eaLnBrk="1" latinLnBrk="0" hangingPunct="1">
                        <a:buFont typeface="Arial" pitchFamily="34" charset="0"/>
                        <a:buChar char="•"/>
                      </a:pPr>
                      <a:r>
                        <a:rPr lang="en-US" sz="1600" kern="1200" dirty="0">
                          <a:solidFill>
                            <a:srgbClr val="323296"/>
                          </a:solidFill>
                          <a:latin typeface="Comic Sans MS" pitchFamily="66" charset="0"/>
                        </a:rPr>
                        <a:t>A single enterprise bean needs to be accessed by multiple threads concurrently.</a:t>
                      </a:r>
                    </a:p>
                    <a:p>
                      <a:pPr marL="0" lvl="0" algn="l" defTabSz="914400" rtl="0" eaLnBrk="1" latinLnBrk="0" hangingPunct="1">
                        <a:buFont typeface="Arial" pitchFamily="34" charset="0"/>
                        <a:buChar char="•"/>
                      </a:pPr>
                      <a:r>
                        <a:rPr lang="en-US" sz="1600" kern="1200" dirty="0">
                          <a:solidFill>
                            <a:srgbClr val="323296"/>
                          </a:solidFill>
                          <a:latin typeface="Comic Sans MS" pitchFamily="66" charset="0"/>
                        </a:rPr>
                        <a:t>The application needs an enterprise bean to perform tasks upon application startup and </a:t>
                      </a:r>
                      <a:r>
                        <a:rPr lang="fr-FR" sz="1600" kern="1200" dirty="0" err="1">
                          <a:solidFill>
                            <a:srgbClr val="323296"/>
                          </a:solidFill>
                          <a:latin typeface="Comic Sans MS" pitchFamily="66" charset="0"/>
                        </a:rPr>
                        <a:t>shutdown</a:t>
                      </a:r>
                      <a:r>
                        <a:rPr lang="fr-FR" sz="1600" kern="1200" dirty="0">
                          <a:solidFill>
                            <a:srgbClr val="323296"/>
                          </a:solidFill>
                          <a:latin typeface="Comic Sans MS" pitchFamily="66" charset="0"/>
                        </a:rPr>
                        <a:t>.</a:t>
                      </a:r>
                    </a:p>
                    <a:p>
                      <a:pPr marL="0" lvl="0" algn="l" defTabSz="914400" rtl="0" eaLnBrk="1" latinLnBrk="0" hangingPunct="1">
                        <a:buFont typeface="Arial" pitchFamily="34" charset="0"/>
                        <a:buChar char="•"/>
                      </a:pPr>
                      <a:r>
                        <a:rPr lang="en-US" sz="1600" kern="1200" dirty="0">
                          <a:solidFill>
                            <a:srgbClr val="323296"/>
                          </a:solidFill>
                          <a:latin typeface="Comic Sans MS" pitchFamily="66" charset="0"/>
                        </a:rPr>
                        <a:t>The bean implements a Web service.</a:t>
                      </a:r>
                      <a:endParaRPr lang="fr-FR" sz="1600" kern="1200" dirty="0">
                        <a:solidFill>
                          <a:srgbClr val="323296"/>
                        </a:solidFill>
                        <a:latin typeface="Comic Sans MS" pitchFamily="66" charset="0"/>
                        <a:ea typeface="+mn-ea"/>
                        <a:cs typeface="+mn-cs"/>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82594"/>
          </a:xfrm>
        </p:spPr>
        <p:txBody>
          <a:bodyPr>
            <a:normAutofit fontScale="90000"/>
          </a:bodyPr>
          <a:lstStyle/>
          <a:p>
            <a:br>
              <a:rPr lang="en-US" b="1" dirty="0"/>
            </a:br>
            <a:r>
              <a:rPr lang="en-US" b="1" dirty="0">
                <a:latin typeface="Comic Sans MS" pitchFamily="66" charset="0"/>
              </a:rPr>
              <a:t>What Is a Message-Driven Bean?</a:t>
            </a:r>
            <a:br>
              <a:rPr lang="en-US" b="1"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0" y="1285860"/>
            <a:ext cx="8858280" cy="4929222"/>
          </a:xfrm>
        </p:spPr>
        <p:txBody>
          <a:bodyPr>
            <a:noAutofit/>
          </a:bodyPr>
          <a:lstStyle/>
          <a:p>
            <a:pPr marL="0" indent="0">
              <a:buNone/>
            </a:pPr>
            <a:r>
              <a:rPr lang="en-US" sz="1800" dirty="0">
                <a:latin typeface="Comic Sans MS" pitchFamily="66" charset="0"/>
              </a:rPr>
              <a:t>A </a:t>
            </a:r>
            <a:r>
              <a:rPr lang="en-US" sz="1800" i="1" dirty="0">
                <a:latin typeface="Comic Sans MS" pitchFamily="66" charset="0"/>
              </a:rPr>
              <a:t>message-driven bean is an enterprise bean that allows applications to process </a:t>
            </a:r>
            <a:r>
              <a:rPr lang="en-US" sz="1800" dirty="0">
                <a:solidFill>
                  <a:srgbClr val="C00000"/>
                </a:solidFill>
                <a:latin typeface="Comic Sans MS" pitchFamily="66" charset="0"/>
              </a:rPr>
              <a:t>messages asynchronously</a:t>
            </a:r>
            <a:r>
              <a:rPr lang="en-US" sz="1800" dirty="0">
                <a:latin typeface="Comic Sans MS" pitchFamily="66" charset="0"/>
              </a:rPr>
              <a:t>. </a:t>
            </a:r>
          </a:p>
          <a:p>
            <a:pPr marL="0" indent="0">
              <a:buNone/>
            </a:pPr>
            <a:endParaRPr lang="en-US" sz="1800" dirty="0">
              <a:latin typeface="Comic Sans MS" pitchFamily="66" charset="0"/>
            </a:endParaRPr>
          </a:p>
          <a:p>
            <a:pPr marL="0" indent="0">
              <a:buNone/>
            </a:pPr>
            <a:r>
              <a:rPr lang="en-US" sz="1800" dirty="0">
                <a:latin typeface="Comic Sans MS" pitchFamily="66" charset="0"/>
              </a:rPr>
              <a:t>This type of bean normally acts as a </a:t>
            </a:r>
            <a:r>
              <a:rPr lang="en-US" sz="1800" b="1" dirty="0">
                <a:latin typeface="Comic Sans MS" pitchFamily="66" charset="0"/>
              </a:rPr>
              <a:t>JMS message listener</a:t>
            </a:r>
            <a:r>
              <a:rPr lang="en-US" sz="1800" dirty="0">
                <a:latin typeface="Comic Sans MS" pitchFamily="66" charset="0"/>
              </a:rPr>
              <a:t>, which is similar to an event listener but receives JMS messages instead of events. </a:t>
            </a:r>
          </a:p>
          <a:p>
            <a:pPr marL="0" indent="0">
              <a:buNone/>
            </a:pPr>
            <a:endParaRPr lang="en-US" sz="1800" dirty="0">
              <a:latin typeface="Comic Sans MS" pitchFamily="66" charset="0"/>
            </a:endParaRPr>
          </a:p>
          <a:p>
            <a:pPr marL="0" indent="0">
              <a:buNone/>
            </a:pPr>
            <a:r>
              <a:rPr lang="en-US" sz="1800" dirty="0">
                <a:latin typeface="Comic Sans MS" pitchFamily="66" charset="0"/>
              </a:rPr>
              <a:t>The messages can be sent by any component (an application client, another enterprise bean, or a web component) or by a JMS application or system that does not use Java EE technology.</a:t>
            </a:r>
          </a:p>
          <a:p>
            <a:pPr marL="0" indent="0">
              <a:buNone/>
            </a:pPr>
            <a:endParaRPr lang="en-US" sz="1800" dirty="0">
              <a:latin typeface="Comic Sans MS" pitchFamily="66" charset="0"/>
            </a:endParaRPr>
          </a:p>
          <a:p>
            <a:pPr marL="0" indent="0">
              <a:buNone/>
            </a:pPr>
            <a:r>
              <a:rPr lang="en-US" sz="1800" dirty="0">
                <a:latin typeface="Comic Sans MS" pitchFamily="66" charset="0"/>
              </a:rPr>
              <a:t>Message-driven beans can process </a:t>
            </a:r>
            <a:r>
              <a:rPr lang="en-US" sz="1800" b="1" dirty="0">
                <a:latin typeface="Comic Sans MS" pitchFamily="66" charset="0"/>
              </a:rPr>
              <a:t>JMS messages </a:t>
            </a:r>
            <a:r>
              <a:rPr lang="en-US" sz="1800" dirty="0">
                <a:latin typeface="Comic Sans MS" pitchFamily="66" charset="0"/>
              </a:rPr>
              <a:t>or other </a:t>
            </a:r>
            <a:r>
              <a:rPr lang="en-US" sz="1800" b="1" dirty="0">
                <a:latin typeface="Comic Sans MS" pitchFamily="66" charset="0"/>
              </a:rPr>
              <a:t>kinds of messages</a:t>
            </a:r>
            <a:r>
              <a:rPr lang="en-US" sz="1800" dirty="0">
                <a:latin typeface="Comic Sans MS" pitchFamily="66" charset="0"/>
              </a:rPr>
              <a:t>.</a:t>
            </a:r>
          </a:p>
          <a:p>
            <a:pPr marL="0" indent="0">
              <a:buNone/>
            </a:pPr>
            <a:endParaRPr lang="en-US" sz="1800" dirty="0">
              <a:latin typeface="Comic Sans MS" pitchFamily="66" charset="0"/>
            </a:endParaRPr>
          </a:p>
          <a:p>
            <a:pPr marL="0" indent="0">
              <a:buNone/>
            </a:pPr>
            <a:r>
              <a:rPr lang="en-US" sz="1800" b="1" dirty="0">
                <a:latin typeface="Comic Sans MS" pitchFamily="66" charset="0"/>
              </a:rPr>
              <a:t>What Makes Message-Driven Beans Different from </a:t>
            </a:r>
            <a:r>
              <a:rPr lang="fr-FR" sz="1800" b="1" dirty="0">
                <a:latin typeface="Comic Sans MS" pitchFamily="66" charset="0"/>
              </a:rPr>
              <a:t>Session </a:t>
            </a:r>
            <a:r>
              <a:rPr lang="fr-FR" sz="1800" b="1" dirty="0" err="1">
                <a:latin typeface="Comic Sans MS" pitchFamily="66" charset="0"/>
              </a:rPr>
              <a:t>Beans</a:t>
            </a:r>
            <a:r>
              <a:rPr lang="fr-FR" sz="1800" b="1" dirty="0">
                <a:latin typeface="Comic Sans MS" pitchFamily="66"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0" y="-1"/>
          <a:ext cx="9001156" cy="6411249"/>
        </p:xfrm>
        <a:graphic>
          <a:graphicData uri="http://schemas.openxmlformats.org/drawingml/2006/table">
            <a:tbl>
              <a:tblPr firstRow="1" bandRow="1">
                <a:tableStyleId>{93296810-A885-4BE3-A3E7-6D5BEEA58F35}</a:tableStyleId>
              </a:tblPr>
              <a:tblGrid>
                <a:gridCol w="1571604">
                  <a:extLst>
                    <a:ext uri="{9D8B030D-6E8A-4147-A177-3AD203B41FA5}">
                      <a16:colId xmlns:a16="http://schemas.microsoft.com/office/drawing/2014/main" val="20000"/>
                    </a:ext>
                  </a:extLst>
                </a:gridCol>
                <a:gridCol w="7429552">
                  <a:extLst>
                    <a:ext uri="{9D8B030D-6E8A-4147-A177-3AD203B41FA5}">
                      <a16:colId xmlns:a16="http://schemas.microsoft.com/office/drawing/2014/main" val="20001"/>
                    </a:ext>
                  </a:extLst>
                </a:gridCol>
              </a:tblGrid>
              <a:tr h="378519">
                <a:tc>
                  <a:txBody>
                    <a:bodyPr/>
                    <a:lstStyle/>
                    <a:p>
                      <a:r>
                        <a:rPr lang="fr-FR" sz="1600" dirty="0">
                          <a:latin typeface="Comic Sans MS" pitchFamily="66" charset="0"/>
                        </a:rPr>
                        <a:t>Session Bean</a:t>
                      </a:r>
                    </a:p>
                  </a:txBody>
                  <a:tcPr/>
                </a:tc>
                <a:tc>
                  <a:txBody>
                    <a:bodyPr/>
                    <a:lstStyle/>
                    <a:p>
                      <a:r>
                        <a:rPr lang="fr-FR" sz="1600" dirty="0">
                          <a:latin typeface="Comic Sans MS" pitchFamily="66" charset="0"/>
                        </a:rPr>
                        <a:t>Message </a:t>
                      </a:r>
                      <a:r>
                        <a:rPr lang="fr-FR" sz="1600" dirty="0" err="1">
                          <a:latin typeface="Comic Sans MS" pitchFamily="66" charset="0"/>
                        </a:rPr>
                        <a:t>Driven</a:t>
                      </a:r>
                      <a:r>
                        <a:rPr lang="fr-FR" sz="1600" dirty="0">
                          <a:latin typeface="Comic Sans MS" pitchFamily="66" charset="0"/>
                        </a:rPr>
                        <a:t> Bean (MDB)</a:t>
                      </a:r>
                    </a:p>
                  </a:txBody>
                  <a:tcPr/>
                </a:tc>
                <a:extLst>
                  <a:ext uri="{0D108BD9-81ED-4DB2-BD59-A6C34878D82A}">
                    <a16:rowId xmlns:a16="http://schemas.microsoft.com/office/drawing/2014/main" val="10000"/>
                  </a:ext>
                </a:extLst>
              </a:tr>
              <a:tr h="10888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323296"/>
                          </a:solidFill>
                          <a:latin typeface="Comic Sans MS" pitchFamily="66" charset="0"/>
                        </a:rPr>
                        <a:t>Clients access session beans through interfaces.</a:t>
                      </a:r>
                      <a:endParaRPr lang="fr-FR" sz="1400" dirty="0">
                        <a:solidFill>
                          <a:srgbClr val="323296"/>
                        </a:solidFill>
                        <a:latin typeface="Comic Sans MS" pitchFamily="66" charset="0"/>
                      </a:endParaRPr>
                    </a:p>
                    <a:p>
                      <a:endParaRPr lang="fr-FR" sz="1400" dirty="0">
                        <a:solidFill>
                          <a:srgbClr val="323296"/>
                        </a:solidFill>
                        <a:latin typeface="Comic Sans MS" pitchFamily="66" charset="0"/>
                      </a:endParaRPr>
                    </a:p>
                  </a:txBody>
                  <a:tcPr/>
                </a:tc>
                <a:tc>
                  <a:txBody>
                    <a:bodyPr/>
                    <a:lstStyle/>
                    <a:p>
                      <a:r>
                        <a:rPr lang="en-US" sz="1400" dirty="0">
                          <a:solidFill>
                            <a:srgbClr val="323296"/>
                          </a:solidFill>
                          <a:latin typeface="Comic Sans MS" pitchFamily="66" charset="0"/>
                        </a:rPr>
                        <a:t>Clients do not access message-driven beans through interfaces.</a:t>
                      </a:r>
                      <a:endParaRPr lang="fr-FR" sz="1400" dirty="0">
                        <a:solidFill>
                          <a:srgbClr val="323296"/>
                        </a:solidFill>
                        <a:latin typeface="Comic Sans MS" pitchFamily="66" charset="0"/>
                      </a:endParaRPr>
                    </a:p>
                  </a:txBody>
                  <a:tcPr/>
                </a:tc>
                <a:extLst>
                  <a:ext uri="{0D108BD9-81ED-4DB2-BD59-A6C34878D82A}">
                    <a16:rowId xmlns:a16="http://schemas.microsoft.com/office/drawing/2014/main" val="10001"/>
                  </a:ext>
                </a:extLst>
              </a:tr>
              <a:tr h="591112">
                <a:tc>
                  <a:txBody>
                    <a:bodyPr/>
                    <a:lstStyle/>
                    <a:p>
                      <a:r>
                        <a:rPr lang="en-US" sz="1400" dirty="0">
                          <a:solidFill>
                            <a:srgbClr val="323296"/>
                          </a:solidFill>
                          <a:latin typeface="Comic Sans MS" pitchFamily="66" charset="0"/>
                        </a:rPr>
                        <a:t>Has </a:t>
                      </a:r>
                      <a:r>
                        <a:rPr lang="fr-FR" sz="1400" dirty="0" err="1">
                          <a:solidFill>
                            <a:srgbClr val="323296"/>
                          </a:solidFill>
                          <a:latin typeface="Comic Sans MS" pitchFamily="66" charset="0"/>
                        </a:rPr>
                        <a:t>bean</a:t>
                      </a:r>
                      <a:r>
                        <a:rPr lang="fr-FR" sz="1400" dirty="0">
                          <a:solidFill>
                            <a:srgbClr val="323296"/>
                          </a:solidFill>
                          <a:latin typeface="Comic Sans MS" pitchFamily="66" charset="0"/>
                        </a:rPr>
                        <a:t> classes an</a:t>
                      </a:r>
                      <a:r>
                        <a:rPr lang="fr-FR" sz="1400" baseline="0" dirty="0">
                          <a:solidFill>
                            <a:srgbClr val="323296"/>
                          </a:solidFill>
                          <a:latin typeface="Comic Sans MS" pitchFamily="66" charset="0"/>
                        </a:rPr>
                        <a:t>d interfaces</a:t>
                      </a:r>
                      <a:endParaRPr lang="fr-FR" sz="1400" dirty="0">
                        <a:solidFill>
                          <a:srgbClr val="323296"/>
                        </a:solidFill>
                        <a:latin typeface="Comic Sans MS" pitchFamily="66" charset="0"/>
                      </a:endParaRPr>
                    </a:p>
                  </a:txBody>
                  <a:tcPr/>
                </a:tc>
                <a:tc>
                  <a:txBody>
                    <a:bodyPr/>
                    <a:lstStyle/>
                    <a:p>
                      <a:r>
                        <a:rPr lang="en-US" sz="1400" dirty="0">
                          <a:solidFill>
                            <a:srgbClr val="323296"/>
                          </a:solidFill>
                          <a:latin typeface="Comic Sans MS" pitchFamily="66" charset="0"/>
                        </a:rPr>
                        <a:t>has </a:t>
                      </a:r>
                      <a:r>
                        <a:rPr lang="fr-FR" sz="1400" dirty="0" err="1">
                          <a:solidFill>
                            <a:srgbClr val="323296"/>
                          </a:solidFill>
                          <a:latin typeface="Comic Sans MS" pitchFamily="66" charset="0"/>
                        </a:rPr>
                        <a:t>only</a:t>
                      </a:r>
                      <a:r>
                        <a:rPr lang="fr-FR" sz="1400" dirty="0">
                          <a:solidFill>
                            <a:srgbClr val="323296"/>
                          </a:solidFill>
                          <a:latin typeface="Comic Sans MS" pitchFamily="66" charset="0"/>
                        </a:rPr>
                        <a:t> a </a:t>
                      </a:r>
                      <a:r>
                        <a:rPr lang="fr-FR" sz="1400" dirty="0" err="1">
                          <a:solidFill>
                            <a:srgbClr val="323296"/>
                          </a:solidFill>
                          <a:latin typeface="Comic Sans MS" pitchFamily="66" charset="0"/>
                        </a:rPr>
                        <a:t>bean</a:t>
                      </a:r>
                      <a:r>
                        <a:rPr lang="fr-FR" sz="1400" dirty="0">
                          <a:solidFill>
                            <a:srgbClr val="323296"/>
                          </a:solidFill>
                          <a:latin typeface="Comic Sans MS" pitchFamily="66" charset="0"/>
                        </a:rPr>
                        <a:t> class</a:t>
                      </a:r>
                    </a:p>
                  </a:txBody>
                  <a:tcPr/>
                </a:tc>
                <a:extLst>
                  <a:ext uri="{0D108BD9-81ED-4DB2-BD59-A6C34878D82A}">
                    <a16:rowId xmlns:a16="http://schemas.microsoft.com/office/drawing/2014/main" val="10002"/>
                  </a:ext>
                </a:extLst>
              </a:tr>
              <a:tr h="1088891">
                <a:tc>
                  <a:txBody>
                    <a:bodyPr/>
                    <a:lstStyle/>
                    <a:p>
                      <a:endParaRPr lang="fr-FR" sz="1400" dirty="0">
                        <a:solidFill>
                          <a:srgbClr val="323296"/>
                        </a:solidFill>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323296"/>
                          </a:solidFill>
                          <a:latin typeface="Comic Sans MS" pitchFamily="66" charset="0"/>
                        </a:rPr>
                        <a:t>All instances of a MDB are equivalent, allowing the EJB container to assign a message to any MDB instance. The container can pool these instances to allow streams of messages to be processed concurrently.</a:t>
                      </a:r>
                    </a:p>
                  </a:txBody>
                  <a:tcPr/>
                </a:tc>
                <a:extLst>
                  <a:ext uri="{0D108BD9-81ED-4DB2-BD59-A6C34878D82A}">
                    <a16:rowId xmlns:a16="http://schemas.microsoft.com/office/drawing/2014/main" val="10003"/>
                  </a:ext>
                </a:extLst>
              </a:tr>
              <a:tr h="378519">
                <a:tc>
                  <a:txBody>
                    <a:bodyPr/>
                    <a:lstStyle/>
                    <a:p>
                      <a:endParaRPr lang="fr-FR" sz="1400">
                        <a:solidFill>
                          <a:srgbClr val="323296"/>
                        </a:solidFill>
                        <a:latin typeface="Comic Sans MS" pitchFamily="66" charset="0"/>
                      </a:endParaRPr>
                    </a:p>
                  </a:txBody>
                  <a:tcPr/>
                </a:tc>
                <a:tc>
                  <a:txBody>
                    <a:bodyPr/>
                    <a:lstStyle/>
                    <a:p>
                      <a:r>
                        <a:rPr lang="en-US" sz="1400" dirty="0">
                          <a:solidFill>
                            <a:srgbClr val="323296"/>
                          </a:solidFill>
                          <a:latin typeface="Comic Sans MS" pitchFamily="66" charset="0"/>
                        </a:rPr>
                        <a:t>A single MDB can process messages from multiple clients</a:t>
                      </a:r>
                      <a:endParaRPr lang="fr-FR" sz="1400" dirty="0">
                        <a:solidFill>
                          <a:srgbClr val="323296"/>
                        </a:solidFill>
                        <a:latin typeface="Comic Sans MS" pitchFamily="66" charset="0"/>
                      </a:endParaRPr>
                    </a:p>
                  </a:txBody>
                  <a:tcPr/>
                </a:tc>
                <a:extLst>
                  <a:ext uri="{0D108BD9-81ED-4DB2-BD59-A6C34878D82A}">
                    <a16:rowId xmlns:a16="http://schemas.microsoft.com/office/drawing/2014/main" val="10004"/>
                  </a:ext>
                </a:extLst>
              </a:tr>
              <a:tr h="1088891">
                <a:tc>
                  <a:txBody>
                    <a:bodyPr/>
                    <a:lstStyle/>
                    <a:p>
                      <a:endParaRPr lang="fr-FR" sz="1400">
                        <a:solidFill>
                          <a:srgbClr val="323296"/>
                        </a:solidFill>
                        <a:latin typeface="Comic Sans MS" pitchFamily="66" charset="0"/>
                      </a:endParaRPr>
                    </a:p>
                  </a:txBody>
                  <a:tcPr/>
                </a:tc>
                <a:tc>
                  <a:txBody>
                    <a:bodyPr/>
                    <a:lstStyle/>
                    <a:p>
                      <a:pPr>
                        <a:buNone/>
                      </a:pPr>
                      <a:r>
                        <a:rPr lang="en-US" sz="1400" dirty="0">
                          <a:solidFill>
                            <a:srgbClr val="323296"/>
                          </a:solidFill>
                          <a:latin typeface="Comic Sans MS" pitchFamily="66" charset="0"/>
                        </a:rPr>
                        <a:t>The instance variables of the MDB instance can contain some state across the handling of client messages (a JMS API connection, an open database connection, or an object reference to an enterprise bean object).</a:t>
                      </a:r>
                      <a:endParaRPr lang="fr-FR" sz="1400" dirty="0">
                        <a:solidFill>
                          <a:srgbClr val="323296"/>
                        </a:solidFill>
                        <a:latin typeface="Comic Sans MS" pitchFamily="66" charset="0"/>
                      </a:endParaRPr>
                    </a:p>
                  </a:txBody>
                  <a:tcPr/>
                </a:tc>
                <a:extLst>
                  <a:ext uri="{0D108BD9-81ED-4DB2-BD59-A6C34878D82A}">
                    <a16:rowId xmlns:a16="http://schemas.microsoft.com/office/drawing/2014/main" val="10005"/>
                  </a:ext>
                </a:extLst>
              </a:tr>
              <a:tr h="1586669">
                <a:tc>
                  <a:txBody>
                    <a:bodyPr/>
                    <a:lstStyle/>
                    <a:p>
                      <a:endParaRPr lang="fr-FR" sz="1400">
                        <a:solidFill>
                          <a:srgbClr val="323296"/>
                        </a:solidFill>
                        <a:latin typeface="Comic Sans MS" pitchFamily="66" charset="0"/>
                      </a:endParaRPr>
                    </a:p>
                  </a:txBody>
                  <a:tcPr/>
                </a:tc>
                <a:tc>
                  <a:txBody>
                    <a:bodyPr/>
                    <a:lstStyle/>
                    <a:p>
                      <a:pPr>
                        <a:buNone/>
                      </a:pPr>
                      <a:r>
                        <a:rPr lang="en-US" sz="1400" dirty="0">
                          <a:solidFill>
                            <a:srgbClr val="323296"/>
                          </a:solidFill>
                          <a:latin typeface="Comic Sans MS" pitchFamily="66" charset="0"/>
                        </a:rPr>
                        <a:t>Client components do not locate MDB and invoke methods directly on them.</a:t>
                      </a:r>
                      <a:r>
                        <a:rPr lang="en-US" sz="1400" baseline="0" dirty="0">
                          <a:solidFill>
                            <a:srgbClr val="323296"/>
                          </a:solidFill>
                          <a:latin typeface="Comic Sans MS" pitchFamily="66" charset="0"/>
                        </a:rPr>
                        <a:t> </a:t>
                      </a:r>
                    </a:p>
                    <a:p>
                      <a:pPr>
                        <a:buNone/>
                      </a:pPr>
                      <a:r>
                        <a:rPr lang="en-US" sz="1400" dirty="0">
                          <a:solidFill>
                            <a:srgbClr val="323296"/>
                          </a:solidFill>
                          <a:latin typeface="Comic Sans MS" pitchFamily="66" charset="0"/>
                        </a:rPr>
                        <a:t>Instead, a client accesses a MDB through, for example, JMS by sending messages to the message destination for which the MDB class is the </a:t>
                      </a:r>
                      <a:r>
                        <a:rPr lang="en-US" sz="1400" dirty="0" err="1">
                          <a:solidFill>
                            <a:srgbClr val="323296"/>
                          </a:solidFill>
                          <a:latin typeface="Comic Sans MS" pitchFamily="66" charset="0"/>
                        </a:rPr>
                        <a:t>MessageListener</a:t>
                      </a:r>
                      <a:r>
                        <a:rPr lang="en-US" sz="1400" dirty="0">
                          <a:solidFill>
                            <a:srgbClr val="323296"/>
                          </a:solidFill>
                          <a:latin typeface="Comic Sans MS" pitchFamily="66" charset="0"/>
                        </a:rPr>
                        <a:t>.</a:t>
                      </a:r>
                    </a:p>
                    <a:p>
                      <a:pPr>
                        <a:buNone/>
                      </a:pPr>
                      <a:r>
                        <a:rPr lang="en-US" sz="1400" dirty="0">
                          <a:solidFill>
                            <a:srgbClr val="323296"/>
                          </a:solidFill>
                          <a:latin typeface="Comic Sans MS" pitchFamily="66" charset="0"/>
                        </a:rPr>
                        <a:t>Message-driven bean’s destination are assigned during deployment by using Server </a:t>
                      </a:r>
                      <a:r>
                        <a:rPr lang="fr-FR" sz="1400" dirty="0" err="1">
                          <a:solidFill>
                            <a:srgbClr val="323296"/>
                          </a:solidFill>
                          <a:latin typeface="Comic Sans MS" pitchFamily="66" charset="0"/>
                        </a:rPr>
                        <a:t>resources</a:t>
                      </a:r>
                      <a:r>
                        <a:rPr lang="fr-FR" sz="1400" dirty="0">
                          <a:solidFill>
                            <a:srgbClr val="323296"/>
                          </a:solidFill>
                          <a:latin typeface="Comic Sans MS" pitchFamily="66" charset="0"/>
                        </a:rPr>
                        <a: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71546"/>
            <a:ext cx="9144000" cy="5357850"/>
          </a:xfrm>
        </p:spPr>
        <p:txBody>
          <a:bodyPr>
            <a:normAutofit fontScale="70000" lnSpcReduction="20000"/>
          </a:bodyPr>
          <a:lstStyle/>
          <a:p>
            <a:pPr>
              <a:buNone/>
            </a:pPr>
            <a:r>
              <a:rPr lang="en-US" dirty="0">
                <a:latin typeface="Comic Sans MS" pitchFamily="66" charset="0"/>
              </a:rPr>
              <a:t>Message-driven beans have the following characteristics:</a:t>
            </a:r>
          </a:p>
          <a:p>
            <a:pPr>
              <a:buNone/>
            </a:pPr>
            <a:endParaRPr lang="en-US" dirty="0">
              <a:latin typeface="Comic Sans MS" pitchFamily="66" charset="0"/>
            </a:endParaRPr>
          </a:p>
          <a:p>
            <a:pPr lvl="1">
              <a:buNone/>
            </a:pPr>
            <a:r>
              <a:rPr lang="en-US" dirty="0">
                <a:latin typeface="Comic Sans MS" pitchFamily="66" charset="0"/>
              </a:rPr>
              <a:t>■ They execute upon receipt of a single client message.</a:t>
            </a:r>
          </a:p>
          <a:p>
            <a:pPr lvl="1">
              <a:buNone/>
            </a:pPr>
            <a:r>
              <a:rPr lang="fr-FR" dirty="0">
                <a:latin typeface="Comic Sans MS" pitchFamily="66" charset="0"/>
              </a:rPr>
              <a:t>■ </a:t>
            </a:r>
            <a:r>
              <a:rPr lang="fr-FR" dirty="0" err="1">
                <a:latin typeface="Comic Sans MS" pitchFamily="66" charset="0"/>
              </a:rPr>
              <a:t>They</a:t>
            </a:r>
            <a:r>
              <a:rPr lang="fr-FR" dirty="0">
                <a:latin typeface="Comic Sans MS" pitchFamily="66" charset="0"/>
              </a:rPr>
              <a:t> are </a:t>
            </a:r>
            <a:r>
              <a:rPr lang="fr-FR" dirty="0" err="1">
                <a:latin typeface="Comic Sans MS" pitchFamily="66" charset="0"/>
              </a:rPr>
              <a:t>invoked</a:t>
            </a:r>
            <a:r>
              <a:rPr lang="fr-FR" dirty="0">
                <a:latin typeface="Comic Sans MS" pitchFamily="66" charset="0"/>
              </a:rPr>
              <a:t> </a:t>
            </a:r>
            <a:r>
              <a:rPr lang="fr-FR" dirty="0" err="1">
                <a:latin typeface="Comic Sans MS" pitchFamily="66" charset="0"/>
              </a:rPr>
              <a:t>asynchronously</a:t>
            </a:r>
            <a:r>
              <a:rPr lang="fr-FR" dirty="0">
                <a:latin typeface="Comic Sans MS" pitchFamily="66" charset="0"/>
              </a:rPr>
              <a:t>.</a:t>
            </a:r>
          </a:p>
          <a:p>
            <a:pPr lvl="1">
              <a:buNone/>
            </a:pPr>
            <a:r>
              <a:rPr lang="fr-FR" dirty="0">
                <a:latin typeface="Comic Sans MS" pitchFamily="66" charset="0"/>
              </a:rPr>
              <a:t>■ </a:t>
            </a:r>
            <a:r>
              <a:rPr lang="fr-FR" dirty="0" err="1">
                <a:latin typeface="Comic Sans MS" pitchFamily="66" charset="0"/>
              </a:rPr>
              <a:t>They</a:t>
            </a:r>
            <a:r>
              <a:rPr lang="fr-FR" dirty="0">
                <a:latin typeface="Comic Sans MS" pitchFamily="66" charset="0"/>
              </a:rPr>
              <a:t> are </a:t>
            </a:r>
            <a:r>
              <a:rPr lang="fr-FR" dirty="0" err="1">
                <a:latin typeface="Comic Sans MS" pitchFamily="66" charset="0"/>
              </a:rPr>
              <a:t>relatively</a:t>
            </a:r>
            <a:r>
              <a:rPr lang="fr-FR" dirty="0">
                <a:latin typeface="Comic Sans MS" pitchFamily="66" charset="0"/>
              </a:rPr>
              <a:t> short-</a:t>
            </a:r>
            <a:r>
              <a:rPr lang="fr-FR" dirty="0" err="1">
                <a:latin typeface="Comic Sans MS" pitchFamily="66" charset="0"/>
              </a:rPr>
              <a:t>lived</a:t>
            </a:r>
            <a:r>
              <a:rPr lang="fr-FR" dirty="0">
                <a:latin typeface="Comic Sans MS" pitchFamily="66" charset="0"/>
              </a:rPr>
              <a:t>.</a:t>
            </a:r>
          </a:p>
          <a:p>
            <a:pPr lvl="1">
              <a:buNone/>
            </a:pPr>
            <a:r>
              <a:rPr lang="en-US" dirty="0">
                <a:latin typeface="Comic Sans MS" pitchFamily="66" charset="0"/>
              </a:rPr>
              <a:t>■ They do not represent directly shared data in the database, but they can access and update </a:t>
            </a:r>
            <a:r>
              <a:rPr lang="fr-FR" dirty="0" err="1">
                <a:latin typeface="Comic Sans MS" pitchFamily="66" charset="0"/>
              </a:rPr>
              <a:t>this</a:t>
            </a:r>
            <a:r>
              <a:rPr lang="fr-FR" dirty="0">
                <a:latin typeface="Comic Sans MS" pitchFamily="66" charset="0"/>
              </a:rPr>
              <a:t> data.</a:t>
            </a:r>
          </a:p>
          <a:p>
            <a:pPr lvl="1">
              <a:buNone/>
            </a:pPr>
            <a:r>
              <a:rPr lang="fr-FR" dirty="0">
                <a:latin typeface="Comic Sans MS" pitchFamily="66" charset="0"/>
              </a:rPr>
              <a:t>■ </a:t>
            </a:r>
            <a:r>
              <a:rPr lang="fr-FR" dirty="0" err="1">
                <a:latin typeface="Comic Sans MS" pitchFamily="66" charset="0"/>
              </a:rPr>
              <a:t>They</a:t>
            </a:r>
            <a:r>
              <a:rPr lang="fr-FR" dirty="0">
                <a:latin typeface="Comic Sans MS" pitchFamily="66" charset="0"/>
              </a:rPr>
              <a:t> </a:t>
            </a:r>
            <a:r>
              <a:rPr lang="fr-FR" dirty="0" err="1">
                <a:latin typeface="Comic Sans MS" pitchFamily="66" charset="0"/>
              </a:rPr>
              <a:t>can</a:t>
            </a:r>
            <a:r>
              <a:rPr lang="fr-FR" dirty="0">
                <a:latin typeface="Comic Sans MS" pitchFamily="66" charset="0"/>
              </a:rPr>
              <a:t> </a:t>
            </a:r>
            <a:r>
              <a:rPr lang="fr-FR" dirty="0" err="1">
                <a:latin typeface="Comic Sans MS" pitchFamily="66" charset="0"/>
              </a:rPr>
              <a:t>be</a:t>
            </a:r>
            <a:r>
              <a:rPr lang="fr-FR" dirty="0">
                <a:latin typeface="Comic Sans MS" pitchFamily="66" charset="0"/>
              </a:rPr>
              <a:t> transaction-</a:t>
            </a:r>
            <a:r>
              <a:rPr lang="fr-FR" dirty="0" err="1">
                <a:latin typeface="Comic Sans MS" pitchFamily="66" charset="0"/>
              </a:rPr>
              <a:t>aware</a:t>
            </a:r>
            <a:r>
              <a:rPr lang="fr-FR" dirty="0">
                <a:latin typeface="Comic Sans MS" pitchFamily="66" charset="0"/>
              </a:rPr>
              <a:t>.</a:t>
            </a:r>
          </a:p>
          <a:p>
            <a:pPr lvl="1">
              <a:buNone/>
            </a:pPr>
            <a:r>
              <a:rPr lang="fr-FR" dirty="0">
                <a:latin typeface="Comic Sans MS" pitchFamily="66" charset="0"/>
              </a:rPr>
              <a:t>■ </a:t>
            </a:r>
            <a:r>
              <a:rPr lang="fr-FR" dirty="0" err="1">
                <a:latin typeface="Comic Sans MS" pitchFamily="66" charset="0"/>
              </a:rPr>
              <a:t>They</a:t>
            </a:r>
            <a:r>
              <a:rPr lang="fr-FR" dirty="0">
                <a:latin typeface="Comic Sans MS" pitchFamily="66" charset="0"/>
              </a:rPr>
              <a:t> are </a:t>
            </a:r>
            <a:r>
              <a:rPr lang="fr-FR" dirty="0" err="1">
                <a:latin typeface="Comic Sans MS" pitchFamily="66" charset="0"/>
              </a:rPr>
              <a:t>stateless</a:t>
            </a:r>
            <a:r>
              <a:rPr lang="fr-FR" dirty="0">
                <a:latin typeface="Comic Sans MS" pitchFamily="66" charset="0"/>
              </a:rPr>
              <a:t>.</a:t>
            </a:r>
          </a:p>
          <a:p>
            <a:pPr lvl="1">
              <a:buNone/>
            </a:pPr>
            <a:endParaRPr lang="fr-FR" dirty="0">
              <a:latin typeface="Comic Sans MS" pitchFamily="66" charset="0"/>
            </a:endParaRPr>
          </a:p>
          <a:p>
            <a:pPr marL="0" indent="0">
              <a:buNone/>
            </a:pPr>
            <a:r>
              <a:rPr lang="en-US" dirty="0">
                <a:latin typeface="Comic Sans MS" pitchFamily="66" charset="0"/>
              </a:rPr>
              <a:t>When a message arrives, the container calls the message-driven bean’s </a:t>
            </a:r>
            <a:r>
              <a:rPr lang="en-US" dirty="0" err="1">
                <a:latin typeface="Comic Sans MS" pitchFamily="66" charset="0"/>
              </a:rPr>
              <a:t>onMessage</a:t>
            </a:r>
            <a:r>
              <a:rPr lang="en-US" dirty="0">
                <a:latin typeface="Comic Sans MS" pitchFamily="66" charset="0"/>
              </a:rPr>
              <a:t> method to process the message. </a:t>
            </a:r>
          </a:p>
          <a:p>
            <a:pPr marL="0" indent="0">
              <a:buNone/>
            </a:pPr>
            <a:endParaRPr lang="en-US" dirty="0">
              <a:latin typeface="Comic Sans MS" pitchFamily="66" charset="0"/>
            </a:endParaRPr>
          </a:p>
          <a:p>
            <a:pPr marL="0" indent="0">
              <a:buNone/>
            </a:pPr>
            <a:r>
              <a:rPr lang="en-US" dirty="0">
                <a:latin typeface="Comic Sans MS" pitchFamily="66" charset="0"/>
              </a:rPr>
              <a:t>The </a:t>
            </a:r>
            <a:r>
              <a:rPr lang="en-US" dirty="0" err="1">
                <a:latin typeface="Comic Sans MS" pitchFamily="66" charset="0"/>
              </a:rPr>
              <a:t>onMessage</a:t>
            </a:r>
            <a:r>
              <a:rPr lang="en-US" dirty="0">
                <a:latin typeface="Comic Sans MS" pitchFamily="66" charset="0"/>
              </a:rPr>
              <a:t> method normally casts the message to one of the five JMS message types and handles it in accordance with the application’s business logic.</a:t>
            </a:r>
          </a:p>
          <a:p>
            <a:pPr marL="0" indent="0">
              <a:buNone/>
            </a:pPr>
            <a:r>
              <a:rPr lang="en-US" dirty="0">
                <a:latin typeface="Comic Sans MS" pitchFamily="66" charset="0"/>
              </a:rPr>
              <a:t> </a:t>
            </a:r>
          </a:p>
          <a:p>
            <a:pPr marL="0" indent="0">
              <a:buNone/>
            </a:pPr>
            <a:r>
              <a:rPr lang="en-US" dirty="0">
                <a:latin typeface="Comic Sans MS" pitchFamily="66" charset="0"/>
              </a:rPr>
              <a:t>The </a:t>
            </a:r>
            <a:r>
              <a:rPr lang="en-US" dirty="0" err="1">
                <a:latin typeface="Comic Sans MS" pitchFamily="66" charset="0"/>
              </a:rPr>
              <a:t>onMessage</a:t>
            </a:r>
            <a:r>
              <a:rPr lang="en-US" dirty="0">
                <a:latin typeface="Comic Sans MS" pitchFamily="66" charset="0"/>
              </a:rPr>
              <a:t> method can call </a:t>
            </a:r>
            <a:r>
              <a:rPr lang="en-US" b="1" dirty="0">
                <a:latin typeface="Comic Sans MS" pitchFamily="66" charset="0"/>
              </a:rPr>
              <a:t>helper methods </a:t>
            </a:r>
            <a:r>
              <a:rPr lang="en-US" dirty="0">
                <a:latin typeface="Comic Sans MS" pitchFamily="66" charset="0"/>
              </a:rPr>
              <a:t>or can invoke a session bean to process the information in the message or to store it in a database.</a:t>
            </a:r>
          </a:p>
          <a:p>
            <a:pPr marL="0" indent="0">
              <a:buNone/>
            </a:pPr>
            <a:endParaRPr lang="en-US" dirty="0">
              <a:latin typeface="Comic Sans MS" pitchFamily="66" charset="0"/>
            </a:endParaRPr>
          </a:p>
          <a:p>
            <a:pPr marL="0" indent="0">
              <a:buNone/>
            </a:pPr>
            <a:r>
              <a:rPr lang="en-US" dirty="0">
                <a:latin typeface="Comic Sans MS" pitchFamily="66" charset="0"/>
              </a:rPr>
              <a:t>A message can be delivered to a message-driven bean within a transaction context, so all operations within the </a:t>
            </a:r>
            <a:r>
              <a:rPr lang="en-US" dirty="0" err="1">
                <a:latin typeface="Comic Sans MS" pitchFamily="66" charset="0"/>
              </a:rPr>
              <a:t>onMessage</a:t>
            </a:r>
            <a:r>
              <a:rPr lang="en-US" dirty="0">
                <a:latin typeface="Comic Sans MS" pitchFamily="66" charset="0"/>
              </a:rPr>
              <a:t> method are part of a single transaction. If message processing is rolled back, the message will be redelivered. </a:t>
            </a:r>
            <a:endParaRPr lang="fr-FR" dirty="0">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85728"/>
            <a:ext cx="5680075" cy="427037"/>
          </a:xfrm>
        </p:spPr>
        <p:txBody>
          <a:bodyPr>
            <a:normAutofit fontScale="90000"/>
          </a:bodyPr>
          <a:lstStyle/>
          <a:p>
            <a:r>
              <a:rPr lang="fr-FR" b="1" dirty="0" err="1">
                <a:latin typeface="Comic Sans MS" pitchFamily="66" charset="0"/>
              </a:rPr>
              <a:t>Definitions</a:t>
            </a:r>
            <a:br>
              <a:rPr lang="fr-FR" b="1"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457200" y="1214422"/>
            <a:ext cx="8229600" cy="4911741"/>
          </a:xfrm>
        </p:spPr>
        <p:txBody>
          <a:bodyPr>
            <a:normAutofit/>
          </a:bodyPr>
          <a:lstStyle/>
          <a:p>
            <a:r>
              <a:rPr lang="en-US" dirty="0">
                <a:latin typeface="Comic Sans MS" pitchFamily="66" charset="0"/>
              </a:rPr>
              <a:t>An Enterprise JavaBeans (EJB) component, or </a:t>
            </a:r>
            <a:r>
              <a:rPr lang="en-US" i="1" dirty="0">
                <a:latin typeface="Comic Sans MS" pitchFamily="66" charset="0"/>
              </a:rPr>
              <a:t>enterprise bean, is a body of code having :</a:t>
            </a:r>
          </a:p>
          <a:p>
            <a:pPr lvl="2"/>
            <a:r>
              <a:rPr lang="en-US" i="1" dirty="0">
                <a:latin typeface="Comic Sans MS" pitchFamily="66" charset="0"/>
              </a:rPr>
              <a:t>fields </a:t>
            </a:r>
          </a:p>
          <a:p>
            <a:pPr lvl="2"/>
            <a:r>
              <a:rPr lang="en-US" dirty="0">
                <a:latin typeface="Comic Sans MS" pitchFamily="66" charset="0"/>
              </a:rPr>
              <a:t>methods </a:t>
            </a:r>
          </a:p>
          <a:p>
            <a:pPr>
              <a:buNone/>
            </a:pPr>
            <a:r>
              <a:rPr lang="en-US" dirty="0">
                <a:latin typeface="Comic Sans MS" pitchFamily="66" charset="0"/>
              </a:rPr>
              <a:t>to implement modules of </a:t>
            </a:r>
            <a:r>
              <a:rPr lang="en-US" b="1" dirty="0">
                <a:latin typeface="Comic Sans MS" pitchFamily="66" charset="0"/>
              </a:rPr>
              <a:t>business logic</a:t>
            </a:r>
            <a:r>
              <a:rPr lang="en-US" dirty="0">
                <a:latin typeface="Comic Sans MS" pitchFamily="66" charset="0"/>
              </a:rPr>
              <a:t>. </a:t>
            </a:r>
          </a:p>
          <a:p>
            <a:pPr>
              <a:buNone/>
            </a:pPr>
            <a:endParaRPr lang="en-US" dirty="0">
              <a:latin typeface="Comic Sans MS" pitchFamily="66" charset="0"/>
            </a:endParaRPr>
          </a:p>
          <a:p>
            <a:r>
              <a:rPr lang="en-US" dirty="0">
                <a:latin typeface="Comic Sans MS" pitchFamily="66" charset="0"/>
              </a:rPr>
              <a:t>It is as a building block that can be used alone or with other enterprise beans to execute business logic</a:t>
            </a:r>
            <a:r>
              <a:rPr lang="fr-FR" dirty="0">
                <a:latin typeface="Comic Sans MS" pitchFamily="66" charset="0"/>
              </a:rPr>
              <a:t>.</a:t>
            </a:r>
          </a:p>
          <a:p>
            <a:endParaRPr lang="fr-FR" dirty="0">
              <a:latin typeface="Comic Sans MS" pitchFamily="66" charset="0"/>
            </a:endParaRPr>
          </a:p>
          <a:p>
            <a:r>
              <a:rPr lang="en-US" dirty="0">
                <a:latin typeface="Comic Sans MS" pitchFamily="66" charset="0"/>
              </a:rPr>
              <a:t>It is a </a:t>
            </a:r>
            <a:r>
              <a:rPr lang="en-US" b="1" dirty="0">
                <a:latin typeface="Comic Sans MS" pitchFamily="66" charset="0"/>
              </a:rPr>
              <a:t>server-side component</a:t>
            </a:r>
            <a:r>
              <a:rPr lang="en-US" dirty="0">
                <a:latin typeface="Comic Sans MS" pitchFamily="66" charset="0"/>
              </a:rPr>
              <a:t>. </a:t>
            </a:r>
          </a:p>
          <a:p>
            <a:pPr>
              <a:buNone/>
            </a:pPr>
            <a:endParaRPr lang="fr-FR"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JMS message types</a:t>
            </a:r>
          </a:p>
        </p:txBody>
      </p:sp>
      <p:sp>
        <p:nvSpPr>
          <p:cNvPr id="3" name="Espace réservé du contenu 2"/>
          <p:cNvSpPr>
            <a:spLocks noGrp="1"/>
          </p:cNvSpPr>
          <p:nvPr>
            <p:ph idx="1"/>
          </p:nvPr>
        </p:nvSpPr>
        <p:spPr>
          <a:xfrm>
            <a:off x="179388" y="1142984"/>
            <a:ext cx="8786812" cy="5310204"/>
          </a:xfrm>
        </p:spPr>
        <p:txBody>
          <a:bodyPr/>
          <a:lstStyle/>
          <a:p>
            <a:r>
              <a:rPr lang="en-US" sz="2000" dirty="0">
                <a:latin typeface="Comic Sans MS" pitchFamily="66" charset="0"/>
              </a:rPr>
              <a:t>Message : The base class. This message type is used for event notification, and does not have a payload. </a:t>
            </a:r>
          </a:p>
          <a:p>
            <a:r>
              <a:rPr lang="en-US" sz="2000" dirty="0" err="1">
                <a:latin typeface="Comic Sans MS" pitchFamily="66" charset="0"/>
              </a:rPr>
              <a:t>BytesMessage</a:t>
            </a:r>
            <a:r>
              <a:rPr lang="en-US" sz="2000" dirty="0">
                <a:latin typeface="Comic Sans MS" pitchFamily="66" charset="0"/>
              </a:rPr>
              <a:t> :The payload is stored as an array of bytes. This message type is useful for exchanging data in a format that is native to the application, and when JMS is used as a transport between two systems, where the JMS client does not know the message payload type. Use this message type to transmit XML messages to ensure that the message is transmitted efficiently, and is not subject to unnecessary data conversion. </a:t>
            </a:r>
          </a:p>
          <a:p>
            <a:r>
              <a:rPr lang="en-US" sz="2000" dirty="0" err="1">
                <a:latin typeface="Comic Sans MS" pitchFamily="66" charset="0"/>
              </a:rPr>
              <a:t>TextMessage</a:t>
            </a:r>
            <a:r>
              <a:rPr lang="en-US" sz="2000" dirty="0">
                <a:latin typeface="Comic Sans MS" pitchFamily="66" charset="0"/>
              </a:rPr>
              <a:t>: Data is stored as a string. This message type is useful for exchanging simple text messages. </a:t>
            </a:r>
          </a:p>
          <a:p>
            <a:r>
              <a:rPr lang="en-US" sz="2000" dirty="0" err="1">
                <a:latin typeface="Comic Sans MS" pitchFamily="66" charset="0"/>
              </a:rPr>
              <a:t>StreamMessage</a:t>
            </a:r>
            <a:r>
              <a:rPr lang="en-US" sz="2000" dirty="0">
                <a:latin typeface="Comic Sans MS" pitchFamily="66" charset="0"/>
              </a:rPr>
              <a:t>: A Stream message is a sequence of primitive Java types. The message object tracks the order and the types of these primitives within the stream. Formal conversion rules apply; for example, an exception is thrown if a JMS application tries to read a double value as a short value. </a:t>
            </a:r>
            <a:endParaRPr lang="en-US" dirty="0">
              <a:latin typeface="Comic Sans MS"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err="1">
                <a:latin typeface="Comic Sans MS" pitchFamily="66" charset="0"/>
              </a:rPr>
              <a:t>MapMessage</a:t>
            </a:r>
            <a:r>
              <a:rPr lang="en-US" dirty="0">
                <a:latin typeface="Comic Sans MS" pitchFamily="66" charset="0"/>
              </a:rPr>
              <a:t> :The payload of a </a:t>
            </a:r>
            <a:r>
              <a:rPr lang="en-US" dirty="0" err="1">
                <a:latin typeface="Comic Sans MS" pitchFamily="66" charset="0"/>
              </a:rPr>
              <a:t>MapMessage</a:t>
            </a:r>
            <a:r>
              <a:rPr lang="en-US" dirty="0">
                <a:latin typeface="Comic Sans MS" pitchFamily="66" charset="0"/>
              </a:rPr>
              <a:t> is stored as a set of name-value pairs. The name is defined as a string and the value is typed. The </a:t>
            </a:r>
            <a:r>
              <a:rPr lang="en-US" dirty="0" err="1">
                <a:latin typeface="Comic Sans MS" pitchFamily="66" charset="0"/>
              </a:rPr>
              <a:t>MapMessage</a:t>
            </a:r>
            <a:r>
              <a:rPr lang="en-US" dirty="0">
                <a:latin typeface="Comic Sans MS" pitchFamily="66" charset="0"/>
              </a:rPr>
              <a:t> is useful for delivering keyed data that can change from one message to the next.NumberOfCopies:5 is an example of a </a:t>
            </a:r>
            <a:r>
              <a:rPr lang="en-US" dirty="0" err="1">
                <a:latin typeface="Comic Sans MS" pitchFamily="66" charset="0"/>
              </a:rPr>
              <a:t>MapMessage</a:t>
            </a:r>
            <a:r>
              <a:rPr lang="en-US" dirty="0">
                <a:latin typeface="Comic Sans MS" pitchFamily="66" charset="0"/>
              </a:rPr>
              <a:t> payload, where </a:t>
            </a:r>
            <a:r>
              <a:rPr lang="en-US" dirty="0" err="1">
                <a:latin typeface="Comic Sans MS" pitchFamily="66" charset="0"/>
              </a:rPr>
              <a:t>NumberOfCopies</a:t>
            </a:r>
            <a:r>
              <a:rPr lang="en-US" dirty="0">
                <a:latin typeface="Comic Sans MS" pitchFamily="66" charset="0"/>
              </a:rPr>
              <a:t> is the key and 5 is the value. </a:t>
            </a:r>
          </a:p>
          <a:p>
            <a:pPr>
              <a:buNone/>
            </a:pPr>
            <a:r>
              <a:rPr lang="en-US" dirty="0">
                <a:latin typeface="Comic Sans MS" pitchFamily="66" charset="0"/>
              </a:rPr>
              <a:t>Data can be accessed by using </a:t>
            </a:r>
            <a:r>
              <a:rPr lang="en-US" dirty="0" err="1">
                <a:latin typeface="Comic Sans MS" pitchFamily="66" charset="0"/>
              </a:rPr>
              <a:t>getMapNames</a:t>
            </a:r>
            <a:r>
              <a:rPr lang="en-US" dirty="0">
                <a:latin typeface="Comic Sans MS" pitchFamily="66" charset="0"/>
              </a:rPr>
              <a:t>(), which returns a Java Enumeration object. It is possible to iterate through the </a:t>
            </a:r>
            <a:r>
              <a:rPr lang="en-US" dirty="0" err="1">
                <a:latin typeface="Comic Sans MS" pitchFamily="66" charset="0"/>
              </a:rPr>
              <a:t>MapMessage</a:t>
            </a:r>
            <a:r>
              <a:rPr lang="en-US" dirty="0">
                <a:latin typeface="Comic Sans MS" pitchFamily="66" charset="0"/>
              </a:rPr>
              <a:t> by using </a:t>
            </a:r>
            <a:r>
              <a:rPr lang="en-US" dirty="0" err="1">
                <a:latin typeface="Comic Sans MS" pitchFamily="66" charset="0"/>
              </a:rPr>
              <a:t>hasMoreElements</a:t>
            </a:r>
            <a:r>
              <a:rPr lang="en-US" dirty="0">
                <a:latin typeface="Comic Sans MS" pitchFamily="66" charset="0"/>
              </a:rPr>
              <a:t>() to retrieve the mapped name-value pairs.</a:t>
            </a:r>
          </a:p>
          <a:p>
            <a:r>
              <a:rPr lang="en-US" dirty="0" err="1">
                <a:latin typeface="Comic Sans MS" pitchFamily="66" charset="0"/>
              </a:rPr>
              <a:t>ObjectMessage</a:t>
            </a:r>
            <a:r>
              <a:rPr lang="en-US" dirty="0">
                <a:latin typeface="Comic Sans MS" pitchFamily="66" charset="0"/>
              </a:rPr>
              <a:t>: The Object message carries a </a:t>
            </a:r>
            <a:r>
              <a:rPr lang="en-US" dirty="0" err="1">
                <a:latin typeface="Comic Sans MS" pitchFamily="66" charset="0"/>
              </a:rPr>
              <a:t>serializable</a:t>
            </a:r>
            <a:r>
              <a:rPr lang="en-US" dirty="0">
                <a:latin typeface="Comic Sans MS" pitchFamily="66" charset="0"/>
              </a:rPr>
              <a:t> Java Object as its payload. It is useful for exchanging Java objects.</a:t>
            </a:r>
            <a:endParaRPr lang="fr-FR" dirty="0">
              <a:latin typeface="Comic Sans MS" pitchFamily="66" charset="0"/>
            </a:endParaRPr>
          </a:p>
          <a:p>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a:latin typeface="Comic Sans MS" pitchFamily="66" charset="0"/>
              </a:rPr>
              <a:t>When</a:t>
            </a:r>
            <a:r>
              <a:rPr lang="fr-FR" b="1" dirty="0">
                <a:latin typeface="Comic Sans MS" pitchFamily="66" charset="0"/>
              </a:rPr>
              <a:t> to Use Message-</a:t>
            </a:r>
            <a:r>
              <a:rPr lang="fr-FR" b="1" dirty="0" err="1">
                <a:latin typeface="Comic Sans MS" pitchFamily="66" charset="0"/>
              </a:rPr>
              <a:t>Driven</a:t>
            </a:r>
            <a:r>
              <a:rPr lang="fr-FR" b="1" dirty="0">
                <a:latin typeface="Comic Sans MS" pitchFamily="66" charset="0"/>
              </a:rPr>
              <a:t> </a:t>
            </a:r>
            <a:r>
              <a:rPr lang="fr-FR" b="1" dirty="0" err="1">
                <a:latin typeface="Comic Sans MS" pitchFamily="66" charset="0"/>
              </a:rPr>
              <a:t>Beans</a:t>
            </a:r>
            <a:br>
              <a:rPr lang="fr-FR" b="1" dirty="0"/>
            </a:br>
            <a:endParaRPr lang="fr-FR" dirty="0"/>
          </a:p>
        </p:txBody>
      </p:sp>
      <p:sp>
        <p:nvSpPr>
          <p:cNvPr id="3" name="Espace réservé du contenu 2"/>
          <p:cNvSpPr>
            <a:spLocks noGrp="1"/>
          </p:cNvSpPr>
          <p:nvPr>
            <p:ph idx="1"/>
          </p:nvPr>
        </p:nvSpPr>
        <p:spPr>
          <a:xfrm>
            <a:off x="214282" y="1000108"/>
            <a:ext cx="8472518" cy="5126055"/>
          </a:xfrm>
        </p:spPr>
        <p:txBody>
          <a:bodyPr>
            <a:normAutofit/>
          </a:bodyPr>
          <a:lstStyle/>
          <a:p>
            <a:pPr marL="0" indent="0">
              <a:buNone/>
            </a:pPr>
            <a:r>
              <a:rPr lang="en-US" i="1" dirty="0">
                <a:latin typeface="Comic Sans MS" pitchFamily="66" charset="0"/>
              </a:rPr>
              <a:t>Session beans allow sending JMS messages and to receiving them synchronously but not</a:t>
            </a:r>
          </a:p>
          <a:p>
            <a:pPr marL="0" indent="0">
              <a:buNone/>
            </a:pPr>
            <a:r>
              <a:rPr lang="en-US" i="1" dirty="0">
                <a:latin typeface="Comic Sans MS" pitchFamily="66" charset="0"/>
              </a:rPr>
              <a:t>asynchronously. </a:t>
            </a:r>
          </a:p>
          <a:p>
            <a:pPr marL="0" indent="0">
              <a:buNone/>
            </a:pPr>
            <a:r>
              <a:rPr lang="en-US" i="1" dirty="0">
                <a:latin typeface="Comic Sans MS" pitchFamily="66" charset="0"/>
              </a:rPr>
              <a:t>To avoid tying up server resources, blocking synchronous receives in a server-side component should not be used;</a:t>
            </a:r>
          </a:p>
          <a:p>
            <a:pPr marL="0" indent="0">
              <a:buNone/>
            </a:pPr>
            <a:r>
              <a:rPr lang="en-US" i="1" dirty="0">
                <a:latin typeface="Comic Sans MS" pitchFamily="66" charset="0"/>
              </a:rPr>
              <a:t>In general, JMS messages should not be sent or received synchronously. </a:t>
            </a:r>
          </a:p>
          <a:p>
            <a:pPr marL="0" indent="0">
              <a:buNone/>
            </a:pPr>
            <a:r>
              <a:rPr lang="en-US" i="1" dirty="0">
                <a:latin typeface="Comic Sans MS" pitchFamily="66" charset="0"/>
              </a:rPr>
              <a:t>To receive messages asynchronously, message-driven bean are used.</a:t>
            </a:r>
          </a:p>
          <a:p>
            <a:pPr marL="0" indent="0">
              <a:buNone/>
            </a:pPr>
            <a:endParaRPr lang="en-US" i="1" dirty="0">
              <a:latin typeface="Comic Sans MS"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err="1">
                <a:latin typeface="Comic Sans MS" pitchFamily="66" charset="0"/>
              </a:rPr>
              <a:t>Accessing</a:t>
            </a:r>
            <a:r>
              <a:rPr lang="fr-FR" b="1" i="1" dirty="0">
                <a:latin typeface="Comic Sans MS" pitchFamily="66" charset="0"/>
              </a:rPr>
              <a:t> Enterprise Session </a:t>
            </a:r>
            <a:r>
              <a:rPr lang="fr-FR" b="1" i="1" dirty="0" err="1">
                <a:latin typeface="Comic Sans MS" pitchFamily="66" charset="0"/>
              </a:rPr>
              <a:t>Beans</a:t>
            </a:r>
            <a:br>
              <a:rPr lang="fr-FR" b="1" i="1" dirty="0">
                <a:latin typeface="Comic Sans MS" pitchFamily="66" charset="0"/>
              </a:rPr>
            </a:br>
            <a:endParaRPr lang="fr-FR" dirty="0"/>
          </a:p>
        </p:txBody>
      </p:sp>
      <p:sp>
        <p:nvSpPr>
          <p:cNvPr id="3" name="Espace réservé du contenu 2"/>
          <p:cNvSpPr>
            <a:spLocks noGrp="1"/>
          </p:cNvSpPr>
          <p:nvPr>
            <p:ph idx="1"/>
          </p:nvPr>
        </p:nvSpPr>
        <p:spPr>
          <a:xfrm>
            <a:off x="179388" y="1071546"/>
            <a:ext cx="8786812" cy="5381642"/>
          </a:xfrm>
        </p:spPr>
        <p:txBody>
          <a:bodyPr/>
          <a:lstStyle/>
          <a:p>
            <a:pPr indent="0">
              <a:buNone/>
            </a:pPr>
            <a:r>
              <a:rPr lang="en-US" sz="2000" dirty="0">
                <a:latin typeface="Comic Sans MS" pitchFamily="66" charset="0"/>
              </a:rPr>
              <a:t>Clients access enterprise beans either through a </a:t>
            </a:r>
            <a:r>
              <a:rPr lang="en-US" sz="2000" b="1" i="1" dirty="0">
                <a:latin typeface="Comic Sans MS" pitchFamily="66" charset="0"/>
              </a:rPr>
              <a:t>no-interface view or through a business interface. </a:t>
            </a:r>
          </a:p>
          <a:p>
            <a:pPr marL="0" indent="0">
              <a:buNone/>
            </a:pPr>
            <a:r>
              <a:rPr lang="en-US" sz="2000" b="1" i="1" dirty="0">
                <a:latin typeface="Comic Sans MS" pitchFamily="66" charset="0"/>
              </a:rPr>
              <a:t>A no-interface view </a:t>
            </a:r>
            <a:r>
              <a:rPr lang="en-US" sz="2000" i="1" dirty="0">
                <a:latin typeface="Comic Sans MS" pitchFamily="66" charset="0"/>
              </a:rPr>
              <a:t>of an enterprise bean exposes the public methods of the </a:t>
            </a:r>
            <a:r>
              <a:rPr lang="en-US" sz="2000" dirty="0">
                <a:latin typeface="Comic Sans MS" pitchFamily="66" charset="0"/>
              </a:rPr>
              <a:t>enterprise bean implementation class to clients. </a:t>
            </a:r>
          </a:p>
          <a:p>
            <a:pPr marL="0" indent="0">
              <a:buNone/>
            </a:pPr>
            <a:r>
              <a:rPr lang="en-US" sz="2000" dirty="0">
                <a:latin typeface="Comic Sans MS" pitchFamily="66" charset="0"/>
              </a:rPr>
              <a:t>Clients using the no-interface view of an enterprise bean may invoke any public methods in the enterprise bean implementation class or any </a:t>
            </a:r>
            <a:r>
              <a:rPr lang="en-US" sz="2000" dirty="0" err="1">
                <a:latin typeface="Comic Sans MS" pitchFamily="66" charset="0"/>
              </a:rPr>
              <a:t>superclasses</a:t>
            </a:r>
            <a:r>
              <a:rPr lang="en-US" sz="2000" dirty="0">
                <a:latin typeface="Comic Sans MS" pitchFamily="66" charset="0"/>
              </a:rPr>
              <a:t> of the implementation class. </a:t>
            </a:r>
          </a:p>
          <a:p>
            <a:pPr marL="0" indent="0">
              <a:buNone/>
            </a:pPr>
            <a:r>
              <a:rPr lang="en-US" sz="2000" b="1" i="1" dirty="0">
                <a:latin typeface="Comic Sans MS" pitchFamily="66" charset="0"/>
              </a:rPr>
              <a:t>A business interface </a:t>
            </a:r>
            <a:r>
              <a:rPr lang="en-US" sz="2000" dirty="0">
                <a:latin typeface="Comic Sans MS" pitchFamily="66" charset="0"/>
              </a:rPr>
              <a:t>is a standard Java interface that contains the business methods of the enterprise bean.</a:t>
            </a:r>
          </a:p>
          <a:p>
            <a:pPr marL="0" indent="0">
              <a:buNone/>
            </a:pPr>
            <a:r>
              <a:rPr lang="en-US" sz="2000" dirty="0">
                <a:latin typeface="Comic Sans MS" pitchFamily="66" charset="0"/>
              </a:rPr>
              <a:t>A client can access a session bean only through the methods defined in the bean’s business interface or through the public methods of an enterprise bean that has a no-interface view. </a:t>
            </a:r>
          </a:p>
          <a:p>
            <a:pPr marL="0" indent="0">
              <a:buNone/>
            </a:pPr>
            <a:r>
              <a:rPr lang="en-US" sz="2000" dirty="0">
                <a:latin typeface="Comic Sans MS" pitchFamily="66" charset="0"/>
              </a:rPr>
              <a:t>The business interface or no-interface view defines the client’s view of an enterprise bean. All other aspects of the enterprise bean (method implementations and deployment settings) are hidden </a:t>
            </a:r>
            <a:r>
              <a:rPr lang="fr-FR" sz="2000" dirty="0" err="1">
                <a:latin typeface="Comic Sans MS" pitchFamily="66" charset="0"/>
              </a:rPr>
              <a:t>from</a:t>
            </a:r>
            <a:r>
              <a:rPr lang="fr-FR" sz="2000" dirty="0">
                <a:latin typeface="Comic Sans MS" pitchFamily="66" charset="0"/>
              </a:rPr>
              <a:t> the client.</a:t>
            </a:r>
            <a:endParaRPr lang="fr-FR" dirty="0">
              <a:latin typeface="Comic Sans MS" pitchFamily="66" charset="0"/>
            </a:endParaRPr>
          </a:p>
          <a:p>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24744"/>
            <a:ext cx="8229600" cy="5001419"/>
          </a:xfrm>
        </p:spPr>
        <p:txBody>
          <a:bodyPr>
            <a:normAutofit fontScale="92500" lnSpcReduction="10000"/>
          </a:bodyPr>
          <a:lstStyle/>
          <a:p>
            <a:pPr>
              <a:buNone/>
            </a:pPr>
            <a:r>
              <a:rPr lang="en-US" dirty="0">
                <a:solidFill>
                  <a:srgbClr val="C00000"/>
                </a:solidFill>
              </a:rPr>
              <a:t>Well-designed interfaces and no-interface views simplify the development and maintenance of Java EE applications. </a:t>
            </a:r>
          </a:p>
          <a:p>
            <a:pPr>
              <a:buNone/>
            </a:pPr>
            <a:r>
              <a:rPr lang="en-US" dirty="0">
                <a:solidFill>
                  <a:srgbClr val="C00000"/>
                </a:solidFill>
              </a:rPr>
              <a:t>Not only do clean interfaces and no-interface views shield the clients from any complexities in the EJB tier, but they also allow the enterprise beans to change internally without affecting the clients.</a:t>
            </a:r>
          </a:p>
          <a:p>
            <a:pPr>
              <a:buNone/>
            </a:pPr>
            <a:r>
              <a:rPr lang="en-US" dirty="0">
                <a:solidFill>
                  <a:srgbClr val="C00000"/>
                </a:solidFill>
              </a:rPr>
              <a:t> For example, if you change the implementation of a session bean business method, you won’t have to alter the client code. </a:t>
            </a:r>
          </a:p>
          <a:p>
            <a:pPr>
              <a:buNone/>
            </a:pPr>
            <a:r>
              <a:rPr lang="en-US" dirty="0">
                <a:solidFill>
                  <a:srgbClr val="C00000"/>
                </a:solidFill>
              </a:rPr>
              <a:t>But if you were to change the method definitions in the interfaces, you might have to modify the client code as well. Therefore, it is important that you design the interfaces and no-interface views carefully to isolate your clients from possible changes in the enterprise beans. </a:t>
            </a:r>
          </a:p>
          <a:p>
            <a:pPr>
              <a:buNone/>
            </a:pPr>
            <a:r>
              <a:rPr lang="en-US" dirty="0">
                <a:solidFill>
                  <a:srgbClr val="C00000"/>
                </a:solidFill>
              </a:rPr>
              <a:t>Session beans can have more than one business interface. Session beans should, but are not required to, implement their business interface or interfaces.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25470"/>
          </a:xfrm>
        </p:spPr>
        <p:txBody>
          <a:bodyPr>
            <a:normAutofit fontScale="90000"/>
          </a:bodyPr>
          <a:lstStyle/>
          <a:p>
            <a:br>
              <a:rPr lang="en-US" b="1" dirty="0"/>
            </a:br>
            <a:r>
              <a:rPr lang="en-US" b="1" dirty="0">
                <a:latin typeface="Comic Sans MS" pitchFamily="66" charset="0"/>
              </a:rPr>
              <a:t>Using Enterprise Beans in Clients</a:t>
            </a:r>
            <a:br>
              <a:rPr lang="en-US" b="1"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457200" y="1214422"/>
            <a:ext cx="8229600" cy="4911741"/>
          </a:xfrm>
        </p:spPr>
        <p:txBody>
          <a:bodyPr>
            <a:normAutofit fontScale="92500" lnSpcReduction="20000"/>
          </a:bodyPr>
          <a:lstStyle/>
          <a:p>
            <a:pPr marL="0" indent="0">
              <a:buNone/>
            </a:pPr>
            <a:r>
              <a:rPr lang="en-US" dirty="0">
                <a:latin typeface="Comic Sans MS" pitchFamily="66" charset="0"/>
              </a:rPr>
              <a:t>The client of an enterprise bean obtains a reference to an instance of an enterprise bean through either </a:t>
            </a:r>
            <a:r>
              <a:rPr lang="en-US" i="1" dirty="0">
                <a:solidFill>
                  <a:srgbClr val="C00000"/>
                </a:solidFill>
                <a:latin typeface="Comic Sans MS" pitchFamily="66" charset="0"/>
              </a:rPr>
              <a:t>dependency injection</a:t>
            </a:r>
            <a:r>
              <a:rPr lang="en-US" i="1" dirty="0">
                <a:latin typeface="Comic Sans MS" pitchFamily="66" charset="0"/>
              </a:rPr>
              <a:t>, using Java programming language annotations, or </a:t>
            </a:r>
            <a:r>
              <a:rPr lang="en-US" i="1" dirty="0">
                <a:solidFill>
                  <a:srgbClr val="C00000"/>
                </a:solidFill>
                <a:latin typeface="Comic Sans MS" pitchFamily="66" charset="0"/>
              </a:rPr>
              <a:t>JNDI lookup</a:t>
            </a:r>
            <a:r>
              <a:rPr lang="en-US" i="1" dirty="0">
                <a:latin typeface="Comic Sans MS" pitchFamily="66" charset="0"/>
              </a:rPr>
              <a:t>, </a:t>
            </a:r>
            <a:r>
              <a:rPr lang="en-US" dirty="0">
                <a:latin typeface="Comic Sans MS" pitchFamily="66" charset="0"/>
              </a:rPr>
              <a:t>using the </a:t>
            </a:r>
            <a:r>
              <a:rPr lang="en-US" dirty="0">
                <a:solidFill>
                  <a:srgbClr val="C00000"/>
                </a:solidFill>
                <a:latin typeface="Comic Sans MS" pitchFamily="66" charset="0"/>
              </a:rPr>
              <a:t>Java Naming and Directory Interface </a:t>
            </a:r>
            <a:r>
              <a:rPr lang="en-US" dirty="0">
                <a:latin typeface="Comic Sans MS" pitchFamily="66" charset="0"/>
              </a:rPr>
              <a:t>syntax to find the enterprise bean instance. </a:t>
            </a:r>
          </a:p>
          <a:p>
            <a:pPr marL="0" indent="0">
              <a:buNone/>
            </a:pPr>
            <a:endParaRPr lang="en-US" dirty="0">
              <a:latin typeface="Comic Sans MS" pitchFamily="66" charset="0"/>
            </a:endParaRPr>
          </a:p>
          <a:p>
            <a:pPr marL="0" indent="0">
              <a:buNone/>
            </a:pPr>
            <a:r>
              <a:rPr lang="en-US" dirty="0">
                <a:latin typeface="Comic Sans MS" pitchFamily="66" charset="0"/>
              </a:rPr>
              <a:t>Dependency injection is the simplest way of obtaining an enterprise bean reference. Clients that run within a Java EE server-managed environment, </a:t>
            </a:r>
            <a:r>
              <a:rPr lang="en-US" dirty="0" err="1">
                <a:latin typeface="Comic Sans MS" pitchFamily="66" charset="0"/>
              </a:rPr>
              <a:t>JavaServer</a:t>
            </a:r>
            <a:r>
              <a:rPr lang="en-US" dirty="0">
                <a:latin typeface="Comic Sans MS" pitchFamily="66" charset="0"/>
              </a:rPr>
              <a:t> Faces web applications, JAX-RS </a:t>
            </a:r>
            <a:r>
              <a:rPr lang="fr-FR" dirty="0">
                <a:latin typeface="Comic Sans MS" pitchFamily="66" charset="0"/>
              </a:rPr>
              <a:t>web services, </a:t>
            </a:r>
            <a:r>
              <a:rPr lang="fr-FR" dirty="0" err="1">
                <a:latin typeface="Comic Sans MS" pitchFamily="66" charset="0"/>
              </a:rPr>
              <a:t>other</a:t>
            </a:r>
            <a:r>
              <a:rPr lang="fr-FR" dirty="0">
                <a:latin typeface="Comic Sans MS" pitchFamily="66" charset="0"/>
              </a:rPr>
              <a:t> </a:t>
            </a:r>
            <a:r>
              <a:rPr lang="fr-FR" dirty="0" err="1">
                <a:latin typeface="Comic Sans MS" pitchFamily="66" charset="0"/>
              </a:rPr>
              <a:t>enterprise</a:t>
            </a:r>
            <a:r>
              <a:rPr lang="fr-FR" dirty="0">
                <a:latin typeface="Comic Sans MS" pitchFamily="66" charset="0"/>
              </a:rPr>
              <a:t> </a:t>
            </a:r>
            <a:r>
              <a:rPr lang="fr-FR" dirty="0" err="1">
                <a:latin typeface="Comic Sans MS" pitchFamily="66" charset="0"/>
              </a:rPr>
              <a:t>beans</a:t>
            </a:r>
            <a:r>
              <a:rPr lang="fr-FR" dirty="0">
                <a:latin typeface="Comic Sans MS" pitchFamily="66" charset="0"/>
              </a:rPr>
              <a:t>, or Java EE application clients, support </a:t>
            </a:r>
            <a:r>
              <a:rPr lang="fr-FR" dirty="0" err="1">
                <a:latin typeface="Comic Sans MS" pitchFamily="66" charset="0"/>
              </a:rPr>
              <a:t>dependency</a:t>
            </a:r>
            <a:r>
              <a:rPr lang="fr-FR" dirty="0">
                <a:latin typeface="Comic Sans MS" pitchFamily="66" charset="0"/>
              </a:rPr>
              <a:t> </a:t>
            </a:r>
            <a:r>
              <a:rPr lang="en-US" dirty="0">
                <a:latin typeface="Comic Sans MS" pitchFamily="66" charset="0"/>
              </a:rPr>
              <a:t>injection using the </a:t>
            </a:r>
            <a:r>
              <a:rPr lang="en-US" dirty="0" err="1">
                <a:latin typeface="Comic Sans MS" pitchFamily="66" charset="0"/>
              </a:rPr>
              <a:t>javax.ejb.EJB</a:t>
            </a:r>
            <a:r>
              <a:rPr lang="en-US" dirty="0">
                <a:latin typeface="Comic Sans MS" pitchFamily="66" charset="0"/>
              </a:rPr>
              <a:t> annotation. </a:t>
            </a:r>
          </a:p>
          <a:p>
            <a:pPr marL="0" indent="0">
              <a:buNone/>
            </a:pPr>
            <a:endParaRPr lang="en-US" dirty="0">
              <a:latin typeface="Comic Sans MS" pitchFamily="66" charset="0"/>
            </a:endParaRPr>
          </a:p>
          <a:p>
            <a:pPr marL="0" indent="0">
              <a:buNone/>
            </a:pPr>
            <a:r>
              <a:rPr lang="en-US" dirty="0">
                <a:latin typeface="Comic Sans MS" pitchFamily="66" charset="0"/>
              </a:rPr>
              <a:t>Applications that run outside a Java EE server-managed environment, such as Java SE applications, must perform an explicit lookup. JNDI supports a global syntax for identifying Java EE components to simplify this explicit lookup.</a:t>
            </a:r>
            <a:endParaRPr lang="fr-FR" dirty="0">
              <a:latin typeface="Comic Sans MS" pitchFamily="66" charset="0"/>
            </a:endParaRPr>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normAutofit fontScale="90000"/>
          </a:bodyPr>
          <a:lstStyle/>
          <a:p>
            <a:br>
              <a:rPr lang="fr-FR" b="1" dirty="0"/>
            </a:br>
            <a:r>
              <a:rPr lang="fr-FR" b="1" dirty="0">
                <a:latin typeface="Comic Sans MS" pitchFamily="66" charset="0"/>
              </a:rPr>
              <a:t>Portable JNDI </a:t>
            </a:r>
            <a:r>
              <a:rPr lang="fr-FR" b="1" dirty="0" err="1">
                <a:latin typeface="Comic Sans MS" pitchFamily="66" charset="0"/>
              </a:rPr>
              <a:t>Syntax</a:t>
            </a:r>
            <a:br>
              <a:rPr lang="fr-FR" b="1" dirty="0"/>
            </a:br>
            <a:endParaRPr lang="fr-FR" dirty="0"/>
          </a:p>
        </p:txBody>
      </p:sp>
      <p:sp>
        <p:nvSpPr>
          <p:cNvPr id="3" name="Espace réservé du contenu 2"/>
          <p:cNvSpPr>
            <a:spLocks noGrp="1"/>
          </p:cNvSpPr>
          <p:nvPr>
            <p:ph idx="1"/>
          </p:nvPr>
        </p:nvSpPr>
        <p:spPr>
          <a:xfrm>
            <a:off x="0" y="1214422"/>
            <a:ext cx="9144000" cy="4929222"/>
          </a:xfrm>
        </p:spPr>
        <p:txBody>
          <a:bodyPr>
            <a:normAutofit fontScale="62500" lnSpcReduction="20000"/>
          </a:bodyPr>
          <a:lstStyle/>
          <a:p>
            <a:pPr>
              <a:lnSpc>
                <a:spcPct val="120000"/>
              </a:lnSpc>
              <a:spcBef>
                <a:spcPts val="600"/>
              </a:spcBef>
              <a:buNone/>
            </a:pPr>
            <a:r>
              <a:rPr lang="en-US" sz="2600" dirty="0">
                <a:latin typeface="Comic Sans MS" pitchFamily="66" charset="0"/>
              </a:rPr>
              <a:t>Three JNDI namespaces are used for portable JNDI lookups: </a:t>
            </a:r>
            <a:r>
              <a:rPr lang="en-US" sz="2600" dirty="0" err="1">
                <a:latin typeface="Comic Sans MS" pitchFamily="66" charset="0"/>
              </a:rPr>
              <a:t>java:global</a:t>
            </a:r>
            <a:r>
              <a:rPr lang="en-US" sz="2600" dirty="0">
                <a:latin typeface="Comic Sans MS" pitchFamily="66" charset="0"/>
              </a:rPr>
              <a:t>, </a:t>
            </a:r>
            <a:r>
              <a:rPr lang="en-US" sz="2600" dirty="0" err="1">
                <a:latin typeface="Comic Sans MS" pitchFamily="66" charset="0"/>
              </a:rPr>
              <a:t>java:module</a:t>
            </a:r>
            <a:r>
              <a:rPr lang="en-US" sz="2600" dirty="0">
                <a:latin typeface="Comic Sans MS" pitchFamily="66" charset="0"/>
              </a:rPr>
              <a:t>, and </a:t>
            </a:r>
            <a:r>
              <a:rPr lang="fr-FR" sz="2600" dirty="0" err="1">
                <a:latin typeface="Comic Sans MS" pitchFamily="66" charset="0"/>
              </a:rPr>
              <a:t>java:app</a:t>
            </a:r>
            <a:r>
              <a:rPr lang="fr-FR" sz="2600" dirty="0">
                <a:latin typeface="Comic Sans MS" pitchFamily="66" charset="0"/>
              </a:rPr>
              <a:t>.</a:t>
            </a:r>
          </a:p>
          <a:p>
            <a:pPr>
              <a:lnSpc>
                <a:spcPct val="120000"/>
              </a:lnSpc>
              <a:spcBef>
                <a:spcPts val="600"/>
              </a:spcBef>
              <a:buNone/>
            </a:pPr>
            <a:r>
              <a:rPr lang="en-US" sz="2600" dirty="0">
                <a:latin typeface="Comic Sans MS" pitchFamily="66" charset="0"/>
              </a:rPr>
              <a:t>■ The </a:t>
            </a:r>
            <a:r>
              <a:rPr lang="en-US" sz="2600" dirty="0" err="1">
                <a:latin typeface="Comic Sans MS" pitchFamily="66" charset="0"/>
              </a:rPr>
              <a:t>java:global</a:t>
            </a:r>
            <a:r>
              <a:rPr lang="en-US" sz="2600" dirty="0">
                <a:latin typeface="Comic Sans MS" pitchFamily="66" charset="0"/>
              </a:rPr>
              <a:t> JNDI namespace is the portable way of finding remote enterprise beans using JNDI lookups. </a:t>
            </a:r>
          </a:p>
          <a:p>
            <a:pPr lvl="1">
              <a:lnSpc>
                <a:spcPct val="120000"/>
              </a:lnSpc>
              <a:spcBef>
                <a:spcPts val="600"/>
              </a:spcBef>
              <a:buNone/>
            </a:pPr>
            <a:r>
              <a:rPr lang="en-US" sz="2200" dirty="0">
                <a:latin typeface="Comic Sans MS" pitchFamily="66" charset="0"/>
              </a:rPr>
              <a:t>JNDI addresses are of the following form:</a:t>
            </a:r>
          </a:p>
          <a:p>
            <a:pPr lvl="1">
              <a:lnSpc>
                <a:spcPct val="120000"/>
              </a:lnSpc>
              <a:spcBef>
                <a:spcPts val="600"/>
              </a:spcBef>
            </a:pPr>
            <a:r>
              <a:rPr lang="en-US" sz="2200" dirty="0" err="1">
                <a:latin typeface="Comic Sans MS" pitchFamily="66" charset="0"/>
              </a:rPr>
              <a:t>java:global</a:t>
            </a:r>
            <a:r>
              <a:rPr lang="en-US" sz="2200" dirty="0">
                <a:latin typeface="Comic Sans MS" pitchFamily="66" charset="0"/>
              </a:rPr>
              <a:t>[/</a:t>
            </a:r>
            <a:r>
              <a:rPr lang="en-US" sz="2200" i="1" dirty="0">
                <a:latin typeface="Comic Sans MS" pitchFamily="66" charset="0"/>
              </a:rPr>
              <a:t>application name]/module name/enterprise bean name[/interface name]</a:t>
            </a:r>
          </a:p>
          <a:p>
            <a:pPr marL="280988" lvl="1" indent="0">
              <a:lnSpc>
                <a:spcPct val="120000"/>
              </a:lnSpc>
              <a:spcBef>
                <a:spcPts val="600"/>
              </a:spcBef>
            </a:pPr>
            <a:r>
              <a:rPr lang="en-US" sz="2200" dirty="0">
                <a:latin typeface="Comic Sans MS" pitchFamily="66" charset="0"/>
              </a:rPr>
              <a:t>Application name and module name default to the name of the application and module minus the file extension. </a:t>
            </a:r>
          </a:p>
          <a:p>
            <a:pPr marL="280988" lvl="1" indent="0">
              <a:lnSpc>
                <a:spcPct val="120000"/>
              </a:lnSpc>
              <a:spcBef>
                <a:spcPts val="600"/>
              </a:spcBef>
            </a:pPr>
            <a:r>
              <a:rPr lang="en-US" sz="2200" dirty="0">
                <a:latin typeface="Comic Sans MS" pitchFamily="66" charset="0"/>
              </a:rPr>
              <a:t>Application names are required only if the application is packaged within an EAR. </a:t>
            </a:r>
          </a:p>
          <a:p>
            <a:pPr marL="280988" lvl="1" indent="0">
              <a:lnSpc>
                <a:spcPct val="120000"/>
              </a:lnSpc>
              <a:spcBef>
                <a:spcPts val="600"/>
              </a:spcBef>
            </a:pPr>
            <a:r>
              <a:rPr lang="en-US" sz="2200" dirty="0">
                <a:latin typeface="Comic Sans MS" pitchFamily="66" charset="0"/>
              </a:rPr>
              <a:t>The interface name is required only if the enterprise bean implements more </a:t>
            </a:r>
            <a:r>
              <a:rPr lang="fr-FR" sz="2200" dirty="0" err="1">
                <a:latin typeface="Comic Sans MS" pitchFamily="66" charset="0"/>
              </a:rPr>
              <a:t>than</a:t>
            </a:r>
            <a:r>
              <a:rPr lang="fr-FR" sz="2200" dirty="0">
                <a:latin typeface="Comic Sans MS" pitchFamily="66" charset="0"/>
              </a:rPr>
              <a:t> one business interface. </a:t>
            </a:r>
          </a:p>
          <a:p>
            <a:pPr marL="0" indent="0">
              <a:lnSpc>
                <a:spcPct val="120000"/>
              </a:lnSpc>
              <a:spcBef>
                <a:spcPts val="600"/>
              </a:spcBef>
              <a:buNone/>
            </a:pPr>
            <a:r>
              <a:rPr lang="en-US" sz="2600" dirty="0">
                <a:latin typeface="Comic Sans MS" pitchFamily="66" charset="0"/>
              </a:rPr>
              <a:t>■ The </a:t>
            </a:r>
            <a:r>
              <a:rPr lang="en-US" sz="2600" dirty="0" err="1">
                <a:latin typeface="Comic Sans MS" pitchFamily="66" charset="0"/>
              </a:rPr>
              <a:t>java:module</a:t>
            </a:r>
            <a:r>
              <a:rPr lang="en-US" sz="2600" dirty="0">
                <a:latin typeface="Comic Sans MS" pitchFamily="66" charset="0"/>
              </a:rPr>
              <a:t> namespace is used to look up local enterprise beans within the same module. JNDI addresses using the </a:t>
            </a:r>
            <a:r>
              <a:rPr lang="en-US" sz="2600" dirty="0" err="1">
                <a:latin typeface="Comic Sans MS" pitchFamily="66" charset="0"/>
              </a:rPr>
              <a:t>java:module</a:t>
            </a:r>
            <a:r>
              <a:rPr lang="en-US" sz="2600" dirty="0">
                <a:latin typeface="Comic Sans MS" pitchFamily="66" charset="0"/>
              </a:rPr>
              <a:t> namespace are of the following form:</a:t>
            </a:r>
          </a:p>
          <a:p>
            <a:pPr marL="0" indent="0">
              <a:lnSpc>
                <a:spcPct val="120000"/>
              </a:lnSpc>
              <a:spcBef>
                <a:spcPts val="600"/>
              </a:spcBef>
              <a:buNone/>
            </a:pPr>
            <a:r>
              <a:rPr lang="en-US" sz="2600" dirty="0" err="1">
                <a:latin typeface="Comic Sans MS" pitchFamily="66" charset="0"/>
              </a:rPr>
              <a:t>java:module</a:t>
            </a:r>
            <a:r>
              <a:rPr lang="en-US" sz="2600" dirty="0">
                <a:latin typeface="Comic Sans MS" pitchFamily="66" charset="0"/>
              </a:rPr>
              <a:t>/</a:t>
            </a:r>
            <a:r>
              <a:rPr lang="en-US" sz="2600" i="1" dirty="0">
                <a:latin typeface="Comic Sans MS" pitchFamily="66" charset="0"/>
              </a:rPr>
              <a:t>enterprise bean name/[interface name]</a:t>
            </a:r>
          </a:p>
          <a:p>
            <a:pPr marL="0" indent="0">
              <a:lnSpc>
                <a:spcPct val="120000"/>
              </a:lnSpc>
              <a:spcBef>
                <a:spcPts val="600"/>
              </a:spcBef>
              <a:buNone/>
            </a:pPr>
            <a:r>
              <a:rPr lang="en-US" sz="2600" dirty="0">
                <a:latin typeface="Comic Sans MS" pitchFamily="66" charset="0"/>
              </a:rPr>
              <a:t>The interface name is required only if the enterprise bean implements more than one </a:t>
            </a:r>
            <a:r>
              <a:rPr lang="fr-FR" sz="2600" dirty="0">
                <a:latin typeface="Comic Sans MS" pitchFamily="66" charset="0"/>
              </a:rPr>
              <a:t>business interface.</a:t>
            </a:r>
          </a:p>
          <a:p>
            <a:pPr marL="0" indent="0">
              <a:lnSpc>
                <a:spcPct val="120000"/>
              </a:lnSpc>
              <a:spcBef>
                <a:spcPts val="600"/>
              </a:spcBef>
              <a:buNone/>
            </a:pPr>
            <a:endParaRPr lang="fr-FR" dirty="0">
              <a:latin typeface="Comic Sans MS"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071546"/>
            <a:ext cx="8786812" cy="5381642"/>
          </a:xfrm>
        </p:spPr>
        <p:txBody>
          <a:bodyPr/>
          <a:lstStyle/>
          <a:p>
            <a:pPr marL="0" indent="0">
              <a:lnSpc>
                <a:spcPct val="120000"/>
              </a:lnSpc>
              <a:spcBef>
                <a:spcPts val="600"/>
              </a:spcBef>
              <a:buNone/>
            </a:pPr>
            <a:r>
              <a:rPr lang="en-US" sz="2000" dirty="0">
                <a:latin typeface="Comic Sans MS" pitchFamily="66" charset="0"/>
              </a:rPr>
              <a:t>The </a:t>
            </a:r>
            <a:r>
              <a:rPr lang="en-US" sz="2000" dirty="0" err="1">
                <a:latin typeface="Comic Sans MS" pitchFamily="66" charset="0"/>
              </a:rPr>
              <a:t>java:app</a:t>
            </a:r>
            <a:r>
              <a:rPr lang="en-US" sz="2000" dirty="0">
                <a:latin typeface="Comic Sans MS" pitchFamily="66" charset="0"/>
              </a:rPr>
              <a:t> namespace is used to look up local enterprise beans packaged within the same application. That is, the enterprise bean is packaged within an EAR file containing multiple Java EE modules. </a:t>
            </a:r>
          </a:p>
          <a:p>
            <a:pPr marL="0" indent="0">
              <a:lnSpc>
                <a:spcPct val="120000"/>
              </a:lnSpc>
              <a:spcBef>
                <a:spcPts val="600"/>
              </a:spcBef>
              <a:buNone/>
            </a:pPr>
            <a:r>
              <a:rPr lang="en-US" sz="2000" dirty="0">
                <a:latin typeface="Comic Sans MS" pitchFamily="66" charset="0"/>
              </a:rPr>
              <a:t>JNDI addresses using the </a:t>
            </a:r>
            <a:r>
              <a:rPr lang="en-US" sz="2000" dirty="0" err="1">
                <a:latin typeface="Comic Sans MS" pitchFamily="66" charset="0"/>
              </a:rPr>
              <a:t>java:app</a:t>
            </a:r>
            <a:r>
              <a:rPr lang="en-US" sz="2000" dirty="0">
                <a:latin typeface="Comic Sans MS" pitchFamily="66" charset="0"/>
              </a:rPr>
              <a:t> namespace are of the following form:</a:t>
            </a:r>
          </a:p>
          <a:p>
            <a:pPr marL="0" indent="0">
              <a:lnSpc>
                <a:spcPct val="120000"/>
              </a:lnSpc>
              <a:spcBef>
                <a:spcPts val="600"/>
              </a:spcBef>
              <a:buNone/>
            </a:pPr>
            <a:r>
              <a:rPr lang="fr-FR" sz="2000" dirty="0" err="1">
                <a:latin typeface="Comic Sans MS" pitchFamily="66" charset="0"/>
              </a:rPr>
              <a:t>java:app</a:t>
            </a:r>
            <a:r>
              <a:rPr lang="fr-FR" sz="2000" dirty="0">
                <a:latin typeface="Comic Sans MS" pitchFamily="66" charset="0"/>
              </a:rPr>
              <a:t>[/</a:t>
            </a:r>
            <a:r>
              <a:rPr lang="fr-FR" sz="2000" i="1" dirty="0">
                <a:latin typeface="Comic Sans MS" pitchFamily="66" charset="0"/>
              </a:rPr>
              <a:t>module </a:t>
            </a:r>
            <a:r>
              <a:rPr lang="fr-FR" sz="2000" i="1" dirty="0" err="1">
                <a:latin typeface="Comic Sans MS" pitchFamily="66" charset="0"/>
              </a:rPr>
              <a:t>name</a:t>
            </a:r>
            <a:r>
              <a:rPr lang="fr-FR" sz="2000" i="1" dirty="0">
                <a:latin typeface="Comic Sans MS" pitchFamily="66" charset="0"/>
              </a:rPr>
              <a:t>]/</a:t>
            </a:r>
            <a:r>
              <a:rPr lang="fr-FR" sz="2000" i="1" dirty="0" err="1">
                <a:latin typeface="Comic Sans MS" pitchFamily="66" charset="0"/>
              </a:rPr>
              <a:t>enterprise</a:t>
            </a:r>
            <a:r>
              <a:rPr lang="fr-FR" sz="2000" i="1" dirty="0">
                <a:latin typeface="Comic Sans MS" pitchFamily="66" charset="0"/>
              </a:rPr>
              <a:t> </a:t>
            </a:r>
            <a:r>
              <a:rPr lang="fr-FR" sz="2000" i="1" dirty="0" err="1">
                <a:latin typeface="Comic Sans MS" pitchFamily="66" charset="0"/>
              </a:rPr>
              <a:t>bean</a:t>
            </a:r>
            <a:r>
              <a:rPr lang="fr-FR" sz="2000" i="1" dirty="0">
                <a:latin typeface="Comic Sans MS" pitchFamily="66" charset="0"/>
              </a:rPr>
              <a:t> </a:t>
            </a:r>
            <a:r>
              <a:rPr lang="fr-FR" sz="2000" i="1" dirty="0" err="1">
                <a:latin typeface="Comic Sans MS" pitchFamily="66" charset="0"/>
              </a:rPr>
              <a:t>name</a:t>
            </a:r>
            <a:r>
              <a:rPr lang="fr-FR" sz="2000" i="1" dirty="0">
                <a:latin typeface="Comic Sans MS" pitchFamily="66" charset="0"/>
              </a:rPr>
              <a:t>[/interface </a:t>
            </a:r>
            <a:r>
              <a:rPr lang="fr-FR" sz="2000" i="1" dirty="0" err="1">
                <a:latin typeface="Comic Sans MS" pitchFamily="66" charset="0"/>
              </a:rPr>
              <a:t>name</a:t>
            </a:r>
            <a:r>
              <a:rPr lang="fr-FR" sz="2000" i="1" dirty="0">
                <a:latin typeface="Comic Sans MS" pitchFamily="66" charset="0"/>
              </a:rPr>
              <a:t>]</a:t>
            </a:r>
          </a:p>
          <a:p>
            <a:pPr marL="0" indent="0">
              <a:lnSpc>
                <a:spcPct val="120000"/>
              </a:lnSpc>
              <a:spcBef>
                <a:spcPts val="600"/>
              </a:spcBef>
              <a:buNone/>
            </a:pPr>
            <a:r>
              <a:rPr lang="en-US" sz="2000" dirty="0">
                <a:latin typeface="Comic Sans MS" pitchFamily="66" charset="0"/>
              </a:rPr>
              <a:t>The module name is optional. The interface name is required only if the enterprise bean implements more than one business interface. For example, if an enterprise bean, </a:t>
            </a:r>
            <a:r>
              <a:rPr lang="en-US" sz="2000" dirty="0" err="1">
                <a:latin typeface="Comic Sans MS" pitchFamily="66" charset="0"/>
              </a:rPr>
              <a:t>MyBean</a:t>
            </a:r>
            <a:r>
              <a:rPr lang="en-US" sz="2000" dirty="0">
                <a:latin typeface="Comic Sans MS" pitchFamily="66" charset="0"/>
              </a:rPr>
              <a:t>, is packaged within the web application archive </a:t>
            </a:r>
            <a:r>
              <a:rPr lang="en-US" sz="2000" dirty="0" err="1">
                <a:latin typeface="Comic Sans MS" pitchFamily="66" charset="0"/>
              </a:rPr>
              <a:t>myApp.war</a:t>
            </a:r>
            <a:r>
              <a:rPr lang="en-US" sz="2000" dirty="0">
                <a:latin typeface="Comic Sans MS" pitchFamily="66" charset="0"/>
              </a:rPr>
              <a:t>, the module name is </a:t>
            </a:r>
            <a:r>
              <a:rPr lang="en-US" sz="2000" dirty="0" err="1">
                <a:latin typeface="Comic Sans MS" pitchFamily="66" charset="0"/>
              </a:rPr>
              <a:t>myApp</a:t>
            </a:r>
            <a:r>
              <a:rPr lang="en-US" sz="2000" dirty="0">
                <a:latin typeface="Comic Sans MS" pitchFamily="66" charset="0"/>
              </a:rPr>
              <a:t>. The portable JNDI name is </a:t>
            </a:r>
            <a:r>
              <a:rPr lang="en-US" sz="2000" dirty="0" err="1">
                <a:latin typeface="Comic Sans MS" pitchFamily="66" charset="0"/>
              </a:rPr>
              <a:t>java:module</a:t>
            </a:r>
            <a:r>
              <a:rPr lang="en-US" sz="2000" dirty="0">
                <a:latin typeface="Comic Sans MS" pitchFamily="66" charset="0"/>
              </a:rPr>
              <a:t>/</a:t>
            </a:r>
            <a:r>
              <a:rPr lang="en-US" sz="2000" dirty="0" err="1">
                <a:latin typeface="Comic Sans MS" pitchFamily="66" charset="0"/>
              </a:rPr>
              <a:t>MyBean</a:t>
            </a:r>
            <a:r>
              <a:rPr lang="en-US" sz="2000" dirty="0">
                <a:latin typeface="Comic Sans MS" pitchFamily="66" charset="0"/>
              </a:rPr>
              <a:t> An equivalent JNDI name using the </a:t>
            </a:r>
            <a:r>
              <a:rPr lang="en-US" sz="2000" dirty="0" err="1">
                <a:latin typeface="Comic Sans MS" pitchFamily="66" charset="0"/>
              </a:rPr>
              <a:t>java:global</a:t>
            </a:r>
            <a:r>
              <a:rPr lang="en-US" sz="2000" dirty="0">
                <a:latin typeface="Comic Sans MS" pitchFamily="66" charset="0"/>
              </a:rPr>
              <a:t> namespace is </a:t>
            </a:r>
            <a:r>
              <a:rPr lang="en-US" sz="2000" dirty="0" err="1">
                <a:latin typeface="Comic Sans MS" pitchFamily="66" charset="0"/>
              </a:rPr>
              <a:t>java:global</a:t>
            </a:r>
            <a:r>
              <a:rPr lang="en-US" sz="2000" dirty="0">
                <a:latin typeface="Comic Sans MS" pitchFamily="66" charset="0"/>
              </a:rPr>
              <a:t>/</a:t>
            </a:r>
            <a:r>
              <a:rPr lang="en-US" sz="2000" dirty="0" err="1">
                <a:latin typeface="Comic Sans MS" pitchFamily="66" charset="0"/>
              </a:rPr>
              <a:t>myApp</a:t>
            </a:r>
            <a:r>
              <a:rPr lang="en-US" sz="2000" dirty="0">
                <a:latin typeface="Comic Sans MS" pitchFamily="66" charset="0"/>
              </a:rPr>
              <a:t>/</a:t>
            </a:r>
            <a:r>
              <a:rPr lang="en-US" sz="2000" dirty="0" err="1">
                <a:latin typeface="Comic Sans MS" pitchFamily="66" charset="0"/>
              </a:rPr>
              <a:t>MyBean</a:t>
            </a:r>
            <a:r>
              <a:rPr lang="en-US" sz="2000" dirty="0">
                <a:latin typeface="Comic Sans MS" pitchFamily="66" charset="0"/>
              </a:rPr>
              <a:t>.</a:t>
            </a:r>
            <a:endParaRPr lang="fr-FR" sz="2000" dirty="0">
              <a:latin typeface="Comic Sans MS" pitchFamily="66" charset="0"/>
            </a:endParaRPr>
          </a:p>
          <a:p>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0108"/>
            <a:ext cx="9144000" cy="5126055"/>
          </a:xfrm>
        </p:spPr>
        <p:txBody>
          <a:bodyPr>
            <a:normAutofit fontScale="77500" lnSpcReduction="20000"/>
          </a:bodyPr>
          <a:lstStyle/>
          <a:p>
            <a:pPr>
              <a:buNone/>
            </a:pPr>
            <a:endParaRPr lang="en-US" dirty="0">
              <a:latin typeface="Comic Sans MS" pitchFamily="66" charset="0"/>
            </a:endParaRPr>
          </a:p>
          <a:p>
            <a:pPr indent="0">
              <a:buNone/>
            </a:pPr>
            <a:r>
              <a:rPr lang="en-US" dirty="0">
                <a:latin typeface="Comic Sans MS" pitchFamily="66" charset="0"/>
              </a:rPr>
              <a:t>When designing a distributed  application, one of the first decisions is about the type of client</a:t>
            </a:r>
          </a:p>
          <a:p>
            <a:pPr indent="0">
              <a:buNone/>
            </a:pPr>
            <a:r>
              <a:rPr lang="en-US" dirty="0">
                <a:latin typeface="Comic Sans MS" pitchFamily="66" charset="0"/>
              </a:rPr>
              <a:t>access allowed by the enterprise beans: remote, local, or Web service.</a:t>
            </a:r>
          </a:p>
          <a:p>
            <a:pPr indent="0">
              <a:buNone/>
            </a:pPr>
            <a:endParaRPr lang="en-US" dirty="0">
              <a:latin typeface="Comic Sans MS" pitchFamily="66" charset="0"/>
            </a:endParaRPr>
          </a:p>
          <a:p>
            <a:pPr indent="0">
              <a:buNone/>
            </a:pPr>
            <a:r>
              <a:rPr lang="fr-FR" dirty="0" err="1">
                <a:latin typeface="Comic Sans MS" pitchFamily="66" charset="0"/>
              </a:rPr>
              <a:t>Accessing</a:t>
            </a:r>
            <a:r>
              <a:rPr lang="fr-FR" dirty="0">
                <a:latin typeface="Comic Sans MS" pitchFamily="66" charset="0"/>
              </a:rPr>
              <a:t> Enterprise </a:t>
            </a:r>
            <a:r>
              <a:rPr lang="fr-FR" dirty="0" err="1">
                <a:latin typeface="Comic Sans MS" pitchFamily="66" charset="0"/>
              </a:rPr>
              <a:t>Beans</a:t>
            </a:r>
            <a:r>
              <a:rPr lang="fr-FR" dirty="0">
                <a:latin typeface="Comic Sans MS" pitchFamily="66" charset="0"/>
              </a:rPr>
              <a:t> </a:t>
            </a:r>
            <a:r>
              <a:rPr lang="en-US" dirty="0">
                <a:latin typeface="Comic Sans MS" pitchFamily="66" charset="0"/>
              </a:rPr>
              <a:t>whether to allow local or remote access depends on the following factors:</a:t>
            </a:r>
          </a:p>
          <a:p>
            <a:pPr indent="0">
              <a:buNone/>
            </a:pPr>
            <a:endParaRPr lang="en-US" dirty="0">
              <a:latin typeface="Comic Sans MS" pitchFamily="66" charset="0"/>
            </a:endParaRPr>
          </a:p>
          <a:p>
            <a:pPr marL="0" indent="0">
              <a:buNone/>
            </a:pPr>
            <a:r>
              <a:rPr lang="en-US" dirty="0">
                <a:latin typeface="Comic Sans MS" pitchFamily="66" charset="0"/>
              </a:rPr>
              <a:t>■ </a:t>
            </a:r>
            <a:r>
              <a:rPr lang="en-US" b="1" dirty="0">
                <a:latin typeface="Comic Sans MS" pitchFamily="66" charset="0"/>
              </a:rPr>
              <a:t>Tight or loose coupling of related beans: Tightly coupled beans depend on one another.</a:t>
            </a:r>
          </a:p>
          <a:p>
            <a:pPr marL="0" indent="0">
              <a:buNone/>
            </a:pPr>
            <a:r>
              <a:rPr lang="en-US" dirty="0">
                <a:latin typeface="Comic Sans MS" pitchFamily="66" charset="0"/>
              </a:rPr>
              <a:t>For example, if a session bean that processes sales orders calls a session bean that emails a confirmation message to the customer, these beans are tightly coupled. Tightly coupled beans are good candidates for local access. Because they fit together as a logical unit, they typically call each other often and would benefit from the increased performance that is </a:t>
            </a:r>
            <a:r>
              <a:rPr lang="fr-FR" dirty="0">
                <a:latin typeface="Comic Sans MS" pitchFamily="66" charset="0"/>
              </a:rPr>
              <a:t>possible </a:t>
            </a:r>
            <a:r>
              <a:rPr lang="fr-FR" dirty="0" err="1">
                <a:latin typeface="Comic Sans MS" pitchFamily="66" charset="0"/>
              </a:rPr>
              <a:t>with</a:t>
            </a:r>
            <a:r>
              <a:rPr lang="fr-FR" dirty="0">
                <a:latin typeface="Comic Sans MS" pitchFamily="66" charset="0"/>
              </a:rPr>
              <a:t> local </a:t>
            </a:r>
            <a:r>
              <a:rPr lang="fr-FR" dirty="0" err="1">
                <a:latin typeface="Comic Sans MS" pitchFamily="66" charset="0"/>
              </a:rPr>
              <a:t>access</a:t>
            </a:r>
            <a:r>
              <a:rPr lang="fr-FR" dirty="0">
                <a:latin typeface="Comic Sans MS" pitchFamily="66" charset="0"/>
              </a:rPr>
              <a:t>.</a:t>
            </a:r>
          </a:p>
          <a:p>
            <a:pPr marL="0" indent="0">
              <a:buNone/>
            </a:pPr>
            <a:r>
              <a:rPr lang="en-US" dirty="0">
                <a:latin typeface="Comic Sans MS" pitchFamily="66" charset="0"/>
              </a:rPr>
              <a:t>■ </a:t>
            </a:r>
            <a:r>
              <a:rPr lang="en-US" b="1" dirty="0">
                <a:latin typeface="Comic Sans MS" pitchFamily="66" charset="0"/>
              </a:rPr>
              <a:t>Type of client: If an enterprise bean is accessed by application clients, it should allow remote </a:t>
            </a:r>
            <a:r>
              <a:rPr lang="en-US" dirty="0">
                <a:latin typeface="Comic Sans MS" pitchFamily="66" charset="0"/>
              </a:rPr>
              <a:t>access. In a production environment, these clients almost always run on machines other than those on which the Server is running. If an enterprise bean’s clients are web components or other enterprise beans, the type of access depends on how </a:t>
            </a:r>
            <a:r>
              <a:rPr lang="fr-FR" dirty="0">
                <a:latin typeface="Comic Sans MS" pitchFamily="66" charset="0"/>
              </a:rPr>
              <a:t>components </a:t>
            </a:r>
            <a:r>
              <a:rPr lang="fr-FR" dirty="0" err="1">
                <a:latin typeface="Comic Sans MS" pitchFamily="66" charset="0"/>
              </a:rPr>
              <a:t>should</a:t>
            </a:r>
            <a:r>
              <a:rPr lang="fr-FR" dirty="0">
                <a:latin typeface="Comic Sans MS" pitchFamily="66" charset="0"/>
              </a:rPr>
              <a:t> </a:t>
            </a:r>
            <a:r>
              <a:rPr lang="fr-FR" dirty="0" err="1">
                <a:latin typeface="Comic Sans MS" pitchFamily="66" charset="0"/>
              </a:rPr>
              <a:t>be</a:t>
            </a:r>
            <a:r>
              <a:rPr lang="fr-FR" dirty="0">
                <a:latin typeface="Comic Sans MS" pitchFamily="66" charset="0"/>
              </a:rPr>
              <a:t> </a:t>
            </a:r>
            <a:r>
              <a:rPr lang="fr-FR" dirty="0" err="1">
                <a:latin typeface="Comic Sans MS" pitchFamily="66" charset="0"/>
              </a:rPr>
              <a:t>distributed</a:t>
            </a:r>
            <a:r>
              <a:rPr lang="fr-FR" dirty="0">
                <a:latin typeface="Comic Sans MS" pitchFamily="66" charset="0"/>
              </a:rPr>
              <a:t>.</a:t>
            </a:r>
          </a:p>
          <a:p>
            <a:pPr marL="0" indent="0">
              <a:buNone/>
            </a:pPr>
            <a:endParaRPr lang="fr-FR" dirty="0">
              <a:latin typeface="Comic Sans MS" pitchFamily="66" charset="0"/>
            </a:endParaRPr>
          </a:p>
        </p:txBody>
      </p:sp>
      <p:sp>
        <p:nvSpPr>
          <p:cNvPr id="4" name="Rectangle 3"/>
          <p:cNvSpPr/>
          <p:nvPr/>
        </p:nvSpPr>
        <p:spPr>
          <a:xfrm>
            <a:off x="214282" y="285728"/>
            <a:ext cx="6489714" cy="446276"/>
          </a:xfrm>
          <a:prstGeom prst="rect">
            <a:avLst/>
          </a:prstGeom>
        </p:spPr>
        <p:txBody>
          <a:bodyPr wrap="square">
            <a:spAutoFit/>
          </a:bodyPr>
          <a:lstStyle/>
          <a:p>
            <a:pPr marL="241300" lvl="0" indent="-241300" defTabSz="642938">
              <a:spcBef>
                <a:spcPct val="20000"/>
              </a:spcBef>
            </a:pPr>
            <a:r>
              <a:rPr lang="en-US" sz="2300" b="1" kern="0" dirty="0">
                <a:solidFill>
                  <a:schemeClr val="bg1"/>
                </a:solidFill>
                <a:latin typeface="Comic Sans MS" pitchFamily="66" charset="0"/>
                <a:cs typeface="Arial"/>
              </a:rPr>
              <a:t>Deciding on Remote or Local Access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071546"/>
            <a:ext cx="8786812" cy="5381642"/>
          </a:xfrm>
        </p:spPr>
        <p:txBody>
          <a:bodyPr/>
          <a:lstStyle/>
          <a:p>
            <a:pPr marL="0" indent="0">
              <a:buNone/>
            </a:pPr>
            <a:r>
              <a:rPr lang="en-US" b="1" dirty="0">
                <a:latin typeface="Comic Sans MS" pitchFamily="66" charset="0"/>
              </a:rPr>
              <a:t>Component distribution: Java EE applications are scalable because their server-side </a:t>
            </a:r>
            <a:r>
              <a:rPr lang="en-US" dirty="0">
                <a:latin typeface="Comic Sans MS" pitchFamily="66" charset="0"/>
              </a:rPr>
              <a:t>components can be distributed across multiple machines. In a distributed application, for example, the server that the web components run on may not be the one on which the enterprise beans they access are deployed. In this distributed scenario, the enterprise beans </a:t>
            </a:r>
            <a:r>
              <a:rPr lang="fr-FR" dirty="0" err="1">
                <a:latin typeface="Comic Sans MS" pitchFamily="66" charset="0"/>
              </a:rPr>
              <a:t>should</a:t>
            </a:r>
            <a:r>
              <a:rPr lang="fr-FR" dirty="0">
                <a:latin typeface="Comic Sans MS" pitchFamily="66" charset="0"/>
              </a:rPr>
              <a:t> </a:t>
            </a:r>
            <a:r>
              <a:rPr lang="fr-FR" dirty="0" err="1">
                <a:latin typeface="Comic Sans MS" pitchFamily="66" charset="0"/>
              </a:rPr>
              <a:t>allow</a:t>
            </a:r>
            <a:r>
              <a:rPr lang="fr-FR" dirty="0">
                <a:latin typeface="Comic Sans MS" pitchFamily="66" charset="0"/>
              </a:rPr>
              <a:t> </a:t>
            </a:r>
            <a:r>
              <a:rPr lang="fr-FR" dirty="0" err="1">
                <a:latin typeface="Comic Sans MS" pitchFamily="66" charset="0"/>
              </a:rPr>
              <a:t>remote</a:t>
            </a:r>
            <a:r>
              <a:rPr lang="fr-FR" dirty="0">
                <a:latin typeface="Comic Sans MS" pitchFamily="66" charset="0"/>
              </a:rPr>
              <a:t> </a:t>
            </a:r>
            <a:r>
              <a:rPr lang="fr-FR" dirty="0" err="1">
                <a:latin typeface="Comic Sans MS" pitchFamily="66" charset="0"/>
              </a:rPr>
              <a:t>access</a:t>
            </a:r>
            <a:r>
              <a:rPr lang="fr-FR" dirty="0">
                <a:latin typeface="Comic Sans MS" pitchFamily="66" charset="0"/>
              </a:rPr>
              <a:t>.</a:t>
            </a:r>
          </a:p>
          <a:p>
            <a:pPr marL="0" indent="0">
              <a:buNone/>
            </a:pPr>
            <a:r>
              <a:rPr lang="en-US" dirty="0">
                <a:latin typeface="Comic Sans MS" pitchFamily="66" charset="0"/>
              </a:rPr>
              <a:t>■ </a:t>
            </a:r>
            <a:r>
              <a:rPr lang="en-US" b="1" dirty="0">
                <a:latin typeface="Comic Sans MS" pitchFamily="66" charset="0"/>
              </a:rPr>
              <a:t>Performance: Owing to such factors as network latency, remote calls may be slower than </a:t>
            </a:r>
            <a:r>
              <a:rPr lang="en-US" dirty="0">
                <a:latin typeface="Comic Sans MS" pitchFamily="66" charset="0"/>
              </a:rPr>
              <a:t>local calls. On the other hand, if you distribute components among different servers, you may improve the application’s </a:t>
            </a:r>
            <a:r>
              <a:rPr lang="en-US" dirty="0" err="1">
                <a:latin typeface="Comic Sans MS" pitchFamily="66" charset="0"/>
              </a:rPr>
              <a:t>overal</a:t>
            </a:r>
            <a:r>
              <a:rPr lang="en-US" dirty="0">
                <a:latin typeface="Comic Sans MS" pitchFamily="66" charset="0"/>
              </a:rPr>
              <a:t> performance.</a:t>
            </a:r>
          </a:p>
          <a:p>
            <a:pPr marL="0" indent="0">
              <a:buNone/>
            </a:pPr>
            <a:r>
              <a:rPr lang="en-US" dirty="0">
                <a:latin typeface="Comic Sans MS" pitchFamily="66" charset="0"/>
              </a:rPr>
              <a:t> Both of these statements are generalizations; performance can vary in different operational environments. Nevertheless, you should keep in mind how your application design might affect performance.</a:t>
            </a:r>
            <a:endParaRPr lang="fr-FR" dirty="0">
              <a:latin typeface="Comic Sans MS" pitchFamily="66" charset="0"/>
            </a:endParaRP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EJB Types</a:t>
            </a:r>
          </a:p>
        </p:txBody>
      </p:sp>
      <p:sp>
        <p:nvSpPr>
          <p:cNvPr id="3" name="Espace réservé du contenu 2"/>
          <p:cNvSpPr>
            <a:spLocks noGrp="1"/>
          </p:cNvSpPr>
          <p:nvPr>
            <p:ph idx="1"/>
          </p:nvPr>
        </p:nvSpPr>
        <p:spPr/>
        <p:txBody>
          <a:bodyPr/>
          <a:lstStyle/>
          <a:p>
            <a:r>
              <a:rPr lang="en-US" dirty="0">
                <a:latin typeface="Comic Sans MS" pitchFamily="66" charset="0"/>
              </a:rPr>
              <a:t>Enterprise beans are either :</a:t>
            </a:r>
          </a:p>
          <a:p>
            <a:pPr>
              <a:buNone/>
            </a:pPr>
            <a:endParaRPr lang="en-US" dirty="0">
              <a:latin typeface="Comic Sans MS" pitchFamily="66" charset="0"/>
            </a:endParaRPr>
          </a:p>
          <a:p>
            <a:pPr lvl="1"/>
            <a:r>
              <a:rPr lang="en-US" dirty="0">
                <a:latin typeface="Comic Sans MS" pitchFamily="66" charset="0"/>
              </a:rPr>
              <a:t>A </a:t>
            </a:r>
            <a:r>
              <a:rPr lang="en-US" b="1" i="1" dirty="0">
                <a:latin typeface="Comic Sans MS" pitchFamily="66" charset="0"/>
              </a:rPr>
              <a:t>session bean :</a:t>
            </a:r>
            <a:r>
              <a:rPr lang="en-US" i="1" dirty="0">
                <a:latin typeface="Comic Sans MS" pitchFamily="66" charset="0"/>
              </a:rPr>
              <a:t>represents a transient conversation with a client. </a:t>
            </a:r>
          </a:p>
          <a:p>
            <a:pPr lvl="1">
              <a:buNone/>
            </a:pPr>
            <a:r>
              <a:rPr lang="en-US" i="1" dirty="0">
                <a:latin typeface="Comic Sans MS" pitchFamily="66" charset="0"/>
              </a:rPr>
              <a:t>When the client finishes </a:t>
            </a:r>
            <a:r>
              <a:rPr lang="en-US" dirty="0">
                <a:latin typeface="Comic Sans MS" pitchFamily="66" charset="0"/>
              </a:rPr>
              <a:t>executing, the session bean and its data are gone.</a:t>
            </a:r>
          </a:p>
          <a:p>
            <a:pPr lvl="1">
              <a:buNone/>
            </a:pPr>
            <a:endParaRPr lang="en-US" dirty="0">
              <a:latin typeface="Comic Sans MS" pitchFamily="66" charset="0"/>
            </a:endParaRPr>
          </a:p>
          <a:p>
            <a:pPr lvl="1"/>
            <a:r>
              <a:rPr lang="en-US" dirty="0">
                <a:latin typeface="Comic Sans MS" pitchFamily="66" charset="0"/>
              </a:rPr>
              <a:t> A </a:t>
            </a:r>
            <a:r>
              <a:rPr lang="en-US" b="1" i="1" dirty="0">
                <a:latin typeface="Comic Sans MS" pitchFamily="66" charset="0"/>
              </a:rPr>
              <a:t>message-driven bean :</a:t>
            </a:r>
            <a:r>
              <a:rPr lang="en-US" i="1" dirty="0">
                <a:latin typeface="Comic Sans MS" pitchFamily="66" charset="0"/>
              </a:rPr>
              <a:t>combines features of a session bean and a message listener, allowing </a:t>
            </a:r>
            <a:r>
              <a:rPr lang="en-US" dirty="0">
                <a:latin typeface="Comic Sans MS" pitchFamily="66" charset="0"/>
              </a:rPr>
              <a:t>a business component to receive messages asynchronously.  Commonly, these are </a:t>
            </a:r>
            <a:r>
              <a:rPr lang="en-US" b="1" dirty="0">
                <a:latin typeface="Comic Sans MS" pitchFamily="66" charset="0"/>
              </a:rPr>
              <a:t>Java</a:t>
            </a:r>
            <a:r>
              <a:rPr lang="fr-FR" b="1" dirty="0">
                <a:latin typeface="Comic Sans MS" pitchFamily="66" charset="0"/>
              </a:rPr>
              <a:t>Message Service </a:t>
            </a:r>
            <a:r>
              <a:rPr lang="fr-FR" dirty="0">
                <a:latin typeface="Comic Sans MS" pitchFamily="66" charset="0"/>
              </a:rPr>
              <a:t>(JMS) messages.</a:t>
            </a:r>
          </a:p>
          <a:p>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214422"/>
            <a:ext cx="8643998" cy="5072098"/>
          </a:xfrm>
        </p:spPr>
        <p:txBody>
          <a:bodyPr>
            <a:normAutofit fontScale="62500" lnSpcReduction="20000"/>
          </a:bodyPr>
          <a:lstStyle/>
          <a:p>
            <a:pPr>
              <a:buNone/>
            </a:pPr>
            <a:r>
              <a:rPr lang="en-US" dirty="0">
                <a:latin typeface="Comic Sans MS" pitchFamily="66" charset="0"/>
              </a:rPr>
              <a:t>If you aren’t sure which type of access an enterprise bean should have, choose remote access. This decision gives you more flexibility. In the future, you can distribute your components to accommodate the growing demands on your application. Although it is uncommon, it is possible for an enterprise bean to allow both remote and local access. If this is the case, either the business interface of the bean must be explicitly designated as a business interface by being decorated with the @Remote or @Local annotations, or the bean class must explicitly designate the business interfaces by using the @Remote and @Local annotations. The same business interface cannot be both a local and a remote business </a:t>
            </a:r>
            <a:r>
              <a:rPr lang="fr-FR" dirty="0">
                <a:latin typeface="Comic Sans MS" pitchFamily="66" charset="0"/>
              </a:rPr>
              <a:t>interface.</a:t>
            </a:r>
          </a:p>
          <a:p>
            <a:pPr>
              <a:buNone/>
            </a:pPr>
            <a:endParaRPr lang="fr-FR" dirty="0">
              <a:latin typeface="Comic Sans MS" pitchFamily="66" charset="0"/>
            </a:endParaRPr>
          </a:p>
          <a:p>
            <a:pPr>
              <a:buNone/>
            </a:pPr>
            <a:r>
              <a:rPr lang="fr-FR" b="1" dirty="0">
                <a:latin typeface="Comic Sans MS" pitchFamily="66" charset="0"/>
              </a:rPr>
              <a:t>Local Clients</a:t>
            </a:r>
          </a:p>
          <a:p>
            <a:pPr>
              <a:buNone/>
            </a:pPr>
            <a:r>
              <a:rPr lang="en-US" dirty="0">
                <a:latin typeface="Comic Sans MS" pitchFamily="66" charset="0"/>
              </a:rPr>
              <a:t>A local client has these characteristics: </a:t>
            </a:r>
          </a:p>
          <a:p>
            <a:pPr lvl="1">
              <a:buNone/>
            </a:pPr>
            <a:r>
              <a:rPr lang="en-US" dirty="0">
                <a:latin typeface="Comic Sans MS" pitchFamily="66" charset="0"/>
              </a:rPr>
              <a:t>■ It must run in the same application as the enterprise bean it accesses.</a:t>
            </a:r>
          </a:p>
          <a:p>
            <a:pPr lvl="1">
              <a:buNone/>
            </a:pPr>
            <a:r>
              <a:rPr lang="en-US" dirty="0">
                <a:latin typeface="Comic Sans MS" pitchFamily="66" charset="0"/>
              </a:rPr>
              <a:t>■ It can be a web component or another enterprise bean.</a:t>
            </a:r>
          </a:p>
          <a:p>
            <a:pPr lvl="1">
              <a:buNone/>
            </a:pPr>
            <a:r>
              <a:rPr lang="en-US" dirty="0">
                <a:latin typeface="Comic Sans MS" pitchFamily="66" charset="0"/>
              </a:rPr>
              <a:t>■ To the local client, the location of the enterprise bean it accesses is not transparent.</a:t>
            </a:r>
          </a:p>
          <a:p>
            <a:pPr>
              <a:buNone/>
            </a:pPr>
            <a:r>
              <a:rPr lang="en-US" dirty="0">
                <a:latin typeface="Comic Sans MS" pitchFamily="66" charset="0"/>
              </a:rPr>
              <a:t>The no-interface view of an enterprise bean is a local view. The public methods of the enterprise</a:t>
            </a:r>
          </a:p>
          <a:p>
            <a:pPr>
              <a:buNone/>
            </a:pPr>
            <a:r>
              <a:rPr lang="en-US" dirty="0">
                <a:latin typeface="Comic Sans MS" pitchFamily="66" charset="0"/>
              </a:rPr>
              <a:t>bean implementation class are exposed to local clients that access the no-interface view of the</a:t>
            </a:r>
          </a:p>
          <a:p>
            <a:pPr>
              <a:buNone/>
            </a:pPr>
            <a:r>
              <a:rPr lang="en-US" dirty="0">
                <a:latin typeface="Comic Sans MS" pitchFamily="66" charset="0"/>
              </a:rPr>
              <a:t>enterprise bean. </a:t>
            </a:r>
          </a:p>
          <a:p>
            <a:pPr>
              <a:buNone/>
            </a:pPr>
            <a:r>
              <a:rPr lang="en-US" dirty="0">
                <a:latin typeface="Comic Sans MS" pitchFamily="66" charset="0"/>
              </a:rPr>
              <a:t>Enterprise beans that use the no-interface view do not implement a business</a:t>
            </a:r>
          </a:p>
          <a:p>
            <a:pPr>
              <a:buNone/>
            </a:pPr>
            <a:r>
              <a:rPr lang="fr-FR" dirty="0">
                <a:latin typeface="Comic Sans MS" pitchFamily="66" charset="0"/>
              </a:rPr>
              <a:t>interface.</a:t>
            </a:r>
          </a:p>
          <a:p>
            <a:pPr>
              <a:buNone/>
            </a:pPr>
            <a:r>
              <a:rPr lang="en-US" dirty="0">
                <a:latin typeface="Comic Sans MS" pitchFamily="66" charset="0"/>
              </a:rPr>
              <a:t>The </a:t>
            </a:r>
            <a:r>
              <a:rPr lang="en-US" i="1" dirty="0">
                <a:latin typeface="Comic Sans MS" pitchFamily="66" charset="0"/>
              </a:rPr>
              <a:t>local business interface defines the bean’s business and lifecycle methods. If the bean’s</a:t>
            </a:r>
          </a:p>
          <a:p>
            <a:pPr>
              <a:buNone/>
            </a:pPr>
            <a:r>
              <a:rPr lang="en-US" dirty="0">
                <a:latin typeface="Comic Sans MS" pitchFamily="66" charset="0"/>
              </a:rPr>
              <a:t>business interface is not decorated with @Local or @Remote, and if the bean class does not</a:t>
            </a:r>
          </a:p>
          <a:p>
            <a:pPr>
              <a:buNone/>
            </a:pPr>
            <a:r>
              <a:rPr lang="en-US" dirty="0">
                <a:latin typeface="Comic Sans MS" pitchFamily="66" charset="0"/>
              </a:rPr>
              <a:t>specify the interface using @Local or @Remote, the business interface is by default a local</a:t>
            </a:r>
          </a:p>
          <a:p>
            <a:pPr>
              <a:buNone/>
            </a:pPr>
            <a:r>
              <a:rPr lang="fr-FR" dirty="0">
                <a:latin typeface="Comic Sans MS" pitchFamily="66" charset="0"/>
              </a:rPr>
              <a:t>Interface.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054617"/>
          </a:xfrm>
        </p:spPr>
        <p:txBody>
          <a:bodyPr>
            <a:normAutofit fontScale="85000" lnSpcReduction="20000"/>
          </a:bodyPr>
          <a:lstStyle/>
          <a:p>
            <a:pPr>
              <a:buNone/>
            </a:pPr>
            <a:r>
              <a:rPr lang="en-US" dirty="0">
                <a:latin typeface="Comic Sans MS" pitchFamily="66" charset="0"/>
              </a:rPr>
              <a:t>To build an enterprise bean that allows only local access, you may, but are not required to, do </a:t>
            </a:r>
            <a:r>
              <a:rPr lang="fr-FR" dirty="0">
                <a:latin typeface="Comic Sans MS" pitchFamily="66" charset="0"/>
              </a:rPr>
              <a:t>one of the </a:t>
            </a:r>
            <a:r>
              <a:rPr lang="fr-FR" dirty="0" err="1">
                <a:latin typeface="Comic Sans MS" pitchFamily="66" charset="0"/>
              </a:rPr>
              <a:t>following</a:t>
            </a:r>
            <a:r>
              <a:rPr lang="fr-FR" dirty="0">
                <a:latin typeface="Comic Sans MS" pitchFamily="66" charset="0"/>
              </a:rPr>
              <a:t>:</a:t>
            </a:r>
          </a:p>
          <a:p>
            <a:pPr>
              <a:buNone/>
            </a:pPr>
            <a:r>
              <a:rPr lang="en-US" dirty="0">
                <a:latin typeface="Comic Sans MS" pitchFamily="66" charset="0"/>
              </a:rPr>
              <a:t>■ Create an enterprise bean implementation class that does not implement a business interface, indicating that the bean exposes a no-interface view to clients. </a:t>
            </a:r>
          </a:p>
          <a:p>
            <a:pPr>
              <a:buNone/>
            </a:pPr>
            <a:r>
              <a:rPr lang="en-US" dirty="0">
                <a:latin typeface="Comic Sans MS" pitchFamily="66" charset="0"/>
              </a:rPr>
              <a:t>For example:</a:t>
            </a:r>
          </a:p>
          <a:p>
            <a:pPr>
              <a:buNone/>
            </a:pPr>
            <a:r>
              <a:rPr lang="fr-FR" dirty="0">
                <a:latin typeface="Comic Sans MS" pitchFamily="66" charset="0"/>
              </a:rPr>
              <a:t>@Session public class </a:t>
            </a:r>
            <a:r>
              <a:rPr lang="fr-FR" dirty="0" err="1">
                <a:latin typeface="Comic Sans MS" pitchFamily="66" charset="0"/>
              </a:rPr>
              <a:t>MyBean</a:t>
            </a:r>
            <a:r>
              <a:rPr lang="fr-FR" dirty="0">
                <a:latin typeface="Comic Sans MS" pitchFamily="66" charset="0"/>
              </a:rPr>
              <a:t> { ... }</a:t>
            </a:r>
          </a:p>
          <a:p>
            <a:pPr>
              <a:buNone/>
            </a:pPr>
            <a:r>
              <a:rPr lang="en-US" dirty="0">
                <a:latin typeface="Comic Sans MS" pitchFamily="66" charset="0"/>
              </a:rPr>
              <a:t>■ Annotate the business interface of the enterprise bean as a @Local interface. </a:t>
            </a:r>
          </a:p>
          <a:p>
            <a:pPr>
              <a:buNone/>
            </a:pPr>
            <a:r>
              <a:rPr lang="en-US" dirty="0">
                <a:latin typeface="Comic Sans MS" pitchFamily="66" charset="0"/>
              </a:rPr>
              <a:t>For example:</a:t>
            </a:r>
          </a:p>
          <a:p>
            <a:pPr>
              <a:buNone/>
            </a:pPr>
            <a:r>
              <a:rPr lang="fr-FR" dirty="0">
                <a:latin typeface="Comic Sans MS" pitchFamily="66" charset="0"/>
              </a:rPr>
              <a:t>@Local public interface </a:t>
            </a:r>
            <a:r>
              <a:rPr lang="fr-FR" dirty="0" err="1">
                <a:latin typeface="Comic Sans MS" pitchFamily="66" charset="0"/>
              </a:rPr>
              <a:t>InterfaceName</a:t>
            </a:r>
            <a:r>
              <a:rPr lang="fr-FR" dirty="0">
                <a:latin typeface="Comic Sans MS" pitchFamily="66" charset="0"/>
              </a:rPr>
              <a:t> { ... }</a:t>
            </a:r>
          </a:p>
          <a:p>
            <a:pPr>
              <a:buNone/>
            </a:pPr>
            <a:r>
              <a:rPr lang="en-US" dirty="0">
                <a:latin typeface="Comic Sans MS" pitchFamily="66" charset="0"/>
              </a:rPr>
              <a:t>■ Specify the interface by decorating the bean class with @Local and specify the interface </a:t>
            </a:r>
            <a:r>
              <a:rPr lang="fr-FR" dirty="0" err="1">
                <a:latin typeface="Comic Sans MS" pitchFamily="66" charset="0"/>
              </a:rPr>
              <a:t>name</a:t>
            </a:r>
            <a:r>
              <a:rPr lang="fr-FR" dirty="0">
                <a:latin typeface="Comic Sans MS" pitchFamily="66" charset="0"/>
              </a:rPr>
              <a:t>.</a:t>
            </a:r>
          </a:p>
          <a:p>
            <a:pPr>
              <a:buNone/>
            </a:pPr>
            <a:endParaRPr lang="fr-FR" dirty="0">
              <a:latin typeface="Comic Sans MS" pitchFamily="66" charset="0"/>
            </a:endParaRPr>
          </a:p>
          <a:p>
            <a:pPr>
              <a:buNone/>
            </a:pPr>
            <a:r>
              <a:rPr lang="fr-FR" dirty="0">
                <a:latin typeface="Comic Sans MS" pitchFamily="66" charset="0"/>
              </a:rPr>
              <a:t>For </a:t>
            </a:r>
            <a:r>
              <a:rPr lang="fr-FR" dirty="0" err="1">
                <a:latin typeface="Comic Sans MS" pitchFamily="66" charset="0"/>
              </a:rPr>
              <a:t>example</a:t>
            </a:r>
            <a:r>
              <a:rPr lang="fr-FR" dirty="0">
                <a:latin typeface="Comic Sans MS" pitchFamily="66" charset="0"/>
              </a:rPr>
              <a:t>:</a:t>
            </a:r>
          </a:p>
          <a:p>
            <a:pPr>
              <a:buNone/>
            </a:pPr>
            <a:r>
              <a:rPr lang="fr-FR" dirty="0">
                <a:latin typeface="Comic Sans MS" pitchFamily="66" charset="0"/>
              </a:rPr>
              <a:t>@Local(</a:t>
            </a:r>
            <a:r>
              <a:rPr lang="fr-FR" i="1" dirty="0" err="1">
                <a:latin typeface="Comic Sans MS" pitchFamily="66" charset="0"/>
              </a:rPr>
              <a:t>InterfaceName.class</a:t>
            </a:r>
            <a:r>
              <a:rPr lang="fr-FR" i="1" dirty="0">
                <a:latin typeface="Comic Sans MS" pitchFamily="66" charset="0"/>
              </a:rPr>
              <a:t>)</a:t>
            </a:r>
          </a:p>
          <a:p>
            <a:pPr>
              <a:buNone/>
            </a:pPr>
            <a:r>
              <a:rPr lang="en-US" dirty="0">
                <a:latin typeface="Comic Sans MS" pitchFamily="66" charset="0"/>
              </a:rPr>
              <a:t>public class </a:t>
            </a:r>
            <a:r>
              <a:rPr lang="en-US" i="1" dirty="0" err="1">
                <a:latin typeface="Comic Sans MS" pitchFamily="66" charset="0"/>
              </a:rPr>
              <a:t>BeanName</a:t>
            </a:r>
            <a:r>
              <a:rPr lang="en-US" i="1" dirty="0">
                <a:latin typeface="Comic Sans MS" pitchFamily="66" charset="0"/>
              </a:rPr>
              <a:t> implements </a:t>
            </a:r>
            <a:r>
              <a:rPr lang="en-US" i="1" dirty="0" err="1">
                <a:latin typeface="Comic Sans MS" pitchFamily="66" charset="0"/>
              </a:rPr>
              <a:t>InterfaceName</a:t>
            </a:r>
            <a:r>
              <a:rPr lang="en-US" i="1" dirty="0">
                <a:latin typeface="Comic Sans MS" pitchFamily="66" charset="0"/>
              </a:rPr>
              <a:t> { ... }</a:t>
            </a:r>
            <a:endParaRPr lang="fr-FR" dirty="0">
              <a:latin typeface="Comic Sans MS"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a:buNone/>
            </a:pPr>
            <a:r>
              <a:rPr lang="en-US" b="1" dirty="0">
                <a:latin typeface="Comic Sans MS" pitchFamily="66" charset="0"/>
              </a:rPr>
              <a:t>Accessing Local Enterprise Beans Using the No-</a:t>
            </a:r>
            <a:r>
              <a:rPr lang="en-US" b="1" dirty="0" err="1">
                <a:latin typeface="Comic Sans MS" pitchFamily="66" charset="0"/>
              </a:rPr>
              <a:t>InterfaceView</a:t>
            </a:r>
            <a:endParaRPr lang="en-US" b="1" dirty="0">
              <a:latin typeface="Comic Sans MS" pitchFamily="66" charset="0"/>
            </a:endParaRPr>
          </a:p>
          <a:p>
            <a:pPr marL="0" indent="0">
              <a:buNone/>
            </a:pPr>
            <a:r>
              <a:rPr lang="en-US" dirty="0">
                <a:latin typeface="Comic Sans MS" pitchFamily="66" charset="0"/>
              </a:rPr>
              <a:t>Client access to an enterprise bean that exposes a local, no-interface view is accomplished</a:t>
            </a:r>
          </a:p>
          <a:p>
            <a:pPr marL="0" indent="0">
              <a:buNone/>
            </a:pPr>
            <a:r>
              <a:rPr lang="en-US" dirty="0">
                <a:latin typeface="Comic Sans MS" pitchFamily="66" charset="0"/>
              </a:rPr>
              <a:t>through either dependency injection or JNDI lookup.</a:t>
            </a:r>
          </a:p>
          <a:p>
            <a:pPr marL="0" indent="0">
              <a:buNone/>
            </a:pPr>
            <a:r>
              <a:rPr lang="en-US" dirty="0">
                <a:latin typeface="Comic Sans MS" pitchFamily="66" charset="0"/>
              </a:rPr>
              <a:t>■ To obtain a reference to the no-interface view of an enterprise bean through dependency injection, use the </a:t>
            </a:r>
            <a:r>
              <a:rPr lang="en-US" dirty="0" err="1">
                <a:latin typeface="Comic Sans MS" pitchFamily="66" charset="0"/>
              </a:rPr>
              <a:t>javax.ejb.EJB</a:t>
            </a:r>
            <a:r>
              <a:rPr lang="en-US" dirty="0">
                <a:latin typeface="Comic Sans MS" pitchFamily="66" charset="0"/>
              </a:rPr>
              <a:t> annotation and specify the enterprise bean’s </a:t>
            </a:r>
            <a:r>
              <a:rPr lang="fr-FR" dirty="0" err="1">
                <a:latin typeface="Comic Sans MS" pitchFamily="66" charset="0"/>
              </a:rPr>
              <a:t>implementation</a:t>
            </a:r>
            <a:r>
              <a:rPr lang="fr-FR" dirty="0">
                <a:latin typeface="Comic Sans MS" pitchFamily="66" charset="0"/>
              </a:rPr>
              <a:t> class:</a:t>
            </a:r>
          </a:p>
          <a:p>
            <a:pPr marL="0" indent="0">
              <a:buNone/>
            </a:pPr>
            <a:r>
              <a:rPr lang="fr-FR" dirty="0">
                <a:latin typeface="Comic Sans MS" pitchFamily="66" charset="0"/>
              </a:rPr>
              <a:t>@EJB</a:t>
            </a:r>
          </a:p>
          <a:p>
            <a:pPr marL="0" indent="0">
              <a:buNone/>
            </a:pPr>
            <a:r>
              <a:rPr lang="fr-FR" dirty="0" err="1">
                <a:latin typeface="Comic Sans MS" pitchFamily="66" charset="0"/>
              </a:rPr>
              <a:t>ExampleBean</a:t>
            </a:r>
            <a:r>
              <a:rPr lang="fr-FR" dirty="0">
                <a:latin typeface="Comic Sans MS" pitchFamily="66" charset="0"/>
              </a:rPr>
              <a:t> </a:t>
            </a:r>
            <a:r>
              <a:rPr lang="fr-FR" dirty="0" err="1">
                <a:latin typeface="Comic Sans MS" pitchFamily="66" charset="0"/>
              </a:rPr>
              <a:t>exampleBean</a:t>
            </a:r>
            <a:r>
              <a:rPr lang="fr-FR" dirty="0">
                <a:latin typeface="Comic Sans MS" pitchFamily="66" charset="0"/>
              </a:rPr>
              <a:t>;</a:t>
            </a:r>
          </a:p>
          <a:p>
            <a:pPr marL="0" indent="0">
              <a:buNone/>
            </a:pPr>
            <a:r>
              <a:rPr lang="en-US" dirty="0">
                <a:latin typeface="Comic Sans MS" pitchFamily="66" charset="0"/>
              </a:rPr>
              <a:t>■ To obtain a reference to the no-interface view of an enterprise bean through JNDI lookup, use the </a:t>
            </a:r>
            <a:r>
              <a:rPr lang="en-US" dirty="0" err="1">
                <a:latin typeface="Comic Sans MS" pitchFamily="66" charset="0"/>
              </a:rPr>
              <a:t>javax.naming.InitialContext</a:t>
            </a:r>
            <a:r>
              <a:rPr lang="en-US" dirty="0">
                <a:latin typeface="Comic Sans MS" pitchFamily="66" charset="0"/>
              </a:rPr>
              <a:t> interface’s lookup method:</a:t>
            </a:r>
          </a:p>
          <a:p>
            <a:pPr marL="0" indent="0">
              <a:buNone/>
            </a:pPr>
            <a:r>
              <a:rPr lang="fr-FR" dirty="0" err="1">
                <a:latin typeface="Comic Sans MS" pitchFamily="66" charset="0"/>
              </a:rPr>
              <a:t>ExampleBean</a:t>
            </a:r>
            <a:r>
              <a:rPr lang="fr-FR" dirty="0">
                <a:latin typeface="Comic Sans MS" pitchFamily="66" charset="0"/>
              </a:rPr>
              <a:t> </a:t>
            </a:r>
            <a:r>
              <a:rPr lang="fr-FR" dirty="0" err="1">
                <a:latin typeface="Comic Sans MS" pitchFamily="66" charset="0"/>
              </a:rPr>
              <a:t>exampleBean</a:t>
            </a:r>
            <a:r>
              <a:rPr lang="fr-FR" dirty="0">
                <a:latin typeface="Comic Sans MS" pitchFamily="66" charset="0"/>
              </a:rPr>
              <a:t> = (</a:t>
            </a:r>
            <a:r>
              <a:rPr lang="fr-FR" dirty="0" err="1">
                <a:latin typeface="Comic Sans MS" pitchFamily="66" charset="0"/>
              </a:rPr>
              <a:t>ExampleBean</a:t>
            </a:r>
            <a:r>
              <a:rPr lang="fr-FR" dirty="0">
                <a:latin typeface="Comic Sans MS" pitchFamily="66" charset="0"/>
              </a:rPr>
              <a:t>)</a:t>
            </a:r>
          </a:p>
          <a:p>
            <a:pPr marL="0" indent="0">
              <a:buNone/>
            </a:pPr>
            <a:r>
              <a:rPr lang="fr-FR" dirty="0" err="1">
                <a:latin typeface="Comic Sans MS" pitchFamily="66" charset="0"/>
              </a:rPr>
              <a:t>InitialContext.lookup</a:t>
            </a:r>
            <a:r>
              <a:rPr lang="fr-FR" dirty="0">
                <a:latin typeface="Comic Sans MS" pitchFamily="66" charset="0"/>
              </a:rPr>
              <a:t>("</a:t>
            </a:r>
            <a:r>
              <a:rPr lang="fr-FR" dirty="0" err="1">
                <a:latin typeface="Comic Sans MS" pitchFamily="66" charset="0"/>
              </a:rPr>
              <a:t>java:module</a:t>
            </a:r>
            <a:r>
              <a:rPr lang="fr-FR" dirty="0">
                <a:latin typeface="Comic Sans MS" pitchFamily="66" charset="0"/>
              </a:rPr>
              <a:t>/</a:t>
            </a:r>
            <a:r>
              <a:rPr lang="fr-FR" dirty="0" err="1">
                <a:latin typeface="Comic Sans MS" pitchFamily="66" charset="0"/>
              </a:rPr>
              <a:t>ExampleBean</a:t>
            </a:r>
            <a:r>
              <a:rPr lang="fr-FR" dirty="0">
                <a:latin typeface="Comic Sans MS" pitchFamily="66" charset="0"/>
              </a:rPr>
              <a:t>");</a:t>
            </a:r>
          </a:p>
          <a:p>
            <a:pPr marL="0" indent="0">
              <a:buNone/>
            </a:pPr>
            <a:r>
              <a:rPr lang="en-US" dirty="0">
                <a:latin typeface="Comic Sans MS" pitchFamily="66" charset="0"/>
              </a:rPr>
              <a:t>Clients </a:t>
            </a:r>
            <a:r>
              <a:rPr lang="en-US" i="1" dirty="0">
                <a:latin typeface="Comic Sans MS" pitchFamily="66" charset="0"/>
              </a:rPr>
              <a:t>do not use the new operator to obtain a new instance of an enterprise bean that uses a </a:t>
            </a:r>
            <a:r>
              <a:rPr lang="fr-FR" dirty="0">
                <a:latin typeface="Comic Sans MS" pitchFamily="66" charset="0"/>
              </a:rPr>
              <a:t>no-interface </a:t>
            </a:r>
            <a:r>
              <a:rPr lang="fr-FR" dirty="0" err="1">
                <a:latin typeface="Comic Sans MS" pitchFamily="66" charset="0"/>
              </a:rPr>
              <a:t>view</a:t>
            </a:r>
            <a:r>
              <a:rPr lang="fr-FR" dirty="0">
                <a:latin typeface="Comic Sans MS" pitchFamily="66"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14422"/>
            <a:ext cx="8229600" cy="4911741"/>
          </a:xfrm>
        </p:spPr>
        <p:txBody>
          <a:bodyPr>
            <a:normAutofit fontScale="92500" lnSpcReduction="20000"/>
          </a:bodyPr>
          <a:lstStyle/>
          <a:p>
            <a:pPr>
              <a:buNone/>
            </a:pPr>
            <a:r>
              <a:rPr lang="en-US" b="1" dirty="0">
                <a:latin typeface="Comic Sans MS" pitchFamily="66" charset="0"/>
              </a:rPr>
              <a:t>Accessing Local Enterprise Beans That Implement Business Interfaces</a:t>
            </a:r>
          </a:p>
          <a:p>
            <a:pPr>
              <a:buNone/>
            </a:pPr>
            <a:r>
              <a:rPr lang="en-US" dirty="0">
                <a:latin typeface="Comic Sans MS" pitchFamily="66" charset="0"/>
              </a:rPr>
              <a:t>Client access to enterprise beans that implement local business interfaces is accomplished through either dependency injection or JNDI lookup.</a:t>
            </a:r>
          </a:p>
          <a:p>
            <a:pPr>
              <a:buNone/>
            </a:pPr>
            <a:r>
              <a:rPr lang="en-US" dirty="0">
                <a:latin typeface="Comic Sans MS" pitchFamily="66" charset="0"/>
              </a:rPr>
              <a:t>■ To obtain a reference to the local business interface of an enterprise bean through dependency injection, use the </a:t>
            </a:r>
            <a:r>
              <a:rPr lang="en-US" dirty="0" err="1">
                <a:latin typeface="Comic Sans MS" pitchFamily="66" charset="0"/>
              </a:rPr>
              <a:t>javax.ejb.EJB</a:t>
            </a:r>
            <a:r>
              <a:rPr lang="en-US" dirty="0">
                <a:latin typeface="Comic Sans MS" pitchFamily="66" charset="0"/>
              </a:rPr>
              <a:t> annotation and specify the enterprise bean’s </a:t>
            </a:r>
            <a:r>
              <a:rPr lang="fr-FR" dirty="0">
                <a:latin typeface="Comic Sans MS" pitchFamily="66" charset="0"/>
              </a:rPr>
              <a:t>local business interface </a:t>
            </a:r>
            <a:r>
              <a:rPr lang="fr-FR" dirty="0" err="1">
                <a:latin typeface="Comic Sans MS" pitchFamily="66" charset="0"/>
              </a:rPr>
              <a:t>name</a:t>
            </a:r>
            <a:r>
              <a:rPr lang="fr-FR" dirty="0">
                <a:latin typeface="Comic Sans MS" pitchFamily="66" charset="0"/>
              </a:rPr>
              <a:t>:</a:t>
            </a:r>
          </a:p>
          <a:p>
            <a:pPr>
              <a:buNone/>
            </a:pPr>
            <a:r>
              <a:rPr lang="fr-FR" dirty="0">
                <a:latin typeface="Comic Sans MS" pitchFamily="66" charset="0"/>
              </a:rPr>
              <a:t>@EJB</a:t>
            </a:r>
          </a:p>
          <a:p>
            <a:pPr>
              <a:buNone/>
            </a:pPr>
            <a:r>
              <a:rPr lang="fr-FR" dirty="0" err="1">
                <a:latin typeface="Comic Sans MS" pitchFamily="66" charset="0"/>
              </a:rPr>
              <a:t>Example</a:t>
            </a:r>
            <a:r>
              <a:rPr lang="fr-FR" dirty="0">
                <a:latin typeface="Comic Sans MS" pitchFamily="66" charset="0"/>
              </a:rPr>
              <a:t> </a:t>
            </a:r>
            <a:r>
              <a:rPr lang="fr-FR" dirty="0" err="1">
                <a:latin typeface="Comic Sans MS" pitchFamily="66" charset="0"/>
              </a:rPr>
              <a:t>example</a:t>
            </a:r>
            <a:r>
              <a:rPr lang="fr-FR" dirty="0">
                <a:latin typeface="Comic Sans MS" pitchFamily="66" charset="0"/>
              </a:rPr>
              <a:t>;</a:t>
            </a:r>
          </a:p>
          <a:p>
            <a:pPr>
              <a:buNone/>
            </a:pPr>
            <a:r>
              <a:rPr lang="en-US" dirty="0">
                <a:latin typeface="Comic Sans MS" pitchFamily="66" charset="0"/>
              </a:rPr>
              <a:t>■ To obtain a reference to a local business interface of an enterprise bean through JNDI lookup, use the </a:t>
            </a:r>
            <a:r>
              <a:rPr lang="en-US" dirty="0" err="1">
                <a:latin typeface="Comic Sans MS" pitchFamily="66" charset="0"/>
              </a:rPr>
              <a:t>javax.naming.InitialContext</a:t>
            </a:r>
            <a:r>
              <a:rPr lang="en-US" dirty="0">
                <a:latin typeface="Comic Sans MS" pitchFamily="66" charset="0"/>
              </a:rPr>
              <a:t> interface’s lookup method:</a:t>
            </a:r>
          </a:p>
          <a:p>
            <a:pPr>
              <a:buNone/>
            </a:pPr>
            <a:r>
              <a:rPr lang="fr-FR" dirty="0" err="1">
                <a:latin typeface="Comic Sans MS" pitchFamily="66" charset="0"/>
              </a:rPr>
              <a:t>ExampleLocal</a:t>
            </a:r>
            <a:r>
              <a:rPr lang="fr-FR" dirty="0">
                <a:latin typeface="Comic Sans MS" pitchFamily="66" charset="0"/>
              </a:rPr>
              <a:t> </a:t>
            </a:r>
            <a:r>
              <a:rPr lang="fr-FR" dirty="0" err="1">
                <a:latin typeface="Comic Sans MS" pitchFamily="66" charset="0"/>
              </a:rPr>
              <a:t>example</a:t>
            </a:r>
            <a:r>
              <a:rPr lang="fr-FR" dirty="0">
                <a:latin typeface="Comic Sans MS" pitchFamily="66" charset="0"/>
              </a:rPr>
              <a:t> = (</a:t>
            </a:r>
            <a:r>
              <a:rPr lang="fr-FR" dirty="0" err="1">
                <a:latin typeface="Comic Sans MS" pitchFamily="66" charset="0"/>
              </a:rPr>
              <a:t>ExampleLocal</a:t>
            </a:r>
            <a:r>
              <a:rPr lang="fr-FR" dirty="0">
                <a:latin typeface="Comic Sans MS" pitchFamily="66" charset="0"/>
              </a:rPr>
              <a:t>)</a:t>
            </a:r>
          </a:p>
          <a:p>
            <a:pPr>
              <a:buNone/>
            </a:pPr>
            <a:r>
              <a:rPr lang="fr-FR" dirty="0" err="1">
                <a:latin typeface="Comic Sans MS" pitchFamily="66" charset="0"/>
              </a:rPr>
              <a:t>InitialContext.lookup</a:t>
            </a:r>
            <a:r>
              <a:rPr lang="fr-FR" dirty="0">
                <a:latin typeface="Comic Sans MS" pitchFamily="66" charset="0"/>
              </a:rPr>
              <a:t>("</a:t>
            </a:r>
            <a:r>
              <a:rPr lang="fr-FR" dirty="0" err="1">
                <a:latin typeface="Comic Sans MS" pitchFamily="66" charset="0"/>
              </a:rPr>
              <a:t>java:module</a:t>
            </a:r>
            <a:r>
              <a:rPr lang="fr-FR" dirty="0">
                <a:latin typeface="Comic Sans MS" pitchFamily="66" charset="0"/>
              </a:rPr>
              <a:t>/</a:t>
            </a:r>
            <a:r>
              <a:rPr lang="fr-FR" dirty="0" err="1">
                <a:latin typeface="Comic Sans MS" pitchFamily="66" charset="0"/>
              </a:rPr>
              <a:t>ExampleLocal</a:t>
            </a:r>
            <a:r>
              <a:rPr lang="fr-FR" dirty="0">
                <a:latin typeface="Comic Sans MS" pitchFamily="66"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00108"/>
            <a:ext cx="8229600" cy="5126055"/>
          </a:xfrm>
        </p:spPr>
        <p:txBody>
          <a:bodyPr>
            <a:normAutofit fontScale="85000" lnSpcReduction="20000"/>
          </a:bodyPr>
          <a:lstStyle/>
          <a:p>
            <a:pPr>
              <a:buNone/>
            </a:pPr>
            <a:r>
              <a:rPr lang="fr-FR" b="1" dirty="0" err="1">
                <a:latin typeface="Comic Sans MS" pitchFamily="66" charset="0"/>
              </a:rPr>
              <a:t>Remote</a:t>
            </a:r>
            <a:r>
              <a:rPr lang="fr-FR" b="1" dirty="0">
                <a:latin typeface="Comic Sans MS" pitchFamily="66" charset="0"/>
              </a:rPr>
              <a:t> Clients</a:t>
            </a:r>
          </a:p>
          <a:p>
            <a:pPr marL="0" indent="0">
              <a:buNone/>
            </a:pPr>
            <a:r>
              <a:rPr lang="en-US" dirty="0">
                <a:latin typeface="Comic Sans MS" pitchFamily="66" charset="0"/>
              </a:rPr>
              <a:t>A remote client of an enterprise bean has the following traits:</a:t>
            </a:r>
          </a:p>
          <a:p>
            <a:pPr marL="400050" lvl="1" indent="0">
              <a:buNone/>
            </a:pPr>
            <a:r>
              <a:rPr lang="en-US" dirty="0">
                <a:latin typeface="Comic Sans MS" pitchFamily="66" charset="0"/>
              </a:rPr>
              <a:t>■ It can run on a different machine and a different JVM from the enterprise bean it accesses. (It is not required to run on a different JVM.)</a:t>
            </a:r>
          </a:p>
          <a:p>
            <a:pPr marL="400050" lvl="1" indent="0">
              <a:buNone/>
            </a:pPr>
            <a:r>
              <a:rPr lang="en-US" dirty="0">
                <a:latin typeface="Comic Sans MS" pitchFamily="66" charset="0"/>
              </a:rPr>
              <a:t>■ It can be a web component, an application client, or another enterprise bean.</a:t>
            </a:r>
          </a:p>
          <a:p>
            <a:pPr marL="400050" lvl="1" indent="0">
              <a:buNone/>
            </a:pPr>
            <a:r>
              <a:rPr lang="en-US" dirty="0">
                <a:latin typeface="Comic Sans MS" pitchFamily="66" charset="0"/>
              </a:rPr>
              <a:t>■ To a remote client, the location of the enterprise bean is transparent.</a:t>
            </a:r>
          </a:p>
          <a:p>
            <a:pPr marL="400050" lvl="1" indent="0">
              <a:buNone/>
            </a:pPr>
            <a:r>
              <a:rPr lang="en-US" dirty="0">
                <a:latin typeface="Comic Sans MS" pitchFamily="66" charset="0"/>
              </a:rPr>
              <a:t>■ The enterprise bean must implement a business interface. That is, remote clients </a:t>
            </a:r>
            <a:r>
              <a:rPr lang="en-US" i="1" dirty="0">
                <a:latin typeface="Comic Sans MS" pitchFamily="66" charset="0"/>
              </a:rPr>
              <a:t>may not </a:t>
            </a:r>
            <a:r>
              <a:rPr lang="en-US" dirty="0">
                <a:latin typeface="Comic Sans MS" pitchFamily="66" charset="0"/>
              </a:rPr>
              <a:t>access an enterprise bean through a no-interface view. To create an enterprise bean that allows remote access, you must either</a:t>
            </a:r>
          </a:p>
          <a:p>
            <a:pPr marL="400050" lvl="1" indent="0">
              <a:buNone/>
            </a:pPr>
            <a:r>
              <a:rPr lang="en-US" dirty="0">
                <a:latin typeface="Comic Sans MS" pitchFamily="66" charset="0"/>
              </a:rPr>
              <a:t>■ Decorate the business interface of the enterprise bean with the @Remote annotation:</a:t>
            </a:r>
          </a:p>
          <a:p>
            <a:pPr marL="400050" lvl="1" indent="0">
              <a:buNone/>
            </a:pPr>
            <a:r>
              <a:rPr lang="fr-FR" dirty="0">
                <a:latin typeface="Comic Sans MS" pitchFamily="66" charset="0"/>
              </a:rPr>
              <a:t>@</a:t>
            </a:r>
            <a:r>
              <a:rPr lang="fr-FR" dirty="0" err="1">
                <a:latin typeface="Comic Sans MS" pitchFamily="66" charset="0"/>
              </a:rPr>
              <a:t>Remote</a:t>
            </a:r>
            <a:r>
              <a:rPr lang="fr-FR" dirty="0">
                <a:latin typeface="Comic Sans MS" pitchFamily="66" charset="0"/>
              </a:rPr>
              <a:t> public interface </a:t>
            </a:r>
            <a:r>
              <a:rPr lang="fr-FR" dirty="0" err="1">
                <a:latin typeface="Comic Sans MS" pitchFamily="66" charset="0"/>
              </a:rPr>
              <a:t>InterfaceName</a:t>
            </a:r>
            <a:r>
              <a:rPr lang="fr-FR" dirty="0">
                <a:latin typeface="Comic Sans MS" pitchFamily="66" charset="0"/>
              </a:rPr>
              <a:t> { ... }</a:t>
            </a:r>
          </a:p>
          <a:p>
            <a:pPr marL="400050" lvl="1" indent="0">
              <a:buNone/>
            </a:pPr>
            <a:r>
              <a:rPr lang="en-US" dirty="0">
                <a:latin typeface="Comic Sans MS" pitchFamily="66" charset="0"/>
              </a:rPr>
              <a:t>■ Decorate the bean class with @Remote, specifying the business interface or interfaces:</a:t>
            </a:r>
          </a:p>
          <a:p>
            <a:pPr marL="400050" lvl="1" indent="0">
              <a:buNone/>
            </a:pPr>
            <a:r>
              <a:rPr lang="fr-FR" dirty="0">
                <a:latin typeface="Comic Sans MS" pitchFamily="66" charset="0"/>
              </a:rPr>
              <a:t>@</a:t>
            </a:r>
            <a:r>
              <a:rPr lang="fr-FR" dirty="0" err="1">
                <a:latin typeface="Comic Sans MS" pitchFamily="66" charset="0"/>
              </a:rPr>
              <a:t>Remote</a:t>
            </a:r>
            <a:r>
              <a:rPr lang="fr-FR" dirty="0">
                <a:latin typeface="Comic Sans MS" pitchFamily="66" charset="0"/>
              </a:rPr>
              <a:t>(</a:t>
            </a:r>
            <a:r>
              <a:rPr lang="fr-FR" dirty="0" err="1">
                <a:latin typeface="Comic Sans MS" pitchFamily="66" charset="0"/>
              </a:rPr>
              <a:t>InterfaceName.class</a:t>
            </a:r>
            <a:r>
              <a:rPr lang="fr-FR" dirty="0">
                <a:latin typeface="Comic Sans MS" pitchFamily="66" charset="0"/>
              </a:rPr>
              <a:t>)</a:t>
            </a:r>
          </a:p>
          <a:p>
            <a:pPr marL="400050" lvl="1" indent="0">
              <a:buNone/>
            </a:pPr>
            <a:r>
              <a:rPr lang="en-US" dirty="0">
                <a:latin typeface="Comic Sans MS" pitchFamily="66" charset="0"/>
              </a:rPr>
              <a:t>public class </a:t>
            </a:r>
            <a:r>
              <a:rPr lang="en-US" dirty="0" err="1">
                <a:latin typeface="Comic Sans MS" pitchFamily="66" charset="0"/>
              </a:rPr>
              <a:t>BeanName</a:t>
            </a:r>
            <a:r>
              <a:rPr lang="en-US" dirty="0">
                <a:latin typeface="Comic Sans MS" pitchFamily="66" charset="0"/>
              </a:rPr>
              <a:t> implements </a:t>
            </a:r>
            <a:r>
              <a:rPr lang="en-US" dirty="0" err="1">
                <a:latin typeface="Comic Sans MS" pitchFamily="66" charset="0"/>
              </a:rPr>
              <a:t>InterfaceName</a:t>
            </a:r>
            <a:r>
              <a:rPr lang="en-US" dirty="0">
                <a:latin typeface="Comic Sans MS" pitchFamily="66" charset="0"/>
              </a:rPr>
              <a:t> { ... }</a:t>
            </a:r>
          </a:p>
          <a:p>
            <a:pPr marL="400050" lvl="1" indent="0">
              <a:buNone/>
            </a:pPr>
            <a:r>
              <a:rPr lang="en-US" dirty="0">
                <a:latin typeface="Comic Sans MS" pitchFamily="66" charset="0"/>
              </a:rPr>
              <a:t>The </a:t>
            </a:r>
            <a:r>
              <a:rPr lang="en-US" i="1" dirty="0">
                <a:latin typeface="Comic Sans MS" pitchFamily="66" charset="0"/>
              </a:rPr>
              <a:t>remote interface defines the business and lifecycle methods that are specific to the bean.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142976" y="4071942"/>
            <a:ext cx="7038975" cy="1838325"/>
          </a:xfrm>
          <a:prstGeom prst="rect">
            <a:avLst/>
          </a:prstGeom>
          <a:noFill/>
          <a:ln w="9525">
            <a:noFill/>
            <a:miter lim="800000"/>
            <a:headEnd/>
            <a:tailEnd/>
          </a:ln>
          <a:effectLst/>
        </p:spPr>
      </p:pic>
      <p:sp>
        <p:nvSpPr>
          <p:cNvPr id="4" name="ZoneTexte 3"/>
          <p:cNvSpPr txBox="1"/>
          <p:nvPr/>
        </p:nvSpPr>
        <p:spPr>
          <a:xfrm>
            <a:off x="428596" y="1285860"/>
            <a:ext cx="8215370" cy="1569660"/>
          </a:xfrm>
          <a:prstGeom prst="rect">
            <a:avLst/>
          </a:prstGeom>
          <a:noFill/>
        </p:spPr>
        <p:txBody>
          <a:bodyPr wrap="square" rtlCol="0">
            <a:spAutoFit/>
          </a:bodyPr>
          <a:lstStyle/>
          <a:p>
            <a:pPr marL="400050" lvl="1" defTabSz="642938">
              <a:lnSpc>
                <a:spcPct val="80000"/>
              </a:lnSpc>
              <a:spcBef>
                <a:spcPct val="20000"/>
              </a:spcBef>
            </a:pPr>
            <a:r>
              <a:rPr lang="en-US" sz="2400" dirty="0">
                <a:solidFill>
                  <a:srgbClr val="003399"/>
                </a:solidFill>
                <a:latin typeface="Comic Sans MS" pitchFamily="66" charset="0"/>
                <a:cs typeface="+mn-cs"/>
              </a:rPr>
              <a:t>For example, the remote interface of a bean named </a:t>
            </a:r>
            <a:r>
              <a:rPr lang="en-US" sz="2400" dirty="0" err="1">
                <a:solidFill>
                  <a:srgbClr val="003399"/>
                </a:solidFill>
                <a:latin typeface="Comic Sans MS" pitchFamily="66" charset="0"/>
                <a:cs typeface="+mn-cs"/>
              </a:rPr>
              <a:t>BankAccountBean</a:t>
            </a:r>
            <a:r>
              <a:rPr lang="en-US" sz="2400" dirty="0">
                <a:solidFill>
                  <a:srgbClr val="003399"/>
                </a:solidFill>
                <a:latin typeface="Comic Sans MS" pitchFamily="66" charset="0"/>
                <a:cs typeface="+mn-cs"/>
              </a:rPr>
              <a:t> might have business methods named deposit and credit. The Figure shows how the interface controls the client’s view of </a:t>
            </a:r>
            <a:r>
              <a:rPr lang="fr-FR" sz="2400" dirty="0">
                <a:solidFill>
                  <a:srgbClr val="003399"/>
                </a:solidFill>
                <a:latin typeface="Comic Sans MS" pitchFamily="66" charset="0"/>
                <a:cs typeface="+mn-cs"/>
              </a:rPr>
              <a:t>an </a:t>
            </a:r>
            <a:r>
              <a:rPr lang="fr-FR" sz="2400" dirty="0" err="1">
                <a:solidFill>
                  <a:srgbClr val="003399"/>
                </a:solidFill>
                <a:latin typeface="Comic Sans MS" pitchFamily="66" charset="0"/>
                <a:cs typeface="+mn-cs"/>
              </a:rPr>
              <a:t>enterprise</a:t>
            </a:r>
            <a:r>
              <a:rPr lang="fr-FR" sz="2400" dirty="0">
                <a:solidFill>
                  <a:srgbClr val="003399"/>
                </a:solidFill>
                <a:latin typeface="Comic Sans MS" pitchFamily="66" charset="0"/>
                <a:cs typeface="+mn-cs"/>
              </a:rPr>
              <a:t> </a:t>
            </a:r>
            <a:r>
              <a:rPr lang="fr-FR" sz="2400" dirty="0" err="1">
                <a:solidFill>
                  <a:srgbClr val="003399"/>
                </a:solidFill>
                <a:latin typeface="Comic Sans MS" pitchFamily="66" charset="0"/>
                <a:cs typeface="+mn-cs"/>
              </a:rPr>
              <a:t>bean</a:t>
            </a:r>
            <a:r>
              <a:rPr lang="fr-FR" sz="2400" dirty="0">
                <a:solidFill>
                  <a:srgbClr val="003399"/>
                </a:solidFill>
                <a:latin typeface="Comic Sans MS" pitchFamily="66" charset="0"/>
                <a:cs typeface="+mn-cs"/>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79388" y="1142984"/>
            <a:ext cx="8786812" cy="5310204"/>
          </a:xfrm>
        </p:spPr>
        <p:txBody>
          <a:bodyPr>
            <a:normAutofit lnSpcReduction="10000"/>
          </a:bodyPr>
          <a:lstStyle/>
          <a:p>
            <a:pPr marL="0" indent="0">
              <a:buNone/>
            </a:pPr>
            <a:r>
              <a:rPr lang="en-US" dirty="0">
                <a:latin typeface="Comic Sans MS" pitchFamily="66" charset="0"/>
              </a:rPr>
              <a:t>Client access to an enterprise bean that implements a remote business interface is accomplished through either dependency injection or JNDI lookup.</a:t>
            </a:r>
          </a:p>
          <a:p>
            <a:pPr marL="0" indent="0">
              <a:buNone/>
            </a:pPr>
            <a:r>
              <a:rPr lang="en-US" dirty="0">
                <a:latin typeface="Comic Sans MS" pitchFamily="66" charset="0"/>
              </a:rPr>
              <a:t>■ To obtain a reference to the remote business interface of an enterprise bean through dependency injection, use the </a:t>
            </a:r>
            <a:r>
              <a:rPr lang="en-US" dirty="0" err="1">
                <a:latin typeface="Comic Sans MS" pitchFamily="66" charset="0"/>
              </a:rPr>
              <a:t>javax.ejb.EJB</a:t>
            </a:r>
            <a:r>
              <a:rPr lang="en-US" dirty="0">
                <a:latin typeface="Comic Sans MS" pitchFamily="66" charset="0"/>
              </a:rPr>
              <a:t> annotation and specify the enterprise bean’s </a:t>
            </a:r>
            <a:r>
              <a:rPr lang="fr-FR" dirty="0" err="1">
                <a:latin typeface="Comic Sans MS" pitchFamily="66" charset="0"/>
              </a:rPr>
              <a:t>remote</a:t>
            </a:r>
            <a:r>
              <a:rPr lang="fr-FR" dirty="0">
                <a:latin typeface="Comic Sans MS" pitchFamily="66" charset="0"/>
              </a:rPr>
              <a:t> business interface </a:t>
            </a:r>
            <a:r>
              <a:rPr lang="fr-FR" dirty="0" err="1">
                <a:latin typeface="Comic Sans MS" pitchFamily="66" charset="0"/>
              </a:rPr>
              <a:t>name</a:t>
            </a:r>
            <a:r>
              <a:rPr lang="fr-FR" dirty="0">
                <a:latin typeface="Comic Sans MS" pitchFamily="66" charset="0"/>
              </a:rPr>
              <a:t>:</a:t>
            </a:r>
          </a:p>
          <a:p>
            <a:pPr marL="0" indent="0">
              <a:buNone/>
            </a:pPr>
            <a:r>
              <a:rPr lang="fr-FR" dirty="0">
                <a:latin typeface="Comic Sans MS" pitchFamily="66" charset="0"/>
              </a:rPr>
              <a:t>@EJB</a:t>
            </a:r>
          </a:p>
          <a:p>
            <a:pPr marL="0" indent="0">
              <a:buNone/>
            </a:pPr>
            <a:r>
              <a:rPr lang="fr-FR" dirty="0" err="1">
                <a:latin typeface="Comic Sans MS" pitchFamily="66" charset="0"/>
              </a:rPr>
              <a:t>Example</a:t>
            </a:r>
            <a:r>
              <a:rPr lang="fr-FR" dirty="0">
                <a:latin typeface="Comic Sans MS" pitchFamily="66" charset="0"/>
              </a:rPr>
              <a:t> </a:t>
            </a:r>
            <a:r>
              <a:rPr lang="fr-FR" dirty="0" err="1">
                <a:latin typeface="Comic Sans MS" pitchFamily="66" charset="0"/>
              </a:rPr>
              <a:t>example</a:t>
            </a:r>
            <a:r>
              <a:rPr lang="fr-FR" dirty="0">
                <a:latin typeface="Comic Sans MS" pitchFamily="66" charset="0"/>
              </a:rPr>
              <a:t>;</a:t>
            </a:r>
          </a:p>
          <a:p>
            <a:pPr marL="0" indent="0">
              <a:buNone/>
            </a:pPr>
            <a:r>
              <a:rPr lang="en-US" dirty="0">
                <a:latin typeface="Comic Sans MS" pitchFamily="66" charset="0"/>
              </a:rPr>
              <a:t>■ To obtain a reference to a remote business interface of an enterprise bean through JNDI lookup, use the </a:t>
            </a:r>
            <a:r>
              <a:rPr lang="en-US" dirty="0" err="1">
                <a:latin typeface="Comic Sans MS" pitchFamily="66" charset="0"/>
              </a:rPr>
              <a:t>javax.naming.InitialContext</a:t>
            </a:r>
            <a:r>
              <a:rPr lang="en-US" dirty="0">
                <a:latin typeface="Comic Sans MS" pitchFamily="66" charset="0"/>
              </a:rPr>
              <a:t> interface’s lookup method:</a:t>
            </a:r>
          </a:p>
          <a:p>
            <a:pPr marL="0" indent="0">
              <a:buNone/>
            </a:pPr>
            <a:r>
              <a:rPr lang="fr-FR" dirty="0" err="1">
                <a:latin typeface="Comic Sans MS" pitchFamily="66" charset="0"/>
              </a:rPr>
              <a:t>ExampleRemote</a:t>
            </a:r>
            <a:r>
              <a:rPr lang="fr-FR" dirty="0">
                <a:latin typeface="Comic Sans MS" pitchFamily="66" charset="0"/>
              </a:rPr>
              <a:t> </a:t>
            </a:r>
            <a:r>
              <a:rPr lang="fr-FR" dirty="0" err="1">
                <a:latin typeface="Comic Sans MS" pitchFamily="66" charset="0"/>
              </a:rPr>
              <a:t>example</a:t>
            </a:r>
            <a:r>
              <a:rPr lang="fr-FR" dirty="0">
                <a:latin typeface="Comic Sans MS" pitchFamily="66" charset="0"/>
              </a:rPr>
              <a:t> = (</a:t>
            </a:r>
            <a:r>
              <a:rPr lang="fr-FR" dirty="0" err="1">
                <a:latin typeface="Comic Sans MS" pitchFamily="66" charset="0"/>
              </a:rPr>
              <a:t>ExampleRemote</a:t>
            </a:r>
            <a:r>
              <a:rPr lang="fr-FR" dirty="0">
                <a:latin typeface="Comic Sans MS" pitchFamily="66" charset="0"/>
              </a:rPr>
              <a:t>)</a:t>
            </a:r>
          </a:p>
          <a:p>
            <a:pPr marL="0" indent="0">
              <a:buNone/>
            </a:pPr>
            <a:r>
              <a:rPr lang="fr-FR" dirty="0" err="1">
                <a:latin typeface="Comic Sans MS" pitchFamily="66" charset="0"/>
              </a:rPr>
              <a:t>InitialContext.lookup</a:t>
            </a:r>
            <a:r>
              <a:rPr lang="fr-FR" dirty="0">
                <a:latin typeface="Comic Sans MS" pitchFamily="66" charset="0"/>
              </a:rPr>
              <a:t>("</a:t>
            </a:r>
            <a:r>
              <a:rPr lang="fr-FR" dirty="0" err="1">
                <a:latin typeface="Comic Sans MS" pitchFamily="66" charset="0"/>
              </a:rPr>
              <a:t>java:global</a:t>
            </a:r>
            <a:r>
              <a:rPr lang="fr-FR" dirty="0">
                <a:latin typeface="Comic Sans MS" pitchFamily="66" charset="0"/>
              </a:rPr>
              <a:t>/</a:t>
            </a:r>
            <a:r>
              <a:rPr lang="fr-FR" dirty="0" err="1">
                <a:latin typeface="Comic Sans MS" pitchFamily="66" charset="0"/>
              </a:rPr>
              <a:t>myApp</a:t>
            </a:r>
            <a:r>
              <a:rPr lang="fr-FR" dirty="0">
                <a:latin typeface="Comic Sans MS" pitchFamily="66" charset="0"/>
              </a:rPr>
              <a:t>/</a:t>
            </a:r>
            <a:r>
              <a:rPr lang="fr-FR" dirty="0" err="1">
                <a:latin typeface="Comic Sans MS" pitchFamily="66" charset="0"/>
              </a:rPr>
              <a:t>ExampleRemote</a:t>
            </a:r>
            <a:r>
              <a:rPr lang="fr-FR" dirty="0">
                <a:latin typeface="Comic Sans MS" pitchFamily="66"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42984"/>
            <a:ext cx="8229600" cy="4983179"/>
          </a:xfrm>
        </p:spPr>
        <p:txBody>
          <a:bodyPr>
            <a:normAutofit fontScale="77500" lnSpcReduction="20000"/>
          </a:bodyPr>
          <a:lstStyle/>
          <a:p>
            <a:pPr>
              <a:buNone/>
            </a:pPr>
            <a:r>
              <a:rPr lang="fr-FR" b="1" dirty="0">
                <a:latin typeface="Comic Sans MS" pitchFamily="66" charset="0"/>
              </a:rPr>
              <a:t>Web Service Clients</a:t>
            </a:r>
          </a:p>
          <a:p>
            <a:pPr>
              <a:buNone/>
            </a:pPr>
            <a:r>
              <a:rPr lang="en-US" dirty="0">
                <a:latin typeface="Comic Sans MS" pitchFamily="66" charset="0"/>
              </a:rPr>
              <a:t>A web service client can access a Java EE application in two ways. First, the client can access a</a:t>
            </a:r>
          </a:p>
          <a:p>
            <a:pPr>
              <a:buNone/>
            </a:pPr>
            <a:r>
              <a:rPr lang="en-US" dirty="0">
                <a:latin typeface="Comic Sans MS" pitchFamily="66" charset="0"/>
              </a:rPr>
              <a:t>web service created with JAX-WS. </a:t>
            </a:r>
          </a:p>
          <a:p>
            <a:pPr>
              <a:buNone/>
            </a:pPr>
            <a:r>
              <a:rPr lang="en-US" dirty="0">
                <a:latin typeface="Comic Sans MS" pitchFamily="66" charset="0"/>
              </a:rPr>
              <a:t>Second, a web service client can invoke the business methods of a stateless session bean. Message beans cannot be accessed by web service clients. Provided that it uses the correct protocols (SOAP, HTTP,WSDL), any web service client can access a stateless session bean, whether or not the client is written in the Java programming language. The client doesn’t even “know” what technology implements the service: stateless session bean, JAX-WS, or some other technology. In addition, enterprise beans and web components can be clients of web services. This flexibility enables you to integrate Java EE </a:t>
            </a:r>
            <a:r>
              <a:rPr lang="fr-FR" dirty="0">
                <a:latin typeface="Comic Sans MS" pitchFamily="66" charset="0"/>
              </a:rPr>
              <a:t>applications </a:t>
            </a:r>
            <a:r>
              <a:rPr lang="fr-FR" dirty="0" err="1">
                <a:latin typeface="Comic Sans MS" pitchFamily="66" charset="0"/>
              </a:rPr>
              <a:t>with</a:t>
            </a:r>
            <a:r>
              <a:rPr lang="fr-FR" dirty="0">
                <a:latin typeface="Comic Sans MS" pitchFamily="66" charset="0"/>
              </a:rPr>
              <a:t> web services.</a:t>
            </a:r>
          </a:p>
          <a:p>
            <a:pPr>
              <a:buNone/>
            </a:pPr>
            <a:r>
              <a:rPr lang="en-US" dirty="0">
                <a:latin typeface="Comic Sans MS" pitchFamily="66" charset="0"/>
              </a:rPr>
              <a:t>A web service client accesses a stateless session bean through the bean’s web service endpoint implementation class. By default, all public methods in the bean class are accessible to web service clients. The @</a:t>
            </a:r>
            <a:r>
              <a:rPr lang="en-US" dirty="0" err="1">
                <a:latin typeface="Comic Sans MS" pitchFamily="66" charset="0"/>
              </a:rPr>
              <a:t>WebMethod</a:t>
            </a:r>
            <a:r>
              <a:rPr lang="en-US" dirty="0">
                <a:latin typeface="Comic Sans MS" pitchFamily="66" charset="0"/>
              </a:rPr>
              <a:t> annotation may be used to customize the behavior of web service methods. If the @</a:t>
            </a:r>
            <a:r>
              <a:rPr lang="en-US" dirty="0" err="1">
                <a:latin typeface="Comic Sans MS" pitchFamily="66" charset="0"/>
              </a:rPr>
              <a:t>WebMethod</a:t>
            </a:r>
            <a:r>
              <a:rPr lang="en-US" dirty="0">
                <a:latin typeface="Comic Sans MS" pitchFamily="66" charset="0"/>
              </a:rPr>
              <a:t> annotation is used to decorate the bean class’s methods, only those methods decorated with @</a:t>
            </a:r>
            <a:r>
              <a:rPr lang="en-US" dirty="0" err="1">
                <a:latin typeface="Comic Sans MS" pitchFamily="66" charset="0"/>
              </a:rPr>
              <a:t>WebMethod</a:t>
            </a:r>
            <a:r>
              <a:rPr lang="en-US" dirty="0">
                <a:latin typeface="Comic Sans MS" pitchFamily="66" charset="0"/>
              </a:rPr>
              <a:t> are exposed to web service clients.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85860"/>
            <a:ext cx="8229600" cy="4840303"/>
          </a:xfrm>
        </p:spPr>
        <p:txBody>
          <a:bodyPr>
            <a:normAutofit fontScale="85000" lnSpcReduction="20000"/>
          </a:bodyPr>
          <a:lstStyle/>
          <a:p>
            <a:pPr>
              <a:buNone/>
            </a:pPr>
            <a:r>
              <a:rPr lang="fr-FR" b="1" dirty="0" err="1">
                <a:latin typeface="Comic Sans MS" pitchFamily="66" charset="0"/>
              </a:rPr>
              <a:t>Method</a:t>
            </a:r>
            <a:r>
              <a:rPr lang="fr-FR" b="1" dirty="0">
                <a:latin typeface="Comic Sans MS" pitchFamily="66" charset="0"/>
              </a:rPr>
              <a:t> </a:t>
            </a:r>
            <a:r>
              <a:rPr lang="fr-FR" b="1" dirty="0" err="1">
                <a:latin typeface="Comic Sans MS" pitchFamily="66" charset="0"/>
              </a:rPr>
              <a:t>Parameters</a:t>
            </a:r>
            <a:r>
              <a:rPr lang="fr-FR" b="1" dirty="0">
                <a:latin typeface="Comic Sans MS" pitchFamily="66" charset="0"/>
              </a:rPr>
              <a:t> and Access</a:t>
            </a:r>
          </a:p>
          <a:p>
            <a:pPr marL="0" indent="0">
              <a:buNone/>
            </a:pPr>
            <a:r>
              <a:rPr lang="en-US" dirty="0">
                <a:latin typeface="Comic Sans MS" pitchFamily="66" charset="0"/>
              </a:rPr>
              <a:t>The type of access affects the parameters of the bean methods that are called by clients. The following sections apply not only to method parameters but also to method return values.</a:t>
            </a:r>
          </a:p>
          <a:p>
            <a:pPr marL="0" indent="0">
              <a:buNone/>
            </a:pPr>
            <a:r>
              <a:rPr lang="fr-FR" b="1" dirty="0">
                <a:latin typeface="Comic Sans MS" pitchFamily="66" charset="0"/>
              </a:rPr>
              <a:t>Isolation</a:t>
            </a:r>
          </a:p>
          <a:p>
            <a:pPr marL="0" indent="0">
              <a:buNone/>
            </a:pPr>
            <a:r>
              <a:rPr lang="en-US" dirty="0">
                <a:latin typeface="Comic Sans MS" pitchFamily="66" charset="0"/>
              </a:rPr>
              <a:t>The parameters of remote calls are more isolated than those of local calls. With remote calls, the client and the bean operate on different copies of a parameter object. If the client changes the value of the object, the value of the copy in the bean does not change. This layer of isolation can help protect the bean if the client accidentally modifies the data.</a:t>
            </a:r>
          </a:p>
          <a:p>
            <a:pPr marL="0" indent="0">
              <a:buNone/>
            </a:pPr>
            <a:r>
              <a:rPr lang="en-US" dirty="0">
                <a:latin typeface="Comic Sans MS" pitchFamily="66" charset="0"/>
              </a:rPr>
              <a:t>In a local call, both the client and the bean can modify the same parameter object. In general, you should not rely on this side effect of local calls. Perhaps someday you will want to distribute your components, replacing the local calls with remote ones.</a:t>
            </a:r>
          </a:p>
          <a:p>
            <a:pPr marL="0" indent="0">
              <a:buNone/>
            </a:pPr>
            <a:r>
              <a:rPr lang="en-US" dirty="0">
                <a:latin typeface="Comic Sans MS" pitchFamily="66" charset="0"/>
              </a:rPr>
              <a:t>As with remote clients, web service clients operate on different copies of parameters than does the bean that implements the web service.</a:t>
            </a:r>
            <a:endParaRPr lang="fr-FR" dirty="0">
              <a:latin typeface="Comic Sans MS" pitchFamily="66"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14422"/>
            <a:ext cx="8229600" cy="4911741"/>
          </a:xfrm>
        </p:spPr>
        <p:txBody>
          <a:bodyPr>
            <a:normAutofit/>
          </a:bodyPr>
          <a:lstStyle/>
          <a:p>
            <a:pPr>
              <a:buNone/>
            </a:pPr>
            <a:r>
              <a:rPr lang="fr-FR" b="1" dirty="0" err="1">
                <a:latin typeface="Comic Sans MS" pitchFamily="66" charset="0"/>
              </a:rPr>
              <a:t>Granularity</a:t>
            </a:r>
            <a:r>
              <a:rPr lang="fr-FR" b="1" dirty="0">
                <a:latin typeface="Comic Sans MS" pitchFamily="66" charset="0"/>
              </a:rPr>
              <a:t> of </a:t>
            </a:r>
            <a:r>
              <a:rPr lang="fr-FR" b="1" dirty="0" err="1">
                <a:latin typeface="Comic Sans MS" pitchFamily="66" charset="0"/>
              </a:rPr>
              <a:t>Accessed</a:t>
            </a:r>
            <a:r>
              <a:rPr lang="fr-FR" b="1" dirty="0">
                <a:latin typeface="Comic Sans MS" pitchFamily="66" charset="0"/>
              </a:rPr>
              <a:t> Data</a:t>
            </a:r>
          </a:p>
          <a:p>
            <a:pPr marL="0" indent="0">
              <a:buNone/>
            </a:pPr>
            <a:r>
              <a:rPr lang="en-US" dirty="0">
                <a:latin typeface="Comic Sans MS" pitchFamily="66" charset="0"/>
              </a:rPr>
              <a:t>Because remote calls are likely to be slower than local calls, the parameters in remote methods should be relatively coarse-grained. A coarse-grained object contains more data than a fine-grained one, so fewer access calls are required. For the same reason, the parameters of the methods called by web service clients should also be coarse-grained</a:t>
            </a:r>
            <a:r>
              <a:rPr lang="en-US" dirty="0"/>
              <a:t>.</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Comic Sans MS" pitchFamily="66" charset="0"/>
              </a:rPr>
              <a:t>New </a:t>
            </a:r>
            <a:r>
              <a:rPr lang="fr-FR" b="1" dirty="0" err="1">
                <a:latin typeface="Comic Sans MS" pitchFamily="66" charset="0"/>
              </a:rPr>
              <a:t>Features</a:t>
            </a:r>
            <a:endParaRPr lang="fr-FR" b="1" dirty="0">
              <a:latin typeface="Comic Sans MS" pitchFamily="66" charset="0"/>
            </a:endParaRPr>
          </a:p>
        </p:txBody>
      </p:sp>
      <p:sp>
        <p:nvSpPr>
          <p:cNvPr id="3" name="Espace réservé du contenu 2"/>
          <p:cNvSpPr>
            <a:spLocks noGrp="1"/>
          </p:cNvSpPr>
          <p:nvPr>
            <p:ph idx="1"/>
          </p:nvPr>
        </p:nvSpPr>
        <p:spPr/>
        <p:txBody>
          <a:bodyPr>
            <a:normAutofit/>
          </a:bodyPr>
          <a:lstStyle/>
          <a:p>
            <a:pPr>
              <a:buNone/>
            </a:pPr>
            <a:endParaRPr lang="en-US" dirty="0">
              <a:latin typeface="Comic Sans MS" pitchFamily="66" charset="0"/>
            </a:endParaRPr>
          </a:p>
          <a:p>
            <a:pPr>
              <a:buNone/>
            </a:pPr>
            <a:r>
              <a:rPr lang="en-US" dirty="0">
                <a:latin typeface="Comic Sans MS" pitchFamily="66" charset="0"/>
              </a:rPr>
              <a:t>In the Java EE 6 platform, new enterprise bean features include the following:</a:t>
            </a:r>
          </a:p>
          <a:p>
            <a:pPr lvl="1">
              <a:buNone/>
            </a:pPr>
            <a:r>
              <a:rPr lang="en-US" dirty="0">
                <a:latin typeface="Comic Sans MS" pitchFamily="66" charset="0"/>
              </a:rPr>
              <a:t>■ The ability to package local enterprise beans in a </a:t>
            </a:r>
            <a:r>
              <a:rPr lang="en-US" b="1" dirty="0">
                <a:latin typeface="Comic Sans MS" pitchFamily="66" charset="0"/>
              </a:rPr>
              <a:t>WAR file</a:t>
            </a:r>
          </a:p>
          <a:p>
            <a:pPr lvl="1">
              <a:buNone/>
            </a:pPr>
            <a:r>
              <a:rPr lang="en-US" dirty="0">
                <a:latin typeface="Comic Sans MS" pitchFamily="66" charset="0"/>
              </a:rPr>
              <a:t>■ </a:t>
            </a:r>
            <a:r>
              <a:rPr lang="en-US" b="1" dirty="0">
                <a:latin typeface="Comic Sans MS" pitchFamily="66" charset="0"/>
              </a:rPr>
              <a:t>Singleton session beans</a:t>
            </a:r>
            <a:r>
              <a:rPr lang="en-US" dirty="0">
                <a:latin typeface="Comic Sans MS" pitchFamily="66" charset="0"/>
              </a:rPr>
              <a:t>, which provide easy access to shared state</a:t>
            </a:r>
          </a:p>
          <a:p>
            <a:pPr lvl="1">
              <a:buNone/>
            </a:pPr>
            <a:r>
              <a:rPr lang="en-US" dirty="0">
                <a:latin typeface="Comic Sans MS" pitchFamily="66" charset="0"/>
              </a:rPr>
              <a:t>■ A lightweight subset of Enterprise JavaBeans functionality (</a:t>
            </a:r>
            <a:r>
              <a:rPr lang="en-US" b="1" dirty="0">
                <a:latin typeface="Comic Sans MS" pitchFamily="66" charset="0"/>
              </a:rPr>
              <a:t>EJB </a:t>
            </a:r>
            <a:r>
              <a:rPr lang="en-US" b="1" dirty="0" err="1">
                <a:latin typeface="Comic Sans MS" pitchFamily="66" charset="0"/>
              </a:rPr>
              <a:t>Lite</a:t>
            </a:r>
            <a:r>
              <a:rPr lang="en-US" dirty="0">
                <a:latin typeface="Comic Sans MS" pitchFamily="66"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054617"/>
          </a:xfrm>
        </p:spPr>
        <p:txBody>
          <a:bodyPr>
            <a:normAutofit fontScale="77500" lnSpcReduction="20000"/>
          </a:bodyPr>
          <a:lstStyle/>
          <a:p>
            <a:pPr>
              <a:buNone/>
            </a:pPr>
            <a:r>
              <a:rPr lang="en-US" b="1" dirty="0">
                <a:latin typeface="Comic Sans MS" pitchFamily="66" charset="0"/>
              </a:rPr>
              <a:t>The Contents of an Enterprise Bean</a:t>
            </a:r>
          </a:p>
          <a:p>
            <a:pPr marL="0" indent="0">
              <a:buNone/>
            </a:pPr>
            <a:r>
              <a:rPr lang="en-US" dirty="0">
                <a:latin typeface="Comic Sans MS" pitchFamily="66" charset="0"/>
              </a:rPr>
              <a:t>To develop an enterprise bean, you must provide the following files:</a:t>
            </a:r>
          </a:p>
          <a:p>
            <a:pPr marL="0" indent="0">
              <a:buNone/>
            </a:pPr>
            <a:r>
              <a:rPr lang="en-US" dirty="0">
                <a:latin typeface="Comic Sans MS" pitchFamily="66" charset="0"/>
              </a:rPr>
              <a:t>■ </a:t>
            </a:r>
            <a:r>
              <a:rPr lang="en-US" b="1" dirty="0">
                <a:latin typeface="Comic Sans MS" pitchFamily="66" charset="0"/>
              </a:rPr>
              <a:t>Enterprise bean class: Implements the business methods of the enterprise bean and any </a:t>
            </a:r>
            <a:r>
              <a:rPr lang="fr-FR" dirty="0" err="1">
                <a:latin typeface="Comic Sans MS" pitchFamily="66" charset="0"/>
              </a:rPr>
              <a:t>lifecycle</a:t>
            </a:r>
            <a:r>
              <a:rPr lang="fr-FR" dirty="0">
                <a:latin typeface="Comic Sans MS" pitchFamily="66" charset="0"/>
              </a:rPr>
              <a:t> callback </a:t>
            </a:r>
            <a:r>
              <a:rPr lang="fr-FR" dirty="0" err="1">
                <a:latin typeface="Comic Sans MS" pitchFamily="66" charset="0"/>
              </a:rPr>
              <a:t>methods</a:t>
            </a:r>
            <a:r>
              <a:rPr lang="fr-FR" dirty="0">
                <a:latin typeface="Comic Sans MS" pitchFamily="66" charset="0"/>
              </a:rPr>
              <a:t>.</a:t>
            </a:r>
          </a:p>
          <a:p>
            <a:pPr marL="0" indent="0">
              <a:buNone/>
            </a:pPr>
            <a:r>
              <a:rPr lang="en-US" dirty="0">
                <a:latin typeface="Comic Sans MS" pitchFamily="66" charset="0"/>
              </a:rPr>
              <a:t>■ </a:t>
            </a:r>
            <a:r>
              <a:rPr lang="en-US" b="1" dirty="0">
                <a:latin typeface="Comic Sans MS" pitchFamily="66" charset="0"/>
              </a:rPr>
              <a:t>Business interfaces: Define the business methods implemented by the enterprise bean class.</a:t>
            </a:r>
          </a:p>
          <a:p>
            <a:pPr marL="0" indent="0">
              <a:buNone/>
            </a:pPr>
            <a:r>
              <a:rPr lang="en-US" dirty="0">
                <a:latin typeface="Comic Sans MS" pitchFamily="66" charset="0"/>
              </a:rPr>
              <a:t>A business interface is not required if the enterprise bean exposes a local, no-interface view.</a:t>
            </a:r>
          </a:p>
          <a:p>
            <a:pPr marL="0" indent="0">
              <a:buNone/>
            </a:pPr>
            <a:r>
              <a:rPr lang="en-US" dirty="0">
                <a:latin typeface="Comic Sans MS" pitchFamily="66" charset="0"/>
              </a:rPr>
              <a:t>■ </a:t>
            </a:r>
            <a:r>
              <a:rPr lang="en-US" b="1" dirty="0">
                <a:latin typeface="Comic Sans MS" pitchFamily="66" charset="0"/>
              </a:rPr>
              <a:t>Helper classes: Other classes needed by the enterprise bean class, such as exception and </a:t>
            </a:r>
            <a:r>
              <a:rPr lang="fr-FR" dirty="0">
                <a:latin typeface="Comic Sans MS" pitchFamily="66" charset="0"/>
              </a:rPr>
              <a:t>utility classes.</a:t>
            </a:r>
          </a:p>
          <a:p>
            <a:pPr marL="0" indent="0">
              <a:buNone/>
            </a:pPr>
            <a:r>
              <a:rPr lang="en-US" dirty="0">
                <a:latin typeface="Comic Sans MS" pitchFamily="66" charset="0"/>
              </a:rPr>
              <a:t>Package the programming artifacts in the preceding list either into an EJB JAR file (a stand-alone module that stores the enterprise bean) or within a web application archive (WAR) </a:t>
            </a:r>
            <a:r>
              <a:rPr lang="fr-FR" dirty="0">
                <a:latin typeface="Comic Sans MS" pitchFamily="66" charset="0"/>
              </a:rPr>
              <a:t>module.</a:t>
            </a:r>
          </a:p>
          <a:p>
            <a:pPr marL="0" indent="0">
              <a:buNone/>
            </a:pPr>
            <a:r>
              <a:rPr lang="en-US" b="1" dirty="0">
                <a:latin typeface="Comic Sans MS" pitchFamily="66" charset="0"/>
              </a:rPr>
              <a:t>Packaging Enterprise Beans in EJB JAR Modules</a:t>
            </a:r>
          </a:p>
          <a:p>
            <a:pPr marL="0" indent="0">
              <a:buNone/>
            </a:pPr>
            <a:r>
              <a:rPr lang="en-US" dirty="0">
                <a:latin typeface="Comic Sans MS" pitchFamily="66" charset="0"/>
              </a:rPr>
              <a:t>An EJB JAR file is portable and can be used for various applications.</a:t>
            </a:r>
          </a:p>
          <a:p>
            <a:pPr marL="0" indent="0">
              <a:buNone/>
            </a:pPr>
            <a:r>
              <a:rPr lang="en-US" dirty="0">
                <a:latin typeface="Comic Sans MS" pitchFamily="66" charset="0"/>
              </a:rPr>
              <a:t>To assemble a Java EE application, package one or more modules, such as EJB JAR files, into an EAR file, the archive file that holds the application. When deploying the EAR file that contains the enterprise bean’s EJB JAR file, you also deploy the enterprise bean to the </a:t>
            </a:r>
            <a:r>
              <a:rPr lang="en-US" dirty="0" err="1">
                <a:latin typeface="Comic Sans MS" pitchFamily="66" charset="0"/>
              </a:rPr>
              <a:t>GlassFish</a:t>
            </a:r>
            <a:r>
              <a:rPr lang="en-US" dirty="0">
                <a:latin typeface="Comic Sans MS" pitchFamily="66" charset="0"/>
              </a:rPr>
              <a:t> Server.</a:t>
            </a:r>
          </a:p>
          <a:p>
            <a:pPr marL="0" indent="0">
              <a:buNone/>
            </a:pPr>
            <a:r>
              <a:rPr lang="en-US" dirty="0">
                <a:latin typeface="Comic Sans MS" pitchFamily="66" charset="0"/>
              </a:rPr>
              <a:t>You can also deploy an EJB JAR that is not contained in an EAR file. </a:t>
            </a:r>
            <a:endParaRPr lang="fr-FR" dirty="0">
              <a:latin typeface="Comic Sans MS" pitchFamily="66"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p:cNvPicPr>
            <a:picLocks noGrp="1" noChangeAspect="1" noChangeArrowheads="1"/>
          </p:cNvPicPr>
          <p:nvPr>
            <p:ph idx="1"/>
          </p:nvPr>
        </p:nvPicPr>
        <p:blipFill>
          <a:blip r:embed="rId2" cstate="print"/>
          <a:srcRect/>
          <a:stretch>
            <a:fillRect/>
          </a:stretch>
        </p:blipFill>
        <p:spPr bwMode="auto">
          <a:xfrm>
            <a:off x="1168439" y="1600200"/>
            <a:ext cx="6807121" cy="4525963"/>
          </a:xfrm>
          <a:prstGeom prst="rect">
            <a:avLst/>
          </a:prstGeom>
          <a:noFill/>
          <a:ln w="9525">
            <a:noFill/>
            <a:miter lim="800000"/>
            <a:headEnd/>
            <a:tailEnd/>
          </a:ln>
          <a:effectLst/>
        </p:spPr>
      </p:pic>
      <p:sp>
        <p:nvSpPr>
          <p:cNvPr id="4" name="Rectangle 3"/>
          <p:cNvSpPr/>
          <p:nvPr/>
        </p:nvSpPr>
        <p:spPr bwMode="auto">
          <a:xfrm>
            <a:off x="1428728" y="1643050"/>
            <a:ext cx="857256" cy="5715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0163" rtl="0" eaLnBrk="1" fontAlgn="base" latinLnBrk="0" hangingPunct="1">
              <a:lnSpc>
                <a:spcPct val="100000"/>
              </a:lnSpc>
              <a:spcBef>
                <a:spcPct val="0"/>
              </a:spcBef>
              <a:spcAft>
                <a:spcPct val="0"/>
              </a:spcAft>
              <a:buClrTx/>
              <a:buSzTx/>
              <a:buFontTx/>
              <a:buNone/>
              <a:tabLst/>
            </a:pPr>
            <a:endParaRPr kumimoji="0" lang="fr-FR" sz="2600" b="0" i="0" u="none" strike="noStrike" cap="none" normalizeH="0" baseline="0">
              <a:ln>
                <a:noFill/>
              </a:ln>
              <a:solidFill>
                <a:schemeClr val="tx1"/>
              </a:solidFill>
              <a:effectLst/>
              <a:latin typeface="Arial" charset="0"/>
              <a:cs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71546"/>
            <a:ext cx="8229600" cy="5054617"/>
          </a:xfrm>
        </p:spPr>
        <p:txBody>
          <a:bodyPr>
            <a:normAutofit fontScale="85000" lnSpcReduction="20000"/>
          </a:bodyPr>
          <a:lstStyle/>
          <a:p>
            <a:pPr>
              <a:buNone/>
            </a:pPr>
            <a:r>
              <a:rPr lang="en-US" b="1" dirty="0">
                <a:latin typeface="Comic Sans MS" pitchFamily="66" charset="0"/>
              </a:rPr>
              <a:t>Packaging Enterprise Beans in WAR Modules</a:t>
            </a:r>
          </a:p>
          <a:p>
            <a:pPr marL="0" indent="0">
              <a:buNone/>
            </a:pPr>
            <a:r>
              <a:rPr lang="en-US" dirty="0">
                <a:latin typeface="Comic Sans MS" pitchFamily="66" charset="0"/>
              </a:rPr>
              <a:t>Enterprise beans often provide the business logic of a web application. In these cases, packaging the enterprise bean within the web application’s </a:t>
            </a:r>
            <a:r>
              <a:rPr lang="en-US" dirty="0" err="1">
                <a:latin typeface="Comic Sans MS" pitchFamily="66" charset="0"/>
              </a:rPr>
              <a:t>WARmodule</a:t>
            </a:r>
            <a:r>
              <a:rPr lang="en-US" dirty="0">
                <a:latin typeface="Comic Sans MS" pitchFamily="66" charset="0"/>
              </a:rPr>
              <a:t> simplifies deployment and application organization. </a:t>
            </a:r>
          </a:p>
          <a:p>
            <a:pPr marL="0" indent="0">
              <a:buNone/>
            </a:pPr>
            <a:r>
              <a:rPr lang="en-US" dirty="0">
                <a:latin typeface="Comic Sans MS" pitchFamily="66" charset="0"/>
              </a:rPr>
              <a:t>Enterprise beans may be packaged within a </a:t>
            </a:r>
            <a:r>
              <a:rPr lang="en-US" dirty="0" err="1">
                <a:latin typeface="Comic Sans MS" pitchFamily="66" charset="0"/>
              </a:rPr>
              <a:t>WARmodule</a:t>
            </a:r>
            <a:r>
              <a:rPr lang="en-US" dirty="0">
                <a:latin typeface="Comic Sans MS" pitchFamily="66" charset="0"/>
              </a:rPr>
              <a:t> as Java programming language class files or within a JAR file that is bundled within the </a:t>
            </a:r>
            <a:r>
              <a:rPr lang="en-US" dirty="0" err="1">
                <a:latin typeface="Comic Sans MS" pitchFamily="66" charset="0"/>
              </a:rPr>
              <a:t>WARmodule</a:t>
            </a:r>
            <a:r>
              <a:rPr lang="en-US" dirty="0">
                <a:latin typeface="Comic Sans MS" pitchFamily="66" charset="0"/>
              </a:rPr>
              <a:t>. </a:t>
            </a:r>
          </a:p>
          <a:p>
            <a:pPr marL="0" indent="0">
              <a:buNone/>
            </a:pPr>
            <a:r>
              <a:rPr lang="en-US" dirty="0">
                <a:latin typeface="Comic Sans MS" pitchFamily="66" charset="0"/>
              </a:rPr>
              <a:t>To include enterprise bean class files in </a:t>
            </a:r>
            <a:r>
              <a:rPr lang="en-US" dirty="0" err="1">
                <a:latin typeface="Comic Sans MS" pitchFamily="66" charset="0"/>
              </a:rPr>
              <a:t>aWARmodule</a:t>
            </a:r>
            <a:r>
              <a:rPr lang="en-US" dirty="0">
                <a:latin typeface="Comic Sans MS" pitchFamily="66" charset="0"/>
              </a:rPr>
              <a:t>, the class files should be in the </a:t>
            </a:r>
            <a:r>
              <a:rPr lang="fr-FR" dirty="0">
                <a:latin typeface="Comic Sans MS" pitchFamily="66" charset="0"/>
              </a:rPr>
              <a:t>WEB-INF/classes directory. </a:t>
            </a:r>
          </a:p>
          <a:p>
            <a:pPr marL="0" indent="0">
              <a:buNone/>
            </a:pPr>
            <a:r>
              <a:rPr lang="en-US" dirty="0">
                <a:latin typeface="Comic Sans MS" pitchFamily="66" charset="0"/>
              </a:rPr>
              <a:t>To include a JAR file that contains enterprise beans in </a:t>
            </a:r>
            <a:r>
              <a:rPr lang="en-US" dirty="0" err="1">
                <a:latin typeface="Comic Sans MS" pitchFamily="66" charset="0"/>
              </a:rPr>
              <a:t>aWARmodule</a:t>
            </a:r>
            <a:r>
              <a:rPr lang="en-US" dirty="0">
                <a:latin typeface="Comic Sans MS" pitchFamily="66" charset="0"/>
              </a:rPr>
              <a:t>, add the JAR to the </a:t>
            </a:r>
            <a:r>
              <a:rPr lang="fr-FR" dirty="0">
                <a:latin typeface="Comic Sans MS" pitchFamily="66" charset="0"/>
              </a:rPr>
              <a:t>WEB-INF/lib directory of </a:t>
            </a:r>
            <a:r>
              <a:rPr lang="fr-FR" dirty="0" err="1">
                <a:latin typeface="Comic Sans MS" pitchFamily="66" charset="0"/>
              </a:rPr>
              <a:t>theWARmodule</a:t>
            </a:r>
            <a:r>
              <a:rPr lang="fr-FR" dirty="0">
                <a:latin typeface="Comic Sans MS" pitchFamily="66" charset="0"/>
              </a:rPr>
              <a:t>. </a:t>
            </a:r>
            <a:r>
              <a:rPr lang="en-US" dirty="0" err="1">
                <a:latin typeface="Comic Sans MS" pitchFamily="66" charset="0"/>
              </a:rPr>
              <a:t>WARmodules</a:t>
            </a:r>
            <a:r>
              <a:rPr lang="en-US" dirty="0">
                <a:latin typeface="Comic Sans MS" pitchFamily="66" charset="0"/>
              </a:rPr>
              <a:t> that contain enterprise beans do not require an ejb-jar.xml deployment descriptor. If the application uses ejb-jar.xml, it must be located in the </a:t>
            </a:r>
            <a:r>
              <a:rPr lang="en-US" dirty="0" err="1">
                <a:latin typeface="Comic Sans MS" pitchFamily="66" charset="0"/>
              </a:rPr>
              <a:t>WARmodule’s</a:t>
            </a:r>
            <a:r>
              <a:rPr lang="en-US" dirty="0">
                <a:latin typeface="Comic Sans MS" pitchFamily="66" charset="0"/>
              </a:rPr>
              <a:t> </a:t>
            </a:r>
            <a:r>
              <a:rPr lang="fr-FR" dirty="0">
                <a:latin typeface="Comic Sans MS" pitchFamily="66" charset="0"/>
              </a:rPr>
              <a:t>WEB-INF directory.</a:t>
            </a:r>
          </a:p>
          <a:p>
            <a:pPr marL="0" indent="0">
              <a:buNone/>
            </a:pPr>
            <a:r>
              <a:rPr lang="en-US" dirty="0">
                <a:latin typeface="Comic Sans MS" pitchFamily="66" charset="0"/>
              </a:rPr>
              <a:t>JAR files that contain enterprise bean classes packaged within </a:t>
            </a:r>
            <a:r>
              <a:rPr lang="en-US" dirty="0" err="1">
                <a:latin typeface="Comic Sans MS" pitchFamily="66" charset="0"/>
              </a:rPr>
              <a:t>aWARmodule</a:t>
            </a:r>
            <a:r>
              <a:rPr lang="en-US" dirty="0">
                <a:latin typeface="Comic Sans MS" pitchFamily="66" charset="0"/>
              </a:rPr>
              <a:t> are not considered EJB JAR files, even if the bundled JAR file conforms to the format of an EJB JAR file.</a:t>
            </a:r>
            <a:endParaRPr lang="fr-FR" dirty="0">
              <a:latin typeface="Comic Sans MS" pitchFamily="66"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8670"/>
            <a:ext cx="9144000" cy="5929330"/>
          </a:xfrm>
        </p:spPr>
        <p:txBody>
          <a:bodyPr>
            <a:noAutofit/>
          </a:bodyPr>
          <a:lstStyle/>
          <a:p>
            <a:pPr marL="0" indent="0">
              <a:buNone/>
            </a:pPr>
            <a:r>
              <a:rPr lang="en-US" sz="1600" dirty="0">
                <a:latin typeface="Comic Sans MS" pitchFamily="66" charset="0"/>
              </a:rPr>
              <a:t>The enterprise beans contained within the JAR file are semantically equivalent to enterprise beans located in </a:t>
            </a:r>
            <a:r>
              <a:rPr lang="en-US" sz="1600" dirty="0" err="1">
                <a:latin typeface="Comic Sans MS" pitchFamily="66" charset="0"/>
              </a:rPr>
              <a:t>theWARmodule’s</a:t>
            </a:r>
            <a:r>
              <a:rPr lang="en-US" sz="1600" dirty="0">
                <a:latin typeface="Comic Sans MS" pitchFamily="66" charset="0"/>
              </a:rPr>
              <a:t> WEB-INF/classes directory, and the environment namespace of all the enterprise beans are scoped to </a:t>
            </a:r>
            <a:r>
              <a:rPr lang="en-US" sz="1600" dirty="0" err="1">
                <a:latin typeface="Comic Sans MS" pitchFamily="66" charset="0"/>
              </a:rPr>
              <a:t>theWARmodule</a:t>
            </a:r>
            <a:r>
              <a:rPr lang="en-US" sz="1600" dirty="0">
                <a:latin typeface="Comic Sans MS" pitchFamily="66" charset="0"/>
              </a:rPr>
              <a:t>.</a:t>
            </a:r>
          </a:p>
          <a:p>
            <a:pPr marL="0" indent="0">
              <a:buNone/>
            </a:pPr>
            <a:r>
              <a:rPr lang="en-US" sz="1600" dirty="0">
                <a:latin typeface="Comic Sans MS" pitchFamily="66" charset="0"/>
              </a:rPr>
              <a:t>For example, suppose that a web application consists of a shopping cart enterprise bean, a credit</a:t>
            </a:r>
          </a:p>
          <a:p>
            <a:pPr marL="0" indent="0">
              <a:buNone/>
            </a:pPr>
            <a:r>
              <a:rPr lang="en-US" sz="1600" dirty="0">
                <a:latin typeface="Comic Sans MS" pitchFamily="66" charset="0"/>
              </a:rPr>
              <a:t>card processing enterprise bean, and a Java </a:t>
            </a:r>
            <a:r>
              <a:rPr lang="en-US" sz="1600" dirty="0" err="1">
                <a:latin typeface="Comic Sans MS" pitchFamily="66" charset="0"/>
              </a:rPr>
              <a:t>servlet</a:t>
            </a:r>
            <a:r>
              <a:rPr lang="en-US" sz="1600" dirty="0">
                <a:latin typeface="Comic Sans MS" pitchFamily="66" charset="0"/>
              </a:rPr>
              <a:t> front end. The shopping cart bean exposes a local, no-interface view and is defined as follows:</a:t>
            </a:r>
          </a:p>
          <a:p>
            <a:pPr marL="0" indent="0">
              <a:buNone/>
            </a:pPr>
            <a:r>
              <a:rPr lang="fr-FR" sz="1600" dirty="0">
                <a:latin typeface="Comic Sans MS" pitchFamily="66" charset="0"/>
              </a:rPr>
              <a:t>package </a:t>
            </a:r>
            <a:r>
              <a:rPr lang="fr-FR" sz="1600" dirty="0" err="1">
                <a:latin typeface="Comic Sans MS" pitchFamily="66" charset="0"/>
              </a:rPr>
              <a:t>com.example.cart</a:t>
            </a:r>
            <a:r>
              <a:rPr lang="fr-FR" sz="1600" dirty="0">
                <a:latin typeface="Comic Sans MS" pitchFamily="66" charset="0"/>
              </a:rPr>
              <a:t>;</a:t>
            </a:r>
          </a:p>
          <a:p>
            <a:pPr marL="0" indent="0">
              <a:buNone/>
            </a:pPr>
            <a:r>
              <a:rPr lang="fr-FR" sz="1600" dirty="0">
                <a:latin typeface="Comic Sans MS" pitchFamily="66" charset="0"/>
              </a:rPr>
              <a:t>@</a:t>
            </a:r>
            <a:r>
              <a:rPr lang="fr-FR" sz="1600" dirty="0" err="1">
                <a:latin typeface="Comic Sans MS" pitchFamily="66" charset="0"/>
              </a:rPr>
              <a:t>Stateless</a:t>
            </a:r>
            <a:endParaRPr lang="fr-FR" sz="1600" dirty="0">
              <a:latin typeface="Comic Sans MS" pitchFamily="66" charset="0"/>
            </a:endParaRPr>
          </a:p>
          <a:p>
            <a:pPr marL="0" indent="0">
              <a:buNone/>
            </a:pPr>
            <a:r>
              <a:rPr lang="fr-FR" sz="1600" dirty="0">
                <a:latin typeface="Comic Sans MS" pitchFamily="66" charset="0"/>
              </a:rPr>
              <a:t>public class </a:t>
            </a:r>
            <a:r>
              <a:rPr lang="fr-FR" sz="1600" dirty="0" err="1">
                <a:latin typeface="Comic Sans MS" pitchFamily="66" charset="0"/>
              </a:rPr>
              <a:t>CartBean</a:t>
            </a:r>
            <a:r>
              <a:rPr lang="fr-FR" sz="1600" dirty="0">
                <a:latin typeface="Comic Sans MS" pitchFamily="66" charset="0"/>
              </a:rPr>
              <a:t> { ... }</a:t>
            </a:r>
          </a:p>
          <a:p>
            <a:pPr marL="0" indent="0">
              <a:buNone/>
            </a:pPr>
            <a:r>
              <a:rPr lang="en-US" sz="1600" dirty="0">
                <a:latin typeface="Comic Sans MS" pitchFamily="66" charset="0"/>
              </a:rPr>
              <a:t>The credit card processing bean is packaged within its own JAR file, cc.jar, exposes a local, no-interface view, and is defined as follows:</a:t>
            </a:r>
          </a:p>
          <a:p>
            <a:pPr marL="0" indent="0">
              <a:buNone/>
            </a:pPr>
            <a:r>
              <a:rPr lang="fr-FR" sz="1600" dirty="0">
                <a:latin typeface="Comic Sans MS" pitchFamily="66" charset="0"/>
              </a:rPr>
              <a:t>package com.example.cc;</a:t>
            </a:r>
          </a:p>
          <a:p>
            <a:pPr marL="0" indent="0">
              <a:buNone/>
            </a:pPr>
            <a:r>
              <a:rPr lang="fr-FR" sz="1600" dirty="0">
                <a:latin typeface="Comic Sans MS" pitchFamily="66" charset="0"/>
              </a:rPr>
              <a:t>@</a:t>
            </a:r>
            <a:r>
              <a:rPr lang="fr-FR" sz="1600" dirty="0" err="1">
                <a:latin typeface="Comic Sans MS" pitchFamily="66" charset="0"/>
              </a:rPr>
              <a:t>Stateless</a:t>
            </a:r>
            <a:endParaRPr lang="fr-FR" sz="1600" dirty="0">
              <a:latin typeface="Comic Sans MS" pitchFamily="66" charset="0"/>
            </a:endParaRPr>
          </a:p>
          <a:p>
            <a:pPr marL="0" indent="0">
              <a:buNone/>
            </a:pPr>
            <a:r>
              <a:rPr lang="fr-FR" sz="1600" dirty="0">
                <a:latin typeface="Comic Sans MS" pitchFamily="66" charset="0"/>
              </a:rPr>
              <a:t>public class </a:t>
            </a:r>
            <a:r>
              <a:rPr lang="fr-FR" sz="1600" dirty="0" err="1">
                <a:latin typeface="Comic Sans MS" pitchFamily="66" charset="0"/>
              </a:rPr>
              <a:t>CreditCardBean</a:t>
            </a:r>
            <a:r>
              <a:rPr lang="fr-FR" sz="1600" dirty="0">
                <a:latin typeface="Comic Sans MS" pitchFamily="66" charset="0"/>
              </a:rPr>
              <a:t> { ... }</a:t>
            </a:r>
          </a:p>
          <a:p>
            <a:pPr marL="0" indent="0">
              <a:buNone/>
            </a:pPr>
            <a:r>
              <a:rPr lang="en-US" sz="1600" dirty="0">
                <a:latin typeface="Comic Sans MS" pitchFamily="66" charset="0"/>
              </a:rPr>
              <a:t>The </a:t>
            </a:r>
            <a:r>
              <a:rPr lang="en-US" sz="1600" dirty="0" err="1">
                <a:latin typeface="Comic Sans MS" pitchFamily="66" charset="0"/>
              </a:rPr>
              <a:t>servlet</a:t>
            </a:r>
            <a:r>
              <a:rPr lang="en-US" sz="1600" dirty="0">
                <a:latin typeface="Comic Sans MS" pitchFamily="66" charset="0"/>
              </a:rPr>
              <a:t>, </a:t>
            </a:r>
            <a:r>
              <a:rPr lang="en-US" sz="1600" dirty="0" err="1">
                <a:latin typeface="Comic Sans MS" pitchFamily="66" charset="0"/>
              </a:rPr>
              <a:t>com.example.web.StoreServlet</a:t>
            </a:r>
            <a:r>
              <a:rPr lang="en-US" sz="1600" dirty="0">
                <a:latin typeface="Comic Sans MS" pitchFamily="66" charset="0"/>
              </a:rPr>
              <a:t>, handles the web front end and uses both</a:t>
            </a:r>
          </a:p>
          <a:p>
            <a:pPr marL="0" indent="0">
              <a:buNone/>
            </a:pPr>
            <a:r>
              <a:rPr lang="en-US" sz="1600" dirty="0" err="1">
                <a:latin typeface="Comic Sans MS" pitchFamily="66" charset="0"/>
              </a:rPr>
              <a:t>CartBean</a:t>
            </a:r>
            <a:r>
              <a:rPr lang="en-US" sz="1600" dirty="0">
                <a:latin typeface="Comic Sans MS" pitchFamily="66" charset="0"/>
              </a:rPr>
              <a:t> and </a:t>
            </a:r>
            <a:r>
              <a:rPr lang="en-US" sz="1600" dirty="0" err="1">
                <a:latin typeface="Comic Sans MS" pitchFamily="66" charset="0"/>
              </a:rPr>
              <a:t>CreditCardBean</a:t>
            </a:r>
            <a:r>
              <a:rPr lang="en-US" sz="1600" dirty="0">
                <a:latin typeface="Comic Sans MS" pitchFamily="66" charset="0"/>
              </a:rPr>
              <a:t>. </a:t>
            </a:r>
            <a:r>
              <a:rPr lang="en-US" sz="1600" dirty="0" err="1">
                <a:latin typeface="Comic Sans MS" pitchFamily="66" charset="0"/>
              </a:rPr>
              <a:t>TheWARmodule</a:t>
            </a:r>
            <a:r>
              <a:rPr lang="en-US" sz="1600" dirty="0">
                <a:latin typeface="Comic Sans MS" pitchFamily="66" charset="0"/>
              </a:rPr>
              <a:t> layout for this application looks as follows:</a:t>
            </a:r>
          </a:p>
          <a:p>
            <a:pPr marL="0" indent="0">
              <a:buNone/>
            </a:pPr>
            <a:r>
              <a:rPr lang="fr-FR" sz="1600" dirty="0">
                <a:latin typeface="Comic Sans MS" pitchFamily="66" charset="0"/>
              </a:rPr>
              <a:t>WEB-INF/classes/</a:t>
            </a:r>
            <a:r>
              <a:rPr lang="fr-FR" sz="1600" dirty="0" err="1">
                <a:latin typeface="Comic Sans MS" pitchFamily="66" charset="0"/>
              </a:rPr>
              <a:t>com</a:t>
            </a:r>
            <a:r>
              <a:rPr lang="fr-FR" sz="1600" dirty="0">
                <a:latin typeface="Comic Sans MS" pitchFamily="66" charset="0"/>
              </a:rPr>
              <a:t>/</a:t>
            </a:r>
            <a:r>
              <a:rPr lang="fr-FR" sz="1600" dirty="0" err="1">
                <a:latin typeface="Comic Sans MS" pitchFamily="66" charset="0"/>
              </a:rPr>
              <a:t>example</a:t>
            </a:r>
            <a:r>
              <a:rPr lang="fr-FR" sz="1600" dirty="0">
                <a:latin typeface="Comic Sans MS" pitchFamily="66" charset="0"/>
              </a:rPr>
              <a:t>/</a:t>
            </a:r>
            <a:r>
              <a:rPr lang="fr-FR" sz="1600" dirty="0" err="1">
                <a:latin typeface="Comic Sans MS" pitchFamily="66" charset="0"/>
              </a:rPr>
              <a:t>cart</a:t>
            </a:r>
            <a:r>
              <a:rPr lang="fr-FR" sz="1600" dirty="0">
                <a:latin typeface="Comic Sans MS" pitchFamily="66" charset="0"/>
              </a:rPr>
              <a:t>/</a:t>
            </a:r>
            <a:r>
              <a:rPr lang="fr-FR" sz="1600" dirty="0" err="1">
                <a:latin typeface="Comic Sans MS" pitchFamily="66" charset="0"/>
              </a:rPr>
              <a:t>CartBean.class</a:t>
            </a:r>
            <a:endParaRPr lang="fr-FR" sz="1600" dirty="0">
              <a:latin typeface="Comic Sans MS" pitchFamily="66" charset="0"/>
            </a:endParaRPr>
          </a:p>
          <a:p>
            <a:pPr marL="0" indent="0">
              <a:buNone/>
            </a:pPr>
            <a:r>
              <a:rPr lang="fr-FR" sz="1600" dirty="0">
                <a:latin typeface="Comic Sans MS" pitchFamily="66" charset="0"/>
              </a:rPr>
              <a:t>WEB-INF/classes/</a:t>
            </a:r>
            <a:r>
              <a:rPr lang="fr-FR" sz="1600" dirty="0" err="1">
                <a:latin typeface="Comic Sans MS" pitchFamily="66" charset="0"/>
              </a:rPr>
              <a:t>com</a:t>
            </a:r>
            <a:r>
              <a:rPr lang="fr-FR" sz="1600" dirty="0">
                <a:latin typeface="Comic Sans MS" pitchFamily="66" charset="0"/>
              </a:rPr>
              <a:t>/</a:t>
            </a:r>
            <a:r>
              <a:rPr lang="fr-FR" sz="1600" dirty="0" err="1">
                <a:latin typeface="Comic Sans MS" pitchFamily="66" charset="0"/>
              </a:rPr>
              <a:t>example</a:t>
            </a:r>
            <a:r>
              <a:rPr lang="fr-FR" sz="1600" dirty="0">
                <a:latin typeface="Comic Sans MS" pitchFamily="66" charset="0"/>
              </a:rPr>
              <a:t>/web/</a:t>
            </a:r>
            <a:r>
              <a:rPr lang="fr-FR" sz="1600" dirty="0" err="1">
                <a:latin typeface="Comic Sans MS" pitchFamily="66" charset="0"/>
              </a:rPr>
              <a:t>StoreServlet</a:t>
            </a:r>
            <a:endParaRPr lang="fr-FR" sz="1600" dirty="0">
              <a:latin typeface="Comic Sans MS" pitchFamily="66" charset="0"/>
            </a:endParaRPr>
          </a:p>
          <a:p>
            <a:pPr marL="0" indent="0">
              <a:buNone/>
            </a:pPr>
            <a:r>
              <a:rPr lang="fr-FR" sz="1600" dirty="0">
                <a:latin typeface="Comic Sans MS" pitchFamily="66" charset="0"/>
              </a:rPr>
              <a:t>WEB-INF/lib/cc.jar</a:t>
            </a:r>
          </a:p>
          <a:p>
            <a:pPr marL="0" indent="0">
              <a:buNone/>
            </a:pPr>
            <a:r>
              <a:rPr lang="fr-FR" sz="1600" dirty="0">
                <a:latin typeface="Comic Sans MS" pitchFamily="66" charset="0"/>
              </a:rPr>
              <a:t>WEB-INF/ejb-jar.xml</a:t>
            </a:r>
          </a:p>
          <a:p>
            <a:pPr marL="0" indent="0">
              <a:buNone/>
            </a:pPr>
            <a:r>
              <a:rPr lang="fr-FR" sz="1600" dirty="0">
                <a:latin typeface="Comic Sans MS" pitchFamily="66" charset="0"/>
              </a:rPr>
              <a:t>WEB-INF/web.xml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5"/>
            <a:ext cx="8229600" cy="2286016"/>
          </a:xfrm>
        </p:spPr>
        <p:txBody>
          <a:bodyPr/>
          <a:lstStyle/>
          <a:p>
            <a:pPr>
              <a:buNone/>
            </a:pPr>
            <a:r>
              <a:rPr lang="en-US" b="1" dirty="0"/>
              <a:t>Naming Conventions for Enterprise Beans</a:t>
            </a:r>
          </a:p>
          <a:p>
            <a:pPr marL="0" indent="0">
              <a:buNone/>
            </a:pPr>
            <a:r>
              <a:rPr lang="en-US" dirty="0"/>
              <a:t>Because enterprise beans are composed of multiple parts, it’s useful to follow a naming convention for your applications. </a:t>
            </a:r>
            <a:endParaRPr lang="fr-FR" dirty="0"/>
          </a:p>
        </p:txBody>
      </p:sp>
      <p:graphicFrame>
        <p:nvGraphicFramePr>
          <p:cNvPr id="4" name="Tableau 3"/>
          <p:cNvGraphicFramePr>
            <a:graphicFrameLocks noGrp="1"/>
          </p:cNvGraphicFramePr>
          <p:nvPr/>
        </p:nvGraphicFramePr>
        <p:xfrm>
          <a:off x="428598" y="2928934"/>
          <a:ext cx="6881817" cy="2021840"/>
        </p:xfrm>
        <a:graphic>
          <a:graphicData uri="http://schemas.openxmlformats.org/drawingml/2006/table">
            <a:tbl>
              <a:tblPr firstRow="1" bandRow="1">
                <a:tableStyleId>{5C22544A-7EE6-4342-B048-85BDC9FD1C3A}</a:tableStyleId>
              </a:tblPr>
              <a:tblGrid>
                <a:gridCol w="2357452">
                  <a:extLst>
                    <a:ext uri="{9D8B030D-6E8A-4147-A177-3AD203B41FA5}">
                      <a16:colId xmlns:a16="http://schemas.microsoft.com/office/drawing/2014/main" val="20000"/>
                    </a:ext>
                  </a:extLst>
                </a:gridCol>
                <a:gridCol w="2230426">
                  <a:extLst>
                    <a:ext uri="{9D8B030D-6E8A-4147-A177-3AD203B41FA5}">
                      <a16:colId xmlns:a16="http://schemas.microsoft.com/office/drawing/2014/main" val="20001"/>
                    </a:ext>
                  </a:extLst>
                </a:gridCol>
                <a:gridCol w="2293939">
                  <a:extLst>
                    <a:ext uri="{9D8B030D-6E8A-4147-A177-3AD203B41FA5}">
                      <a16:colId xmlns:a16="http://schemas.microsoft.com/office/drawing/2014/main" val="20002"/>
                    </a:ext>
                  </a:extLst>
                </a:gridCol>
              </a:tblGrid>
              <a:tr h="370840">
                <a:tc>
                  <a:txBody>
                    <a:bodyPr/>
                    <a:lstStyle/>
                    <a:p>
                      <a:r>
                        <a:rPr lang="fr-FR" dirty="0" err="1"/>
                        <a:t>Element</a:t>
                      </a:r>
                      <a:endParaRPr lang="fr-FR" dirty="0"/>
                    </a:p>
                  </a:txBody>
                  <a:tcPr/>
                </a:tc>
                <a:tc>
                  <a:txBody>
                    <a:bodyPr/>
                    <a:lstStyle/>
                    <a:p>
                      <a:r>
                        <a:rPr lang="fr-FR" dirty="0" err="1"/>
                        <a:t>Syntax</a:t>
                      </a:r>
                      <a:endParaRPr lang="fr-FR" dirty="0"/>
                    </a:p>
                  </a:txBody>
                  <a:tcPr/>
                </a:tc>
                <a:tc>
                  <a:txBody>
                    <a:bodyPr/>
                    <a:lstStyle/>
                    <a:p>
                      <a:r>
                        <a:rPr lang="fr-FR" dirty="0" err="1"/>
                        <a:t>Example</a:t>
                      </a:r>
                      <a:endParaRPr lang="fr-FR" dirty="0"/>
                    </a:p>
                  </a:txBody>
                  <a:tcPr/>
                </a:tc>
                <a:extLst>
                  <a:ext uri="{0D108BD9-81ED-4DB2-BD59-A6C34878D82A}">
                    <a16:rowId xmlns:a16="http://schemas.microsoft.com/office/drawing/2014/main" val="10000"/>
                  </a:ext>
                </a:extLst>
              </a:tr>
              <a:tr h="370840">
                <a:tc>
                  <a:txBody>
                    <a:bodyPr/>
                    <a:lstStyle/>
                    <a:p>
                      <a:r>
                        <a:rPr lang="fr-FR" dirty="0"/>
                        <a:t>Enterprise </a:t>
                      </a:r>
                      <a:r>
                        <a:rPr lang="fr-FR" dirty="0" err="1"/>
                        <a:t>bean</a:t>
                      </a:r>
                      <a:r>
                        <a:rPr lang="fr-FR" dirty="0"/>
                        <a:t> </a:t>
                      </a:r>
                      <a:r>
                        <a:rPr lang="fr-FR" dirty="0" err="1"/>
                        <a:t>name</a:t>
                      </a:r>
                      <a:endParaRPr lang="fr-FR" dirty="0"/>
                    </a:p>
                  </a:txBody>
                  <a:tcPr/>
                </a:tc>
                <a:tc>
                  <a:txBody>
                    <a:bodyPr/>
                    <a:lstStyle/>
                    <a:p>
                      <a:r>
                        <a:rPr lang="fr-FR" dirty="0" err="1"/>
                        <a:t>nameBean</a:t>
                      </a:r>
                      <a:endParaRPr lang="fr-FR" dirty="0"/>
                    </a:p>
                  </a:txBody>
                  <a:tcPr/>
                </a:tc>
                <a:tc>
                  <a:txBody>
                    <a:bodyPr/>
                    <a:lstStyle/>
                    <a:p>
                      <a:r>
                        <a:rPr lang="fr-FR" dirty="0" err="1"/>
                        <a:t>AccountBean</a:t>
                      </a:r>
                      <a:endParaRPr lang="fr-FR" dirty="0"/>
                    </a:p>
                  </a:txBody>
                  <a:tcPr/>
                </a:tc>
                <a:extLst>
                  <a:ext uri="{0D108BD9-81ED-4DB2-BD59-A6C34878D82A}">
                    <a16:rowId xmlns:a16="http://schemas.microsoft.com/office/drawing/2014/main" val="10001"/>
                  </a:ext>
                </a:extLst>
              </a:tr>
              <a:tr h="370840">
                <a:tc>
                  <a:txBody>
                    <a:bodyPr/>
                    <a:lstStyle/>
                    <a:p>
                      <a:r>
                        <a:rPr lang="fr-FR" dirty="0"/>
                        <a:t>Enterprise </a:t>
                      </a:r>
                      <a:r>
                        <a:rPr lang="fr-FR" dirty="0" err="1"/>
                        <a:t>bean</a:t>
                      </a:r>
                      <a:r>
                        <a:rPr lang="fr-FR" dirty="0"/>
                        <a:t> class</a:t>
                      </a:r>
                    </a:p>
                  </a:txBody>
                  <a:tcPr/>
                </a:tc>
                <a:tc>
                  <a:txBody>
                    <a:bodyPr/>
                    <a:lstStyle/>
                    <a:p>
                      <a:r>
                        <a:rPr lang="fr-FR" dirty="0" err="1"/>
                        <a:t>nameBean</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a:t>AccountBean</a:t>
                      </a:r>
                      <a:endParaRPr lang="fr-FR" dirty="0"/>
                    </a:p>
                  </a:txBody>
                  <a:tcPr/>
                </a:tc>
                <a:extLst>
                  <a:ext uri="{0D108BD9-81ED-4DB2-BD59-A6C34878D82A}">
                    <a16:rowId xmlns:a16="http://schemas.microsoft.com/office/drawing/2014/main" val="10002"/>
                  </a:ext>
                </a:extLst>
              </a:tr>
              <a:tr h="370840">
                <a:tc>
                  <a:txBody>
                    <a:bodyPr/>
                    <a:lstStyle/>
                    <a:p>
                      <a:r>
                        <a:rPr lang="fr-FR" dirty="0"/>
                        <a:t>Business Interface</a:t>
                      </a:r>
                    </a:p>
                  </a:txBody>
                  <a:tcPr/>
                </a:tc>
                <a:tc>
                  <a:txBody>
                    <a:bodyPr/>
                    <a:lstStyle/>
                    <a:p>
                      <a:r>
                        <a:rPr lang="fr-FR" dirty="0" err="1"/>
                        <a:t>name</a:t>
                      </a:r>
                      <a:endParaRPr lang="fr-FR" dirty="0"/>
                    </a:p>
                  </a:txBody>
                  <a:tcPr/>
                </a:tc>
                <a:tc>
                  <a:txBody>
                    <a:bodyPr/>
                    <a:lstStyle/>
                    <a:p>
                      <a:r>
                        <a:rPr lang="fr-FR" dirty="0" err="1"/>
                        <a:t>Account</a:t>
                      </a:r>
                      <a:endParaRPr lang="fr-FR"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5697559"/>
          </a:xfrm>
        </p:spPr>
        <p:txBody>
          <a:bodyPr>
            <a:normAutofit lnSpcReduction="10000"/>
          </a:bodyPr>
          <a:lstStyle/>
          <a:p>
            <a:pPr>
              <a:buNone/>
            </a:pPr>
            <a:r>
              <a:rPr lang="en-US" b="1" dirty="0"/>
              <a:t>The Lifecycles of Enterprise Beans</a:t>
            </a:r>
          </a:p>
          <a:p>
            <a:pPr marL="0" indent="0">
              <a:buNone/>
            </a:pPr>
            <a:r>
              <a:rPr lang="en-US" dirty="0"/>
              <a:t>An enterprise bean goes through various stages during its lifetime, or lifecycle. </a:t>
            </a:r>
          </a:p>
          <a:p>
            <a:pPr marL="0" indent="0">
              <a:buNone/>
            </a:pPr>
            <a:r>
              <a:rPr lang="en-US" dirty="0"/>
              <a:t>Each type of  enterprise bean (</a:t>
            </a:r>
            <a:r>
              <a:rPr lang="en-US" dirty="0" err="1"/>
              <a:t>stateful</a:t>
            </a:r>
            <a:r>
              <a:rPr lang="en-US" dirty="0"/>
              <a:t> session, stateless session, singleton session, or message-driven) has a </a:t>
            </a:r>
            <a:r>
              <a:rPr lang="fr-FR" dirty="0" err="1"/>
              <a:t>different</a:t>
            </a:r>
            <a:r>
              <a:rPr lang="fr-FR" dirty="0"/>
              <a:t> </a:t>
            </a:r>
            <a:r>
              <a:rPr lang="fr-FR" dirty="0" err="1"/>
              <a:t>lifecycle</a:t>
            </a:r>
            <a:r>
              <a:rPr lang="fr-FR" dirty="0"/>
              <a:t>.</a:t>
            </a:r>
          </a:p>
          <a:p>
            <a:pPr marL="0" indent="0">
              <a:buNone/>
            </a:pPr>
            <a:endParaRPr lang="fr-FR" dirty="0"/>
          </a:p>
          <a:p>
            <a:pPr marL="0" indent="0">
              <a:buNone/>
            </a:pPr>
            <a:r>
              <a:rPr lang="en-US" b="1" dirty="0"/>
              <a:t>The Lifecycle of a </a:t>
            </a:r>
            <a:r>
              <a:rPr lang="en-US" b="1" dirty="0" err="1"/>
              <a:t>Stateful</a:t>
            </a:r>
            <a:r>
              <a:rPr lang="en-US" b="1" dirty="0"/>
              <a:t> Session Bean</a:t>
            </a:r>
          </a:p>
          <a:p>
            <a:pPr marL="0" indent="0">
              <a:buNone/>
            </a:pPr>
            <a:r>
              <a:rPr lang="en-US" dirty="0"/>
              <a:t>The figure illustrates the stages that a session bean passes through during its lifetime. </a:t>
            </a:r>
          </a:p>
          <a:p>
            <a:pPr marL="0" indent="0">
              <a:buNone/>
            </a:pPr>
            <a:r>
              <a:rPr lang="en-US" dirty="0"/>
              <a:t>The client initiates the lifecycle by obtaining a reference to a </a:t>
            </a:r>
            <a:r>
              <a:rPr lang="en-US" dirty="0" err="1"/>
              <a:t>stateful</a:t>
            </a:r>
            <a:r>
              <a:rPr lang="en-US" dirty="0"/>
              <a:t> session bean. </a:t>
            </a:r>
          </a:p>
          <a:p>
            <a:pPr marL="0" indent="0">
              <a:buNone/>
            </a:pPr>
            <a:r>
              <a:rPr lang="en-US" dirty="0"/>
              <a:t>The container performs any dependency injection and then invokes the method annotated with @</a:t>
            </a:r>
            <a:r>
              <a:rPr lang="en-US" dirty="0" err="1"/>
              <a:t>PostConstruct</a:t>
            </a:r>
            <a:r>
              <a:rPr lang="en-US" dirty="0"/>
              <a:t>, if any. </a:t>
            </a:r>
          </a:p>
          <a:p>
            <a:pPr marL="0" indent="0">
              <a:buNone/>
            </a:pPr>
            <a:r>
              <a:rPr lang="en-US" dirty="0"/>
              <a:t>The bean is now ready to have its business methods invoked by the </a:t>
            </a:r>
            <a:r>
              <a:rPr lang="fr-FR" dirty="0"/>
              <a:t>client.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657225" y="428605"/>
            <a:ext cx="7829550" cy="5687240"/>
          </a:xfrm>
          <a:prstGeom prst="rect">
            <a:avLst/>
          </a:prstGeom>
          <a:noFill/>
          <a:ln w="9525">
            <a:noFill/>
            <a:miter lim="800000"/>
            <a:headEnd/>
            <a:tailEnd/>
          </a:ln>
          <a:effectLst/>
        </p:spPr>
      </p:pic>
      <p:sp>
        <p:nvSpPr>
          <p:cNvPr id="4" name="Rectangle 3"/>
          <p:cNvSpPr/>
          <p:nvPr/>
        </p:nvSpPr>
        <p:spPr>
          <a:xfrm>
            <a:off x="642910" y="500042"/>
            <a:ext cx="1285884"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sp>
        <p:nvSpPr>
          <p:cNvPr id="5" name="Rectangle 4"/>
          <p:cNvSpPr/>
          <p:nvPr/>
        </p:nvSpPr>
        <p:spPr>
          <a:xfrm>
            <a:off x="1000100" y="785794"/>
            <a:ext cx="928694" cy="285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normAutofit/>
          </a:bodyPr>
          <a:lstStyle/>
          <a:p>
            <a:r>
              <a:rPr lang="en-US" dirty="0"/>
              <a:t>While in the ready stage, the EJB container may decide to deactivate, or </a:t>
            </a:r>
            <a:r>
              <a:rPr lang="en-US" i="1" dirty="0" err="1"/>
              <a:t>passivate</a:t>
            </a:r>
            <a:r>
              <a:rPr lang="en-US" i="1" dirty="0"/>
              <a:t>, the bean by </a:t>
            </a:r>
            <a:r>
              <a:rPr lang="en-US" dirty="0"/>
              <a:t>moving it from memory to secondary storage. (Typically, the EJB container uses a least-recently-used algorithm to select a bean for </a:t>
            </a:r>
            <a:r>
              <a:rPr lang="en-US" dirty="0" err="1"/>
              <a:t>passivation</a:t>
            </a:r>
            <a:r>
              <a:rPr lang="en-US" dirty="0"/>
              <a:t>.) </a:t>
            </a:r>
          </a:p>
          <a:p>
            <a:r>
              <a:rPr lang="en-US" dirty="0"/>
              <a:t>The EJB container invokes the method annotated @</a:t>
            </a:r>
            <a:r>
              <a:rPr lang="en-US" dirty="0" err="1"/>
              <a:t>PrePassivate</a:t>
            </a:r>
            <a:r>
              <a:rPr lang="en-US" dirty="0"/>
              <a:t>, if any, immediately before </a:t>
            </a:r>
            <a:r>
              <a:rPr lang="en-US" dirty="0" err="1"/>
              <a:t>passivating</a:t>
            </a:r>
            <a:r>
              <a:rPr lang="en-US" dirty="0"/>
              <a:t> it. </a:t>
            </a:r>
          </a:p>
          <a:p>
            <a:r>
              <a:rPr lang="en-US" dirty="0"/>
              <a:t>If a client invokes a business method on the bean while it is in the passive stage, the EJB container activates the bean, calls the method annotated @</a:t>
            </a:r>
            <a:r>
              <a:rPr lang="en-US" dirty="0" err="1"/>
              <a:t>PostActivate</a:t>
            </a:r>
            <a:r>
              <a:rPr lang="en-US" dirty="0"/>
              <a:t>, if any, and then moves it to the ready stage.</a:t>
            </a:r>
            <a:endParaRPr lang="fr-F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554683"/>
          </a:xfrm>
        </p:spPr>
        <p:txBody>
          <a:bodyPr>
            <a:normAutofit/>
          </a:bodyPr>
          <a:lstStyle/>
          <a:p>
            <a:r>
              <a:rPr lang="en-US" dirty="0"/>
              <a:t>At the end of the lifecycle, the client invokes a method annotated @Remove, and the EJB container calls the method annotated @</a:t>
            </a:r>
            <a:r>
              <a:rPr lang="en-US" dirty="0" err="1"/>
              <a:t>PreDestroy</a:t>
            </a:r>
            <a:r>
              <a:rPr lang="en-US" dirty="0"/>
              <a:t>, if any. </a:t>
            </a:r>
          </a:p>
          <a:p>
            <a:r>
              <a:rPr lang="en-US" dirty="0"/>
              <a:t>The bean’s instance is then ready for </a:t>
            </a:r>
            <a:r>
              <a:rPr lang="fr-FR" dirty="0" err="1"/>
              <a:t>garbage</a:t>
            </a:r>
            <a:r>
              <a:rPr lang="fr-FR" dirty="0"/>
              <a:t> collection.</a:t>
            </a:r>
          </a:p>
          <a:p>
            <a:r>
              <a:rPr lang="en-US" dirty="0"/>
              <a:t>The developer’s code controls the invocation of only one lifecycle method: the method annotated @Remove.</a:t>
            </a:r>
          </a:p>
          <a:p>
            <a:r>
              <a:rPr lang="en-US" dirty="0"/>
              <a:t>All other methods in the Figure are invoked by the EJB container. </a:t>
            </a:r>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142984"/>
            <a:ext cx="8229600" cy="2500330"/>
          </a:xfrm>
        </p:spPr>
        <p:txBody>
          <a:bodyPr/>
          <a:lstStyle/>
          <a:p>
            <a:pPr>
              <a:buNone/>
            </a:pPr>
            <a:r>
              <a:rPr lang="en-US" b="1" dirty="0">
                <a:latin typeface="Comic Sans MS" pitchFamily="66" charset="0"/>
              </a:rPr>
              <a:t>The Lifecycle of a Stateless Session Bean</a:t>
            </a:r>
          </a:p>
          <a:p>
            <a:pPr marL="0" indent="0">
              <a:buNone/>
            </a:pPr>
            <a:r>
              <a:rPr lang="en-US" dirty="0">
                <a:latin typeface="Comic Sans MS" pitchFamily="66" charset="0"/>
              </a:rPr>
              <a:t>Because a stateless session bean is never </a:t>
            </a:r>
            <a:r>
              <a:rPr lang="en-US" dirty="0" err="1">
                <a:latin typeface="Comic Sans MS" pitchFamily="66" charset="0"/>
              </a:rPr>
              <a:t>passivated</a:t>
            </a:r>
            <a:r>
              <a:rPr lang="en-US" dirty="0">
                <a:latin typeface="Comic Sans MS" pitchFamily="66" charset="0"/>
              </a:rPr>
              <a:t>, its lifecycle has only two stages: nonexistent and ready for the invocation of business methods. The figure illustrates the stages of a stateless </a:t>
            </a:r>
            <a:r>
              <a:rPr lang="fr-FR" dirty="0">
                <a:latin typeface="Comic Sans MS" pitchFamily="66" charset="0"/>
              </a:rPr>
              <a:t>session </a:t>
            </a:r>
            <a:r>
              <a:rPr lang="fr-FR" dirty="0" err="1">
                <a:latin typeface="Comic Sans MS" pitchFamily="66" charset="0"/>
              </a:rPr>
              <a:t>bean</a:t>
            </a:r>
            <a:r>
              <a:rPr lang="fr-FR" dirty="0">
                <a:latin typeface="Comic Sans MS" pitchFamily="66" charset="0"/>
              </a:rPr>
              <a:t>.</a:t>
            </a:r>
          </a:p>
        </p:txBody>
      </p:sp>
      <p:pic>
        <p:nvPicPr>
          <p:cNvPr id="4" name="Picture 2"/>
          <p:cNvPicPr>
            <a:picLocks noChangeAspect="1" noChangeArrowheads="1"/>
          </p:cNvPicPr>
          <p:nvPr/>
        </p:nvPicPr>
        <p:blipFill>
          <a:blip r:embed="rId2" cstate="print"/>
          <a:srcRect/>
          <a:stretch>
            <a:fillRect/>
          </a:stretch>
        </p:blipFill>
        <p:spPr bwMode="auto">
          <a:xfrm>
            <a:off x="1071538" y="3929066"/>
            <a:ext cx="6600825" cy="23717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latin typeface="Comic Sans MS" pitchFamily="66" charset="0"/>
              </a:rPr>
              <a:t>Run</a:t>
            </a:r>
            <a:r>
              <a:rPr lang="fr-FR" b="1" dirty="0">
                <a:latin typeface="Comic Sans MS" pitchFamily="66" charset="0"/>
              </a:rPr>
              <a:t>-time </a:t>
            </a:r>
            <a:r>
              <a:rPr lang="fr-FR" b="1" dirty="0" err="1">
                <a:latin typeface="Comic Sans MS" pitchFamily="66" charset="0"/>
              </a:rPr>
              <a:t>environment</a:t>
            </a:r>
            <a:endParaRPr lang="fr-FR" b="1" dirty="0">
              <a:latin typeface="Comic Sans MS" pitchFamily="66" charset="0"/>
            </a:endParaRPr>
          </a:p>
        </p:txBody>
      </p:sp>
      <p:sp>
        <p:nvSpPr>
          <p:cNvPr id="3" name="Espace réservé du contenu 2"/>
          <p:cNvSpPr>
            <a:spLocks noGrp="1"/>
          </p:cNvSpPr>
          <p:nvPr>
            <p:ph idx="1"/>
          </p:nvPr>
        </p:nvSpPr>
        <p:spPr/>
        <p:txBody>
          <a:bodyPr>
            <a:normAutofit/>
          </a:bodyPr>
          <a:lstStyle/>
          <a:p>
            <a:pPr>
              <a:buNone/>
            </a:pPr>
            <a:r>
              <a:rPr lang="en-US" dirty="0">
                <a:latin typeface="Comic Sans MS" pitchFamily="66" charset="0"/>
              </a:rPr>
              <a:t>Enterprise beans run in a </a:t>
            </a:r>
            <a:r>
              <a:rPr lang="en-US" b="1" dirty="0">
                <a:latin typeface="Comic Sans MS" pitchFamily="66" charset="0"/>
              </a:rPr>
              <a:t>EJB container </a:t>
            </a:r>
            <a:r>
              <a:rPr lang="en-US" dirty="0">
                <a:latin typeface="Comic Sans MS" pitchFamily="66" charset="0"/>
              </a:rPr>
              <a:t>within a runtime environment.</a:t>
            </a:r>
          </a:p>
          <a:p>
            <a:pPr>
              <a:buNone/>
            </a:pPr>
            <a:endParaRPr lang="en-US" dirty="0">
              <a:latin typeface="Comic Sans MS" pitchFamily="66" charset="0"/>
            </a:endParaRPr>
          </a:p>
          <a:p>
            <a:pPr>
              <a:buNone/>
            </a:pPr>
            <a:r>
              <a:rPr lang="en-US" dirty="0">
                <a:latin typeface="Comic Sans MS" pitchFamily="66" charset="0"/>
              </a:rPr>
              <a:t>The EJB container provides system-level services, such as :</a:t>
            </a:r>
          </a:p>
          <a:p>
            <a:pPr>
              <a:buNone/>
            </a:pPr>
            <a:r>
              <a:rPr lang="en-US" b="1" dirty="0">
                <a:latin typeface="Comic Sans MS" pitchFamily="66" charset="0"/>
              </a:rPr>
              <a:t>transactions</a:t>
            </a:r>
            <a:r>
              <a:rPr lang="en-US" dirty="0">
                <a:latin typeface="Comic Sans MS" pitchFamily="66" charset="0"/>
              </a:rPr>
              <a:t> and </a:t>
            </a:r>
            <a:r>
              <a:rPr lang="en-US" b="1" dirty="0">
                <a:latin typeface="Comic Sans MS" pitchFamily="66" charset="0"/>
              </a:rPr>
              <a:t>security</a:t>
            </a:r>
            <a:r>
              <a:rPr lang="en-US" dirty="0">
                <a:latin typeface="Comic Sans MS" pitchFamily="66" charset="0"/>
              </a:rPr>
              <a:t>, to its enterprise beans. </a:t>
            </a:r>
          </a:p>
          <a:p>
            <a:pPr>
              <a:buNone/>
            </a:pPr>
            <a:endParaRPr lang="en-US" dirty="0">
              <a:latin typeface="Comic Sans MS" pitchFamily="66" charset="0"/>
            </a:endParaRPr>
          </a:p>
          <a:p>
            <a:pPr>
              <a:buNone/>
            </a:pPr>
            <a:r>
              <a:rPr lang="en-US" dirty="0">
                <a:latin typeface="Comic Sans MS" pitchFamily="66" charset="0"/>
              </a:rPr>
              <a:t>These services enable quickly </a:t>
            </a:r>
            <a:r>
              <a:rPr lang="en-US" b="1" dirty="0">
                <a:latin typeface="Comic Sans MS" pitchFamily="66" charset="0"/>
              </a:rPr>
              <a:t>building</a:t>
            </a:r>
            <a:r>
              <a:rPr lang="en-US" dirty="0">
                <a:latin typeface="Comic Sans MS" pitchFamily="66" charset="0"/>
              </a:rPr>
              <a:t> and </a:t>
            </a:r>
            <a:r>
              <a:rPr lang="en-US" b="1" dirty="0">
                <a:latin typeface="Comic Sans MS" pitchFamily="66" charset="0"/>
              </a:rPr>
              <a:t>deploying</a:t>
            </a:r>
            <a:r>
              <a:rPr lang="en-US" dirty="0">
                <a:latin typeface="Comic Sans MS" pitchFamily="66" charset="0"/>
              </a:rPr>
              <a:t> enterprise beans, which form the core of transactional Java EE applications.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14422"/>
            <a:ext cx="8229600" cy="4911741"/>
          </a:xfrm>
        </p:spPr>
        <p:txBody>
          <a:bodyPr>
            <a:normAutofit/>
          </a:bodyPr>
          <a:lstStyle/>
          <a:p>
            <a:pPr marL="0" indent="0">
              <a:buNone/>
            </a:pPr>
            <a:r>
              <a:rPr lang="en-US" dirty="0">
                <a:latin typeface="Comic Sans MS" pitchFamily="66" charset="0"/>
              </a:rPr>
              <a:t>The EJB container typically creates and maintains a pool of stateless session beans, beginning the stateless session bean’s lifecycle. The container performs any dependency injection and then invokes the method annotated @</a:t>
            </a:r>
            <a:r>
              <a:rPr lang="en-US" dirty="0" err="1">
                <a:latin typeface="Comic Sans MS" pitchFamily="66" charset="0"/>
              </a:rPr>
              <a:t>PostConstruct</a:t>
            </a:r>
            <a:r>
              <a:rPr lang="en-US" dirty="0">
                <a:latin typeface="Comic Sans MS" pitchFamily="66" charset="0"/>
              </a:rPr>
              <a:t>, if it exists. </a:t>
            </a:r>
          </a:p>
          <a:p>
            <a:pPr marL="0" indent="0">
              <a:buNone/>
            </a:pPr>
            <a:r>
              <a:rPr lang="en-US" dirty="0">
                <a:latin typeface="Comic Sans MS" pitchFamily="66" charset="0"/>
              </a:rPr>
              <a:t>The bean is now ready to have its business methods invoked by a client.</a:t>
            </a:r>
          </a:p>
          <a:p>
            <a:pPr marL="0" indent="0">
              <a:buNone/>
            </a:pPr>
            <a:r>
              <a:rPr lang="en-US" dirty="0">
                <a:latin typeface="Comic Sans MS" pitchFamily="66" charset="0"/>
              </a:rPr>
              <a:t>At the end of the lifecycle, the EJB container calls the method annotated @</a:t>
            </a:r>
            <a:r>
              <a:rPr lang="en-US" dirty="0" err="1">
                <a:latin typeface="Comic Sans MS" pitchFamily="66" charset="0"/>
              </a:rPr>
              <a:t>PreDestroy</a:t>
            </a:r>
            <a:r>
              <a:rPr lang="en-US" dirty="0">
                <a:latin typeface="Comic Sans MS" pitchFamily="66" charset="0"/>
              </a:rPr>
              <a:t>, if it exists. The bean’s instance is then ready for garbage collection.</a:t>
            </a:r>
            <a:endParaRPr lang="fr-FR" dirty="0">
              <a:latin typeface="Comic Sans MS" pitchFamily="66"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4000" b="1" dirty="0"/>
              <a:t>The Lifecycle of a Singleton Session Bean</a:t>
            </a:r>
            <a:br>
              <a:rPr lang="en-US" sz="4000" b="1" dirty="0"/>
            </a:br>
            <a:endParaRPr lang="fr-FR" dirty="0"/>
          </a:p>
        </p:txBody>
      </p:sp>
      <p:sp>
        <p:nvSpPr>
          <p:cNvPr id="3" name="Espace réservé du contenu 2"/>
          <p:cNvSpPr>
            <a:spLocks noGrp="1"/>
          </p:cNvSpPr>
          <p:nvPr>
            <p:ph idx="1"/>
          </p:nvPr>
        </p:nvSpPr>
        <p:spPr>
          <a:xfrm>
            <a:off x="357158" y="1142984"/>
            <a:ext cx="8229600" cy="2614618"/>
          </a:xfrm>
        </p:spPr>
        <p:txBody>
          <a:bodyPr/>
          <a:lstStyle/>
          <a:p>
            <a:pPr marL="0" indent="0">
              <a:buNone/>
            </a:pPr>
            <a:r>
              <a:rPr lang="en-US" dirty="0"/>
              <a:t>Like a stateless session bean, a singleton session bean is never </a:t>
            </a:r>
            <a:r>
              <a:rPr lang="en-US" dirty="0" err="1"/>
              <a:t>passivated</a:t>
            </a:r>
            <a:r>
              <a:rPr lang="en-US" dirty="0"/>
              <a:t> and has only two stages, nonexistent and ready for the invocation of business methods, as shown in Figure</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500034" y="3571876"/>
            <a:ext cx="8086725" cy="24098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7"/>
            <a:ext cx="8229600" cy="3571900"/>
          </a:xfrm>
        </p:spPr>
        <p:txBody>
          <a:bodyPr>
            <a:normAutofit fontScale="92500" lnSpcReduction="10000"/>
          </a:bodyPr>
          <a:lstStyle/>
          <a:p>
            <a:r>
              <a:rPr lang="en-US" dirty="0"/>
              <a:t>The EJB container initiates the singleton session bean lifecycle by creating the singleton instance. This occurs upon application deployment if the singleton is annotated with the @Startup annotation </a:t>
            </a:r>
          </a:p>
          <a:p>
            <a:r>
              <a:rPr lang="en-US" dirty="0"/>
              <a:t>The container performs any dependency injection and then invokes the method annotated @</a:t>
            </a:r>
            <a:r>
              <a:rPr lang="en-US" dirty="0" err="1"/>
              <a:t>PostConstruct</a:t>
            </a:r>
            <a:r>
              <a:rPr lang="en-US" dirty="0"/>
              <a:t>, if it exists. The singleton session bean is now ready to have its business methods invoked by the client.</a:t>
            </a:r>
          </a:p>
          <a:p>
            <a:r>
              <a:rPr lang="en-US" dirty="0"/>
              <a:t>At the end of the lifecycle, the EJB container calls the method annotated @</a:t>
            </a:r>
            <a:r>
              <a:rPr lang="en-US" dirty="0" err="1"/>
              <a:t>PreDestroy</a:t>
            </a:r>
            <a:r>
              <a:rPr lang="en-US" dirty="0"/>
              <a:t>, if it exists. The singleton session bean is now ready for garbage collection.</a:t>
            </a:r>
            <a:endParaRPr lang="fr-F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571504"/>
          </a:xfrm>
        </p:spPr>
        <p:txBody>
          <a:bodyPr>
            <a:normAutofit fontScale="90000"/>
          </a:bodyPr>
          <a:lstStyle/>
          <a:p>
            <a:r>
              <a:rPr lang="en-US" sz="3600" b="1" dirty="0"/>
              <a:t>The Lifecycle of a Message-Driven Bean</a:t>
            </a:r>
            <a:br>
              <a:rPr lang="en-US" b="1" dirty="0"/>
            </a:br>
            <a:endParaRPr lang="fr-FR"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000100" y="1214422"/>
            <a:ext cx="6872310" cy="327939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85860"/>
            <a:ext cx="8229600" cy="4840303"/>
          </a:xfrm>
        </p:spPr>
        <p:txBody>
          <a:bodyPr>
            <a:normAutofit/>
          </a:bodyPr>
          <a:lstStyle/>
          <a:p>
            <a:r>
              <a:rPr lang="en-US" dirty="0">
                <a:latin typeface="Comic Sans MS" pitchFamily="66" charset="0"/>
              </a:rPr>
              <a:t>The EJB container usually creates a pool of message-driven bean instances. For each instance, the EJB container performs these tasks:</a:t>
            </a:r>
          </a:p>
          <a:p>
            <a:pPr>
              <a:buNone/>
            </a:pPr>
            <a:r>
              <a:rPr lang="en-US" dirty="0">
                <a:latin typeface="Comic Sans MS" pitchFamily="66" charset="0"/>
              </a:rPr>
              <a:t>1. If the message-driven bean uses dependency injection, the container injects these references </a:t>
            </a:r>
            <a:r>
              <a:rPr lang="fr-FR" dirty="0" err="1">
                <a:latin typeface="Comic Sans MS" pitchFamily="66" charset="0"/>
              </a:rPr>
              <a:t>before</a:t>
            </a:r>
            <a:r>
              <a:rPr lang="fr-FR" dirty="0">
                <a:latin typeface="Comic Sans MS" pitchFamily="66" charset="0"/>
              </a:rPr>
              <a:t> </a:t>
            </a:r>
            <a:r>
              <a:rPr lang="fr-FR" dirty="0" err="1">
                <a:latin typeface="Comic Sans MS" pitchFamily="66" charset="0"/>
              </a:rPr>
              <a:t>instantiating</a:t>
            </a:r>
            <a:r>
              <a:rPr lang="fr-FR" dirty="0">
                <a:latin typeface="Comic Sans MS" pitchFamily="66" charset="0"/>
              </a:rPr>
              <a:t> the instance.</a:t>
            </a:r>
          </a:p>
          <a:p>
            <a:pPr>
              <a:buNone/>
            </a:pPr>
            <a:r>
              <a:rPr lang="en-US" dirty="0">
                <a:latin typeface="Comic Sans MS" pitchFamily="66" charset="0"/>
              </a:rPr>
              <a:t>2. The container calls the method annotated @</a:t>
            </a:r>
            <a:r>
              <a:rPr lang="en-US" dirty="0" err="1">
                <a:latin typeface="Comic Sans MS" pitchFamily="66" charset="0"/>
              </a:rPr>
              <a:t>PostConstruct</a:t>
            </a:r>
            <a:r>
              <a:rPr lang="en-US" dirty="0">
                <a:latin typeface="Comic Sans MS" pitchFamily="66" charset="0"/>
              </a:rPr>
              <a:t>, if any.</a:t>
            </a:r>
            <a:endParaRPr lang="fr-FR" dirty="0">
              <a:latin typeface="Comic Sans MS" pitchFamily="66"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714488"/>
            <a:ext cx="8229600" cy="4411675"/>
          </a:xfrm>
        </p:spPr>
        <p:txBody>
          <a:bodyPr>
            <a:normAutofit/>
          </a:bodyPr>
          <a:lstStyle/>
          <a:p>
            <a:r>
              <a:rPr lang="en-US" dirty="0"/>
              <a:t>Like a stateless session bean, a message-driven bean is never </a:t>
            </a:r>
            <a:r>
              <a:rPr lang="en-US" dirty="0" err="1"/>
              <a:t>passivated</a:t>
            </a:r>
            <a:r>
              <a:rPr lang="en-US" dirty="0"/>
              <a:t> and has only two states:</a:t>
            </a:r>
          </a:p>
          <a:p>
            <a:r>
              <a:rPr lang="en-US" dirty="0"/>
              <a:t>nonexistent and ready to receive messages.</a:t>
            </a:r>
          </a:p>
          <a:p>
            <a:r>
              <a:rPr lang="en-US" dirty="0"/>
              <a:t>At the end of the lifecycle, the container calls the method annotated @</a:t>
            </a:r>
            <a:r>
              <a:rPr lang="en-US" dirty="0" err="1"/>
              <a:t>PreDestroy</a:t>
            </a:r>
            <a:r>
              <a:rPr lang="en-US" dirty="0"/>
              <a:t>, if any. The bean’s instance is then ready for garbage collection.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br>
              <a:rPr lang="en-US" b="1" dirty="0">
                <a:latin typeface="Comic Sans MS" pitchFamily="66" charset="0"/>
              </a:rPr>
            </a:br>
            <a:r>
              <a:rPr lang="en-US" b="1" dirty="0">
                <a:latin typeface="Comic Sans MS" pitchFamily="66" charset="0"/>
              </a:rPr>
              <a:t>Benefits of Enterprise Beans </a:t>
            </a:r>
            <a:br>
              <a:rPr lang="en-US" b="1" dirty="0">
                <a:latin typeface="Comic Sans MS" pitchFamily="66" charset="0"/>
              </a:rPr>
            </a:br>
            <a:endParaRPr lang="fr-FR" dirty="0">
              <a:latin typeface="Comic Sans MS" pitchFamily="66" charset="0"/>
            </a:endParaRPr>
          </a:p>
        </p:txBody>
      </p:sp>
      <p:sp>
        <p:nvSpPr>
          <p:cNvPr id="3" name="Espace réservé du contenu 2"/>
          <p:cNvSpPr>
            <a:spLocks noGrp="1"/>
          </p:cNvSpPr>
          <p:nvPr>
            <p:ph idx="1"/>
          </p:nvPr>
        </p:nvSpPr>
        <p:spPr>
          <a:xfrm>
            <a:off x="457200" y="1071546"/>
            <a:ext cx="8229600" cy="5054617"/>
          </a:xfrm>
        </p:spPr>
        <p:txBody>
          <a:bodyPr>
            <a:normAutofit fontScale="92500" lnSpcReduction="10000"/>
          </a:bodyPr>
          <a:lstStyle/>
          <a:p>
            <a:pPr>
              <a:buNone/>
            </a:pPr>
            <a:endParaRPr lang="en-US" dirty="0">
              <a:latin typeface="Comic Sans MS" pitchFamily="66" charset="0"/>
            </a:endParaRPr>
          </a:p>
          <a:p>
            <a:pPr marL="0" indent="0">
              <a:buNone/>
            </a:pPr>
            <a:r>
              <a:rPr lang="en-US" dirty="0">
                <a:latin typeface="Comic Sans MS" pitchFamily="66" charset="0"/>
              </a:rPr>
              <a:t>For several reasons, enterprise beans simplify the development of </a:t>
            </a:r>
            <a:r>
              <a:rPr lang="en-US" b="1" dirty="0">
                <a:latin typeface="Comic Sans MS" pitchFamily="66" charset="0"/>
              </a:rPr>
              <a:t>large</a:t>
            </a:r>
            <a:r>
              <a:rPr lang="en-US" dirty="0">
                <a:latin typeface="Comic Sans MS" pitchFamily="66" charset="0"/>
              </a:rPr>
              <a:t>, </a:t>
            </a:r>
            <a:r>
              <a:rPr lang="en-US" b="1" dirty="0">
                <a:latin typeface="Comic Sans MS" pitchFamily="66" charset="0"/>
              </a:rPr>
              <a:t>distributed</a:t>
            </a:r>
            <a:r>
              <a:rPr lang="en-US" dirty="0">
                <a:latin typeface="Comic Sans MS" pitchFamily="66" charset="0"/>
              </a:rPr>
              <a:t> applications: </a:t>
            </a:r>
          </a:p>
          <a:p>
            <a:pPr marL="0" indent="0">
              <a:buNone/>
            </a:pPr>
            <a:endParaRPr lang="en-US" dirty="0">
              <a:latin typeface="Comic Sans MS" pitchFamily="66" charset="0"/>
            </a:endParaRPr>
          </a:p>
          <a:p>
            <a:pPr marL="457200" indent="-457200">
              <a:buFont typeface="+mj-lt"/>
              <a:buAutoNum type="arabicPeriod"/>
            </a:pPr>
            <a:r>
              <a:rPr lang="en-US" dirty="0">
                <a:latin typeface="Comic Sans MS" pitchFamily="66" charset="0"/>
              </a:rPr>
              <a:t>Because the EJB container provides </a:t>
            </a:r>
            <a:r>
              <a:rPr lang="en-US" b="1" dirty="0">
                <a:latin typeface="Comic Sans MS" pitchFamily="66" charset="0"/>
              </a:rPr>
              <a:t>system-level services </a:t>
            </a:r>
            <a:r>
              <a:rPr lang="en-US" dirty="0">
                <a:latin typeface="Comic Sans MS" pitchFamily="66" charset="0"/>
              </a:rPr>
              <a:t>to enterprise beans, the </a:t>
            </a:r>
            <a:r>
              <a:rPr lang="en-US" b="1" dirty="0">
                <a:latin typeface="Comic Sans MS" pitchFamily="66" charset="0"/>
              </a:rPr>
              <a:t>bean developer </a:t>
            </a:r>
            <a:r>
              <a:rPr lang="en-US" dirty="0">
                <a:latin typeface="Comic Sans MS" pitchFamily="66" charset="0"/>
              </a:rPr>
              <a:t>can concentrate on solving </a:t>
            </a:r>
            <a:r>
              <a:rPr lang="en-US" b="1" dirty="0">
                <a:latin typeface="Comic Sans MS" pitchFamily="66" charset="0"/>
              </a:rPr>
              <a:t>business problems</a:t>
            </a:r>
            <a:r>
              <a:rPr lang="en-US" dirty="0">
                <a:latin typeface="Comic Sans MS" pitchFamily="66" charset="0"/>
              </a:rPr>
              <a:t>. </a:t>
            </a:r>
          </a:p>
          <a:p>
            <a:pPr marL="457200" indent="-457200">
              <a:buFont typeface="+mj-lt"/>
              <a:buAutoNum type="arabicPeriod"/>
            </a:pPr>
            <a:r>
              <a:rPr lang="en-US" dirty="0">
                <a:latin typeface="Comic Sans MS" pitchFamily="66" charset="0"/>
              </a:rPr>
              <a:t>Because the beans rather than the clients contain the application’s business logic, the </a:t>
            </a:r>
            <a:r>
              <a:rPr lang="en-US" b="1" dirty="0">
                <a:latin typeface="Comic Sans MS" pitchFamily="66" charset="0"/>
              </a:rPr>
              <a:t>client developer </a:t>
            </a:r>
            <a:r>
              <a:rPr lang="en-US" dirty="0">
                <a:latin typeface="Comic Sans MS" pitchFamily="66" charset="0"/>
              </a:rPr>
              <a:t>can focus on the </a:t>
            </a:r>
            <a:r>
              <a:rPr lang="en-US" b="1" dirty="0">
                <a:latin typeface="Comic Sans MS" pitchFamily="66" charset="0"/>
              </a:rPr>
              <a:t>presentation of the client</a:t>
            </a:r>
            <a:r>
              <a:rPr lang="en-US" dirty="0">
                <a:latin typeface="Comic Sans MS" pitchFamily="66" charset="0"/>
              </a:rPr>
              <a:t>. Clients are thinner, a benefit that is particularly important for clients that run on small devices.</a:t>
            </a:r>
          </a:p>
          <a:p>
            <a:pPr marL="457200" indent="-457200">
              <a:buFont typeface="+mj-lt"/>
              <a:buAutoNum type="arabicPeriod"/>
            </a:pPr>
            <a:r>
              <a:rPr lang="en-US" dirty="0">
                <a:latin typeface="Comic Sans MS" pitchFamily="66" charset="0"/>
              </a:rPr>
              <a:t>Because enterprise beans are </a:t>
            </a:r>
            <a:r>
              <a:rPr lang="en-US" b="1" dirty="0">
                <a:latin typeface="Comic Sans MS" pitchFamily="66" charset="0"/>
              </a:rPr>
              <a:t>portable components</a:t>
            </a:r>
            <a:r>
              <a:rPr lang="en-US" dirty="0">
                <a:latin typeface="Comic Sans MS" pitchFamily="66" charset="0"/>
              </a:rPr>
              <a:t>, the </a:t>
            </a:r>
            <a:r>
              <a:rPr lang="en-US" b="1" dirty="0">
                <a:latin typeface="Comic Sans MS" pitchFamily="66" charset="0"/>
              </a:rPr>
              <a:t>application assembler </a:t>
            </a:r>
            <a:r>
              <a:rPr lang="en-US" dirty="0">
                <a:latin typeface="Comic Sans MS" pitchFamily="66" charset="0"/>
              </a:rPr>
              <a:t>can build new applications from </a:t>
            </a:r>
            <a:r>
              <a:rPr lang="en-US" b="1" dirty="0">
                <a:latin typeface="Comic Sans MS" pitchFamily="66" charset="0"/>
              </a:rPr>
              <a:t>existing beans</a:t>
            </a:r>
            <a:r>
              <a:rPr lang="en-US" dirty="0">
                <a:latin typeface="Comic Sans MS" pitchFamily="66" charset="0"/>
              </a:rPr>
              <a:t>. </a:t>
            </a:r>
            <a:endParaRPr lang="fr-FR" dirty="0">
              <a:latin typeface="Comic Sans MS"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25470"/>
          </a:xfrm>
        </p:spPr>
        <p:txBody>
          <a:bodyPr>
            <a:normAutofit fontScale="90000"/>
          </a:bodyPr>
          <a:lstStyle/>
          <a:p>
            <a:br>
              <a:rPr lang="fr-FR" b="1" dirty="0"/>
            </a:br>
            <a:r>
              <a:rPr lang="fr-FR" b="1" dirty="0" err="1">
                <a:latin typeface="Comic Sans MS" pitchFamily="66" charset="0"/>
              </a:rPr>
              <a:t>When</a:t>
            </a:r>
            <a:r>
              <a:rPr lang="fr-FR" b="1" dirty="0">
                <a:latin typeface="Comic Sans MS" pitchFamily="66" charset="0"/>
              </a:rPr>
              <a:t> to Use Enterprise </a:t>
            </a:r>
            <a:r>
              <a:rPr lang="fr-FR" b="1" dirty="0" err="1">
                <a:latin typeface="Comic Sans MS" pitchFamily="66" charset="0"/>
              </a:rPr>
              <a:t>Beans</a:t>
            </a:r>
            <a:br>
              <a:rPr lang="fr-FR" b="1" dirty="0"/>
            </a:br>
            <a:endParaRPr lang="fr-FR" dirty="0"/>
          </a:p>
        </p:txBody>
      </p:sp>
      <p:sp>
        <p:nvSpPr>
          <p:cNvPr id="3" name="Espace réservé du contenu 2"/>
          <p:cNvSpPr>
            <a:spLocks noGrp="1"/>
          </p:cNvSpPr>
          <p:nvPr>
            <p:ph idx="1"/>
          </p:nvPr>
        </p:nvSpPr>
        <p:spPr/>
        <p:txBody>
          <a:bodyPr>
            <a:normAutofit/>
          </a:bodyPr>
          <a:lstStyle/>
          <a:p>
            <a:pPr>
              <a:buNone/>
            </a:pPr>
            <a:endParaRPr lang="en-US" dirty="0">
              <a:latin typeface="Comic Sans MS" pitchFamily="66" charset="0"/>
            </a:endParaRPr>
          </a:p>
          <a:p>
            <a:pPr>
              <a:buNone/>
            </a:pPr>
            <a:r>
              <a:rPr lang="en-US" dirty="0">
                <a:latin typeface="Comic Sans MS" pitchFamily="66" charset="0"/>
              </a:rPr>
              <a:t>For following </a:t>
            </a:r>
            <a:r>
              <a:rPr lang="fr-FR" dirty="0" err="1">
                <a:latin typeface="Comic Sans MS" pitchFamily="66" charset="0"/>
              </a:rPr>
              <a:t>requirements</a:t>
            </a:r>
            <a:r>
              <a:rPr lang="fr-FR" dirty="0">
                <a:latin typeface="Comic Sans MS" pitchFamily="66" charset="0"/>
              </a:rPr>
              <a:t>:</a:t>
            </a:r>
          </a:p>
          <a:p>
            <a:pPr>
              <a:buNone/>
            </a:pPr>
            <a:endParaRPr lang="fr-FR" dirty="0">
              <a:latin typeface="Comic Sans MS" pitchFamily="66" charset="0"/>
            </a:endParaRPr>
          </a:p>
          <a:p>
            <a:pPr lvl="1">
              <a:buNone/>
            </a:pPr>
            <a:r>
              <a:rPr lang="en-US" dirty="0">
                <a:latin typeface="Comic Sans MS" pitchFamily="66" charset="0"/>
              </a:rPr>
              <a:t>■ The application must be </a:t>
            </a:r>
            <a:r>
              <a:rPr lang="en-US" b="1" dirty="0">
                <a:latin typeface="Comic Sans MS" pitchFamily="66" charset="0"/>
              </a:rPr>
              <a:t>scalable</a:t>
            </a:r>
            <a:r>
              <a:rPr lang="en-US" dirty="0">
                <a:latin typeface="Comic Sans MS" pitchFamily="66" charset="0"/>
              </a:rPr>
              <a:t>. </a:t>
            </a:r>
          </a:p>
          <a:p>
            <a:pPr lvl="1">
              <a:buNone/>
            </a:pPr>
            <a:endParaRPr lang="en-US" dirty="0">
              <a:latin typeface="Comic Sans MS" pitchFamily="66" charset="0"/>
            </a:endParaRPr>
          </a:p>
          <a:p>
            <a:pPr lvl="1">
              <a:buNone/>
            </a:pPr>
            <a:r>
              <a:rPr lang="fr-FR" dirty="0">
                <a:latin typeface="Comic Sans MS" pitchFamily="66" charset="0"/>
              </a:rPr>
              <a:t>■ Transactions must </a:t>
            </a:r>
            <a:r>
              <a:rPr lang="fr-FR" b="1" dirty="0" err="1">
                <a:latin typeface="Comic Sans MS" pitchFamily="66" charset="0"/>
              </a:rPr>
              <a:t>ensure</a:t>
            </a:r>
            <a:r>
              <a:rPr lang="fr-FR" b="1" dirty="0">
                <a:latin typeface="Comic Sans MS" pitchFamily="66" charset="0"/>
              </a:rPr>
              <a:t> data </a:t>
            </a:r>
            <a:r>
              <a:rPr lang="fr-FR" b="1" dirty="0" err="1">
                <a:latin typeface="Comic Sans MS" pitchFamily="66" charset="0"/>
              </a:rPr>
              <a:t>integrity</a:t>
            </a:r>
            <a:r>
              <a:rPr lang="fr-FR" dirty="0">
                <a:latin typeface="Comic Sans MS" pitchFamily="66" charset="0"/>
              </a:rPr>
              <a:t>. </a:t>
            </a:r>
          </a:p>
          <a:p>
            <a:pPr lvl="1">
              <a:buNone/>
            </a:pPr>
            <a:endParaRPr lang="fr-FR" dirty="0">
              <a:latin typeface="Comic Sans MS" pitchFamily="66" charset="0"/>
            </a:endParaRPr>
          </a:p>
          <a:p>
            <a:pPr lvl="1">
              <a:buNone/>
            </a:pPr>
            <a:r>
              <a:rPr lang="en-US" dirty="0">
                <a:latin typeface="Comic Sans MS" pitchFamily="66" charset="0"/>
              </a:rPr>
              <a:t>■ The application will have a </a:t>
            </a:r>
            <a:r>
              <a:rPr lang="en-US" b="1" dirty="0">
                <a:latin typeface="Comic Sans MS" pitchFamily="66" charset="0"/>
              </a:rPr>
              <a:t>variety of clients</a:t>
            </a:r>
            <a:r>
              <a:rPr lang="en-US" dirty="0">
                <a:latin typeface="Comic Sans MS" pitchFamily="66" charset="0"/>
              </a:rPr>
              <a:t>. </a:t>
            </a:r>
            <a:endParaRPr lang="fr-FR" dirty="0">
              <a:latin typeface="Comic Sans MS"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br>
              <a:rPr lang="fr-FR" b="1" dirty="0">
                <a:latin typeface="Comic Sans MS" pitchFamily="66" charset="0"/>
              </a:rPr>
            </a:br>
            <a:r>
              <a:rPr lang="fr-FR" b="1" dirty="0">
                <a:latin typeface="Comic Sans MS" pitchFamily="66" charset="0"/>
              </a:rPr>
              <a:t>Enterprise Bean Types</a:t>
            </a:r>
            <a:br>
              <a:rPr lang="fr-FR" b="1" dirty="0">
                <a:latin typeface="Comic Sans MS" pitchFamily="66" charset="0"/>
              </a:rPr>
            </a:br>
            <a:endParaRPr lang="fr-FR" b="1" dirty="0">
              <a:latin typeface="Comic Sans MS" pitchFamily="66" charset="0"/>
            </a:endParaRPr>
          </a:p>
        </p:txBody>
      </p:sp>
      <p:graphicFrame>
        <p:nvGraphicFramePr>
          <p:cNvPr id="4" name="Tableau 3"/>
          <p:cNvGraphicFramePr>
            <a:graphicFrameLocks noGrp="1"/>
          </p:cNvGraphicFramePr>
          <p:nvPr/>
        </p:nvGraphicFramePr>
        <p:xfrm>
          <a:off x="428596" y="1857364"/>
          <a:ext cx="8215370" cy="2665831"/>
        </p:xfrm>
        <a:graphic>
          <a:graphicData uri="http://schemas.openxmlformats.org/drawingml/2006/table">
            <a:tbl>
              <a:tblPr firstRow="1" bandRow="1">
                <a:tableStyleId>{93296810-A885-4BE3-A3E7-6D5BEEA58F35}</a:tableStyleId>
              </a:tblPr>
              <a:tblGrid>
                <a:gridCol w="4107685">
                  <a:extLst>
                    <a:ext uri="{9D8B030D-6E8A-4147-A177-3AD203B41FA5}">
                      <a16:colId xmlns:a16="http://schemas.microsoft.com/office/drawing/2014/main" val="20000"/>
                    </a:ext>
                  </a:extLst>
                </a:gridCol>
                <a:gridCol w="4107685">
                  <a:extLst>
                    <a:ext uri="{9D8B030D-6E8A-4147-A177-3AD203B41FA5}">
                      <a16:colId xmlns:a16="http://schemas.microsoft.com/office/drawing/2014/main" val="20001"/>
                    </a:ext>
                  </a:extLst>
                </a:gridCol>
              </a:tblGrid>
              <a:tr h="602052">
                <a:tc>
                  <a:txBody>
                    <a:bodyPr/>
                    <a:lstStyle/>
                    <a:p>
                      <a:r>
                        <a:rPr lang="fr-FR" dirty="0">
                          <a:latin typeface="Comic Sans MS" pitchFamily="66" charset="0"/>
                        </a:rPr>
                        <a:t>Enterprise </a:t>
                      </a:r>
                      <a:r>
                        <a:rPr lang="fr-FR" dirty="0" err="1">
                          <a:latin typeface="Comic Sans MS" pitchFamily="66" charset="0"/>
                        </a:rPr>
                        <a:t>BeanType</a:t>
                      </a:r>
                      <a:r>
                        <a:rPr lang="fr-FR" dirty="0">
                          <a:latin typeface="Comic Sans MS" pitchFamily="66"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a:latin typeface="Comic Sans MS" pitchFamily="66" charset="0"/>
                        </a:rPr>
                        <a:t>Purpose</a:t>
                      </a:r>
                      <a:endParaRPr lang="fr-FR" dirty="0">
                        <a:latin typeface="Comic Sans MS" pitchFamily="66" charset="0"/>
                      </a:endParaRPr>
                    </a:p>
                    <a:p>
                      <a:endParaRPr lang="fr-FR" dirty="0">
                        <a:latin typeface="Comic Sans MS" pitchFamily="66" charset="0"/>
                      </a:endParaRPr>
                    </a:p>
                  </a:txBody>
                  <a:tcPr/>
                </a:tc>
                <a:extLst>
                  <a:ext uri="{0D108BD9-81ED-4DB2-BD59-A6C34878D82A}">
                    <a16:rowId xmlns:a16="http://schemas.microsoft.com/office/drawing/2014/main" val="10000"/>
                  </a:ext>
                </a:extLst>
              </a:tr>
              <a:tr h="747224">
                <a:tc>
                  <a:txBody>
                    <a:bodyPr/>
                    <a:lstStyle/>
                    <a:p>
                      <a:r>
                        <a:rPr lang="en-US" dirty="0">
                          <a:solidFill>
                            <a:srgbClr val="323296"/>
                          </a:solidFill>
                          <a:latin typeface="Comic Sans MS" pitchFamily="66" charset="0"/>
                        </a:rPr>
                        <a:t>Session</a:t>
                      </a:r>
                      <a:endParaRPr lang="fr-FR" dirty="0">
                        <a:solidFill>
                          <a:srgbClr val="323296"/>
                        </a:solidFill>
                        <a:latin typeface="Comic Sans MS" pitchFamily="66" charset="0"/>
                      </a:endParaRPr>
                    </a:p>
                  </a:txBody>
                  <a:tcPr/>
                </a:tc>
                <a:tc>
                  <a:txBody>
                    <a:bodyPr/>
                    <a:lstStyle/>
                    <a:p>
                      <a:r>
                        <a:rPr lang="en-US" dirty="0">
                          <a:solidFill>
                            <a:srgbClr val="323296"/>
                          </a:solidFill>
                          <a:latin typeface="Comic Sans MS" pitchFamily="66" charset="0"/>
                        </a:rPr>
                        <a:t>Performs a task for a client; optionally, may implement a web service</a:t>
                      </a:r>
                      <a:endParaRPr lang="fr-FR" dirty="0">
                        <a:solidFill>
                          <a:srgbClr val="323296"/>
                        </a:solidFill>
                        <a:latin typeface="Comic Sans MS" pitchFamily="66" charset="0"/>
                      </a:endParaRPr>
                    </a:p>
                  </a:txBody>
                  <a:tcPr/>
                </a:tc>
                <a:extLst>
                  <a:ext uri="{0D108BD9-81ED-4DB2-BD59-A6C34878D82A}">
                    <a16:rowId xmlns:a16="http://schemas.microsoft.com/office/drawing/2014/main" val="10001"/>
                  </a:ext>
                </a:extLst>
              </a:tr>
              <a:tr h="1111351">
                <a:tc>
                  <a:txBody>
                    <a:bodyPr/>
                    <a:lstStyle/>
                    <a:p>
                      <a:r>
                        <a:rPr lang="en-US" dirty="0">
                          <a:solidFill>
                            <a:srgbClr val="323296"/>
                          </a:solidFill>
                          <a:latin typeface="Comic Sans MS" pitchFamily="66" charset="0"/>
                        </a:rPr>
                        <a:t>Message-driven </a:t>
                      </a:r>
                      <a:endParaRPr lang="fr-FR" dirty="0">
                        <a:solidFill>
                          <a:srgbClr val="323296"/>
                        </a:solidFill>
                        <a:latin typeface="Comic Sans MS"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323296"/>
                          </a:solidFill>
                          <a:latin typeface="Comic Sans MS" pitchFamily="66" charset="0"/>
                        </a:rPr>
                        <a:t>Acts as a listener for a particular messaging type, such as the </a:t>
                      </a:r>
                      <a:r>
                        <a:rPr lang="en-US" dirty="0" err="1">
                          <a:solidFill>
                            <a:srgbClr val="323296"/>
                          </a:solidFill>
                          <a:latin typeface="Comic Sans MS" pitchFamily="66" charset="0"/>
                        </a:rPr>
                        <a:t>JavaMessage</a:t>
                      </a:r>
                      <a:r>
                        <a:rPr lang="en-US" dirty="0">
                          <a:solidFill>
                            <a:srgbClr val="323296"/>
                          </a:solidFill>
                          <a:latin typeface="Comic Sans MS" pitchFamily="66" charset="0"/>
                        </a:rPr>
                        <a:t> </a:t>
                      </a:r>
                      <a:r>
                        <a:rPr lang="fr-FR" dirty="0">
                          <a:solidFill>
                            <a:srgbClr val="323296"/>
                          </a:solidFill>
                          <a:latin typeface="Comic Sans MS" pitchFamily="66" charset="0"/>
                        </a:rPr>
                        <a:t>Service API</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54032"/>
          </a:xfrm>
        </p:spPr>
        <p:txBody>
          <a:bodyPr>
            <a:normAutofit fontScale="90000"/>
          </a:bodyPr>
          <a:lstStyle/>
          <a:p>
            <a:br>
              <a:rPr lang="en-US" b="1" dirty="0"/>
            </a:br>
            <a:r>
              <a:rPr lang="en-US" b="1" dirty="0">
                <a:latin typeface="Comic Sans MS" pitchFamily="66" charset="0"/>
              </a:rPr>
              <a:t>What Is a Session Bean?</a:t>
            </a:r>
            <a:br>
              <a:rPr lang="en-US" b="1" dirty="0">
                <a:latin typeface="Comic Sans MS" pitchFamily="66" charset="0"/>
              </a:rPr>
            </a:br>
            <a:endParaRPr lang="fr-FR" dirty="0">
              <a:latin typeface="Comic Sans MS" pitchFamily="66" charset="0"/>
            </a:endParaRPr>
          </a:p>
        </p:txBody>
      </p:sp>
      <p:sp>
        <p:nvSpPr>
          <p:cNvPr id="4" name="Espace réservé du contenu 2"/>
          <p:cNvSpPr>
            <a:spLocks noGrp="1"/>
          </p:cNvSpPr>
          <p:nvPr>
            <p:ph idx="1"/>
          </p:nvPr>
        </p:nvSpPr>
        <p:spPr>
          <a:xfrm>
            <a:off x="457200" y="1214422"/>
            <a:ext cx="8229600" cy="4911741"/>
          </a:xfrm>
        </p:spPr>
        <p:txBody>
          <a:bodyPr>
            <a:normAutofit/>
          </a:bodyPr>
          <a:lstStyle/>
          <a:p>
            <a:pPr marL="0" indent="0"/>
            <a:endParaRPr lang="en-US" dirty="0">
              <a:latin typeface="Comic Sans MS" pitchFamily="66" charset="0"/>
            </a:endParaRPr>
          </a:p>
          <a:p>
            <a:pPr marL="0" indent="0"/>
            <a:r>
              <a:rPr lang="en-US" dirty="0">
                <a:latin typeface="Comic Sans MS" pitchFamily="66" charset="0"/>
              </a:rPr>
              <a:t>A </a:t>
            </a:r>
            <a:r>
              <a:rPr lang="en-US" b="1" i="1" dirty="0">
                <a:latin typeface="Comic Sans MS" pitchFamily="66" charset="0"/>
              </a:rPr>
              <a:t>session bean </a:t>
            </a:r>
            <a:r>
              <a:rPr lang="en-US" i="1" dirty="0">
                <a:latin typeface="Comic Sans MS" pitchFamily="66" charset="0"/>
              </a:rPr>
              <a:t>encapsulates </a:t>
            </a:r>
            <a:r>
              <a:rPr lang="en-US" b="1" i="1" dirty="0">
                <a:latin typeface="Comic Sans MS" pitchFamily="66" charset="0"/>
              </a:rPr>
              <a:t>business logic </a:t>
            </a:r>
            <a:r>
              <a:rPr lang="en-US" i="1" dirty="0">
                <a:latin typeface="Comic Sans MS" pitchFamily="66" charset="0"/>
              </a:rPr>
              <a:t>that can be invoked programmatically by a </a:t>
            </a:r>
            <a:r>
              <a:rPr lang="en-US" b="1" i="1" dirty="0">
                <a:latin typeface="Comic Sans MS" pitchFamily="66" charset="0"/>
              </a:rPr>
              <a:t>client </a:t>
            </a:r>
            <a:r>
              <a:rPr lang="en-US" dirty="0">
                <a:latin typeface="Comic Sans MS" pitchFamily="66" charset="0"/>
              </a:rPr>
              <a:t>over </a:t>
            </a:r>
            <a:r>
              <a:rPr lang="en-US" dirty="0">
                <a:solidFill>
                  <a:srgbClr val="C00000"/>
                </a:solidFill>
                <a:latin typeface="Comic Sans MS" pitchFamily="66" charset="0"/>
              </a:rPr>
              <a:t>local</a:t>
            </a:r>
            <a:r>
              <a:rPr lang="en-US" dirty="0">
                <a:latin typeface="Comic Sans MS" pitchFamily="66" charset="0"/>
              </a:rPr>
              <a:t>, </a:t>
            </a:r>
            <a:r>
              <a:rPr lang="en-US" dirty="0">
                <a:solidFill>
                  <a:srgbClr val="C00000"/>
                </a:solidFill>
                <a:latin typeface="Comic Sans MS" pitchFamily="66" charset="0"/>
              </a:rPr>
              <a:t>remote</a:t>
            </a:r>
            <a:r>
              <a:rPr lang="en-US" dirty="0">
                <a:latin typeface="Comic Sans MS" pitchFamily="66" charset="0"/>
              </a:rPr>
              <a:t>, or </a:t>
            </a:r>
            <a:r>
              <a:rPr lang="en-US" dirty="0">
                <a:solidFill>
                  <a:srgbClr val="C00000"/>
                </a:solidFill>
                <a:latin typeface="Comic Sans MS" pitchFamily="66" charset="0"/>
              </a:rPr>
              <a:t>web service client views</a:t>
            </a:r>
            <a:r>
              <a:rPr lang="en-US" dirty="0">
                <a:latin typeface="Comic Sans MS" pitchFamily="66" charset="0"/>
              </a:rPr>
              <a:t>. </a:t>
            </a:r>
          </a:p>
          <a:p>
            <a:pPr marL="0" indent="0">
              <a:buNone/>
            </a:pPr>
            <a:endParaRPr lang="en-US" dirty="0">
              <a:latin typeface="Comic Sans MS" pitchFamily="66" charset="0"/>
            </a:endParaRPr>
          </a:p>
          <a:p>
            <a:pPr marL="0" indent="0"/>
            <a:r>
              <a:rPr lang="en-US" dirty="0">
                <a:latin typeface="Comic Sans MS" pitchFamily="66" charset="0"/>
              </a:rPr>
              <a:t>To access an application that is deployed on the server, the client </a:t>
            </a:r>
            <a:r>
              <a:rPr lang="en-US" b="1" dirty="0">
                <a:latin typeface="Comic Sans MS" pitchFamily="66" charset="0"/>
              </a:rPr>
              <a:t>invokes the session bean’s methods</a:t>
            </a:r>
            <a:r>
              <a:rPr lang="en-US" dirty="0">
                <a:latin typeface="Comic Sans MS" pitchFamily="66" charset="0"/>
              </a:rPr>
              <a:t>. </a:t>
            </a:r>
          </a:p>
          <a:p>
            <a:pPr marL="0" indent="0"/>
            <a:endParaRPr lang="en-US" dirty="0">
              <a:latin typeface="Comic Sans MS" pitchFamily="66" charset="0"/>
            </a:endParaRPr>
          </a:p>
          <a:p>
            <a:pPr marL="0" indent="0"/>
            <a:r>
              <a:rPr lang="en-US" dirty="0">
                <a:latin typeface="Comic Sans MS" pitchFamily="66" charset="0"/>
              </a:rPr>
              <a:t>The session bean performs work for its client, shielding it from complexity by executing business tasks inside the server.</a:t>
            </a:r>
          </a:p>
          <a:p>
            <a:pPr marL="0" indent="0">
              <a:buNone/>
            </a:pPr>
            <a:r>
              <a:rPr lang="en-US" dirty="0">
                <a:latin typeface="Comic Sans MS" pitchFamily="66" charset="0"/>
              </a:rPr>
              <a:t>A session bean </a:t>
            </a:r>
            <a:r>
              <a:rPr lang="en-US" dirty="0">
                <a:solidFill>
                  <a:srgbClr val="C00000"/>
                </a:solidFill>
                <a:latin typeface="Comic Sans MS" pitchFamily="66" charset="0"/>
              </a:rPr>
              <a:t>is not persistent</a:t>
            </a:r>
            <a:r>
              <a:rPr lang="en-US" dirty="0">
                <a:latin typeface="Comic Sans MS" pitchFamily="66" charset="0"/>
              </a:rPr>
              <a:t>. </a:t>
            </a:r>
            <a:endParaRPr lang="fr-FR" dirty="0">
              <a:latin typeface="Comic Sans MS" pitchFamily="66" charset="0"/>
            </a:endParaRPr>
          </a:p>
        </p:txBody>
      </p:sp>
    </p:spTree>
  </p:cSld>
  <p:clrMapOvr>
    <a:masterClrMapping/>
  </p:clrMapOvr>
</p:sld>
</file>

<file path=ppt/theme/theme1.xml><?xml version="1.0" encoding="utf-8"?>
<a:theme xmlns:a="http://schemas.openxmlformats.org/drawingml/2006/main" name="bk21_dt">
  <a:themeElements>
    <a:clrScheme name="bk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k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0163" rtl="0" eaLnBrk="1" fontAlgn="base" latinLnBrk="0" hangingPunct="1">
          <a:lnSpc>
            <a:spcPct val="100000"/>
          </a:lnSpc>
          <a:spcBef>
            <a:spcPct val="0"/>
          </a:spcBef>
          <a:spcAft>
            <a:spcPct val="0"/>
          </a:spcAft>
          <a:buClrTx/>
          <a:buSzTx/>
          <a:buFontTx/>
          <a:buNone/>
          <a:tabLst/>
          <a:defRPr kumimoji="0" lang="en-US" sz="2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k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k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k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k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k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k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k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k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k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k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k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k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7CBE9A5C0C3547A946BDA9D48E940C" ma:contentTypeVersion="0" ma:contentTypeDescription="Crée un document." ma:contentTypeScope="" ma:versionID="5a2a00d9e089b5a41d541401c91b6ac1">
  <xsd:schema xmlns:xsd="http://www.w3.org/2001/XMLSchema" xmlns:xs="http://www.w3.org/2001/XMLSchema" xmlns:p="http://schemas.microsoft.com/office/2006/metadata/properties" targetNamespace="http://schemas.microsoft.com/office/2006/metadata/properties" ma:root="true" ma:fieldsID="7043723848d0f805fbc3fbd7bf262d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9EAC7E-1B91-48A9-8517-88065898ACEB}"/>
</file>

<file path=customXml/itemProps2.xml><?xml version="1.0" encoding="utf-8"?>
<ds:datastoreItem xmlns:ds="http://schemas.openxmlformats.org/officeDocument/2006/customXml" ds:itemID="{1D4DC74D-48FA-4A89-AB93-5FFFE36AA9F1}"/>
</file>

<file path=customXml/itemProps3.xml><?xml version="1.0" encoding="utf-8"?>
<ds:datastoreItem xmlns:ds="http://schemas.openxmlformats.org/officeDocument/2006/customXml" ds:itemID="{3DBD6A98-1F16-45E8-ADBE-D567EE8127EA}"/>
</file>

<file path=docProps/app.xml><?xml version="1.0" encoding="utf-8"?>
<Properties xmlns="http://schemas.openxmlformats.org/officeDocument/2006/extended-properties" xmlns:vt="http://schemas.openxmlformats.org/officeDocument/2006/docPropsVTypes">
  <Template>bk21_dt</Template>
  <TotalTime>1150</TotalTime>
  <Words>5856</Words>
  <Application>Microsoft Office PowerPoint</Application>
  <PresentationFormat>Affichage à l'écran (4:3)</PresentationFormat>
  <Paragraphs>380</Paragraphs>
  <Slides>55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55</vt:i4>
      </vt:variant>
    </vt:vector>
  </HeadingPairs>
  <TitlesOfParts>
    <vt:vector size="58" baseType="lpstr">
      <vt:lpstr>Arial</vt:lpstr>
      <vt:lpstr>Comic Sans MS</vt:lpstr>
      <vt:lpstr>bk21_dt</vt:lpstr>
      <vt:lpstr>Enterprise Java Beans</vt:lpstr>
      <vt:lpstr>Definitions </vt:lpstr>
      <vt:lpstr>EJB Types</vt:lpstr>
      <vt:lpstr>New Features</vt:lpstr>
      <vt:lpstr>Run-time environment</vt:lpstr>
      <vt:lpstr> Benefits of Enterprise Beans  </vt:lpstr>
      <vt:lpstr> When to Use Enterprise Beans </vt:lpstr>
      <vt:lpstr> Enterprise Bean Types </vt:lpstr>
      <vt:lpstr> What Is a Session Bean? </vt:lpstr>
      <vt:lpstr>Types of Session Beans </vt:lpstr>
      <vt:lpstr>Présentation PowerPoint</vt:lpstr>
      <vt:lpstr>Présentation PowerPoint</vt:lpstr>
      <vt:lpstr>Présentation PowerPoint</vt:lpstr>
      <vt:lpstr>Présentation PowerPoint</vt:lpstr>
      <vt:lpstr>Présentation PowerPoint</vt:lpstr>
      <vt:lpstr>Présentation PowerPoint</vt:lpstr>
      <vt:lpstr> What Is a Message-Driven Bean? </vt:lpstr>
      <vt:lpstr>Présentation PowerPoint</vt:lpstr>
      <vt:lpstr>Présentation PowerPoint</vt:lpstr>
      <vt:lpstr>JMS message types</vt:lpstr>
      <vt:lpstr>Présentation PowerPoint</vt:lpstr>
      <vt:lpstr>When to Use Message-Driven Beans </vt:lpstr>
      <vt:lpstr>Accessing Enterprise Session Beans </vt:lpstr>
      <vt:lpstr>Présentation PowerPoint</vt:lpstr>
      <vt:lpstr> Using Enterprise Beans in Clients </vt:lpstr>
      <vt:lpstr> Portable JNDI Syntax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The Lifecycle of a Singleton Session Bean </vt:lpstr>
      <vt:lpstr>Présentation PowerPoint</vt:lpstr>
      <vt:lpstr>The Lifecycle of a Message-Driven Bean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Servelets</dc:title>
  <dc:creator>hedi</dc:creator>
  <cp:lastModifiedBy>KHEMAJA EP KHELIFI MAHA</cp:lastModifiedBy>
  <cp:revision>126</cp:revision>
  <dcterms:created xsi:type="dcterms:W3CDTF">2011-09-28T08:19:22Z</dcterms:created>
  <dcterms:modified xsi:type="dcterms:W3CDTF">2020-01-18T20:11:39Z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0x0101004A7CBE9A5C0C3547A946BDA9D48E940C</vt:lpwstr>
  </property>
</Properties>
</file>