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7.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7" r:id="rId2"/>
    <p:sldId id="306" r:id="rId3"/>
    <p:sldId id="307" r:id="rId4"/>
    <p:sldId id="308" r:id="rId5"/>
    <p:sldId id="309" r:id="rId6"/>
    <p:sldId id="310" r:id="rId7"/>
    <p:sldId id="311" r:id="rId8"/>
    <p:sldId id="269" r:id="rId9"/>
    <p:sldId id="312" r:id="rId10"/>
    <p:sldId id="315" r:id="rId11"/>
    <p:sldId id="313" r:id="rId12"/>
    <p:sldId id="314" r:id="rId13"/>
    <p:sldId id="316" r:id="rId14"/>
    <p:sldId id="317" r:id="rId15"/>
    <p:sldId id="318" r:id="rId16"/>
    <p:sldId id="319" r:id="rId17"/>
    <p:sldId id="320" r:id="rId18"/>
    <p:sldId id="321" r:id="rId19"/>
    <p:sldId id="322" r:id="rId20"/>
    <p:sldId id="323" r:id="rId21"/>
    <p:sldId id="328" r:id="rId22"/>
    <p:sldId id="324" r:id="rId23"/>
    <p:sldId id="330" r:id="rId24"/>
    <p:sldId id="331" r:id="rId25"/>
    <p:sldId id="332" r:id="rId26"/>
    <p:sldId id="333" r:id="rId27"/>
    <p:sldId id="334" r:id="rId28"/>
    <p:sldId id="335" r:id="rId29"/>
    <p:sldId id="336" r:id="rId30"/>
    <p:sldId id="325" r:id="rId31"/>
    <p:sldId id="326" r:id="rId32"/>
    <p:sldId id="327" r:id="rId33"/>
    <p:sldId id="329" r:id="rId34"/>
    <p:sldId id="337" r:id="rId35"/>
    <p:sldId id="338" r:id="rId36"/>
    <p:sldId id="339" r:id="rId37"/>
    <p:sldId id="340" r:id="rId38"/>
    <p:sldId id="341" r:id="rId39"/>
    <p:sldId id="342" r:id="rId40"/>
    <p:sldId id="343" r:id="rId41"/>
    <p:sldId id="344" r:id="rId42"/>
    <p:sldId id="345" r:id="rId43"/>
    <p:sldId id="346" r:id="rId44"/>
    <p:sldId id="349" r:id="rId45"/>
    <p:sldId id="350" r:id="rId46"/>
    <p:sldId id="351" r:id="rId47"/>
    <p:sldId id="354" r:id="rId48"/>
    <p:sldId id="371" r:id="rId49"/>
    <p:sldId id="372" r:id="rId50"/>
    <p:sldId id="373" r:id="rId51"/>
    <p:sldId id="368" r:id="rId52"/>
    <p:sldId id="357" r:id="rId53"/>
    <p:sldId id="374" r:id="rId54"/>
    <p:sldId id="375" r:id="rId55"/>
    <p:sldId id="376" r:id="rId56"/>
    <p:sldId id="377" r:id="rId57"/>
    <p:sldId id="378" r:id="rId58"/>
    <p:sldId id="379" r:id="rId59"/>
    <p:sldId id="382" r:id="rId60"/>
    <p:sldId id="380" r:id="rId61"/>
  </p:sldIdLst>
  <p:sldSz cx="9144000" cy="6858000" type="screen4x3"/>
  <p:notesSz cx="6858000" cy="9144000"/>
  <p:defaultTextStyle>
    <a:defPPr>
      <a:defRPr lang="en-US"/>
    </a:defPPr>
    <a:lvl1pPr algn="l" rtl="0" fontAlgn="base">
      <a:spcBef>
        <a:spcPct val="0"/>
      </a:spcBef>
      <a:spcAft>
        <a:spcPct val="0"/>
      </a:spcAft>
      <a:defRPr sz="2600" kern="1200">
        <a:solidFill>
          <a:schemeClr val="tx1"/>
        </a:solidFill>
        <a:latin typeface="Arial" charset="0"/>
        <a:ea typeface="+mn-ea"/>
        <a:cs typeface="Arial" charset="0"/>
      </a:defRPr>
    </a:lvl1pPr>
    <a:lvl2pPr marL="457200" algn="l" rtl="0" fontAlgn="base">
      <a:spcBef>
        <a:spcPct val="0"/>
      </a:spcBef>
      <a:spcAft>
        <a:spcPct val="0"/>
      </a:spcAft>
      <a:defRPr sz="2600" kern="1200">
        <a:solidFill>
          <a:schemeClr val="tx1"/>
        </a:solidFill>
        <a:latin typeface="Arial" charset="0"/>
        <a:ea typeface="+mn-ea"/>
        <a:cs typeface="Arial" charset="0"/>
      </a:defRPr>
    </a:lvl2pPr>
    <a:lvl3pPr marL="914400" algn="l" rtl="0" fontAlgn="base">
      <a:spcBef>
        <a:spcPct val="0"/>
      </a:spcBef>
      <a:spcAft>
        <a:spcPct val="0"/>
      </a:spcAft>
      <a:defRPr sz="2600" kern="1200">
        <a:solidFill>
          <a:schemeClr val="tx1"/>
        </a:solidFill>
        <a:latin typeface="Arial" charset="0"/>
        <a:ea typeface="+mn-ea"/>
        <a:cs typeface="Arial" charset="0"/>
      </a:defRPr>
    </a:lvl3pPr>
    <a:lvl4pPr marL="1371600" algn="l" rtl="0" fontAlgn="base">
      <a:spcBef>
        <a:spcPct val="0"/>
      </a:spcBef>
      <a:spcAft>
        <a:spcPct val="0"/>
      </a:spcAft>
      <a:defRPr sz="2600" kern="1200">
        <a:solidFill>
          <a:schemeClr val="tx1"/>
        </a:solidFill>
        <a:latin typeface="Arial" charset="0"/>
        <a:ea typeface="+mn-ea"/>
        <a:cs typeface="Arial" charset="0"/>
      </a:defRPr>
    </a:lvl4pPr>
    <a:lvl5pPr marL="1828800" algn="l" rtl="0" fontAlgn="base">
      <a:spcBef>
        <a:spcPct val="0"/>
      </a:spcBef>
      <a:spcAft>
        <a:spcPct val="0"/>
      </a:spcAft>
      <a:defRPr sz="2600" kern="1200">
        <a:solidFill>
          <a:schemeClr val="tx1"/>
        </a:solidFill>
        <a:latin typeface="Arial" charset="0"/>
        <a:ea typeface="+mn-ea"/>
        <a:cs typeface="Arial" charset="0"/>
      </a:defRPr>
    </a:lvl5pPr>
    <a:lvl6pPr marL="2286000" algn="l" defTabSz="914400" rtl="0" eaLnBrk="1" latinLnBrk="0" hangingPunct="1">
      <a:defRPr sz="2600" kern="1200">
        <a:solidFill>
          <a:schemeClr val="tx1"/>
        </a:solidFill>
        <a:latin typeface="Arial" charset="0"/>
        <a:ea typeface="+mn-ea"/>
        <a:cs typeface="Arial" charset="0"/>
      </a:defRPr>
    </a:lvl6pPr>
    <a:lvl7pPr marL="2743200" algn="l" defTabSz="914400" rtl="0" eaLnBrk="1" latinLnBrk="0" hangingPunct="1">
      <a:defRPr sz="2600" kern="1200">
        <a:solidFill>
          <a:schemeClr val="tx1"/>
        </a:solidFill>
        <a:latin typeface="Arial" charset="0"/>
        <a:ea typeface="+mn-ea"/>
        <a:cs typeface="Arial" charset="0"/>
      </a:defRPr>
    </a:lvl7pPr>
    <a:lvl8pPr marL="3200400" algn="l" defTabSz="914400" rtl="0" eaLnBrk="1" latinLnBrk="0" hangingPunct="1">
      <a:defRPr sz="2600" kern="1200">
        <a:solidFill>
          <a:schemeClr val="tx1"/>
        </a:solidFill>
        <a:latin typeface="Arial" charset="0"/>
        <a:ea typeface="+mn-ea"/>
        <a:cs typeface="Arial" charset="0"/>
      </a:defRPr>
    </a:lvl8pPr>
    <a:lvl9pPr marL="3657600" algn="l" defTabSz="914400" rtl="0" eaLnBrk="1" latinLnBrk="0" hangingPunct="1">
      <a:defRPr sz="2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38" autoAdjust="0"/>
  </p:normalViewPr>
  <p:slideViewPr>
    <p:cSldViewPr>
      <p:cViewPr varScale="1">
        <p:scale>
          <a:sx n="81" d="100"/>
          <a:sy n="81" d="100"/>
        </p:scale>
        <p:origin x="149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68"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55298" name="Picture 2" descr="bk21"/>
          <p:cNvPicPr>
            <a:picLocks noChangeAspect="1" noChangeArrowheads="1"/>
          </p:cNvPicPr>
          <p:nvPr/>
        </p:nvPicPr>
        <p:blipFill>
          <a:blip r:embed="rId2"/>
          <a:srcRect/>
          <a:stretch>
            <a:fillRect/>
          </a:stretch>
        </p:blipFill>
        <p:spPr bwMode="auto">
          <a:xfrm>
            <a:off x="0" y="-1588"/>
            <a:ext cx="9144000" cy="6861176"/>
          </a:xfrm>
          <a:prstGeom prst="rect">
            <a:avLst/>
          </a:prstGeom>
          <a:noFill/>
        </p:spPr>
      </p:pic>
      <p:sp>
        <p:nvSpPr>
          <p:cNvPr id="55299" name="Rectangle 3"/>
          <p:cNvSpPr>
            <a:spLocks noGrp="1" noChangeArrowheads="1"/>
          </p:cNvSpPr>
          <p:nvPr>
            <p:ph type="ctrTitle"/>
          </p:nvPr>
        </p:nvSpPr>
        <p:spPr>
          <a:xfrm>
            <a:off x="179388" y="4554538"/>
            <a:ext cx="4249737" cy="536575"/>
          </a:xfrm>
        </p:spPr>
        <p:txBody>
          <a:bodyPr/>
          <a:lstStyle>
            <a:lvl1pPr>
              <a:defRPr sz="2500"/>
            </a:lvl1pPr>
          </a:lstStyle>
          <a:p>
            <a:r>
              <a:rPr lang="fr-FR"/>
              <a:t>Cliquez pour modifier le style du titre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56400" y="265113"/>
            <a:ext cx="2209800" cy="618807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25413" y="265113"/>
            <a:ext cx="6478587" cy="61880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re et diagramme">
    <p:spTree>
      <p:nvGrpSpPr>
        <p:cNvPr id="1" name=""/>
        <p:cNvGrpSpPr/>
        <p:nvPr/>
      </p:nvGrpSpPr>
      <p:grpSpPr>
        <a:xfrm>
          <a:off x="0" y="0"/>
          <a:ext cx="0" cy="0"/>
          <a:chOff x="0" y="0"/>
          <a:chExt cx="0" cy="0"/>
        </a:xfrm>
      </p:grpSpPr>
      <p:sp>
        <p:nvSpPr>
          <p:cNvPr id="2" name="Titre 1"/>
          <p:cNvSpPr>
            <a:spLocks noGrp="1"/>
          </p:cNvSpPr>
          <p:nvPr>
            <p:ph type="title"/>
          </p:nvPr>
        </p:nvSpPr>
        <p:spPr>
          <a:xfrm>
            <a:off x="125413" y="265113"/>
            <a:ext cx="5680075" cy="427037"/>
          </a:xfrm>
        </p:spPr>
        <p:txBody>
          <a:bodyPr/>
          <a:lstStyle/>
          <a:p>
            <a:r>
              <a:rPr lang="fr-FR"/>
              <a:t>Cliquez pour modifier le style du titre</a:t>
            </a:r>
          </a:p>
        </p:txBody>
      </p:sp>
      <p:sp>
        <p:nvSpPr>
          <p:cNvPr id="3" name="Espace réservé du graphique 2"/>
          <p:cNvSpPr>
            <a:spLocks noGrp="1"/>
          </p:cNvSpPr>
          <p:nvPr>
            <p:ph type="chart" idx="1"/>
          </p:nvPr>
        </p:nvSpPr>
        <p:spPr>
          <a:xfrm>
            <a:off x="179388" y="1392238"/>
            <a:ext cx="8786812" cy="5060950"/>
          </a:xfrm>
        </p:spPr>
        <p:txBody>
          <a:bodyPr/>
          <a:lstStyle/>
          <a:p>
            <a:r>
              <a:rPr lang="fr-FR"/>
              <a:t>Cliquez sur l'icône pour ajouter un graphique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125413" y="265113"/>
            <a:ext cx="5680075" cy="427037"/>
          </a:xfrm>
        </p:spPr>
        <p:txBody>
          <a:bodyPr/>
          <a:lstStyle/>
          <a:p>
            <a:r>
              <a:rPr lang="fr-FR"/>
              <a:t>Cliquez pour modifier le style du titre</a:t>
            </a:r>
          </a:p>
        </p:txBody>
      </p:sp>
      <p:sp>
        <p:nvSpPr>
          <p:cNvPr id="3" name="Espace réservé du tableau 2"/>
          <p:cNvSpPr>
            <a:spLocks noGrp="1"/>
          </p:cNvSpPr>
          <p:nvPr>
            <p:ph type="tbl" idx="1"/>
          </p:nvPr>
        </p:nvSpPr>
        <p:spPr>
          <a:xfrm>
            <a:off x="179388" y="1392238"/>
            <a:ext cx="8786812" cy="5060950"/>
          </a:xfrm>
        </p:spPr>
        <p:txBody>
          <a:bodyPr/>
          <a:lstStyle/>
          <a:p>
            <a:r>
              <a:rPr lang="fr-FR"/>
              <a:t>Cliquez sur l'icône pour ajouter un tableau</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dgm" preserve="1">
  <p:cSld name="Titre et graphique ou organigramme hiérarchique">
    <p:spTree>
      <p:nvGrpSpPr>
        <p:cNvPr id="1" name=""/>
        <p:cNvGrpSpPr/>
        <p:nvPr/>
      </p:nvGrpSpPr>
      <p:grpSpPr>
        <a:xfrm>
          <a:off x="0" y="0"/>
          <a:ext cx="0" cy="0"/>
          <a:chOff x="0" y="0"/>
          <a:chExt cx="0" cy="0"/>
        </a:xfrm>
      </p:grpSpPr>
      <p:sp>
        <p:nvSpPr>
          <p:cNvPr id="2" name="Titre 1"/>
          <p:cNvSpPr>
            <a:spLocks noGrp="1"/>
          </p:cNvSpPr>
          <p:nvPr>
            <p:ph type="title"/>
          </p:nvPr>
        </p:nvSpPr>
        <p:spPr>
          <a:xfrm>
            <a:off x="125413" y="265113"/>
            <a:ext cx="5680075" cy="427037"/>
          </a:xfrm>
        </p:spPr>
        <p:txBody>
          <a:bodyPr/>
          <a:lstStyle/>
          <a:p>
            <a:r>
              <a:rPr lang="fr-FR"/>
              <a:t>Cliquez pour modifier le style du titre</a:t>
            </a:r>
          </a:p>
        </p:txBody>
      </p:sp>
      <p:sp>
        <p:nvSpPr>
          <p:cNvPr id="3" name="Espace réservé du graphique SmartArt 2"/>
          <p:cNvSpPr>
            <a:spLocks noGrp="1"/>
          </p:cNvSpPr>
          <p:nvPr>
            <p:ph type="dgm" idx="1"/>
          </p:nvPr>
        </p:nvSpPr>
        <p:spPr>
          <a:xfrm>
            <a:off x="179388" y="1392238"/>
            <a:ext cx="8786812" cy="5060950"/>
          </a:xfrm>
        </p:spPr>
        <p:txBody>
          <a:bodyPr/>
          <a:lstStyle/>
          <a:p>
            <a:r>
              <a:rPr lang="fr-FR"/>
              <a:t>Cliquez sur l'icône pour ajouter un graphique SmartArt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79388" y="1392238"/>
            <a:ext cx="4316412" cy="5060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392238"/>
            <a:ext cx="4318000" cy="5060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4274" name="Picture 2" descr="bk21_hd"/>
          <p:cNvPicPr>
            <a:picLocks noChangeAspect="1" noChangeArrowheads="1"/>
          </p:cNvPicPr>
          <p:nvPr/>
        </p:nvPicPr>
        <p:blipFill>
          <a:blip r:embed="rId16"/>
          <a:srcRect/>
          <a:stretch>
            <a:fillRect/>
          </a:stretch>
        </p:blipFill>
        <p:spPr bwMode="auto">
          <a:xfrm>
            <a:off x="0" y="0"/>
            <a:ext cx="9144000" cy="1004888"/>
          </a:xfrm>
          <a:prstGeom prst="rect">
            <a:avLst/>
          </a:prstGeom>
          <a:noFill/>
        </p:spPr>
      </p:pic>
      <p:sp>
        <p:nvSpPr>
          <p:cNvPr id="54275" name="Rectangle 3"/>
          <p:cNvSpPr>
            <a:spLocks noGrp="1" noChangeArrowheads="1"/>
          </p:cNvSpPr>
          <p:nvPr>
            <p:ph type="title"/>
          </p:nvPr>
        </p:nvSpPr>
        <p:spPr bwMode="auto">
          <a:xfrm>
            <a:off x="125413" y="265113"/>
            <a:ext cx="5680075" cy="427037"/>
          </a:xfrm>
          <a:prstGeom prst="rect">
            <a:avLst/>
          </a:prstGeom>
          <a:noFill/>
          <a:ln w="9525">
            <a:noFill/>
            <a:miter lim="800000"/>
            <a:headEnd/>
            <a:tailEnd/>
          </a:ln>
          <a:effectLst/>
        </p:spPr>
        <p:txBody>
          <a:bodyPr vert="horz" wrap="square" lIns="64310" tIns="32155" rIns="64310" bIns="32155" numCol="1" anchor="ctr" anchorCtr="0" compatLnSpc="1">
            <a:prstTxWarp prst="textNoShape">
              <a:avLst/>
            </a:prstTxWarp>
          </a:bodyPr>
          <a:lstStyle/>
          <a:p>
            <a:pPr lvl="0"/>
            <a:r>
              <a:rPr lang="en-US"/>
              <a:t>Slide Heading Comes Here</a:t>
            </a:r>
          </a:p>
        </p:txBody>
      </p:sp>
      <p:sp>
        <p:nvSpPr>
          <p:cNvPr id="54276" name="Rectangle 4"/>
          <p:cNvSpPr>
            <a:spLocks noGrp="1" noChangeArrowheads="1"/>
          </p:cNvSpPr>
          <p:nvPr>
            <p:ph type="body" idx="1"/>
          </p:nvPr>
        </p:nvSpPr>
        <p:spPr bwMode="auto">
          <a:xfrm>
            <a:off x="179388" y="1392238"/>
            <a:ext cx="8786812" cy="5060950"/>
          </a:xfrm>
          <a:prstGeom prst="rect">
            <a:avLst/>
          </a:prstGeom>
          <a:noFill/>
          <a:ln w="9525">
            <a:noFill/>
            <a:miter lim="800000"/>
            <a:headEnd/>
            <a:tailEnd/>
          </a:ln>
          <a:effectLst/>
        </p:spPr>
        <p:txBody>
          <a:bodyPr vert="horz" wrap="square" lIns="64310" tIns="32155" rIns="64310" bIns="32155"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pic>
        <p:nvPicPr>
          <p:cNvPr id="54277" name="Picture 5" descr="bk21_hd"/>
          <p:cNvPicPr>
            <a:picLocks noChangeAspect="1" noChangeArrowheads="1"/>
          </p:cNvPicPr>
          <p:nvPr/>
        </p:nvPicPr>
        <p:blipFill>
          <a:blip r:embed="rId16"/>
          <a:srcRect/>
          <a:stretch>
            <a:fillRect/>
          </a:stretch>
        </p:blipFill>
        <p:spPr bwMode="auto">
          <a:xfrm>
            <a:off x="0" y="6538913"/>
            <a:ext cx="9144000" cy="319087"/>
          </a:xfrm>
          <a:prstGeom prst="rect">
            <a:avLst/>
          </a:prstGeom>
          <a:noFill/>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txStyles>
    <p:titleStyle>
      <a:lvl1pPr algn="l" defTabSz="642938" rtl="0" eaLnBrk="1" fontAlgn="base" hangingPunct="1">
        <a:spcBef>
          <a:spcPct val="0"/>
        </a:spcBef>
        <a:spcAft>
          <a:spcPct val="0"/>
        </a:spcAft>
        <a:defRPr sz="2300">
          <a:solidFill>
            <a:schemeClr val="bg1"/>
          </a:solidFill>
          <a:latin typeface="+mj-lt"/>
          <a:ea typeface="+mj-ea"/>
          <a:cs typeface="+mj-cs"/>
        </a:defRPr>
      </a:lvl1pPr>
      <a:lvl2pPr algn="l" defTabSz="642938" rtl="0" eaLnBrk="1" fontAlgn="base" hangingPunct="1">
        <a:spcBef>
          <a:spcPct val="0"/>
        </a:spcBef>
        <a:spcAft>
          <a:spcPct val="0"/>
        </a:spcAft>
        <a:defRPr sz="2300">
          <a:solidFill>
            <a:schemeClr val="bg1"/>
          </a:solidFill>
          <a:latin typeface="Arial" charset="0"/>
          <a:cs typeface="Arial" charset="0"/>
        </a:defRPr>
      </a:lvl2pPr>
      <a:lvl3pPr algn="l" defTabSz="642938" rtl="0" eaLnBrk="1" fontAlgn="base" hangingPunct="1">
        <a:spcBef>
          <a:spcPct val="0"/>
        </a:spcBef>
        <a:spcAft>
          <a:spcPct val="0"/>
        </a:spcAft>
        <a:defRPr sz="2300">
          <a:solidFill>
            <a:schemeClr val="bg1"/>
          </a:solidFill>
          <a:latin typeface="Arial" charset="0"/>
          <a:cs typeface="Arial" charset="0"/>
        </a:defRPr>
      </a:lvl3pPr>
      <a:lvl4pPr algn="l" defTabSz="642938" rtl="0" eaLnBrk="1" fontAlgn="base" hangingPunct="1">
        <a:spcBef>
          <a:spcPct val="0"/>
        </a:spcBef>
        <a:spcAft>
          <a:spcPct val="0"/>
        </a:spcAft>
        <a:defRPr sz="2300">
          <a:solidFill>
            <a:schemeClr val="bg1"/>
          </a:solidFill>
          <a:latin typeface="Arial" charset="0"/>
          <a:cs typeface="Arial" charset="0"/>
        </a:defRPr>
      </a:lvl4pPr>
      <a:lvl5pPr algn="l" defTabSz="642938" rtl="0" eaLnBrk="1" fontAlgn="base" hangingPunct="1">
        <a:spcBef>
          <a:spcPct val="0"/>
        </a:spcBef>
        <a:spcAft>
          <a:spcPct val="0"/>
        </a:spcAft>
        <a:defRPr sz="2300">
          <a:solidFill>
            <a:schemeClr val="bg1"/>
          </a:solidFill>
          <a:latin typeface="Arial" charset="0"/>
          <a:cs typeface="Arial" charset="0"/>
        </a:defRPr>
      </a:lvl5pPr>
      <a:lvl6pPr marL="457200" algn="l" defTabSz="642938" rtl="0" eaLnBrk="1" fontAlgn="base" hangingPunct="1">
        <a:spcBef>
          <a:spcPct val="0"/>
        </a:spcBef>
        <a:spcAft>
          <a:spcPct val="0"/>
        </a:spcAft>
        <a:defRPr sz="2300">
          <a:solidFill>
            <a:schemeClr val="bg1"/>
          </a:solidFill>
          <a:latin typeface="Arial" charset="0"/>
          <a:cs typeface="Arial" charset="0"/>
        </a:defRPr>
      </a:lvl6pPr>
      <a:lvl7pPr marL="914400" algn="l" defTabSz="642938" rtl="0" eaLnBrk="1" fontAlgn="base" hangingPunct="1">
        <a:spcBef>
          <a:spcPct val="0"/>
        </a:spcBef>
        <a:spcAft>
          <a:spcPct val="0"/>
        </a:spcAft>
        <a:defRPr sz="2300">
          <a:solidFill>
            <a:schemeClr val="bg1"/>
          </a:solidFill>
          <a:latin typeface="Arial" charset="0"/>
          <a:cs typeface="Arial" charset="0"/>
        </a:defRPr>
      </a:lvl7pPr>
      <a:lvl8pPr marL="1371600" algn="l" defTabSz="642938" rtl="0" eaLnBrk="1" fontAlgn="base" hangingPunct="1">
        <a:spcBef>
          <a:spcPct val="0"/>
        </a:spcBef>
        <a:spcAft>
          <a:spcPct val="0"/>
        </a:spcAft>
        <a:defRPr sz="2300">
          <a:solidFill>
            <a:schemeClr val="bg1"/>
          </a:solidFill>
          <a:latin typeface="Arial" charset="0"/>
          <a:cs typeface="Arial" charset="0"/>
        </a:defRPr>
      </a:lvl8pPr>
      <a:lvl9pPr marL="1828800" algn="l" defTabSz="642938" rtl="0" eaLnBrk="1" fontAlgn="base" hangingPunct="1">
        <a:spcBef>
          <a:spcPct val="0"/>
        </a:spcBef>
        <a:spcAft>
          <a:spcPct val="0"/>
        </a:spcAft>
        <a:defRPr sz="2300">
          <a:solidFill>
            <a:schemeClr val="bg1"/>
          </a:solidFill>
          <a:latin typeface="Arial" charset="0"/>
          <a:cs typeface="Arial" charset="0"/>
        </a:defRPr>
      </a:lvl9pPr>
    </p:titleStyle>
    <p:bodyStyle>
      <a:lvl1pPr marL="241300" indent="-241300" algn="l" defTabSz="642938" rtl="0" eaLnBrk="1" fontAlgn="base" hangingPunct="1">
        <a:spcBef>
          <a:spcPct val="20000"/>
        </a:spcBef>
        <a:spcAft>
          <a:spcPct val="0"/>
        </a:spcAft>
        <a:buChar char="•"/>
        <a:defRPr sz="2300">
          <a:solidFill>
            <a:srgbClr val="003399"/>
          </a:solidFill>
          <a:latin typeface="+mn-lt"/>
          <a:ea typeface="+mn-ea"/>
          <a:cs typeface="+mn-cs"/>
        </a:defRPr>
      </a:lvl1pPr>
      <a:lvl2pPr marL="522288" indent="-200025" algn="l" defTabSz="642938" rtl="0" eaLnBrk="1" fontAlgn="base" hangingPunct="1">
        <a:spcBef>
          <a:spcPct val="20000"/>
        </a:spcBef>
        <a:spcAft>
          <a:spcPct val="0"/>
        </a:spcAft>
        <a:buChar char="–"/>
        <a:defRPr sz="2000">
          <a:solidFill>
            <a:srgbClr val="003399"/>
          </a:solidFill>
          <a:latin typeface="+mn-lt"/>
          <a:cs typeface="+mn-cs"/>
        </a:defRPr>
      </a:lvl2pPr>
      <a:lvl3pPr marL="803275" indent="-160338" algn="l" defTabSz="642938" rtl="0" eaLnBrk="1" fontAlgn="base" hangingPunct="1">
        <a:spcBef>
          <a:spcPct val="20000"/>
        </a:spcBef>
        <a:spcAft>
          <a:spcPct val="0"/>
        </a:spcAft>
        <a:buChar char="•"/>
        <a:defRPr sz="1700">
          <a:solidFill>
            <a:srgbClr val="003399"/>
          </a:solidFill>
          <a:latin typeface="+mn-lt"/>
          <a:cs typeface="+mn-cs"/>
        </a:defRPr>
      </a:lvl3pPr>
      <a:lvl4pPr marL="1125538" indent="-160338" algn="l" defTabSz="642938" rtl="0" eaLnBrk="1" fontAlgn="base" hangingPunct="1">
        <a:spcBef>
          <a:spcPct val="20000"/>
        </a:spcBef>
        <a:spcAft>
          <a:spcPct val="0"/>
        </a:spcAft>
        <a:buChar char="–"/>
        <a:defRPr sz="1400">
          <a:solidFill>
            <a:srgbClr val="003399"/>
          </a:solidFill>
          <a:latin typeface="+mn-lt"/>
          <a:cs typeface="+mn-cs"/>
        </a:defRPr>
      </a:lvl4pPr>
      <a:lvl5pPr marL="1446213" indent="-160338" algn="l" defTabSz="642938" rtl="0" eaLnBrk="1" fontAlgn="base" hangingPunct="1">
        <a:spcBef>
          <a:spcPct val="20000"/>
        </a:spcBef>
        <a:spcAft>
          <a:spcPct val="0"/>
        </a:spcAft>
        <a:buChar char="»"/>
        <a:defRPr sz="1400">
          <a:solidFill>
            <a:srgbClr val="003399"/>
          </a:solidFill>
          <a:latin typeface="+mn-lt"/>
          <a:cs typeface="+mn-cs"/>
        </a:defRPr>
      </a:lvl5pPr>
      <a:lvl6pPr marL="1903413" indent="-160338" algn="l" defTabSz="642938" rtl="0" eaLnBrk="1" fontAlgn="base" hangingPunct="1">
        <a:spcBef>
          <a:spcPct val="20000"/>
        </a:spcBef>
        <a:spcAft>
          <a:spcPct val="0"/>
        </a:spcAft>
        <a:buChar char="»"/>
        <a:defRPr sz="1400">
          <a:solidFill>
            <a:srgbClr val="003399"/>
          </a:solidFill>
          <a:latin typeface="+mn-lt"/>
          <a:cs typeface="+mn-cs"/>
        </a:defRPr>
      </a:lvl6pPr>
      <a:lvl7pPr marL="2360613" indent="-160338" algn="l" defTabSz="642938" rtl="0" eaLnBrk="1" fontAlgn="base" hangingPunct="1">
        <a:spcBef>
          <a:spcPct val="20000"/>
        </a:spcBef>
        <a:spcAft>
          <a:spcPct val="0"/>
        </a:spcAft>
        <a:buChar char="»"/>
        <a:defRPr sz="1400">
          <a:solidFill>
            <a:srgbClr val="003399"/>
          </a:solidFill>
          <a:latin typeface="+mn-lt"/>
          <a:cs typeface="+mn-cs"/>
        </a:defRPr>
      </a:lvl7pPr>
      <a:lvl8pPr marL="2817813" indent="-160338" algn="l" defTabSz="642938" rtl="0" eaLnBrk="1" fontAlgn="base" hangingPunct="1">
        <a:spcBef>
          <a:spcPct val="20000"/>
        </a:spcBef>
        <a:spcAft>
          <a:spcPct val="0"/>
        </a:spcAft>
        <a:buChar char="»"/>
        <a:defRPr sz="1400">
          <a:solidFill>
            <a:srgbClr val="003399"/>
          </a:solidFill>
          <a:latin typeface="+mn-lt"/>
          <a:cs typeface="+mn-cs"/>
        </a:defRPr>
      </a:lvl8pPr>
      <a:lvl9pPr marL="3275013" indent="-160338" algn="l" defTabSz="642938" rtl="0" eaLnBrk="1" fontAlgn="base" hangingPunct="1">
        <a:spcBef>
          <a:spcPct val="20000"/>
        </a:spcBef>
        <a:spcAft>
          <a:spcPct val="0"/>
        </a:spcAft>
        <a:buChar char="»"/>
        <a:defRPr sz="1400">
          <a:solidFill>
            <a:srgbClr val="003399"/>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14282" y="4572008"/>
            <a:ext cx="4468812" cy="534987"/>
          </a:xfrm>
          <a:noFill/>
          <a:ln/>
        </p:spPr>
        <p:txBody>
          <a:bodyPr/>
          <a:lstStyle/>
          <a:p>
            <a:r>
              <a:rPr lang="en-US" sz="2800" b="1" dirty="0">
                <a:latin typeface="Comic Sans MS" pitchFamily="66" charset="0"/>
              </a:rPr>
              <a:t>Advanced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latin typeface="Comic Sans MS" pitchFamily="66" charset="0"/>
              </a:rPr>
              <a:t>Main </a:t>
            </a:r>
            <a:r>
              <a:rPr lang="fr-FR" b="1" dirty="0" err="1">
                <a:latin typeface="Comic Sans MS" pitchFamily="66" charset="0"/>
              </a:rPr>
              <a:t>methods</a:t>
            </a:r>
            <a:endParaRPr lang="fr-FR" b="1" dirty="0">
              <a:latin typeface="Comic Sans MS" pitchFamily="66" charset="0"/>
            </a:endParaRPr>
          </a:p>
        </p:txBody>
      </p:sp>
      <p:sp>
        <p:nvSpPr>
          <p:cNvPr id="3" name="Espace réservé du contenu 2"/>
          <p:cNvSpPr>
            <a:spLocks noGrp="1"/>
          </p:cNvSpPr>
          <p:nvPr>
            <p:ph idx="1"/>
          </p:nvPr>
        </p:nvSpPr>
        <p:spPr/>
        <p:txBody>
          <a:bodyPr/>
          <a:lstStyle/>
          <a:p>
            <a:r>
              <a:rPr lang="fr-FR" sz="1600" dirty="0" err="1">
                <a:latin typeface="Comic Sans MS" pitchFamily="66" charset="0"/>
              </a:rPr>
              <a:t>doDelete</a:t>
            </a:r>
            <a:r>
              <a:rPr lang="fr-FR" sz="1600" dirty="0">
                <a:latin typeface="Comic Sans MS" pitchFamily="66" charset="0"/>
              </a:rPr>
              <a:t>(</a:t>
            </a:r>
            <a:r>
              <a:rPr lang="fr-FR" sz="1600" dirty="0" err="1">
                <a:latin typeface="Comic Sans MS" pitchFamily="66" charset="0"/>
              </a:rPr>
              <a:t>HttpServletRequest</a:t>
            </a:r>
            <a:r>
              <a:rPr lang="fr-FR" sz="1600" dirty="0">
                <a:latin typeface="Comic Sans MS" pitchFamily="66" charset="0"/>
              </a:rPr>
              <a:t> </a:t>
            </a:r>
            <a:r>
              <a:rPr lang="fr-FR" sz="1600" dirty="0" err="1">
                <a:latin typeface="Comic Sans MS" pitchFamily="66" charset="0"/>
              </a:rPr>
              <a:t>req</a:t>
            </a:r>
            <a:r>
              <a:rPr lang="fr-FR" sz="1600" dirty="0">
                <a:latin typeface="Comic Sans MS" pitchFamily="66" charset="0"/>
              </a:rPr>
              <a:t>, </a:t>
            </a:r>
            <a:r>
              <a:rPr lang="fr-FR" sz="1600" dirty="0" err="1">
                <a:latin typeface="Comic Sans MS" pitchFamily="66" charset="0"/>
              </a:rPr>
              <a:t>HttpServletResponse</a:t>
            </a:r>
            <a:r>
              <a:rPr lang="fr-FR" sz="1600" dirty="0">
                <a:latin typeface="Comic Sans MS" pitchFamily="66" charset="0"/>
              </a:rPr>
              <a:t> </a:t>
            </a:r>
            <a:r>
              <a:rPr lang="fr-FR" sz="1600" dirty="0" err="1">
                <a:latin typeface="Comic Sans MS" pitchFamily="66" charset="0"/>
              </a:rPr>
              <a:t>resp</a:t>
            </a:r>
            <a:r>
              <a:rPr lang="fr-FR" sz="1600" dirty="0">
                <a:latin typeface="Comic Sans MS" pitchFamily="66" charset="0"/>
              </a:rPr>
              <a:t>), </a:t>
            </a:r>
          </a:p>
          <a:p>
            <a:r>
              <a:rPr lang="fr-FR" sz="1600" dirty="0" err="1">
                <a:latin typeface="Comic Sans MS" pitchFamily="66" charset="0"/>
              </a:rPr>
              <a:t>doGet</a:t>
            </a:r>
            <a:r>
              <a:rPr lang="fr-FR" sz="1600" dirty="0">
                <a:latin typeface="Comic Sans MS" pitchFamily="66" charset="0"/>
              </a:rPr>
              <a:t>(</a:t>
            </a:r>
            <a:r>
              <a:rPr lang="fr-FR" sz="1600" dirty="0" err="1">
                <a:latin typeface="Comic Sans MS" pitchFamily="66" charset="0"/>
              </a:rPr>
              <a:t>HttpServletRequest</a:t>
            </a:r>
            <a:r>
              <a:rPr lang="fr-FR" sz="1600" dirty="0">
                <a:latin typeface="Comic Sans MS" pitchFamily="66" charset="0"/>
              </a:rPr>
              <a:t> </a:t>
            </a:r>
            <a:r>
              <a:rPr lang="fr-FR" sz="1600" dirty="0" err="1">
                <a:latin typeface="Comic Sans MS" pitchFamily="66" charset="0"/>
              </a:rPr>
              <a:t>req</a:t>
            </a:r>
            <a:r>
              <a:rPr lang="fr-FR" sz="1600" dirty="0">
                <a:latin typeface="Comic Sans MS" pitchFamily="66" charset="0"/>
              </a:rPr>
              <a:t>, </a:t>
            </a:r>
            <a:r>
              <a:rPr lang="fr-FR" sz="1600" dirty="0" err="1">
                <a:latin typeface="Comic Sans MS" pitchFamily="66" charset="0"/>
              </a:rPr>
              <a:t>HttpServletResponse</a:t>
            </a:r>
            <a:r>
              <a:rPr lang="fr-FR" sz="1600" dirty="0">
                <a:latin typeface="Comic Sans MS" pitchFamily="66" charset="0"/>
              </a:rPr>
              <a:t> </a:t>
            </a:r>
            <a:r>
              <a:rPr lang="fr-FR" sz="1600" dirty="0" err="1">
                <a:latin typeface="Comic Sans MS" pitchFamily="66" charset="0"/>
              </a:rPr>
              <a:t>resp</a:t>
            </a:r>
            <a:r>
              <a:rPr lang="fr-FR" sz="1600" dirty="0">
                <a:latin typeface="Comic Sans MS" pitchFamily="66" charset="0"/>
              </a:rPr>
              <a:t>), qui traite les requêtes HTTP GET. Cette méthode traite également les requêtes de type HEAD, qui renvoient uniquement l'en-tête de la réponse. Les requêtes de type HEAD peuvent être utilisées par les navigateurs pour déterminer si les données qu'ils détiennent sont à jour ou non. </a:t>
            </a:r>
          </a:p>
          <a:p>
            <a:r>
              <a:rPr lang="fr-FR" sz="1600" dirty="0" err="1">
                <a:latin typeface="Comic Sans MS" pitchFamily="66" charset="0"/>
              </a:rPr>
              <a:t>doOptions</a:t>
            </a:r>
            <a:r>
              <a:rPr lang="fr-FR" sz="1600" dirty="0">
                <a:latin typeface="Comic Sans MS" pitchFamily="66" charset="0"/>
              </a:rPr>
              <a:t>(</a:t>
            </a:r>
            <a:r>
              <a:rPr lang="fr-FR" sz="1600" dirty="0" err="1">
                <a:latin typeface="Comic Sans MS" pitchFamily="66" charset="0"/>
              </a:rPr>
              <a:t>HttpServletRequest</a:t>
            </a:r>
            <a:r>
              <a:rPr lang="fr-FR" sz="1600" dirty="0">
                <a:latin typeface="Comic Sans MS" pitchFamily="66" charset="0"/>
              </a:rPr>
              <a:t> </a:t>
            </a:r>
            <a:r>
              <a:rPr lang="fr-FR" sz="1600" dirty="0" err="1">
                <a:latin typeface="Comic Sans MS" pitchFamily="66" charset="0"/>
              </a:rPr>
              <a:t>req</a:t>
            </a:r>
            <a:r>
              <a:rPr lang="fr-FR" sz="1600" dirty="0">
                <a:latin typeface="Comic Sans MS" pitchFamily="66" charset="0"/>
              </a:rPr>
              <a:t>, </a:t>
            </a:r>
            <a:r>
              <a:rPr lang="fr-FR" sz="1600" dirty="0" err="1">
                <a:latin typeface="Comic Sans MS" pitchFamily="66" charset="0"/>
              </a:rPr>
              <a:t>HttpServletResponse</a:t>
            </a:r>
            <a:r>
              <a:rPr lang="fr-FR" sz="1600" dirty="0">
                <a:latin typeface="Comic Sans MS" pitchFamily="66" charset="0"/>
              </a:rPr>
              <a:t> </a:t>
            </a:r>
            <a:r>
              <a:rPr lang="fr-FR" sz="1600" dirty="0" err="1">
                <a:latin typeface="Comic Sans MS" pitchFamily="66" charset="0"/>
              </a:rPr>
              <a:t>resp</a:t>
            </a:r>
            <a:r>
              <a:rPr lang="fr-FR" sz="1600" dirty="0">
                <a:latin typeface="Comic Sans MS" pitchFamily="66" charset="0"/>
              </a:rPr>
              <a:t>), qui traite les requêtes HTTP OPTIONS. </a:t>
            </a:r>
          </a:p>
          <a:p>
            <a:r>
              <a:rPr lang="fr-FR" sz="1600" dirty="0" err="1">
                <a:latin typeface="Comic Sans MS" pitchFamily="66" charset="0"/>
              </a:rPr>
              <a:t>doPost</a:t>
            </a:r>
            <a:r>
              <a:rPr lang="fr-FR" sz="1600" dirty="0">
                <a:latin typeface="Comic Sans MS" pitchFamily="66" charset="0"/>
              </a:rPr>
              <a:t>(</a:t>
            </a:r>
            <a:r>
              <a:rPr lang="fr-FR" sz="1600" dirty="0" err="1">
                <a:latin typeface="Comic Sans MS" pitchFamily="66" charset="0"/>
              </a:rPr>
              <a:t>HttpServletRequest</a:t>
            </a:r>
            <a:r>
              <a:rPr lang="fr-FR" sz="1600" dirty="0">
                <a:latin typeface="Comic Sans MS" pitchFamily="66" charset="0"/>
              </a:rPr>
              <a:t> </a:t>
            </a:r>
            <a:r>
              <a:rPr lang="fr-FR" sz="1600" dirty="0" err="1">
                <a:latin typeface="Comic Sans MS" pitchFamily="66" charset="0"/>
              </a:rPr>
              <a:t>req</a:t>
            </a:r>
            <a:r>
              <a:rPr lang="fr-FR" sz="1600" dirty="0">
                <a:latin typeface="Comic Sans MS" pitchFamily="66" charset="0"/>
              </a:rPr>
              <a:t>, </a:t>
            </a:r>
            <a:r>
              <a:rPr lang="fr-FR" sz="1600" dirty="0" err="1">
                <a:latin typeface="Comic Sans MS" pitchFamily="66" charset="0"/>
              </a:rPr>
              <a:t>HttpServletResponse</a:t>
            </a:r>
            <a:r>
              <a:rPr lang="fr-FR" sz="1600" dirty="0">
                <a:latin typeface="Comic Sans MS" pitchFamily="66" charset="0"/>
              </a:rPr>
              <a:t> </a:t>
            </a:r>
            <a:r>
              <a:rPr lang="fr-FR" sz="1600" dirty="0" err="1">
                <a:latin typeface="Comic Sans MS" pitchFamily="66" charset="0"/>
              </a:rPr>
              <a:t>resp</a:t>
            </a:r>
            <a:r>
              <a:rPr lang="fr-FR" sz="1600" dirty="0">
                <a:latin typeface="Comic Sans MS" pitchFamily="66" charset="0"/>
              </a:rPr>
              <a:t>), qui traite les requêtes HTTP POST. </a:t>
            </a:r>
          </a:p>
          <a:p>
            <a:r>
              <a:rPr lang="fr-FR" sz="1600" dirty="0" err="1">
                <a:latin typeface="Comic Sans MS" pitchFamily="66" charset="0"/>
              </a:rPr>
              <a:t>doPut</a:t>
            </a:r>
            <a:r>
              <a:rPr lang="fr-FR" sz="1600" dirty="0">
                <a:latin typeface="Comic Sans MS" pitchFamily="66" charset="0"/>
              </a:rPr>
              <a:t>(</a:t>
            </a:r>
            <a:r>
              <a:rPr lang="fr-FR" sz="1600" dirty="0" err="1">
                <a:latin typeface="Comic Sans MS" pitchFamily="66" charset="0"/>
              </a:rPr>
              <a:t>HttpServletRequest</a:t>
            </a:r>
            <a:r>
              <a:rPr lang="fr-FR" sz="1600" dirty="0">
                <a:latin typeface="Comic Sans MS" pitchFamily="66" charset="0"/>
              </a:rPr>
              <a:t> </a:t>
            </a:r>
            <a:r>
              <a:rPr lang="fr-FR" sz="1600" dirty="0" err="1">
                <a:latin typeface="Comic Sans MS" pitchFamily="66" charset="0"/>
              </a:rPr>
              <a:t>req</a:t>
            </a:r>
            <a:r>
              <a:rPr lang="fr-FR" sz="1600" dirty="0">
                <a:latin typeface="Comic Sans MS" pitchFamily="66" charset="0"/>
              </a:rPr>
              <a:t>, </a:t>
            </a:r>
            <a:r>
              <a:rPr lang="fr-FR" sz="1600" dirty="0" err="1">
                <a:latin typeface="Comic Sans MS" pitchFamily="66" charset="0"/>
              </a:rPr>
              <a:t>HttpServletResponse</a:t>
            </a:r>
            <a:r>
              <a:rPr lang="fr-FR" sz="1600" dirty="0">
                <a:latin typeface="Comic Sans MS" pitchFamily="66" charset="0"/>
              </a:rPr>
              <a:t> </a:t>
            </a:r>
            <a:r>
              <a:rPr lang="fr-FR" sz="1600" dirty="0" err="1">
                <a:latin typeface="Comic Sans MS" pitchFamily="66" charset="0"/>
              </a:rPr>
              <a:t>resp</a:t>
            </a:r>
            <a:r>
              <a:rPr lang="fr-FR" sz="1600" dirty="0">
                <a:latin typeface="Comic Sans MS" pitchFamily="66" charset="0"/>
              </a:rPr>
              <a:t>), qui traite les requêtes HTTP PUT. </a:t>
            </a:r>
          </a:p>
          <a:p>
            <a:r>
              <a:rPr lang="fr-FR" sz="1600" dirty="0" err="1">
                <a:latin typeface="Comic Sans MS" pitchFamily="66" charset="0"/>
              </a:rPr>
              <a:t>doTrace</a:t>
            </a:r>
            <a:r>
              <a:rPr lang="fr-FR" sz="1600" dirty="0">
                <a:latin typeface="Comic Sans MS" pitchFamily="66" charset="0"/>
              </a:rPr>
              <a:t>(</a:t>
            </a:r>
            <a:r>
              <a:rPr lang="fr-FR" sz="1600" dirty="0" err="1">
                <a:latin typeface="Comic Sans MS" pitchFamily="66" charset="0"/>
              </a:rPr>
              <a:t>HttpServletRequest</a:t>
            </a:r>
            <a:r>
              <a:rPr lang="fr-FR" sz="1600" dirty="0">
                <a:latin typeface="Comic Sans MS" pitchFamily="66" charset="0"/>
              </a:rPr>
              <a:t> </a:t>
            </a:r>
            <a:r>
              <a:rPr lang="fr-FR" sz="1600" dirty="0" err="1">
                <a:latin typeface="Comic Sans MS" pitchFamily="66" charset="0"/>
              </a:rPr>
              <a:t>req</a:t>
            </a:r>
            <a:r>
              <a:rPr lang="fr-FR" sz="1600" dirty="0">
                <a:latin typeface="Comic Sans MS" pitchFamily="66" charset="0"/>
              </a:rPr>
              <a:t>, </a:t>
            </a:r>
            <a:r>
              <a:rPr lang="fr-FR" sz="1600" dirty="0" err="1">
                <a:latin typeface="Comic Sans MS" pitchFamily="66" charset="0"/>
              </a:rPr>
              <a:t>HttpServletResponse</a:t>
            </a:r>
            <a:r>
              <a:rPr lang="fr-FR" sz="1600" dirty="0">
                <a:latin typeface="Comic Sans MS" pitchFamily="66" charset="0"/>
              </a:rPr>
              <a:t> </a:t>
            </a:r>
            <a:r>
              <a:rPr lang="fr-FR" sz="1600" dirty="0" err="1">
                <a:latin typeface="Comic Sans MS" pitchFamily="66" charset="0"/>
              </a:rPr>
              <a:t>resp</a:t>
            </a:r>
            <a:r>
              <a:rPr lang="fr-FR" sz="1600" dirty="0">
                <a:latin typeface="Comic Sans MS" pitchFamily="66" charset="0"/>
              </a:rPr>
              <a:t>), qui traite les requêtes HTTP TRACE. </a:t>
            </a:r>
          </a:p>
          <a:p>
            <a:r>
              <a:rPr lang="fr-FR" sz="1600" dirty="0" err="1">
                <a:latin typeface="Comic Sans MS" pitchFamily="66" charset="0"/>
              </a:rPr>
              <a:t>getLastModified</a:t>
            </a:r>
            <a:r>
              <a:rPr lang="fr-FR" sz="1600" dirty="0">
                <a:latin typeface="Comic Sans MS" pitchFamily="66" charset="0"/>
              </a:rPr>
              <a:t>(</a:t>
            </a:r>
            <a:r>
              <a:rPr lang="fr-FR" sz="1600" dirty="0" err="1">
                <a:latin typeface="Comic Sans MS" pitchFamily="66" charset="0"/>
              </a:rPr>
              <a:t>HttpServletRequest</a:t>
            </a:r>
            <a:r>
              <a:rPr lang="fr-FR" sz="1600" dirty="0">
                <a:latin typeface="Comic Sans MS" pitchFamily="66" charset="0"/>
              </a:rPr>
              <a:t> </a:t>
            </a:r>
            <a:r>
              <a:rPr lang="fr-FR" sz="1600" dirty="0" err="1">
                <a:latin typeface="Comic Sans MS" pitchFamily="66" charset="0"/>
              </a:rPr>
              <a:t>req</a:t>
            </a:r>
            <a:r>
              <a:rPr lang="fr-FR" sz="1600" dirty="0">
                <a:latin typeface="Comic Sans MS" pitchFamily="66" charset="0"/>
              </a:rPr>
              <a:t>), qui renvoie la date et l'heure de la dernière modification de l'objet </a:t>
            </a:r>
            <a:r>
              <a:rPr lang="fr-FR" sz="1600" dirty="0" err="1">
                <a:latin typeface="Comic Sans MS" pitchFamily="66" charset="0"/>
              </a:rPr>
              <a:t>req</a:t>
            </a:r>
            <a:r>
              <a:rPr lang="fr-FR" sz="1600" dirty="0">
                <a:latin typeface="Comic Sans MS" pitchFamily="66" charset="0"/>
              </a:rPr>
              <a:t>, permettant ainsi à un navigateur de savoir si l'objet qu'il possède en cache est à jour ou non. </a:t>
            </a:r>
          </a:p>
          <a:p>
            <a:r>
              <a:rPr lang="fr-FR" sz="1600" dirty="0">
                <a:latin typeface="Comic Sans MS" pitchFamily="66" charset="0"/>
              </a:rPr>
              <a:t>service(</a:t>
            </a:r>
            <a:r>
              <a:rPr lang="fr-FR" sz="1600" dirty="0" err="1">
                <a:latin typeface="Comic Sans MS" pitchFamily="66" charset="0"/>
              </a:rPr>
              <a:t>HttpServletRequest</a:t>
            </a:r>
            <a:r>
              <a:rPr lang="fr-FR" sz="1600" dirty="0">
                <a:latin typeface="Comic Sans MS" pitchFamily="66" charset="0"/>
              </a:rPr>
              <a:t> </a:t>
            </a:r>
            <a:r>
              <a:rPr lang="fr-FR" sz="1600" dirty="0" err="1">
                <a:latin typeface="Comic Sans MS" pitchFamily="66" charset="0"/>
              </a:rPr>
              <a:t>req</a:t>
            </a:r>
            <a:r>
              <a:rPr lang="fr-FR" sz="1600" dirty="0">
                <a:latin typeface="Comic Sans MS" pitchFamily="66" charset="0"/>
              </a:rPr>
              <a:t>, </a:t>
            </a:r>
            <a:r>
              <a:rPr lang="fr-FR" sz="1600" dirty="0" err="1">
                <a:latin typeface="Comic Sans MS" pitchFamily="66" charset="0"/>
              </a:rPr>
              <a:t>HttpServletResponse</a:t>
            </a:r>
            <a:r>
              <a:rPr lang="fr-FR" sz="1600" dirty="0">
                <a:latin typeface="Comic Sans MS" pitchFamily="66" charset="0"/>
              </a:rPr>
              <a:t> </a:t>
            </a:r>
            <a:r>
              <a:rPr lang="fr-FR" sz="1600" dirty="0" err="1">
                <a:latin typeface="Comic Sans MS" pitchFamily="66" charset="0"/>
              </a:rPr>
              <a:t>resp</a:t>
            </a:r>
            <a:r>
              <a:rPr lang="fr-FR" sz="1600" dirty="0">
                <a:latin typeface="Comic Sans MS" pitchFamily="66" charset="0"/>
              </a:rPr>
              <a:t>), qui reçoit les requêtes HTTP et les distribue aux méthodes intéressées, en fonction de leur type. </a:t>
            </a:r>
          </a:p>
          <a:p>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latin typeface="Comic Sans MS" pitchFamily="66" charset="0"/>
              </a:rPr>
              <a:t>JSPs</a:t>
            </a:r>
            <a:endParaRPr lang="fr-FR" dirty="0">
              <a:latin typeface="Comic Sans MS" pitchFamily="66" charset="0"/>
            </a:endParaRPr>
          </a:p>
        </p:txBody>
      </p:sp>
      <p:sp>
        <p:nvSpPr>
          <p:cNvPr id="3" name="Espace réservé du contenu 2"/>
          <p:cNvSpPr>
            <a:spLocks noGrp="1"/>
          </p:cNvSpPr>
          <p:nvPr>
            <p:ph idx="1"/>
          </p:nvPr>
        </p:nvSpPr>
        <p:spPr>
          <a:xfrm>
            <a:off x="214282" y="4857760"/>
            <a:ext cx="8786812" cy="785818"/>
          </a:xfrm>
          <a:ln>
            <a:solidFill>
              <a:srgbClr val="C00000"/>
            </a:solidFill>
          </a:ln>
        </p:spPr>
        <p:txBody>
          <a:bodyPr/>
          <a:lstStyle/>
          <a:p>
            <a:pPr>
              <a:buNone/>
            </a:pPr>
            <a:r>
              <a:rPr lang="en-US" sz="1800" dirty="0">
                <a:latin typeface="Comic Sans MS" pitchFamily="66" charset="0"/>
              </a:rPr>
              <a:t> JSP pages get translated into </a:t>
            </a:r>
            <a:r>
              <a:rPr lang="en-US" sz="1800" dirty="0" err="1">
                <a:latin typeface="Comic Sans MS" pitchFamily="66" charset="0"/>
              </a:rPr>
              <a:t>servlets</a:t>
            </a:r>
            <a:r>
              <a:rPr lang="en-US" sz="1800" dirty="0">
                <a:latin typeface="Comic Sans MS" pitchFamily="66" charset="0"/>
              </a:rPr>
              <a:t>, the </a:t>
            </a:r>
            <a:r>
              <a:rPr lang="en-US" sz="1800" dirty="0" err="1">
                <a:latin typeface="Comic Sans MS" pitchFamily="66" charset="0"/>
              </a:rPr>
              <a:t>servlets</a:t>
            </a:r>
            <a:r>
              <a:rPr lang="en-US" sz="1800" dirty="0">
                <a:latin typeface="Comic Sans MS" pitchFamily="66" charset="0"/>
              </a:rPr>
              <a:t> get compiled, and it is the </a:t>
            </a:r>
            <a:r>
              <a:rPr lang="en-US" sz="1800" dirty="0" err="1">
                <a:latin typeface="Comic Sans MS" pitchFamily="66" charset="0"/>
              </a:rPr>
              <a:t>servlets</a:t>
            </a:r>
            <a:r>
              <a:rPr lang="en-US" sz="1800" dirty="0">
                <a:latin typeface="Comic Sans MS" pitchFamily="66" charset="0"/>
              </a:rPr>
              <a:t> that run at request time.</a:t>
            </a:r>
            <a:endParaRPr lang="fr-FR" dirty="0">
              <a:latin typeface="Comic Sans MS" pitchFamily="66" charset="0"/>
            </a:endParaRPr>
          </a:p>
        </p:txBody>
      </p:sp>
      <p:graphicFrame>
        <p:nvGraphicFramePr>
          <p:cNvPr id="4" name="Tableau 3"/>
          <p:cNvGraphicFramePr>
            <a:graphicFrameLocks noGrp="1"/>
          </p:cNvGraphicFramePr>
          <p:nvPr/>
        </p:nvGraphicFramePr>
        <p:xfrm>
          <a:off x="714348" y="1357298"/>
          <a:ext cx="7262842" cy="1285240"/>
        </p:xfrm>
        <a:graphic>
          <a:graphicData uri="http://schemas.openxmlformats.org/drawingml/2006/table">
            <a:tbl>
              <a:tblPr firstRow="1" bandRow="1">
                <a:tableStyleId>{5C22544A-7EE6-4342-B048-85BDC9FD1C3A}</a:tableStyleId>
              </a:tblPr>
              <a:tblGrid>
                <a:gridCol w="3631421">
                  <a:extLst>
                    <a:ext uri="{9D8B030D-6E8A-4147-A177-3AD203B41FA5}">
                      <a16:colId xmlns:a16="http://schemas.microsoft.com/office/drawing/2014/main" val="20000"/>
                    </a:ext>
                  </a:extLst>
                </a:gridCol>
                <a:gridCol w="3631421">
                  <a:extLst>
                    <a:ext uri="{9D8B030D-6E8A-4147-A177-3AD203B41FA5}">
                      <a16:colId xmlns:a16="http://schemas.microsoft.com/office/drawing/2014/main" val="20001"/>
                    </a:ext>
                  </a:extLst>
                </a:gridCol>
              </a:tblGrid>
              <a:tr h="370840">
                <a:tc>
                  <a:txBody>
                    <a:bodyPr/>
                    <a:lstStyle/>
                    <a:p>
                      <a:r>
                        <a:rPr lang="fr-FR" dirty="0"/>
                        <a:t>JSP</a:t>
                      </a:r>
                    </a:p>
                  </a:txBody>
                  <a:tcPr/>
                </a:tc>
                <a:tc>
                  <a:txBody>
                    <a:bodyPr/>
                    <a:lstStyle/>
                    <a:p>
                      <a:r>
                        <a:rPr lang="fr-FR" dirty="0" err="1"/>
                        <a:t>Servlet</a:t>
                      </a:r>
                      <a:endParaRPr lang="fr-FR" dirty="0"/>
                    </a:p>
                  </a:txBody>
                  <a:tcPr/>
                </a:tc>
                <a:extLst>
                  <a:ext uri="{0D108BD9-81ED-4DB2-BD59-A6C34878D82A}">
                    <a16:rowId xmlns:a16="http://schemas.microsoft.com/office/drawing/2014/main" val="10000"/>
                  </a:ext>
                </a:extLst>
              </a:tr>
              <a:tr h="370840">
                <a:tc>
                  <a:txBody>
                    <a:bodyPr/>
                    <a:lstStyle/>
                    <a:p>
                      <a:r>
                        <a:rPr lang="en-US" sz="1800" dirty="0">
                          <a:latin typeface="Comic Sans MS" pitchFamily="66" charset="0"/>
                        </a:rPr>
                        <a:t>HTML pages with Java code embedded inside of them. </a:t>
                      </a:r>
                    </a:p>
                    <a:p>
                      <a:r>
                        <a:rPr lang="en-US" sz="1800" dirty="0">
                          <a:latin typeface="Comic Sans MS" pitchFamily="66" charset="0"/>
                        </a:rPr>
                        <a:t>A normal HTML page</a:t>
                      </a:r>
                      <a:endParaRPr lang="fr-FR" dirty="0"/>
                    </a:p>
                  </a:txBody>
                  <a:tcPr/>
                </a:tc>
                <a:tc>
                  <a:txBody>
                    <a:bodyPr/>
                    <a:lstStyle/>
                    <a:p>
                      <a:r>
                        <a:rPr lang="en-US" sz="1800" dirty="0">
                          <a:latin typeface="Comic Sans MS" pitchFamily="66" charset="0"/>
                        </a:rPr>
                        <a:t>Java programs with HTML embedded inside of them. </a:t>
                      </a:r>
                    </a:p>
                    <a:p>
                      <a:r>
                        <a:rPr lang="en-US" sz="1800" dirty="0">
                          <a:latin typeface="Comic Sans MS" pitchFamily="66" charset="0"/>
                        </a:rPr>
                        <a:t>A</a:t>
                      </a:r>
                      <a:r>
                        <a:rPr lang="en-US" sz="1800" baseline="0" dirty="0">
                          <a:latin typeface="Comic Sans MS" pitchFamily="66" charset="0"/>
                        </a:rPr>
                        <a:t> </a:t>
                      </a:r>
                      <a:r>
                        <a:rPr lang="en-US" sz="1800" dirty="0">
                          <a:latin typeface="Comic Sans MS" pitchFamily="66" charset="0"/>
                        </a:rPr>
                        <a:t>regular Java class</a:t>
                      </a:r>
                      <a:endParaRPr lang="fr-FR" dirty="0"/>
                    </a:p>
                  </a:txBody>
                  <a:tcPr/>
                </a:tc>
                <a:extLst>
                  <a:ext uri="{0D108BD9-81ED-4DB2-BD59-A6C34878D82A}">
                    <a16:rowId xmlns:a16="http://schemas.microsoft.com/office/drawing/2014/main" val="10001"/>
                  </a:ext>
                </a:extLst>
              </a:tr>
            </a:tbl>
          </a:graphicData>
        </a:graphic>
      </p:graphicFrame>
      <p:sp>
        <p:nvSpPr>
          <p:cNvPr id="5" name="ZoneTexte 4"/>
          <p:cNvSpPr txBox="1"/>
          <p:nvPr/>
        </p:nvSpPr>
        <p:spPr>
          <a:xfrm>
            <a:off x="642910" y="3071810"/>
            <a:ext cx="6858048" cy="954107"/>
          </a:xfrm>
          <a:prstGeom prst="rect">
            <a:avLst/>
          </a:prstGeom>
          <a:noFill/>
          <a:ln>
            <a:solidFill>
              <a:srgbClr val="C00000"/>
            </a:solidFill>
          </a:ln>
        </p:spPr>
        <p:txBody>
          <a:bodyPr wrap="square" rtlCol="0">
            <a:spAutoFit/>
          </a:bodyPr>
          <a:lstStyle/>
          <a:p>
            <a:pPr algn="ctr"/>
            <a:r>
              <a:rPr lang="en-US" sz="2800" dirty="0">
                <a:solidFill>
                  <a:srgbClr val="003399"/>
                </a:solidFill>
                <a:latin typeface="Comic Sans MS" pitchFamily="66" charset="0"/>
                <a:cs typeface="+mn-cs"/>
              </a:rPr>
              <a:t>A JSP document is just another way of writing a </a:t>
            </a:r>
            <a:r>
              <a:rPr lang="en-US" sz="2800" dirty="0" err="1">
                <a:solidFill>
                  <a:srgbClr val="003399"/>
                </a:solidFill>
                <a:latin typeface="Comic Sans MS" pitchFamily="66" charset="0"/>
                <a:cs typeface="+mn-cs"/>
              </a:rPr>
              <a:t>servlet</a:t>
            </a:r>
            <a:endParaRPr lang="fr-FR" sz="2800" dirty="0">
              <a:solidFill>
                <a:srgbClr val="003399"/>
              </a:solidFill>
              <a:latin typeface="Comic Sans MS" pitchFamily="66" charset="0"/>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latin typeface="Comic Sans MS" pitchFamily="66" charset="0"/>
              </a:rPr>
              <a:t>A JSP page</a:t>
            </a:r>
          </a:p>
        </p:txBody>
      </p:sp>
      <p:pic>
        <p:nvPicPr>
          <p:cNvPr id="57346" name="Picture 2"/>
          <p:cNvPicPr>
            <a:picLocks noChangeAspect="1" noChangeArrowheads="1"/>
          </p:cNvPicPr>
          <p:nvPr/>
        </p:nvPicPr>
        <p:blipFill>
          <a:blip r:embed="rId2"/>
          <a:srcRect/>
          <a:stretch>
            <a:fillRect/>
          </a:stretch>
        </p:blipFill>
        <p:spPr bwMode="auto">
          <a:xfrm>
            <a:off x="457200" y="1747838"/>
            <a:ext cx="8229600" cy="3362325"/>
          </a:xfrm>
          <a:prstGeom prst="rect">
            <a:avLst/>
          </a:prstGeom>
          <a:noFill/>
          <a:ln w="9525">
            <a:solidFill>
              <a:srgbClr val="C00000"/>
            </a:solid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a:latin typeface="Comic Sans MS" pitchFamily="66" charset="0"/>
              </a:rPr>
              <a:t>User Inputs and Form Data</a:t>
            </a:r>
          </a:p>
        </p:txBody>
      </p:sp>
      <p:sp>
        <p:nvSpPr>
          <p:cNvPr id="3" name="Espace réservé du contenu 2"/>
          <p:cNvSpPr>
            <a:spLocks noGrp="1"/>
          </p:cNvSpPr>
          <p:nvPr>
            <p:ph idx="1"/>
          </p:nvPr>
        </p:nvSpPr>
        <p:spPr/>
        <p:txBody>
          <a:bodyPr/>
          <a:lstStyle/>
          <a:p>
            <a:r>
              <a:rPr lang="en-US" sz="1600" dirty="0">
                <a:latin typeface="Comic Sans MS" pitchFamily="66" charset="0"/>
              </a:rPr>
              <a:t>URLs like http://</a:t>
            </a:r>
            <a:r>
              <a:rPr lang="en-US" sz="1600" i="1" dirty="0">
                <a:latin typeface="Comic Sans MS" pitchFamily="66" charset="0"/>
              </a:rPr>
              <a:t>host/path?user=Marty+Hall&amp;origin=bwi&amp;dest=sfo.</a:t>
            </a:r>
          </a:p>
          <a:p>
            <a:r>
              <a:rPr lang="en-US" sz="1600" dirty="0">
                <a:latin typeface="Comic Sans MS" pitchFamily="66" charset="0"/>
              </a:rPr>
              <a:t>The part after the question mark is known as </a:t>
            </a:r>
            <a:r>
              <a:rPr lang="en-US" sz="1600" i="1" dirty="0">
                <a:latin typeface="Comic Sans MS" pitchFamily="66" charset="0"/>
              </a:rPr>
              <a:t>form data (or query data) and is the most common way to get information </a:t>
            </a:r>
            <a:r>
              <a:rPr lang="en-US" sz="1600" dirty="0">
                <a:latin typeface="Comic Sans MS" pitchFamily="66" charset="0"/>
              </a:rPr>
              <a:t>from a Web page to a server-side program. </a:t>
            </a:r>
          </a:p>
          <a:p>
            <a:r>
              <a:rPr lang="en-US" sz="1600" dirty="0">
                <a:latin typeface="Comic Sans MS" pitchFamily="66" charset="0"/>
              </a:rPr>
              <a:t>Form data can be attached to the end of the URL after a question mark (as above) for GET requests; form data can also be sent to the server on a separate line for POST requests. </a:t>
            </a:r>
          </a:p>
          <a:p>
            <a:pPr>
              <a:buNone/>
            </a:pPr>
            <a:r>
              <a:rPr lang="fr-FR" sz="1600" dirty="0" err="1">
                <a:latin typeface="Comic Sans MS" pitchFamily="66" charset="0"/>
              </a:rPr>
              <a:t>Example</a:t>
            </a:r>
            <a:r>
              <a:rPr lang="fr-FR" sz="1600" dirty="0">
                <a:latin typeface="Comic Sans MS" pitchFamily="66" charset="0"/>
              </a:rPr>
              <a:t>:</a:t>
            </a:r>
          </a:p>
          <a:p>
            <a:pPr>
              <a:buNone/>
            </a:pPr>
            <a:r>
              <a:rPr lang="fr-FR" sz="1600" dirty="0">
                <a:latin typeface="Comic Sans MS" pitchFamily="66" charset="0"/>
              </a:rPr>
              <a:t>&lt;FORM ACTION="..."&gt;...&lt;/FORM&gt;</a:t>
            </a:r>
          </a:p>
          <a:p>
            <a:pPr>
              <a:buNone/>
            </a:pPr>
            <a:r>
              <a:rPr lang="en-US" sz="1600" dirty="0">
                <a:latin typeface="Comic Sans MS" pitchFamily="66" charset="0"/>
              </a:rPr>
              <a:t>If ACTION is omitted, the data is submitted to the URL of the current </a:t>
            </a:r>
            <a:r>
              <a:rPr lang="fr-FR" sz="1600" dirty="0">
                <a:latin typeface="Comic Sans MS" pitchFamily="66" charset="0"/>
              </a:rPr>
              <a:t>page.</a:t>
            </a:r>
          </a:p>
          <a:p>
            <a:pPr>
              <a:buNone/>
            </a:pPr>
            <a:r>
              <a:rPr lang="en-US" sz="1600" b="1" dirty="0">
                <a:latin typeface="Comic Sans MS" pitchFamily="66" charset="0"/>
              </a:rPr>
              <a:t>Input elements to collect user data :</a:t>
            </a:r>
            <a:endParaRPr lang="en-US" sz="1600" dirty="0">
              <a:latin typeface="Comic Sans MS" pitchFamily="66" charset="0"/>
            </a:endParaRPr>
          </a:p>
          <a:p>
            <a:pPr>
              <a:buNone/>
            </a:pPr>
            <a:r>
              <a:rPr lang="fr-FR" sz="1600" dirty="0">
                <a:latin typeface="Comic Sans MS" pitchFamily="66" charset="0"/>
              </a:rPr>
              <a:t>&lt;INPUT TYPE="TEXT" NAME="..."&gt;</a:t>
            </a:r>
          </a:p>
          <a:p>
            <a:pPr>
              <a:buNone/>
            </a:pPr>
            <a:r>
              <a:rPr lang="fr-FR" sz="1600" b="1" dirty="0">
                <a:latin typeface="Comic Sans MS" pitchFamily="66" charset="0"/>
              </a:rPr>
              <a:t>A</a:t>
            </a:r>
            <a:r>
              <a:rPr lang="en-US" sz="1600" b="1" dirty="0">
                <a:latin typeface="Comic Sans MS" pitchFamily="66" charset="0"/>
              </a:rPr>
              <a:t> submit button </a:t>
            </a:r>
          </a:p>
          <a:p>
            <a:pPr>
              <a:buNone/>
            </a:pPr>
            <a:r>
              <a:rPr lang="fr-FR" sz="1600" dirty="0">
                <a:latin typeface="Comic Sans MS" pitchFamily="66" charset="0"/>
              </a:rPr>
              <a:t>&lt;INPUT TYPE="SUBMIT"&gt;</a:t>
            </a:r>
          </a:p>
          <a:p>
            <a:pPr lvl="1"/>
            <a:r>
              <a:rPr lang="en-US" sz="1300" dirty="0">
                <a:latin typeface="Comic Sans MS" pitchFamily="66" charset="0"/>
              </a:rPr>
              <a:t>When the button is pressed, the URL designated by the form’s ACTION is invoked. </a:t>
            </a:r>
          </a:p>
          <a:p>
            <a:pPr lvl="1"/>
            <a:r>
              <a:rPr lang="en-US" sz="1300" dirty="0">
                <a:latin typeface="Comic Sans MS" pitchFamily="66" charset="0"/>
              </a:rPr>
              <a:t>With GET requests, a question mark and name/value pairs are attached to the end of the URL, where the names come from the NAME attributes in the HTML input elements and the values come from the end user. </a:t>
            </a:r>
          </a:p>
          <a:p>
            <a:pPr lvl="1"/>
            <a:r>
              <a:rPr lang="en-US" sz="1300" dirty="0">
                <a:latin typeface="Comic Sans MS" pitchFamily="66" charset="0"/>
              </a:rPr>
              <a:t>With POST requests, the same data is sent, but on a separate request line instead of attached to the URL.</a:t>
            </a:r>
            <a:endParaRPr lang="fr-FR" sz="1300" dirty="0">
              <a:latin typeface="Comic Sans MS" pitchFamily="66" charset="0"/>
            </a:endParaRPr>
          </a:p>
          <a:p>
            <a:endParaRPr lang="fr-FR" sz="1600" dirty="0">
              <a:latin typeface="Comic Sans MS" pitchFamily="66"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179388" y="1071546"/>
            <a:ext cx="8786812" cy="5381642"/>
          </a:xfrm>
        </p:spPr>
        <p:txBody>
          <a:bodyPr/>
          <a:lstStyle/>
          <a:p>
            <a:pPr>
              <a:buNone/>
            </a:pPr>
            <a:r>
              <a:rPr lang="en-US" sz="1400" b="1" dirty="0">
                <a:latin typeface="Comic Sans MS" pitchFamily="66" charset="0"/>
              </a:rPr>
              <a:t>Reading Form Data from </a:t>
            </a:r>
            <a:r>
              <a:rPr lang="en-US" sz="1400" b="1" dirty="0" err="1">
                <a:latin typeface="Comic Sans MS" pitchFamily="66" charset="0"/>
              </a:rPr>
              <a:t>Servlets</a:t>
            </a:r>
            <a:endParaRPr lang="en-US" sz="1400" b="1" dirty="0">
              <a:latin typeface="Comic Sans MS" pitchFamily="66" charset="0"/>
            </a:endParaRPr>
          </a:p>
          <a:p>
            <a:pPr lvl="1"/>
            <a:r>
              <a:rPr lang="en-US" sz="1100" dirty="0" err="1">
                <a:latin typeface="Comic Sans MS" pitchFamily="66" charset="0"/>
              </a:rPr>
              <a:t>request.getParameter</a:t>
            </a:r>
            <a:r>
              <a:rPr lang="en-US" sz="1100" dirty="0">
                <a:latin typeface="Comic Sans MS" pitchFamily="66" charset="0"/>
              </a:rPr>
              <a:t> to get the value of a form parameter</a:t>
            </a:r>
          </a:p>
          <a:p>
            <a:pPr lvl="1"/>
            <a:r>
              <a:rPr lang="en-US" sz="1100" dirty="0" err="1">
                <a:latin typeface="Comic Sans MS" pitchFamily="66" charset="0"/>
              </a:rPr>
              <a:t>request.getParameterValues</a:t>
            </a:r>
            <a:r>
              <a:rPr lang="en-US" sz="1100" dirty="0">
                <a:latin typeface="Comic Sans MS" pitchFamily="66" charset="0"/>
              </a:rPr>
              <a:t> if the parameter appears more than once, </a:t>
            </a:r>
          </a:p>
          <a:p>
            <a:pPr lvl="1"/>
            <a:r>
              <a:rPr lang="en-US" sz="1100" dirty="0" err="1">
                <a:latin typeface="Comic Sans MS" pitchFamily="66" charset="0"/>
              </a:rPr>
              <a:t>request.getParameterNames</a:t>
            </a:r>
            <a:r>
              <a:rPr lang="en-US" sz="1100" dirty="0">
                <a:latin typeface="Comic Sans MS" pitchFamily="66" charset="0"/>
              </a:rPr>
              <a:t> if you want a complete list of all parameters in the current request.</a:t>
            </a:r>
          </a:p>
          <a:p>
            <a:r>
              <a:rPr lang="fr-FR" sz="1400" b="1" dirty="0">
                <a:latin typeface="Comic Sans MS" pitchFamily="66" charset="0"/>
              </a:rPr>
              <a:t>Reading Single Values: </a:t>
            </a:r>
            <a:r>
              <a:rPr lang="fr-FR" sz="1400" b="1" dirty="0" err="1">
                <a:latin typeface="Comic Sans MS" pitchFamily="66" charset="0"/>
              </a:rPr>
              <a:t>getParameter</a:t>
            </a:r>
            <a:endParaRPr lang="fr-FR" sz="1400" b="1" dirty="0">
              <a:latin typeface="Comic Sans MS" pitchFamily="66" charset="0"/>
            </a:endParaRPr>
          </a:p>
          <a:p>
            <a:r>
              <a:rPr lang="en-US" sz="1400" dirty="0">
                <a:latin typeface="Comic Sans MS" pitchFamily="66" charset="0"/>
              </a:rPr>
              <a:t>To read a request (form) parameter, you simply call the </a:t>
            </a:r>
            <a:r>
              <a:rPr lang="en-US" sz="1400" dirty="0" err="1">
                <a:latin typeface="Comic Sans MS" pitchFamily="66" charset="0"/>
              </a:rPr>
              <a:t>getParameter</a:t>
            </a:r>
            <a:r>
              <a:rPr lang="en-US" sz="1400" dirty="0">
                <a:latin typeface="Comic Sans MS" pitchFamily="66" charset="0"/>
              </a:rPr>
              <a:t> method of </a:t>
            </a:r>
            <a:r>
              <a:rPr lang="en-US" sz="1400" dirty="0" err="1">
                <a:latin typeface="Comic Sans MS" pitchFamily="66" charset="0"/>
              </a:rPr>
              <a:t>HttpServletRequest</a:t>
            </a:r>
            <a:r>
              <a:rPr lang="en-US" sz="1400" dirty="0">
                <a:latin typeface="Comic Sans MS" pitchFamily="66" charset="0"/>
              </a:rPr>
              <a:t>, supplying the case-sensitive parameter name as an argument.</a:t>
            </a:r>
          </a:p>
          <a:p>
            <a:r>
              <a:rPr lang="en-US" sz="1400" dirty="0">
                <a:latin typeface="Comic Sans MS" pitchFamily="66" charset="0"/>
              </a:rPr>
              <a:t>You supply the parameter name exactly as it appeared in the HTML source code, and you get the result exactly as the end user entered it; any necessary URL-decoding is done automatically. </a:t>
            </a:r>
          </a:p>
          <a:p>
            <a:r>
              <a:rPr lang="en-US" sz="1400" dirty="0">
                <a:latin typeface="Comic Sans MS" pitchFamily="66" charset="0"/>
              </a:rPr>
              <a:t>Unlike the case with many alternatives to </a:t>
            </a:r>
            <a:r>
              <a:rPr lang="en-US" sz="1400" dirty="0" err="1">
                <a:latin typeface="Comic Sans MS" pitchFamily="66" charset="0"/>
              </a:rPr>
              <a:t>servlet</a:t>
            </a:r>
            <a:r>
              <a:rPr lang="en-US" sz="1400" dirty="0">
                <a:latin typeface="Comic Sans MS" pitchFamily="66" charset="0"/>
              </a:rPr>
              <a:t> technology, you use </a:t>
            </a:r>
            <a:r>
              <a:rPr lang="en-US" sz="1400" dirty="0" err="1">
                <a:latin typeface="Comic Sans MS" pitchFamily="66" charset="0"/>
              </a:rPr>
              <a:t>getParameter</a:t>
            </a:r>
            <a:r>
              <a:rPr lang="en-US" sz="1400" dirty="0">
                <a:latin typeface="Comic Sans MS" pitchFamily="66" charset="0"/>
              </a:rPr>
              <a:t> exactly the same way when the data is sent by GET (i.e., from within the </a:t>
            </a:r>
            <a:r>
              <a:rPr lang="en-US" sz="1400" dirty="0" err="1">
                <a:latin typeface="Comic Sans MS" pitchFamily="66" charset="0"/>
              </a:rPr>
              <a:t>doGet</a:t>
            </a:r>
            <a:r>
              <a:rPr lang="en-US" sz="1400" dirty="0">
                <a:latin typeface="Comic Sans MS" pitchFamily="66" charset="0"/>
              </a:rPr>
              <a:t> method) as you do when it is sent by POST (i.e., from within </a:t>
            </a:r>
            <a:r>
              <a:rPr lang="en-US" sz="1400" dirty="0" err="1">
                <a:latin typeface="Comic Sans MS" pitchFamily="66" charset="0"/>
              </a:rPr>
              <a:t>doPost</a:t>
            </a:r>
            <a:r>
              <a:rPr lang="en-US" sz="1400" dirty="0">
                <a:latin typeface="Comic Sans MS" pitchFamily="66" charset="0"/>
              </a:rPr>
              <a:t>); the </a:t>
            </a:r>
            <a:r>
              <a:rPr lang="en-US" sz="1400" dirty="0" err="1">
                <a:latin typeface="Comic Sans MS" pitchFamily="66" charset="0"/>
              </a:rPr>
              <a:t>servlet</a:t>
            </a:r>
            <a:r>
              <a:rPr lang="en-US" sz="1400" dirty="0">
                <a:latin typeface="Comic Sans MS" pitchFamily="66" charset="0"/>
              </a:rPr>
              <a:t> knows which request method the client used and automatically uses the appropriate method to read the data. </a:t>
            </a:r>
          </a:p>
          <a:p>
            <a:r>
              <a:rPr lang="en-US" sz="1400" dirty="0">
                <a:latin typeface="Comic Sans MS" pitchFamily="66" charset="0"/>
              </a:rPr>
              <a:t>An empty String is returned if the parameter exists but has no value, and null is returned if there was no </a:t>
            </a:r>
            <a:r>
              <a:rPr lang="fr-FR" sz="1400" dirty="0" err="1">
                <a:latin typeface="Comic Sans MS" pitchFamily="66" charset="0"/>
              </a:rPr>
              <a:t>such</a:t>
            </a:r>
            <a:r>
              <a:rPr lang="fr-FR" sz="1400" dirty="0">
                <a:latin typeface="Comic Sans MS" pitchFamily="66" charset="0"/>
              </a:rPr>
              <a:t> </a:t>
            </a:r>
            <a:r>
              <a:rPr lang="fr-FR" sz="1400" dirty="0" err="1">
                <a:latin typeface="Comic Sans MS" pitchFamily="66" charset="0"/>
              </a:rPr>
              <a:t>parameter</a:t>
            </a:r>
            <a:r>
              <a:rPr lang="fr-FR" sz="1400" dirty="0">
                <a:latin typeface="Comic Sans MS" pitchFamily="66" charset="0"/>
              </a:rPr>
              <a:t>.</a:t>
            </a:r>
          </a:p>
          <a:p>
            <a:r>
              <a:rPr lang="en-US" sz="1400" dirty="0">
                <a:latin typeface="Comic Sans MS" pitchFamily="66" charset="0"/>
              </a:rPr>
              <a:t>Parameter names are case sensitive so, for example, </a:t>
            </a:r>
            <a:r>
              <a:rPr lang="en-US" sz="1400" dirty="0" err="1">
                <a:latin typeface="Comic Sans MS" pitchFamily="66" charset="0"/>
              </a:rPr>
              <a:t>request.getParameter</a:t>
            </a:r>
            <a:r>
              <a:rPr lang="en-US" sz="1400" dirty="0">
                <a:latin typeface="Comic Sans MS" pitchFamily="66" charset="0"/>
              </a:rPr>
              <a:t>("Param1") and </a:t>
            </a:r>
            <a:r>
              <a:rPr lang="en-US" sz="1400" dirty="0" err="1">
                <a:latin typeface="Comic Sans MS" pitchFamily="66" charset="0"/>
              </a:rPr>
              <a:t>request.getParameter</a:t>
            </a:r>
            <a:r>
              <a:rPr lang="en-US" sz="1400" dirty="0">
                <a:latin typeface="Comic Sans MS" pitchFamily="66" charset="0"/>
              </a:rPr>
              <a:t>("param1") are </a:t>
            </a:r>
            <a:r>
              <a:rPr lang="en-US" sz="1400" i="1" dirty="0">
                <a:latin typeface="Comic Sans MS" pitchFamily="66" charset="0"/>
              </a:rPr>
              <a:t>not </a:t>
            </a:r>
            <a:r>
              <a:rPr lang="fr-FR" sz="1400" dirty="0">
                <a:latin typeface="Comic Sans MS" pitchFamily="66" charset="0"/>
              </a:rPr>
              <a:t>interchangeable.</a:t>
            </a:r>
          </a:p>
          <a:p>
            <a:r>
              <a:rPr lang="fr-FR" sz="1400" b="1" dirty="0" err="1">
                <a:latin typeface="Comic Sans MS" pitchFamily="66" charset="0"/>
              </a:rPr>
              <a:t>Looking</a:t>
            </a:r>
            <a:r>
              <a:rPr lang="fr-FR" sz="1400" b="1" dirty="0">
                <a:latin typeface="Comic Sans MS" pitchFamily="66" charset="0"/>
              </a:rPr>
              <a:t> Up </a:t>
            </a:r>
            <a:r>
              <a:rPr lang="fr-FR" sz="1400" b="1" dirty="0" err="1">
                <a:latin typeface="Comic Sans MS" pitchFamily="66" charset="0"/>
              </a:rPr>
              <a:t>Parameter</a:t>
            </a:r>
            <a:r>
              <a:rPr lang="fr-FR" sz="1400" b="1" dirty="0">
                <a:latin typeface="Comic Sans MS" pitchFamily="66" charset="0"/>
              </a:rPr>
              <a:t> </a:t>
            </a:r>
            <a:r>
              <a:rPr lang="fr-FR" sz="1400" b="1" dirty="0" err="1">
                <a:latin typeface="Comic Sans MS" pitchFamily="66" charset="0"/>
              </a:rPr>
              <a:t>Names</a:t>
            </a:r>
            <a:r>
              <a:rPr lang="fr-FR" sz="1400" b="1" dirty="0">
                <a:latin typeface="Comic Sans MS" pitchFamily="66" charset="0"/>
              </a:rPr>
              <a:t>: </a:t>
            </a:r>
            <a:r>
              <a:rPr lang="fr-FR" sz="1400" b="1" dirty="0" err="1">
                <a:latin typeface="Comic Sans MS" pitchFamily="66" charset="0"/>
              </a:rPr>
              <a:t>getParameterNames</a:t>
            </a:r>
            <a:r>
              <a:rPr lang="fr-FR" sz="1400" b="1" dirty="0">
                <a:latin typeface="Comic Sans MS" pitchFamily="66" charset="0"/>
              </a:rPr>
              <a:t> and </a:t>
            </a:r>
            <a:r>
              <a:rPr lang="fr-FR" sz="1400" b="1" dirty="0" err="1">
                <a:latin typeface="Comic Sans MS" pitchFamily="66" charset="0"/>
              </a:rPr>
              <a:t>getParameterMap</a:t>
            </a:r>
            <a:endParaRPr lang="fr-FR" sz="1400" b="1" dirty="0">
              <a:latin typeface="Comic Sans MS" pitchFamily="66" charset="0"/>
            </a:endParaRPr>
          </a:p>
          <a:p>
            <a:pPr>
              <a:buNone/>
            </a:pPr>
            <a:r>
              <a:rPr lang="fr-FR" sz="1400" dirty="0">
                <a:latin typeface="Comic Sans MS" pitchFamily="66" charset="0"/>
              </a:rPr>
              <a:t>Note </a:t>
            </a:r>
            <a:r>
              <a:rPr lang="fr-FR" sz="1400" dirty="0" err="1">
                <a:latin typeface="Comic Sans MS" pitchFamily="66" charset="0"/>
              </a:rPr>
              <a:t>that</a:t>
            </a:r>
            <a:r>
              <a:rPr lang="fr-FR" sz="1400" dirty="0">
                <a:latin typeface="Comic Sans MS" pitchFamily="66" charset="0"/>
              </a:rPr>
              <a:t> </a:t>
            </a:r>
            <a:r>
              <a:rPr lang="en-US" sz="1400" dirty="0">
                <a:latin typeface="Comic Sans MS" pitchFamily="66" charset="0"/>
              </a:rPr>
              <a:t>Enumeration is an interface that merely guarantees that the actual class will have </a:t>
            </a:r>
            <a:r>
              <a:rPr lang="en-US" sz="1400" dirty="0" err="1">
                <a:latin typeface="Comic Sans MS" pitchFamily="66" charset="0"/>
              </a:rPr>
              <a:t>hasMoreElements</a:t>
            </a:r>
            <a:r>
              <a:rPr lang="en-US" sz="1400" dirty="0">
                <a:latin typeface="Comic Sans MS" pitchFamily="66" charset="0"/>
              </a:rPr>
              <a:t> and </a:t>
            </a:r>
            <a:r>
              <a:rPr lang="en-US" sz="1400" dirty="0" err="1">
                <a:latin typeface="Comic Sans MS" pitchFamily="66" charset="0"/>
              </a:rPr>
              <a:t>nextElement</a:t>
            </a:r>
            <a:r>
              <a:rPr lang="en-US" sz="1400" dirty="0">
                <a:latin typeface="Comic Sans MS" pitchFamily="66" charset="0"/>
              </a:rPr>
              <a:t> methods: there is no guarantee that any particular underlying data structure will be used. And, since some common data structures (hash tables, in particular) scramble the order of the elements, you should not count on </a:t>
            </a:r>
            <a:r>
              <a:rPr lang="en-US" sz="1400" dirty="0" err="1">
                <a:latin typeface="Comic Sans MS" pitchFamily="66" charset="0"/>
              </a:rPr>
              <a:t>getParameterNames</a:t>
            </a:r>
            <a:r>
              <a:rPr lang="en-US" sz="1400" dirty="0">
                <a:latin typeface="Comic Sans MS" pitchFamily="66" charset="0"/>
              </a:rPr>
              <a:t> returning the parameters in the order in which they appeared in the HTML form.</a:t>
            </a:r>
            <a:endParaRPr lang="fr-FR" sz="1300" dirty="0">
              <a:latin typeface="Comic Sans MS" pitchFamily="66"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62466" name="Picture 2"/>
          <p:cNvPicPr>
            <a:picLocks noChangeAspect="1" noChangeArrowheads="1"/>
          </p:cNvPicPr>
          <p:nvPr/>
        </p:nvPicPr>
        <p:blipFill>
          <a:blip r:embed="rId2"/>
          <a:srcRect/>
          <a:stretch>
            <a:fillRect/>
          </a:stretch>
        </p:blipFill>
        <p:spPr bwMode="auto">
          <a:xfrm>
            <a:off x="857224" y="1071546"/>
            <a:ext cx="7358082" cy="535785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63490" name="Picture 2"/>
          <p:cNvPicPr>
            <a:picLocks noChangeAspect="1" noChangeArrowheads="1"/>
          </p:cNvPicPr>
          <p:nvPr/>
        </p:nvPicPr>
        <p:blipFill>
          <a:blip r:embed="rId2"/>
          <a:srcRect/>
          <a:stretch>
            <a:fillRect/>
          </a:stretch>
        </p:blipFill>
        <p:spPr bwMode="auto">
          <a:xfrm>
            <a:off x="247650" y="1819275"/>
            <a:ext cx="8648700" cy="32194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64514" name="Picture 2"/>
          <p:cNvPicPr>
            <a:picLocks noChangeAspect="1" noChangeArrowheads="1"/>
          </p:cNvPicPr>
          <p:nvPr/>
        </p:nvPicPr>
        <p:blipFill>
          <a:blip r:embed="rId2"/>
          <a:srcRect/>
          <a:stretch>
            <a:fillRect/>
          </a:stretch>
        </p:blipFill>
        <p:spPr bwMode="auto">
          <a:xfrm>
            <a:off x="0" y="0"/>
            <a:ext cx="9553575" cy="69342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65538" name="Picture 2"/>
          <p:cNvPicPr>
            <a:picLocks noChangeAspect="1" noChangeArrowheads="1"/>
          </p:cNvPicPr>
          <p:nvPr/>
        </p:nvPicPr>
        <p:blipFill>
          <a:blip r:embed="rId2"/>
          <a:srcRect/>
          <a:stretch>
            <a:fillRect/>
          </a:stretch>
        </p:blipFill>
        <p:spPr bwMode="auto">
          <a:xfrm>
            <a:off x="285720" y="1142984"/>
            <a:ext cx="7305675" cy="5715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5413" y="265113"/>
            <a:ext cx="8375677" cy="427037"/>
          </a:xfrm>
        </p:spPr>
        <p:txBody>
          <a:bodyPr/>
          <a:lstStyle/>
          <a:p>
            <a:r>
              <a:rPr lang="fr-FR" sz="2000" b="1" dirty="0" err="1">
                <a:latin typeface="Comic Sans MS" pitchFamily="66" charset="0"/>
              </a:rPr>
              <a:t>Automatically</a:t>
            </a:r>
            <a:r>
              <a:rPr lang="fr-FR" sz="2000" b="1" dirty="0">
                <a:latin typeface="Comic Sans MS" pitchFamily="66" charset="0"/>
              </a:rPr>
              <a:t> </a:t>
            </a:r>
            <a:r>
              <a:rPr lang="fr-FR" sz="2000" b="1" dirty="0" err="1">
                <a:latin typeface="Comic Sans MS" pitchFamily="66" charset="0"/>
              </a:rPr>
              <a:t>Populating</a:t>
            </a:r>
            <a:r>
              <a:rPr lang="fr-FR" sz="2000" b="1" dirty="0">
                <a:latin typeface="Comic Sans MS" pitchFamily="66" charset="0"/>
              </a:rPr>
              <a:t> Java </a:t>
            </a:r>
            <a:r>
              <a:rPr lang="fr-FR" sz="2000" b="1" dirty="0" err="1">
                <a:latin typeface="Comic Sans MS" pitchFamily="66" charset="0"/>
              </a:rPr>
              <a:t>Objects</a:t>
            </a:r>
            <a:r>
              <a:rPr lang="fr-FR" sz="2000" b="1" dirty="0">
                <a:latin typeface="Comic Sans MS" pitchFamily="66" charset="0"/>
              </a:rPr>
              <a:t> </a:t>
            </a:r>
            <a:r>
              <a:rPr lang="fr-FR" sz="2000" b="1" dirty="0" err="1">
                <a:latin typeface="Comic Sans MS" pitchFamily="66" charset="0"/>
              </a:rPr>
              <a:t>from</a:t>
            </a:r>
            <a:r>
              <a:rPr lang="fr-FR" sz="2000" b="1" dirty="0">
                <a:latin typeface="Comic Sans MS" pitchFamily="66" charset="0"/>
              </a:rPr>
              <a:t> </a:t>
            </a:r>
            <a:r>
              <a:rPr lang="fr-FR" sz="2000" b="1" dirty="0" err="1">
                <a:latin typeface="Comic Sans MS" pitchFamily="66" charset="0"/>
              </a:rPr>
              <a:t>RequestParameters</a:t>
            </a:r>
            <a:r>
              <a:rPr lang="fr-FR" sz="2000" b="1" dirty="0">
                <a:latin typeface="Comic Sans MS" pitchFamily="66" charset="0"/>
              </a:rPr>
              <a:t>: </a:t>
            </a:r>
            <a:r>
              <a:rPr lang="fr-FR" sz="2000" b="1" dirty="0" err="1">
                <a:latin typeface="Comic Sans MS" pitchFamily="66" charset="0"/>
              </a:rPr>
              <a:t>FormBeans</a:t>
            </a:r>
            <a:endParaRPr lang="fr-FR" dirty="0"/>
          </a:p>
        </p:txBody>
      </p:sp>
      <p:sp>
        <p:nvSpPr>
          <p:cNvPr id="3" name="Espace réservé du contenu 2"/>
          <p:cNvSpPr>
            <a:spLocks noGrp="1"/>
          </p:cNvSpPr>
          <p:nvPr>
            <p:ph idx="1"/>
          </p:nvPr>
        </p:nvSpPr>
        <p:spPr>
          <a:xfrm>
            <a:off x="179388" y="1142984"/>
            <a:ext cx="8786812" cy="5310204"/>
          </a:xfrm>
        </p:spPr>
        <p:txBody>
          <a:bodyPr/>
          <a:lstStyle/>
          <a:p>
            <a:pPr>
              <a:buNone/>
            </a:pPr>
            <a:r>
              <a:rPr lang="en-US" sz="1600" dirty="0">
                <a:latin typeface="Comic Sans MS" pitchFamily="66" charset="0"/>
              </a:rPr>
              <a:t>It is possible, in JSP, to use the JavaBeans component architecture to greatly simplify the process of reading request parameters, parsing the values, and storing the results in Java objects. </a:t>
            </a:r>
          </a:p>
          <a:p>
            <a:pPr>
              <a:buNone/>
            </a:pPr>
            <a:r>
              <a:rPr lang="en-US" sz="1600" dirty="0">
                <a:latin typeface="Comic Sans MS" pitchFamily="66" charset="0"/>
              </a:rPr>
              <a:t>An ordinary Java object is considered to be a </a:t>
            </a:r>
            <a:r>
              <a:rPr lang="en-US" sz="1600" i="1" dirty="0">
                <a:latin typeface="Comic Sans MS" pitchFamily="66" charset="0"/>
              </a:rPr>
              <a:t>bean if the class uses private fields and has methods that follow the get/</a:t>
            </a:r>
            <a:r>
              <a:rPr lang="en-US" sz="1600" dirty="0">
                <a:latin typeface="Comic Sans MS" pitchFamily="66" charset="0"/>
              </a:rPr>
              <a:t>set naming convention. </a:t>
            </a:r>
          </a:p>
          <a:p>
            <a:pPr>
              <a:buNone/>
            </a:pPr>
            <a:r>
              <a:rPr lang="en-US" sz="1600" dirty="0">
                <a:latin typeface="Comic Sans MS" pitchFamily="66" charset="0"/>
              </a:rPr>
              <a:t>The names of the methods (minus the word “get” or “set” and with the first character in lower case) are called </a:t>
            </a:r>
            <a:r>
              <a:rPr lang="en-US" sz="1600" i="1" dirty="0">
                <a:latin typeface="Comic Sans MS" pitchFamily="66" charset="0"/>
              </a:rPr>
              <a:t>properties. For example, an arbitrary </a:t>
            </a:r>
            <a:r>
              <a:rPr lang="en-US" sz="1600" dirty="0">
                <a:latin typeface="Comic Sans MS" pitchFamily="66" charset="0"/>
              </a:rPr>
              <a:t>Java class with a </a:t>
            </a:r>
            <a:r>
              <a:rPr lang="en-US" sz="1600" dirty="0" err="1">
                <a:latin typeface="Comic Sans MS" pitchFamily="66" charset="0"/>
              </a:rPr>
              <a:t>getName</a:t>
            </a:r>
            <a:r>
              <a:rPr lang="en-US" sz="1600" dirty="0">
                <a:latin typeface="Comic Sans MS" pitchFamily="66" charset="0"/>
              </a:rPr>
              <a:t> and </a:t>
            </a:r>
            <a:r>
              <a:rPr lang="en-US" sz="1600" dirty="0" err="1">
                <a:latin typeface="Comic Sans MS" pitchFamily="66" charset="0"/>
              </a:rPr>
              <a:t>setName</a:t>
            </a:r>
            <a:r>
              <a:rPr lang="en-US" sz="1600" dirty="0">
                <a:latin typeface="Comic Sans MS" pitchFamily="66" charset="0"/>
              </a:rPr>
              <a:t> method is said to define a bean that has a property called name.</a:t>
            </a:r>
          </a:p>
          <a:p>
            <a:pPr>
              <a:buNone/>
            </a:pPr>
            <a:endParaRPr lang="en-US" sz="1600" dirty="0">
              <a:latin typeface="Comic Sans MS" pitchFamily="66" charset="0"/>
            </a:endParaRPr>
          </a:p>
          <a:p>
            <a:pPr>
              <a:buNone/>
            </a:pPr>
            <a:endParaRPr lang="fr-FR" sz="1600" dirty="0">
              <a:latin typeface="Comic Sans MS" pitchFamily="66" charset="0"/>
            </a:endParaRPr>
          </a:p>
        </p:txBody>
      </p:sp>
      <p:pic>
        <p:nvPicPr>
          <p:cNvPr id="66563" name="Picture 3"/>
          <p:cNvPicPr>
            <a:picLocks noChangeAspect="1" noChangeArrowheads="1"/>
          </p:cNvPicPr>
          <p:nvPr/>
        </p:nvPicPr>
        <p:blipFill>
          <a:blip r:embed="rId2"/>
          <a:srcRect/>
          <a:stretch>
            <a:fillRect/>
          </a:stretch>
        </p:blipFill>
        <p:spPr bwMode="auto">
          <a:xfrm>
            <a:off x="428596" y="3643314"/>
            <a:ext cx="8191500" cy="2152650"/>
          </a:xfrm>
          <a:prstGeom prst="rect">
            <a:avLst/>
          </a:prstGeom>
          <a:noFill/>
          <a:ln w="9525">
            <a:solidFill>
              <a:srgbClr val="C00000"/>
            </a:solidFill>
            <a:miter lim="800000"/>
            <a:headEnd/>
            <a:tailEnd/>
          </a:ln>
          <a:effectLst>
            <a:outerShdw blurRad="50800" dist="38100" dir="2700000" algn="tl" rotWithShape="0">
              <a:prstClr val="black">
                <a:alpha val="40000"/>
              </a:prst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a:latin typeface="Comic Sans MS" pitchFamily="66" charset="0"/>
              </a:rPr>
              <a:t>Aims</a:t>
            </a:r>
            <a:endParaRPr lang="fr-FR" b="1" dirty="0">
              <a:latin typeface="Comic Sans MS" pitchFamily="66" charset="0"/>
            </a:endParaRPr>
          </a:p>
        </p:txBody>
      </p:sp>
      <p:sp>
        <p:nvSpPr>
          <p:cNvPr id="3" name="Espace réservé du contenu 2"/>
          <p:cNvSpPr>
            <a:spLocks noGrp="1"/>
          </p:cNvSpPr>
          <p:nvPr>
            <p:ph idx="1"/>
          </p:nvPr>
        </p:nvSpPr>
        <p:spPr/>
        <p:txBody>
          <a:bodyPr/>
          <a:lstStyle/>
          <a:p>
            <a:r>
              <a:rPr lang="en-US" dirty="0">
                <a:latin typeface="Comic Sans MS" pitchFamily="66" charset="0"/>
              </a:rPr>
              <a:t>Understanding the role of </a:t>
            </a:r>
            <a:r>
              <a:rPr lang="en-US" dirty="0" err="1">
                <a:latin typeface="Comic Sans MS" pitchFamily="66" charset="0"/>
              </a:rPr>
              <a:t>servlets</a:t>
            </a:r>
            <a:endParaRPr lang="en-US" dirty="0">
              <a:latin typeface="Comic Sans MS" pitchFamily="66" charset="0"/>
            </a:endParaRPr>
          </a:p>
          <a:p>
            <a:r>
              <a:rPr lang="fr-FR" dirty="0">
                <a:latin typeface="Comic Sans MS" pitchFamily="66" charset="0"/>
              </a:rPr>
              <a:t>Building Web pages </a:t>
            </a:r>
            <a:r>
              <a:rPr lang="fr-FR" dirty="0" err="1">
                <a:latin typeface="Comic Sans MS" pitchFamily="66" charset="0"/>
              </a:rPr>
              <a:t>dynamically</a:t>
            </a:r>
            <a:endParaRPr lang="fr-FR" dirty="0">
              <a:latin typeface="Comic Sans MS" pitchFamily="66" charset="0"/>
            </a:endParaRPr>
          </a:p>
          <a:p>
            <a:r>
              <a:rPr lang="fr-FR" dirty="0" err="1">
                <a:latin typeface="Comic Sans MS" pitchFamily="66" charset="0"/>
              </a:rPr>
              <a:t>Looking</a:t>
            </a:r>
            <a:r>
              <a:rPr lang="fr-FR" dirty="0">
                <a:latin typeface="Comic Sans MS" pitchFamily="66" charset="0"/>
              </a:rPr>
              <a:t> </a:t>
            </a:r>
            <a:r>
              <a:rPr lang="fr-FR" dirty="0" err="1">
                <a:latin typeface="Comic Sans MS" pitchFamily="66" charset="0"/>
              </a:rPr>
              <a:t>at</a:t>
            </a:r>
            <a:r>
              <a:rPr lang="fr-FR" dirty="0">
                <a:latin typeface="Comic Sans MS" pitchFamily="66" charset="0"/>
              </a:rPr>
              <a:t> </a:t>
            </a:r>
            <a:r>
              <a:rPr lang="fr-FR" dirty="0" err="1">
                <a:latin typeface="Comic Sans MS" pitchFamily="66" charset="0"/>
              </a:rPr>
              <a:t>servlet</a:t>
            </a:r>
            <a:r>
              <a:rPr lang="fr-FR" dirty="0">
                <a:latin typeface="Comic Sans MS" pitchFamily="66" charset="0"/>
              </a:rPr>
              <a:t> code</a:t>
            </a:r>
          </a:p>
          <a:p>
            <a:r>
              <a:rPr lang="fr-FR" dirty="0" err="1">
                <a:latin typeface="Comic Sans MS" pitchFamily="66" charset="0"/>
              </a:rPr>
              <a:t>Evaluating</a:t>
            </a:r>
            <a:r>
              <a:rPr lang="fr-FR" dirty="0">
                <a:latin typeface="Comic Sans MS" pitchFamily="66" charset="0"/>
              </a:rPr>
              <a:t> </a:t>
            </a:r>
            <a:r>
              <a:rPr lang="fr-FR" dirty="0" err="1">
                <a:latin typeface="Comic Sans MS" pitchFamily="66" charset="0"/>
              </a:rPr>
              <a:t>servlets</a:t>
            </a:r>
            <a:r>
              <a:rPr lang="fr-FR" dirty="0">
                <a:latin typeface="Comic Sans MS" pitchFamily="66" charset="0"/>
              </a:rPr>
              <a:t> vs. </a:t>
            </a:r>
            <a:r>
              <a:rPr lang="fr-FR" dirty="0" err="1">
                <a:latin typeface="Comic Sans MS" pitchFamily="66" charset="0"/>
              </a:rPr>
              <a:t>other</a:t>
            </a:r>
            <a:r>
              <a:rPr lang="fr-FR" dirty="0">
                <a:latin typeface="Comic Sans MS" pitchFamily="66" charset="0"/>
              </a:rPr>
              <a:t> technologies</a:t>
            </a:r>
          </a:p>
          <a:p>
            <a:r>
              <a:rPr lang="en-US" dirty="0">
                <a:latin typeface="Comic Sans MS" pitchFamily="66" charset="0"/>
              </a:rPr>
              <a:t>Understanding the role of JSP</a:t>
            </a:r>
          </a:p>
          <a:p>
            <a:r>
              <a:rPr lang="en-US" dirty="0">
                <a:latin typeface="Comic Sans MS" pitchFamily="66" charset="0"/>
              </a:rPr>
              <a:t>Understanding JavaBeans</a:t>
            </a:r>
          </a:p>
          <a:p>
            <a:r>
              <a:rPr lang="en-US" dirty="0">
                <a:latin typeface="Comic Sans MS" pitchFamily="66" charset="0"/>
              </a:rPr>
              <a:t>Comparing JavaBeans to Enterprise JavaBeans</a:t>
            </a:r>
            <a:endParaRPr lang="fr-FR" dirty="0">
              <a:latin typeface="Comic Sans MS" pitchFamily="66"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latin typeface="Comic Sans MS" pitchFamily="66" charset="0"/>
              </a:rPr>
              <a:t>JSP</a:t>
            </a:r>
          </a:p>
        </p:txBody>
      </p:sp>
      <p:sp>
        <p:nvSpPr>
          <p:cNvPr id="3" name="Espace réservé du contenu 2"/>
          <p:cNvSpPr>
            <a:spLocks noGrp="1"/>
          </p:cNvSpPr>
          <p:nvPr>
            <p:ph idx="1"/>
          </p:nvPr>
        </p:nvSpPr>
        <p:spPr>
          <a:xfrm>
            <a:off x="179388" y="1142984"/>
            <a:ext cx="8786812" cy="5310204"/>
          </a:xfrm>
        </p:spPr>
        <p:txBody>
          <a:bodyPr/>
          <a:lstStyle/>
          <a:p>
            <a:r>
              <a:rPr lang="en-US" sz="1600" dirty="0" err="1">
                <a:latin typeface="Comic Sans MS" pitchFamily="66" charset="0"/>
              </a:rPr>
              <a:t>JavaServer</a:t>
            </a:r>
            <a:r>
              <a:rPr lang="en-US" sz="1600" dirty="0">
                <a:latin typeface="Comic Sans MS" pitchFamily="66" charset="0"/>
              </a:rPr>
              <a:t> Pages (JSP) technology enables you to mix regular, static HTML with dynamically generated content. You simply write the regular HTML in the normal manner, using familiar Web-page-building tools. </a:t>
            </a:r>
          </a:p>
          <a:p>
            <a:r>
              <a:rPr lang="en-US" sz="1600" dirty="0">
                <a:latin typeface="Comic Sans MS" pitchFamily="66" charset="0"/>
              </a:rPr>
              <a:t>You then enclose the code for the dynamic parts in special tags, most of which start with &lt;% and end with %&gt;.</a:t>
            </a:r>
          </a:p>
        </p:txBody>
      </p:sp>
      <p:pic>
        <p:nvPicPr>
          <p:cNvPr id="67586" name="Picture 2"/>
          <p:cNvPicPr>
            <a:picLocks noChangeAspect="1" noChangeArrowheads="1"/>
          </p:cNvPicPr>
          <p:nvPr/>
        </p:nvPicPr>
        <p:blipFill>
          <a:blip r:embed="rId2"/>
          <a:srcRect/>
          <a:stretch>
            <a:fillRect/>
          </a:stretch>
        </p:blipFill>
        <p:spPr bwMode="auto">
          <a:xfrm>
            <a:off x="428596" y="3071810"/>
            <a:ext cx="8296275" cy="3009900"/>
          </a:xfrm>
          <a:prstGeom prst="rect">
            <a:avLst/>
          </a:prstGeom>
          <a:noFill/>
          <a:ln w="9525">
            <a:solidFill>
              <a:srgbClr val="C00000"/>
            </a:solid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7586"/>
                                        </p:tgtEl>
                                        <p:attrNameLst>
                                          <p:attrName>style.visibility</p:attrName>
                                        </p:attrNameLst>
                                      </p:cBhvr>
                                      <p:to>
                                        <p:strVal val="visible"/>
                                      </p:to>
                                    </p:set>
                                    <p:animEffect transition="in" filter="checkerboard(across)">
                                      <p:cBhvr>
                                        <p:cTn id="12" dur="500"/>
                                        <p:tgtEl>
                                          <p:spTgt spid="67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latin typeface="Comic Sans MS" pitchFamily="66" charset="0"/>
              </a:rPr>
              <a:t>JSP </a:t>
            </a:r>
            <a:r>
              <a:rPr lang="fr-FR" b="1" dirty="0" err="1">
                <a:latin typeface="Comic Sans MS" pitchFamily="66" charset="0"/>
              </a:rPr>
              <a:t>syntax</a:t>
            </a:r>
            <a:endParaRPr lang="fr-FR" dirty="0"/>
          </a:p>
        </p:txBody>
      </p:sp>
      <p:sp>
        <p:nvSpPr>
          <p:cNvPr id="3" name="Espace réservé du contenu 2"/>
          <p:cNvSpPr>
            <a:spLocks noGrp="1"/>
          </p:cNvSpPr>
          <p:nvPr>
            <p:ph idx="1"/>
          </p:nvPr>
        </p:nvSpPr>
        <p:spPr/>
        <p:txBody>
          <a:bodyPr/>
          <a:lstStyle/>
          <a:p>
            <a:pPr>
              <a:buNone/>
            </a:pPr>
            <a:r>
              <a:rPr lang="en-US" b="1" dirty="0">
                <a:latin typeface="Comic Sans MS" pitchFamily="66" charset="0"/>
              </a:rPr>
              <a:t>Types of JSP Scripting Elements</a:t>
            </a:r>
          </a:p>
          <a:p>
            <a:pPr marL="738188" lvl="1" indent="-457200">
              <a:buNone/>
            </a:pPr>
            <a:r>
              <a:rPr lang="en-US" dirty="0">
                <a:latin typeface="Comic Sans MS" pitchFamily="66" charset="0"/>
              </a:rPr>
              <a:t>JSP scripting elements let you insert Java code into the </a:t>
            </a:r>
            <a:r>
              <a:rPr lang="en-US" dirty="0" err="1">
                <a:latin typeface="Comic Sans MS" pitchFamily="66" charset="0"/>
              </a:rPr>
              <a:t>servlet</a:t>
            </a:r>
            <a:r>
              <a:rPr lang="en-US" dirty="0">
                <a:latin typeface="Comic Sans MS" pitchFamily="66" charset="0"/>
              </a:rPr>
              <a:t> that will be generated from the JSP page. </a:t>
            </a:r>
          </a:p>
          <a:p>
            <a:pPr marL="738188" lvl="1" indent="-457200">
              <a:buNone/>
            </a:pPr>
            <a:r>
              <a:rPr lang="en-US" dirty="0">
                <a:latin typeface="Comic Sans MS" pitchFamily="66" charset="0"/>
              </a:rPr>
              <a:t>There are three forms:</a:t>
            </a:r>
          </a:p>
          <a:p>
            <a:pPr marL="738188" lvl="1" indent="-457200">
              <a:buAutoNum type="arabicPeriod"/>
            </a:pPr>
            <a:r>
              <a:rPr lang="en-US" b="1" dirty="0">
                <a:latin typeface="Comic Sans MS" pitchFamily="66" charset="0"/>
              </a:rPr>
              <a:t>Expressions of the form &lt;%= </a:t>
            </a:r>
            <a:r>
              <a:rPr lang="en-US" b="1" i="1" dirty="0">
                <a:latin typeface="Comic Sans MS" pitchFamily="66" charset="0"/>
              </a:rPr>
              <a:t>Java Expression %&gt;, which are evaluated </a:t>
            </a:r>
            <a:r>
              <a:rPr lang="en-US" dirty="0">
                <a:latin typeface="Comic Sans MS" pitchFamily="66" charset="0"/>
              </a:rPr>
              <a:t>and inserted into the </a:t>
            </a:r>
            <a:r>
              <a:rPr lang="en-US" dirty="0" err="1">
                <a:latin typeface="Comic Sans MS" pitchFamily="66" charset="0"/>
              </a:rPr>
              <a:t>servlet’s</a:t>
            </a:r>
            <a:r>
              <a:rPr lang="en-US" dirty="0">
                <a:latin typeface="Comic Sans MS" pitchFamily="66" charset="0"/>
              </a:rPr>
              <a:t> output.</a:t>
            </a:r>
          </a:p>
          <a:p>
            <a:pPr marL="738188" lvl="1" indent="-457200">
              <a:buAutoNum type="arabicPeriod"/>
            </a:pPr>
            <a:r>
              <a:rPr lang="en-US" b="1" dirty="0" err="1">
                <a:latin typeface="Comic Sans MS" pitchFamily="66" charset="0"/>
              </a:rPr>
              <a:t>Scriptlets</a:t>
            </a:r>
            <a:r>
              <a:rPr lang="en-US" b="1" dirty="0">
                <a:latin typeface="Comic Sans MS" pitchFamily="66" charset="0"/>
              </a:rPr>
              <a:t> of the form &lt;% </a:t>
            </a:r>
            <a:r>
              <a:rPr lang="en-US" b="1" i="1" dirty="0">
                <a:latin typeface="Comic Sans MS" pitchFamily="66" charset="0"/>
              </a:rPr>
              <a:t>Java Code %&gt;, which are inserted into the </a:t>
            </a:r>
            <a:r>
              <a:rPr lang="en-US" dirty="0" err="1">
                <a:latin typeface="Comic Sans MS" pitchFamily="66" charset="0"/>
              </a:rPr>
              <a:t>servlet’s</a:t>
            </a:r>
            <a:r>
              <a:rPr lang="en-US" dirty="0">
                <a:latin typeface="Comic Sans MS" pitchFamily="66" charset="0"/>
              </a:rPr>
              <a:t> _</a:t>
            </a:r>
            <a:r>
              <a:rPr lang="en-US" dirty="0" err="1">
                <a:latin typeface="Comic Sans MS" pitchFamily="66" charset="0"/>
              </a:rPr>
              <a:t>jspService</a:t>
            </a:r>
            <a:r>
              <a:rPr lang="en-US" dirty="0">
                <a:latin typeface="Comic Sans MS" pitchFamily="66" charset="0"/>
              </a:rPr>
              <a:t> method (called by service).</a:t>
            </a:r>
          </a:p>
          <a:p>
            <a:pPr marL="738188" lvl="1" indent="-457200">
              <a:buNone/>
            </a:pPr>
            <a:r>
              <a:rPr lang="en-US" dirty="0">
                <a:latin typeface="Comic Sans MS" pitchFamily="66" charset="0"/>
              </a:rPr>
              <a:t>3. </a:t>
            </a:r>
            <a:r>
              <a:rPr lang="en-US" b="1" dirty="0">
                <a:latin typeface="Comic Sans MS" pitchFamily="66" charset="0"/>
              </a:rPr>
              <a:t>Declarations of the form &lt;%! </a:t>
            </a:r>
            <a:r>
              <a:rPr lang="en-US" b="1" i="1" dirty="0">
                <a:latin typeface="Comic Sans MS" pitchFamily="66" charset="0"/>
              </a:rPr>
              <a:t>Field/Method Declaration %&gt;, which</a:t>
            </a:r>
          </a:p>
          <a:p>
            <a:pPr marL="738188" lvl="1" indent="-457200">
              <a:buNone/>
            </a:pPr>
            <a:r>
              <a:rPr lang="en-US" dirty="0">
                <a:latin typeface="Comic Sans MS" pitchFamily="66" charset="0"/>
              </a:rPr>
              <a:t>are inserted into the body of the </a:t>
            </a:r>
            <a:r>
              <a:rPr lang="en-US" dirty="0" err="1">
                <a:latin typeface="Comic Sans MS" pitchFamily="66" charset="0"/>
              </a:rPr>
              <a:t>servlet</a:t>
            </a:r>
            <a:r>
              <a:rPr lang="en-US" dirty="0">
                <a:latin typeface="Comic Sans MS" pitchFamily="66" charset="0"/>
              </a:rPr>
              <a:t> class, outside any existing </a:t>
            </a:r>
            <a:r>
              <a:rPr lang="fr-FR" dirty="0" err="1">
                <a:latin typeface="Comic Sans MS" pitchFamily="66" charset="0"/>
              </a:rPr>
              <a:t>methods</a:t>
            </a:r>
            <a:r>
              <a:rPr lang="fr-FR" dirty="0">
                <a:latin typeface="Comic Sans MS" pitchFamily="66" charset="0"/>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latin typeface="Comic Sans MS" pitchFamily="66" charset="0"/>
              </a:rPr>
              <a:t>JSP </a:t>
            </a:r>
            <a:r>
              <a:rPr lang="fr-FR" b="1" dirty="0" err="1">
                <a:latin typeface="Comic Sans MS" pitchFamily="66" charset="0"/>
              </a:rPr>
              <a:t>syntax</a:t>
            </a:r>
            <a:endParaRPr lang="fr-FR" b="1" dirty="0">
              <a:latin typeface="Comic Sans MS" pitchFamily="66" charset="0"/>
            </a:endParaRPr>
          </a:p>
        </p:txBody>
      </p:sp>
      <p:sp>
        <p:nvSpPr>
          <p:cNvPr id="3" name="Espace réservé du contenu 2"/>
          <p:cNvSpPr>
            <a:spLocks noGrp="1"/>
          </p:cNvSpPr>
          <p:nvPr>
            <p:ph idx="1"/>
          </p:nvPr>
        </p:nvSpPr>
        <p:spPr>
          <a:xfrm>
            <a:off x="179388" y="1071546"/>
            <a:ext cx="8786812" cy="5381642"/>
          </a:xfrm>
        </p:spPr>
        <p:txBody>
          <a:bodyPr/>
          <a:lstStyle/>
          <a:p>
            <a:pPr>
              <a:buNone/>
            </a:pPr>
            <a:r>
              <a:rPr lang="fr-FR" sz="2000" b="1" dirty="0">
                <a:latin typeface="Comic Sans MS" pitchFamily="66" charset="0"/>
              </a:rPr>
              <a:t>JSP Expression</a:t>
            </a:r>
          </a:p>
          <a:p>
            <a:pPr>
              <a:buNone/>
            </a:pPr>
            <a:r>
              <a:rPr lang="fr-FR" dirty="0">
                <a:latin typeface="Comic Sans MS" pitchFamily="66" charset="0"/>
              </a:rPr>
              <a:t> </a:t>
            </a:r>
            <a:r>
              <a:rPr lang="fr-FR" sz="1600" b="1" dirty="0" err="1">
                <a:latin typeface="Comic Sans MS" pitchFamily="66" charset="0"/>
              </a:rPr>
              <a:t>Example</a:t>
            </a:r>
            <a:r>
              <a:rPr lang="fr-FR" sz="1600" b="1" dirty="0">
                <a:latin typeface="Comic Sans MS" pitchFamily="66" charset="0"/>
              </a:rPr>
              <a:t>:</a:t>
            </a:r>
          </a:p>
          <a:p>
            <a:pPr algn="just">
              <a:buNone/>
            </a:pPr>
            <a:r>
              <a:rPr lang="fr-FR" sz="1600" dirty="0">
                <a:latin typeface="Comic Sans MS" pitchFamily="66" charset="0"/>
              </a:rPr>
              <a:t>&lt;%= </a:t>
            </a:r>
            <a:r>
              <a:rPr lang="fr-FR" sz="1600" i="1" dirty="0">
                <a:latin typeface="Comic Sans MS" pitchFamily="66" charset="0"/>
              </a:rPr>
              <a:t>Java Value %&gt;    		</a:t>
            </a:r>
            <a:r>
              <a:rPr lang="fr-FR" sz="1600" dirty="0" err="1">
                <a:latin typeface="Comic Sans MS" pitchFamily="66" charset="0"/>
              </a:rPr>
              <a:t>Current</a:t>
            </a:r>
            <a:r>
              <a:rPr lang="fr-FR" sz="1600" dirty="0">
                <a:latin typeface="Comic Sans MS" pitchFamily="66" charset="0"/>
              </a:rPr>
              <a:t> time: &lt;%= new </a:t>
            </a:r>
            <a:r>
              <a:rPr lang="fr-FR" sz="1600" dirty="0" err="1">
                <a:latin typeface="Comic Sans MS" pitchFamily="66" charset="0"/>
              </a:rPr>
              <a:t>java.util.Date</a:t>
            </a:r>
            <a:r>
              <a:rPr lang="fr-FR" sz="1600" dirty="0">
                <a:latin typeface="Comic Sans MS" pitchFamily="66" charset="0"/>
              </a:rPr>
              <a:t>() %&gt;</a:t>
            </a:r>
            <a:endParaRPr lang="fr-FR" sz="1600" i="1" dirty="0">
              <a:latin typeface="Comic Sans MS" pitchFamily="66" charset="0"/>
            </a:endParaRPr>
          </a:p>
          <a:p>
            <a:pPr>
              <a:buNone/>
            </a:pPr>
            <a:endParaRPr lang="fr-FR" sz="1600" i="1" dirty="0">
              <a:latin typeface="Comic Sans MS" pitchFamily="66" charset="0"/>
            </a:endParaRPr>
          </a:p>
          <a:p>
            <a:pPr>
              <a:buNone/>
            </a:pPr>
            <a:r>
              <a:rPr lang="fr-FR" sz="2000" b="1" dirty="0">
                <a:latin typeface="Comic Sans MS" pitchFamily="66" charset="0"/>
              </a:rPr>
              <a:t>JSP Scriptlet</a:t>
            </a:r>
          </a:p>
          <a:p>
            <a:pPr>
              <a:buNone/>
            </a:pPr>
            <a:r>
              <a:rPr lang="fr-FR" sz="1600" b="1" dirty="0" err="1">
                <a:latin typeface="Comic Sans MS" pitchFamily="66" charset="0"/>
              </a:rPr>
              <a:t>Example</a:t>
            </a:r>
            <a:r>
              <a:rPr lang="fr-FR" sz="1600" b="1" dirty="0">
                <a:latin typeface="Comic Sans MS" pitchFamily="66" charset="0"/>
              </a:rPr>
              <a:t>:</a:t>
            </a:r>
          </a:p>
          <a:p>
            <a:pPr>
              <a:buNone/>
            </a:pPr>
            <a:r>
              <a:rPr lang="fr-FR" sz="1600" dirty="0">
                <a:latin typeface="Comic Sans MS" pitchFamily="66" charset="0"/>
              </a:rPr>
              <a:t>&lt;% Java </a:t>
            </a:r>
            <a:r>
              <a:rPr lang="fr-FR" sz="1600" dirty="0" err="1">
                <a:latin typeface="Comic Sans MS" pitchFamily="66" charset="0"/>
              </a:rPr>
              <a:t>Statement</a:t>
            </a:r>
            <a:r>
              <a:rPr lang="fr-FR" sz="1600" dirty="0">
                <a:latin typeface="Comic Sans MS" pitchFamily="66" charset="0"/>
              </a:rPr>
              <a:t> %&gt;</a:t>
            </a:r>
          </a:p>
          <a:p>
            <a:pPr>
              <a:buNone/>
            </a:pPr>
            <a:endParaRPr lang="fr-FR" sz="1600" dirty="0">
              <a:latin typeface="Comic Sans MS" pitchFamily="66" charset="0"/>
            </a:endParaRPr>
          </a:p>
          <a:p>
            <a:pPr>
              <a:buNone/>
            </a:pPr>
            <a:r>
              <a:rPr lang="fr-FR" sz="2000" b="1" dirty="0">
                <a:latin typeface="Comic Sans MS" pitchFamily="66" charset="0"/>
              </a:rPr>
              <a:t>JSP </a:t>
            </a:r>
            <a:r>
              <a:rPr lang="fr-FR" sz="2000" b="1" dirty="0" err="1">
                <a:latin typeface="Comic Sans MS" pitchFamily="66" charset="0"/>
              </a:rPr>
              <a:t>Declaration</a:t>
            </a:r>
            <a:endParaRPr lang="fr-FR" sz="2000" b="1" dirty="0">
              <a:latin typeface="Comic Sans MS" pitchFamily="66" charset="0"/>
            </a:endParaRPr>
          </a:p>
          <a:p>
            <a:pPr>
              <a:buNone/>
            </a:pPr>
            <a:r>
              <a:rPr lang="fr-FR" sz="1600" b="1" dirty="0" err="1">
                <a:latin typeface="Comic Sans MS" pitchFamily="66" charset="0"/>
              </a:rPr>
              <a:t>Examples</a:t>
            </a:r>
            <a:r>
              <a:rPr lang="fr-FR" sz="1600" b="1" dirty="0">
                <a:latin typeface="Comic Sans MS" pitchFamily="66" charset="0"/>
              </a:rPr>
              <a:t>:</a:t>
            </a:r>
          </a:p>
          <a:p>
            <a:r>
              <a:rPr lang="fr-FR" sz="1600" dirty="0">
                <a:latin typeface="Comic Sans MS" pitchFamily="66" charset="0"/>
              </a:rPr>
              <a:t>&lt;%! </a:t>
            </a:r>
            <a:r>
              <a:rPr lang="fr-FR" sz="1600" i="1" dirty="0">
                <a:latin typeface="Comic Sans MS" pitchFamily="66" charset="0"/>
              </a:rPr>
              <a:t>Field </a:t>
            </a:r>
            <a:r>
              <a:rPr lang="fr-FR" sz="1600" i="1" dirty="0" err="1">
                <a:latin typeface="Comic Sans MS" pitchFamily="66" charset="0"/>
              </a:rPr>
              <a:t>Definition</a:t>
            </a:r>
            <a:r>
              <a:rPr lang="fr-FR" sz="1600" i="1" dirty="0">
                <a:latin typeface="Comic Sans MS" pitchFamily="66" charset="0"/>
              </a:rPr>
              <a:t> %&gt;</a:t>
            </a:r>
          </a:p>
          <a:p>
            <a:r>
              <a:rPr lang="fr-FR" sz="1600" dirty="0">
                <a:latin typeface="Comic Sans MS" pitchFamily="66" charset="0"/>
              </a:rPr>
              <a:t>&lt;%! </a:t>
            </a:r>
            <a:r>
              <a:rPr lang="fr-FR" sz="1600" i="1" dirty="0" err="1">
                <a:latin typeface="Comic Sans MS" pitchFamily="66" charset="0"/>
              </a:rPr>
              <a:t>Method</a:t>
            </a:r>
            <a:r>
              <a:rPr lang="fr-FR" sz="1600" i="1" dirty="0">
                <a:latin typeface="Comic Sans MS" pitchFamily="66" charset="0"/>
              </a:rPr>
              <a:t> </a:t>
            </a:r>
            <a:r>
              <a:rPr lang="fr-FR" sz="1600" i="1" dirty="0" err="1">
                <a:latin typeface="Comic Sans MS" pitchFamily="66" charset="0"/>
              </a:rPr>
              <a:t>Definition</a:t>
            </a:r>
            <a:r>
              <a:rPr lang="fr-FR" sz="1600" i="1" dirty="0">
                <a:latin typeface="Comic Sans MS" pitchFamily="66" charset="0"/>
              </a:rPr>
              <a:t> %&gt;</a:t>
            </a:r>
          </a:p>
          <a:p>
            <a:pPr>
              <a:buNone/>
            </a:pPr>
            <a:endParaRPr lang="fr-FR" sz="1600" i="1" dirty="0">
              <a:latin typeface="Comic Sans MS" pitchFamily="66" charset="0"/>
            </a:endParaRPr>
          </a:p>
          <a:p>
            <a:pPr>
              <a:buNone/>
            </a:pPr>
            <a:r>
              <a:rPr lang="fr-FR" sz="2000" b="1" dirty="0">
                <a:latin typeface="Comic Sans MS" pitchFamily="66" charset="0"/>
              </a:rPr>
              <a:t>JSP Directive</a:t>
            </a:r>
          </a:p>
          <a:p>
            <a:pPr>
              <a:buNone/>
            </a:pPr>
            <a:r>
              <a:rPr lang="fr-FR" sz="1600" b="1" dirty="0">
                <a:latin typeface="Comic Sans MS" pitchFamily="66" charset="0"/>
              </a:rPr>
              <a:t>Description:</a:t>
            </a:r>
          </a:p>
          <a:p>
            <a:pPr>
              <a:buNone/>
            </a:pPr>
            <a:r>
              <a:rPr lang="en-US" sz="1600" dirty="0">
                <a:latin typeface="Comic Sans MS" pitchFamily="66" charset="0"/>
              </a:rPr>
              <a:t>High-level information about the structure of the </a:t>
            </a:r>
            <a:r>
              <a:rPr lang="en-US" sz="1600" dirty="0" err="1">
                <a:latin typeface="Comic Sans MS" pitchFamily="66" charset="0"/>
              </a:rPr>
              <a:t>servlet</a:t>
            </a:r>
            <a:r>
              <a:rPr lang="en-US" sz="1600" dirty="0">
                <a:latin typeface="Comic Sans MS" pitchFamily="66" charset="0"/>
              </a:rPr>
              <a:t> code (page), code that is included at page-translation time (include), or custom </a:t>
            </a:r>
            <a:r>
              <a:rPr lang="fr-FR" sz="1600" dirty="0">
                <a:latin typeface="Comic Sans MS" pitchFamily="66" charset="0"/>
              </a:rPr>
              <a:t>tag </a:t>
            </a:r>
            <a:r>
              <a:rPr lang="fr-FR" sz="1600" dirty="0" err="1">
                <a:latin typeface="Comic Sans MS" pitchFamily="66" charset="0"/>
              </a:rPr>
              <a:t>libraries</a:t>
            </a:r>
            <a:r>
              <a:rPr lang="fr-FR" sz="1600" dirty="0">
                <a:latin typeface="Comic Sans MS" pitchFamily="66" charset="0"/>
              </a:rPr>
              <a:t> </a:t>
            </a:r>
            <a:r>
              <a:rPr lang="fr-FR" sz="1600" dirty="0" err="1">
                <a:latin typeface="Comic Sans MS" pitchFamily="66" charset="0"/>
              </a:rPr>
              <a:t>used</a:t>
            </a:r>
            <a:r>
              <a:rPr lang="fr-FR" sz="1600" dirty="0">
                <a:latin typeface="Comic Sans MS" pitchFamily="66" charset="0"/>
              </a:rPr>
              <a:t> (</a:t>
            </a:r>
            <a:r>
              <a:rPr lang="fr-FR" sz="1600" dirty="0" err="1">
                <a:latin typeface="Comic Sans MS" pitchFamily="66" charset="0"/>
              </a:rPr>
              <a:t>taglib</a:t>
            </a:r>
            <a:r>
              <a:rPr lang="fr-FR" sz="1600" dirty="0">
                <a:latin typeface="Comic Sans MS" pitchFamily="66" charset="0"/>
              </a:rPr>
              <a:t>)</a:t>
            </a:r>
          </a:p>
        </p:txBody>
      </p:sp>
      <p:sp>
        <p:nvSpPr>
          <p:cNvPr id="5" name="ZoneTexte 4"/>
          <p:cNvSpPr txBox="1"/>
          <p:nvPr/>
        </p:nvSpPr>
        <p:spPr>
          <a:xfrm>
            <a:off x="2786050" y="2786058"/>
            <a:ext cx="5072098" cy="492443"/>
          </a:xfrm>
          <a:prstGeom prst="rect">
            <a:avLst/>
          </a:prstGeom>
          <a:noFill/>
        </p:spPr>
        <p:txBody>
          <a:bodyPr wrap="square" rtlCol="0">
            <a:spAutoFit/>
          </a:bodyPr>
          <a:lstStyle/>
          <a:p>
            <a:endParaRPr lang="fr-FR" dirty="0"/>
          </a:p>
        </p:txBody>
      </p:sp>
      <p:pic>
        <p:nvPicPr>
          <p:cNvPr id="71683" name="Picture 3"/>
          <p:cNvPicPr>
            <a:picLocks noChangeAspect="1" noChangeArrowheads="1"/>
          </p:cNvPicPr>
          <p:nvPr/>
        </p:nvPicPr>
        <p:blipFill>
          <a:blip r:embed="rId2"/>
          <a:srcRect/>
          <a:stretch>
            <a:fillRect/>
          </a:stretch>
        </p:blipFill>
        <p:spPr bwMode="auto">
          <a:xfrm>
            <a:off x="2928926" y="2428868"/>
            <a:ext cx="6029325" cy="128587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latin typeface="Comic Sans MS" pitchFamily="66" charset="0"/>
              </a:rPr>
              <a:t>JSP Directives</a:t>
            </a:r>
          </a:p>
        </p:txBody>
      </p:sp>
      <p:sp>
        <p:nvSpPr>
          <p:cNvPr id="3" name="Espace réservé du contenu 2"/>
          <p:cNvSpPr>
            <a:spLocks noGrp="1"/>
          </p:cNvSpPr>
          <p:nvPr>
            <p:ph idx="1"/>
          </p:nvPr>
        </p:nvSpPr>
        <p:spPr>
          <a:xfrm>
            <a:off x="142844" y="1000108"/>
            <a:ext cx="8786812" cy="5453080"/>
          </a:xfrm>
        </p:spPr>
        <p:txBody>
          <a:bodyPr/>
          <a:lstStyle/>
          <a:p>
            <a:pPr>
              <a:buNone/>
            </a:pPr>
            <a:r>
              <a:rPr lang="en-US" sz="1600" dirty="0">
                <a:latin typeface="Comic Sans MS" pitchFamily="66" charset="0"/>
              </a:rPr>
              <a:t>A JSP </a:t>
            </a:r>
            <a:r>
              <a:rPr lang="en-US" sz="1600" i="1" dirty="0">
                <a:latin typeface="Comic Sans MS" pitchFamily="66" charset="0"/>
              </a:rPr>
              <a:t>directive affects the overall structure of the </a:t>
            </a:r>
            <a:r>
              <a:rPr lang="en-US" sz="1600" i="1" dirty="0" err="1">
                <a:latin typeface="Comic Sans MS" pitchFamily="66" charset="0"/>
              </a:rPr>
              <a:t>servlet</a:t>
            </a:r>
            <a:r>
              <a:rPr lang="en-US" sz="1600" i="1" dirty="0">
                <a:latin typeface="Comic Sans MS" pitchFamily="66" charset="0"/>
              </a:rPr>
              <a:t> that results from the JSP </a:t>
            </a:r>
            <a:r>
              <a:rPr lang="en-US" sz="1600" dirty="0">
                <a:latin typeface="Comic Sans MS" pitchFamily="66" charset="0"/>
              </a:rPr>
              <a:t>page. </a:t>
            </a:r>
          </a:p>
          <a:p>
            <a:pPr>
              <a:buNone/>
            </a:pPr>
            <a:r>
              <a:rPr lang="en-US" sz="1600" dirty="0">
                <a:latin typeface="Comic Sans MS" pitchFamily="66" charset="0"/>
              </a:rPr>
              <a:t>The following templates show the two possible forms for directives :</a:t>
            </a:r>
          </a:p>
          <a:p>
            <a:pPr>
              <a:buNone/>
            </a:pPr>
            <a:r>
              <a:rPr lang="fr-FR" sz="1600" dirty="0">
                <a:latin typeface="Comic Sans MS" pitchFamily="66" charset="0"/>
              </a:rPr>
              <a:t>&lt;%@ </a:t>
            </a:r>
            <a:r>
              <a:rPr lang="fr-FR" sz="1600" i="1" dirty="0">
                <a:latin typeface="Comic Sans MS" pitchFamily="66" charset="0"/>
              </a:rPr>
              <a:t>directive </a:t>
            </a:r>
            <a:r>
              <a:rPr lang="fr-FR" sz="1600" i="1" dirty="0" err="1">
                <a:latin typeface="Comic Sans MS" pitchFamily="66" charset="0"/>
              </a:rPr>
              <a:t>attribute</a:t>
            </a:r>
            <a:r>
              <a:rPr lang="fr-FR" sz="1600" i="1" dirty="0">
                <a:latin typeface="Comic Sans MS" pitchFamily="66" charset="0"/>
              </a:rPr>
              <a:t>="value" %&gt;</a:t>
            </a:r>
          </a:p>
          <a:p>
            <a:pPr>
              <a:buNone/>
            </a:pPr>
            <a:r>
              <a:rPr lang="fr-FR" sz="1600" dirty="0">
                <a:latin typeface="Comic Sans MS" pitchFamily="66" charset="0"/>
              </a:rPr>
              <a:t>&lt;%@ </a:t>
            </a:r>
            <a:r>
              <a:rPr lang="fr-FR" sz="1600" i="1" dirty="0">
                <a:latin typeface="Comic Sans MS" pitchFamily="66" charset="0"/>
              </a:rPr>
              <a:t>directive attribute1="value1"</a:t>
            </a:r>
          </a:p>
          <a:p>
            <a:pPr>
              <a:buNone/>
            </a:pPr>
            <a:r>
              <a:rPr lang="fr-FR" sz="1600" i="1" dirty="0">
                <a:latin typeface="Comic Sans MS" pitchFamily="66" charset="0"/>
              </a:rPr>
              <a:t>attribute2="value2"</a:t>
            </a:r>
          </a:p>
          <a:p>
            <a:pPr>
              <a:buNone/>
            </a:pPr>
            <a:r>
              <a:rPr lang="fr-FR" sz="1600" dirty="0">
                <a:latin typeface="Comic Sans MS" pitchFamily="66" charset="0"/>
              </a:rPr>
              <a:t>...</a:t>
            </a:r>
          </a:p>
          <a:p>
            <a:pPr>
              <a:buNone/>
            </a:pPr>
            <a:r>
              <a:rPr lang="fr-FR" sz="1600" i="1" dirty="0" err="1">
                <a:latin typeface="Comic Sans MS" pitchFamily="66" charset="0"/>
              </a:rPr>
              <a:t>attributeN</a:t>
            </a:r>
            <a:r>
              <a:rPr lang="fr-FR" sz="1600" i="1" dirty="0">
                <a:latin typeface="Comic Sans MS" pitchFamily="66" charset="0"/>
              </a:rPr>
              <a:t>="</a:t>
            </a:r>
            <a:r>
              <a:rPr lang="fr-FR" sz="1600" i="1" dirty="0" err="1">
                <a:latin typeface="Comic Sans MS" pitchFamily="66" charset="0"/>
              </a:rPr>
              <a:t>valueN</a:t>
            </a:r>
            <a:r>
              <a:rPr lang="fr-FR" sz="1600" i="1" dirty="0">
                <a:latin typeface="Comic Sans MS" pitchFamily="66" charset="0"/>
              </a:rPr>
              <a:t>" %&gt;</a:t>
            </a:r>
          </a:p>
          <a:p>
            <a:pPr>
              <a:buNone/>
            </a:pPr>
            <a:endParaRPr lang="fr-FR" sz="1600" i="1" dirty="0">
              <a:latin typeface="Comic Sans MS" pitchFamily="66" charset="0"/>
            </a:endParaRPr>
          </a:p>
          <a:p>
            <a:pPr>
              <a:buNone/>
            </a:pPr>
            <a:r>
              <a:rPr lang="en-US" sz="1600" dirty="0">
                <a:latin typeface="Comic Sans MS" pitchFamily="66" charset="0"/>
              </a:rPr>
              <a:t>In JSP, there are three main types of directives: </a:t>
            </a:r>
          </a:p>
          <a:p>
            <a:pPr lvl="1"/>
            <a:r>
              <a:rPr lang="en-US" sz="1200" dirty="0">
                <a:latin typeface="Comic Sans MS" pitchFamily="66" charset="0"/>
              </a:rPr>
              <a:t>Page  : controls the structure of the </a:t>
            </a:r>
            <a:r>
              <a:rPr lang="en-US" sz="1200" dirty="0" err="1">
                <a:latin typeface="Comic Sans MS" pitchFamily="66" charset="0"/>
              </a:rPr>
              <a:t>servlet</a:t>
            </a:r>
            <a:r>
              <a:rPr lang="en-US" sz="1200" dirty="0">
                <a:latin typeface="Comic Sans MS" pitchFamily="66" charset="0"/>
              </a:rPr>
              <a:t> by importing classes, customizing the </a:t>
            </a:r>
            <a:r>
              <a:rPr lang="en-US" sz="1200" dirty="0" err="1">
                <a:latin typeface="Comic Sans MS" pitchFamily="66" charset="0"/>
              </a:rPr>
              <a:t>servlet</a:t>
            </a:r>
            <a:r>
              <a:rPr lang="en-US" sz="1200" dirty="0">
                <a:latin typeface="Comic Sans MS" pitchFamily="66" charset="0"/>
              </a:rPr>
              <a:t> </a:t>
            </a:r>
            <a:r>
              <a:rPr lang="en-US" sz="1200" dirty="0" err="1">
                <a:latin typeface="Comic Sans MS" pitchFamily="66" charset="0"/>
              </a:rPr>
              <a:t>superclass</a:t>
            </a:r>
            <a:r>
              <a:rPr lang="en-US" sz="1200" dirty="0">
                <a:latin typeface="Comic Sans MS" pitchFamily="66" charset="0"/>
              </a:rPr>
              <a:t>, setting the content type, and the like</a:t>
            </a:r>
          </a:p>
          <a:p>
            <a:pPr lvl="1"/>
            <a:r>
              <a:rPr lang="en-US" sz="1200" dirty="0">
                <a:latin typeface="Comic Sans MS" pitchFamily="66" charset="0"/>
              </a:rPr>
              <a:t>Include : inserts a file into the JSP page at </a:t>
            </a:r>
            <a:r>
              <a:rPr lang="en-US" sz="1200" dirty="0" err="1">
                <a:latin typeface="Comic Sans MS" pitchFamily="66" charset="0"/>
              </a:rPr>
              <a:t>thetime</a:t>
            </a:r>
            <a:r>
              <a:rPr lang="en-US" sz="1200" dirty="0">
                <a:latin typeface="Comic Sans MS" pitchFamily="66" charset="0"/>
              </a:rPr>
              <a:t> the JSP file is translated into a </a:t>
            </a:r>
            <a:r>
              <a:rPr lang="en-US" sz="1200" dirty="0" err="1">
                <a:latin typeface="Comic Sans MS" pitchFamily="66" charset="0"/>
              </a:rPr>
              <a:t>servlet</a:t>
            </a:r>
            <a:endParaRPr lang="en-US" sz="1200" dirty="0">
              <a:latin typeface="Comic Sans MS" pitchFamily="66" charset="0"/>
            </a:endParaRPr>
          </a:p>
          <a:p>
            <a:pPr lvl="1"/>
            <a:r>
              <a:rPr lang="en-US" sz="1200" dirty="0" err="1">
                <a:latin typeface="Comic Sans MS" pitchFamily="66" charset="0"/>
              </a:rPr>
              <a:t>Taglib</a:t>
            </a:r>
            <a:r>
              <a:rPr lang="en-US" sz="1200" dirty="0">
                <a:latin typeface="Comic Sans MS" pitchFamily="66" charset="0"/>
              </a:rPr>
              <a:t> : defines custom markup tags</a:t>
            </a:r>
          </a:p>
          <a:p>
            <a:pPr lvl="1">
              <a:buNone/>
            </a:pPr>
            <a:endParaRPr lang="fr-FR" sz="1800" dirty="0">
              <a:latin typeface="Comic Sans MS" pitchFamily="66"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2000" b="1" dirty="0">
                <a:latin typeface="Comic Sans MS" pitchFamily="66" charset="0"/>
              </a:rPr>
              <a:t>The page directive</a:t>
            </a:r>
            <a:endParaRPr lang="fr-FR" b="1" dirty="0"/>
          </a:p>
        </p:txBody>
      </p:sp>
      <p:sp>
        <p:nvSpPr>
          <p:cNvPr id="3" name="Espace réservé du contenu 2"/>
          <p:cNvSpPr>
            <a:spLocks noGrp="1"/>
          </p:cNvSpPr>
          <p:nvPr>
            <p:ph idx="1"/>
          </p:nvPr>
        </p:nvSpPr>
        <p:spPr/>
        <p:txBody>
          <a:bodyPr/>
          <a:lstStyle/>
          <a:p>
            <a:pPr>
              <a:buNone/>
            </a:pPr>
            <a:r>
              <a:rPr lang="en-US" sz="1800" dirty="0">
                <a:latin typeface="Comic Sans MS" pitchFamily="66" charset="0"/>
              </a:rPr>
              <a:t>To define one or more of the following case-sensitive attributes : </a:t>
            </a:r>
          </a:p>
          <a:p>
            <a:pPr lvl="1"/>
            <a:r>
              <a:rPr lang="en-US" sz="1600" dirty="0">
                <a:latin typeface="Comic Sans MS" pitchFamily="66" charset="0"/>
              </a:rPr>
              <a:t>import, </a:t>
            </a:r>
          </a:p>
          <a:p>
            <a:pPr lvl="1"/>
            <a:r>
              <a:rPr lang="en-US" sz="1600" dirty="0" err="1">
                <a:latin typeface="Comic Sans MS" pitchFamily="66" charset="0"/>
              </a:rPr>
              <a:t>contentType</a:t>
            </a:r>
            <a:r>
              <a:rPr lang="en-US" sz="1600" dirty="0">
                <a:latin typeface="Comic Sans MS" pitchFamily="66" charset="0"/>
              </a:rPr>
              <a:t>,</a:t>
            </a:r>
          </a:p>
          <a:p>
            <a:pPr lvl="1"/>
            <a:r>
              <a:rPr lang="en-US" sz="1600" dirty="0" err="1">
                <a:latin typeface="Comic Sans MS" pitchFamily="66" charset="0"/>
              </a:rPr>
              <a:t>pageEncoding</a:t>
            </a:r>
            <a:r>
              <a:rPr lang="en-US" sz="1600" dirty="0">
                <a:latin typeface="Comic Sans MS" pitchFamily="66" charset="0"/>
              </a:rPr>
              <a:t>, </a:t>
            </a:r>
          </a:p>
          <a:p>
            <a:pPr lvl="1"/>
            <a:r>
              <a:rPr lang="en-US" sz="1600" dirty="0">
                <a:latin typeface="Comic Sans MS" pitchFamily="66" charset="0"/>
              </a:rPr>
              <a:t>session, </a:t>
            </a:r>
          </a:p>
          <a:p>
            <a:pPr lvl="1"/>
            <a:r>
              <a:rPr lang="en-US" sz="1600" dirty="0" err="1">
                <a:latin typeface="Comic Sans MS" pitchFamily="66" charset="0"/>
              </a:rPr>
              <a:t>isELIgnored</a:t>
            </a:r>
            <a:r>
              <a:rPr lang="en-US" sz="1600" dirty="0">
                <a:latin typeface="Comic Sans MS" pitchFamily="66" charset="0"/>
              </a:rPr>
              <a:t> (JSP 2.0 only), </a:t>
            </a:r>
          </a:p>
          <a:p>
            <a:pPr lvl="1"/>
            <a:r>
              <a:rPr lang="en-US" sz="1600" dirty="0">
                <a:latin typeface="Comic Sans MS" pitchFamily="66" charset="0"/>
              </a:rPr>
              <a:t>buffer, </a:t>
            </a:r>
          </a:p>
          <a:p>
            <a:pPr lvl="1"/>
            <a:r>
              <a:rPr lang="en-US" sz="1600" dirty="0" err="1">
                <a:latin typeface="Comic Sans MS" pitchFamily="66" charset="0"/>
              </a:rPr>
              <a:t>autoFlush</a:t>
            </a:r>
            <a:r>
              <a:rPr lang="en-US" sz="1600" dirty="0">
                <a:latin typeface="Comic Sans MS" pitchFamily="66" charset="0"/>
              </a:rPr>
              <a:t>,</a:t>
            </a:r>
          </a:p>
          <a:p>
            <a:pPr lvl="1"/>
            <a:r>
              <a:rPr lang="en-US" sz="1600" dirty="0">
                <a:latin typeface="Comic Sans MS" pitchFamily="66" charset="0"/>
              </a:rPr>
              <a:t>info,</a:t>
            </a:r>
          </a:p>
          <a:p>
            <a:pPr lvl="1"/>
            <a:r>
              <a:rPr lang="en-US" sz="1600" dirty="0">
                <a:latin typeface="Comic Sans MS" pitchFamily="66" charset="0"/>
              </a:rPr>
              <a:t> </a:t>
            </a:r>
            <a:r>
              <a:rPr lang="en-US" sz="1600" dirty="0" err="1">
                <a:latin typeface="Comic Sans MS" pitchFamily="66" charset="0"/>
              </a:rPr>
              <a:t>errorPage</a:t>
            </a:r>
            <a:r>
              <a:rPr lang="en-US" sz="1600" dirty="0">
                <a:latin typeface="Comic Sans MS" pitchFamily="66" charset="0"/>
              </a:rPr>
              <a:t>, </a:t>
            </a:r>
          </a:p>
          <a:p>
            <a:pPr lvl="1"/>
            <a:r>
              <a:rPr lang="en-US" sz="1600" dirty="0" err="1">
                <a:latin typeface="Comic Sans MS" pitchFamily="66" charset="0"/>
              </a:rPr>
              <a:t>isErrorPage</a:t>
            </a:r>
            <a:r>
              <a:rPr lang="en-US" sz="1600" dirty="0">
                <a:latin typeface="Comic Sans MS" pitchFamily="66" charset="0"/>
              </a:rPr>
              <a:t>,</a:t>
            </a:r>
          </a:p>
          <a:p>
            <a:pPr lvl="1"/>
            <a:r>
              <a:rPr lang="en-US" sz="1600" dirty="0" err="1">
                <a:latin typeface="Comic Sans MS" pitchFamily="66" charset="0"/>
              </a:rPr>
              <a:t>isThreadSafe</a:t>
            </a:r>
            <a:r>
              <a:rPr lang="en-US" sz="1600" dirty="0">
                <a:latin typeface="Comic Sans MS" pitchFamily="66" charset="0"/>
              </a:rPr>
              <a:t>, </a:t>
            </a:r>
          </a:p>
          <a:p>
            <a:pPr lvl="1"/>
            <a:r>
              <a:rPr lang="en-US" sz="1600" dirty="0">
                <a:latin typeface="Comic Sans MS" pitchFamily="66" charset="0"/>
              </a:rPr>
              <a:t>language, </a:t>
            </a:r>
          </a:p>
          <a:p>
            <a:pPr lvl="1"/>
            <a:r>
              <a:rPr lang="en-US" sz="1600" dirty="0">
                <a:latin typeface="Comic Sans MS" pitchFamily="66" charset="0"/>
              </a:rPr>
              <a:t>extends</a:t>
            </a:r>
            <a:endParaRPr lang="fr-FR" sz="1600" dirty="0">
              <a:latin typeface="Comic Sans MS" pitchFamily="66" charset="0"/>
            </a:endParaRPr>
          </a:p>
          <a:p>
            <a:endParaRPr lang="fr-F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179388" y="1285860"/>
            <a:ext cx="8786812" cy="5167328"/>
          </a:xfrm>
        </p:spPr>
        <p:txBody>
          <a:bodyPr/>
          <a:lstStyle/>
          <a:p>
            <a:pPr>
              <a:buNone/>
            </a:pPr>
            <a:r>
              <a:rPr lang="en-US" sz="1600" dirty="0">
                <a:latin typeface="Comic Sans MS" pitchFamily="66" charset="0"/>
              </a:rPr>
              <a:t>The import attribute of the page directive allows specifying the packages that should be imported by the </a:t>
            </a:r>
            <a:r>
              <a:rPr lang="en-US" sz="1600" dirty="0" err="1">
                <a:latin typeface="Comic Sans MS" pitchFamily="66" charset="0"/>
              </a:rPr>
              <a:t>servlet</a:t>
            </a:r>
            <a:r>
              <a:rPr lang="en-US" sz="1600" dirty="0">
                <a:latin typeface="Comic Sans MS" pitchFamily="66" charset="0"/>
              </a:rPr>
              <a:t> into which the JSP page gets translated</a:t>
            </a:r>
            <a:r>
              <a:rPr lang="en-US" sz="1600" dirty="0"/>
              <a:t>. </a:t>
            </a:r>
          </a:p>
          <a:p>
            <a:pPr>
              <a:buNone/>
            </a:pPr>
            <a:r>
              <a:rPr lang="en-US" sz="1600" dirty="0">
                <a:latin typeface="Comic Sans MS" pitchFamily="66" charset="0"/>
              </a:rPr>
              <a:t>Using utility classes </a:t>
            </a:r>
            <a:r>
              <a:rPr lang="en-US" sz="1600" dirty="0">
                <a:latin typeface="Comic Sans MS" pitchFamily="66" charset="0"/>
                <a:sym typeface="Wingdings" pitchFamily="2" charset="2"/>
              </a:rPr>
              <a:t></a:t>
            </a:r>
            <a:r>
              <a:rPr lang="en-US" sz="1600" dirty="0">
                <a:latin typeface="Comic Sans MS" pitchFamily="66" charset="0"/>
              </a:rPr>
              <a:t> they should </a:t>
            </a:r>
            <a:r>
              <a:rPr lang="en-US" sz="1600" i="1" dirty="0">
                <a:latin typeface="Comic Sans MS" pitchFamily="66" charset="0"/>
              </a:rPr>
              <a:t>always be in packages.</a:t>
            </a:r>
          </a:p>
          <a:p>
            <a:pPr>
              <a:buNone/>
            </a:pPr>
            <a:r>
              <a:rPr lang="en-US" sz="1600" dirty="0">
                <a:latin typeface="Comic Sans MS" pitchFamily="66" charset="0"/>
              </a:rPr>
              <a:t>By default, the </a:t>
            </a:r>
            <a:r>
              <a:rPr lang="en-US" sz="1600" dirty="0" err="1">
                <a:latin typeface="Comic Sans MS" pitchFamily="66" charset="0"/>
              </a:rPr>
              <a:t>servlet</a:t>
            </a:r>
            <a:r>
              <a:rPr lang="en-US" sz="1600" dirty="0">
                <a:latin typeface="Comic Sans MS" pitchFamily="66" charset="0"/>
              </a:rPr>
              <a:t> imports </a:t>
            </a:r>
            <a:r>
              <a:rPr lang="en-US" sz="1600" dirty="0" err="1">
                <a:latin typeface="Comic Sans MS" pitchFamily="66" charset="0"/>
              </a:rPr>
              <a:t>java.lang</a:t>
            </a:r>
            <a:r>
              <a:rPr lang="en-US" sz="1600" dirty="0">
                <a:latin typeface="Comic Sans MS" pitchFamily="66" charset="0"/>
              </a:rPr>
              <a:t>.*, </a:t>
            </a:r>
            <a:r>
              <a:rPr lang="en-US" sz="1600" dirty="0" err="1">
                <a:latin typeface="Comic Sans MS" pitchFamily="66" charset="0"/>
              </a:rPr>
              <a:t>javax.servlet</a:t>
            </a:r>
            <a:r>
              <a:rPr lang="en-US" sz="1600" dirty="0">
                <a:latin typeface="Comic Sans MS" pitchFamily="66" charset="0"/>
              </a:rPr>
              <a:t>.*, </a:t>
            </a:r>
            <a:r>
              <a:rPr lang="en-US" sz="1600" dirty="0" err="1">
                <a:latin typeface="Comic Sans MS" pitchFamily="66" charset="0"/>
              </a:rPr>
              <a:t>javax.servlet.jsp</a:t>
            </a:r>
            <a:r>
              <a:rPr lang="en-US" sz="1600" dirty="0">
                <a:latin typeface="Comic Sans MS" pitchFamily="66" charset="0"/>
              </a:rPr>
              <a:t>.*, </a:t>
            </a:r>
            <a:r>
              <a:rPr lang="en-US" sz="1600" dirty="0" err="1">
                <a:latin typeface="Comic Sans MS" pitchFamily="66" charset="0"/>
              </a:rPr>
              <a:t>javax.servlet.http</a:t>
            </a:r>
            <a:r>
              <a:rPr lang="en-US" sz="1600" dirty="0">
                <a:latin typeface="Comic Sans MS" pitchFamily="66" charset="0"/>
              </a:rPr>
              <a:t>.*, and possibly some number of server-specific entries. </a:t>
            </a:r>
          </a:p>
          <a:p>
            <a:pPr>
              <a:buNone/>
            </a:pPr>
            <a:endParaRPr lang="en-US" sz="1600" dirty="0">
              <a:latin typeface="Comic Sans MS" pitchFamily="66" charset="0"/>
            </a:endParaRPr>
          </a:p>
          <a:p>
            <a:pPr>
              <a:buNone/>
            </a:pPr>
            <a:r>
              <a:rPr lang="en-US" sz="1600" b="1" dirty="0">
                <a:latin typeface="Comic Sans MS" pitchFamily="66" charset="0"/>
              </a:rPr>
              <a:t>Never write JSP code that relies on any server-specific classes being imported automatically; doing so makes your code </a:t>
            </a:r>
            <a:r>
              <a:rPr lang="en-US" sz="1600" b="1" dirty="0" err="1">
                <a:latin typeface="Comic Sans MS" pitchFamily="66" charset="0"/>
              </a:rPr>
              <a:t>nonportable</a:t>
            </a:r>
            <a:r>
              <a:rPr lang="en-US" sz="1600" b="1" dirty="0">
                <a:latin typeface="Comic Sans MS" pitchFamily="66" charset="0"/>
              </a:rPr>
              <a:t>.</a:t>
            </a:r>
          </a:p>
          <a:p>
            <a:pPr>
              <a:buNone/>
            </a:pPr>
            <a:endParaRPr lang="en-US" sz="1600" dirty="0">
              <a:latin typeface="Comic Sans MS" pitchFamily="66" charset="0"/>
            </a:endParaRPr>
          </a:p>
          <a:p>
            <a:r>
              <a:rPr lang="en-US" sz="1600" dirty="0">
                <a:latin typeface="Comic Sans MS" pitchFamily="66" charset="0"/>
              </a:rPr>
              <a:t>Use of the import attribute takes one of the following two forms: </a:t>
            </a:r>
          </a:p>
          <a:p>
            <a:pPr lvl="1"/>
            <a:r>
              <a:rPr lang="fr-FR" sz="1300" dirty="0">
                <a:latin typeface="Comic Sans MS" pitchFamily="66" charset="0"/>
              </a:rPr>
              <a:t>&lt;%@ page import="</a:t>
            </a:r>
            <a:r>
              <a:rPr lang="fr-FR" sz="1300" i="1" dirty="0" err="1">
                <a:latin typeface="Comic Sans MS" pitchFamily="66" charset="0"/>
              </a:rPr>
              <a:t>package.class</a:t>
            </a:r>
            <a:r>
              <a:rPr lang="fr-FR" sz="1300" i="1" dirty="0">
                <a:latin typeface="Comic Sans MS" pitchFamily="66" charset="0"/>
              </a:rPr>
              <a:t>" %&gt;</a:t>
            </a:r>
          </a:p>
          <a:p>
            <a:pPr lvl="1"/>
            <a:r>
              <a:rPr lang="fr-FR" sz="1300" dirty="0">
                <a:latin typeface="Comic Sans MS" pitchFamily="66" charset="0"/>
              </a:rPr>
              <a:t>&lt;%@ page import="</a:t>
            </a:r>
            <a:r>
              <a:rPr lang="fr-FR" sz="1300" i="1" dirty="0" err="1">
                <a:latin typeface="Comic Sans MS" pitchFamily="66" charset="0"/>
              </a:rPr>
              <a:t>package.class1</a:t>
            </a:r>
            <a:r>
              <a:rPr lang="fr-FR" sz="1300" i="1" dirty="0">
                <a:latin typeface="Comic Sans MS" pitchFamily="66" charset="0"/>
              </a:rPr>
              <a:t>,...,</a:t>
            </a:r>
            <a:r>
              <a:rPr lang="fr-FR" sz="1300" i="1" dirty="0" err="1">
                <a:latin typeface="Comic Sans MS" pitchFamily="66" charset="0"/>
              </a:rPr>
              <a:t>package.classN</a:t>
            </a:r>
            <a:r>
              <a:rPr lang="fr-FR" sz="1300" i="1" dirty="0">
                <a:latin typeface="Comic Sans MS" pitchFamily="66" charset="0"/>
              </a:rPr>
              <a:t>" %&gt;</a:t>
            </a:r>
          </a:p>
          <a:p>
            <a:pPr>
              <a:buNone/>
            </a:pPr>
            <a:r>
              <a:rPr lang="en-US" sz="1600" b="1" dirty="0">
                <a:latin typeface="Comic Sans MS" pitchFamily="66" charset="0"/>
              </a:rPr>
              <a:t>Example :</a:t>
            </a:r>
          </a:p>
          <a:p>
            <a:pPr>
              <a:buNone/>
            </a:pPr>
            <a:r>
              <a:rPr lang="fr-FR" sz="1600" dirty="0">
                <a:latin typeface="Comic Sans MS" pitchFamily="66" charset="0"/>
              </a:rPr>
              <a:t>&lt;%@ page import="</a:t>
            </a:r>
            <a:r>
              <a:rPr lang="fr-FR" sz="1600" dirty="0" err="1">
                <a:latin typeface="Comic Sans MS" pitchFamily="66" charset="0"/>
              </a:rPr>
              <a:t>java.util</a:t>
            </a:r>
            <a:r>
              <a:rPr lang="fr-FR" sz="1600" dirty="0">
                <a:latin typeface="Comic Sans MS" pitchFamily="66" charset="0"/>
              </a:rPr>
              <a:t>.*" %&gt;</a:t>
            </a:r>
          </a:p>
          <a:p>
            <a:pPr>
              <a:buNone/>
            </a:pPr>
            <a:r>
              <a:rPr lang="en-US" sz="1600" dirty="0">
                <a:latin typeface="Comic Sans MS" pitchFamily="66" charset="0"/>
              </a:rPr>
              <a:t>The import attribute is the only page attribute that is allowed to appear multiple times within the same document. </a:t>
            </a:r>
          </a:p>
          <a:p>
            <a:pPr>
              <a:buNone/>
            </a:pPr>
            <a:r>
              <a:rPr lang="en-US" sz="1600" dirty="0">
                <a:latin typeface="Comic Sans MS" pitchFamily="66" charset="0"/>
              </a:rPr>
              <a:t>The page uses three classes: </a:t>
            </a:r>
          </a:p>
          <a:p>
            <a:r>
              <a:rPr lang="fr-FR" sz="1600" dirty="0">
                <a:latin typeface="Comic Sans MS" pitchFamily="66" charset="0"/>
              </a:rPr>
              <a:t>&lt;%@ page import="</a:t>
            </a:r>
            <a:r>
              <a:rPr lang="fr-FR" sz="1600" dirty="0" err="1">
                <a:latin typeface="Comic Sans MS" pitchFamily="66" charset="0"/>
              </a:rPr>
              <a:t>java.util</a:t>
            </a:r>
            <a:r>
              <a:rPr lang="fr-FR" sz="1600" dirty="0">
                <a:latin typeface="Comic Sans MS" pitchFamily="66" charset="0"/>
              </a:rPr>
              <a:t>.*,coreservlets.*" %&gt;</a:t>
            </a:r>
            <a:endParaRPr lang="en-US" sz="1600" dirty="0">
              <a:latin typeface="Comic Sans MS" pitchFamily="66"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75778" name="Picture 2"/>
          <p:cNvPicPr>
            <a:picLocks noChangeAspect="1" noChangeArrowheads="1"/>
          </p:cNvPicPr>
          <p:nvPr/>
        </p:nvPicPr>
        <p:blipFill>
          <a:blip r:embed="rId2"/>
          <a:srcRect/>
          <a:stretch>
            <a:fillRect/>
          </a:stretch>
        </p:blipFill>
        <p:spPr bwMode="auto">
          <a:xfrm>
            <a:off x="1" y="214289"/>
            <a:ext cx="9144000" cy="6643711"/>
          </a:xfrm>
          <a:prstGeom prst="rect">
            <a:avLst/>
          </a:prstGeom>
          <a:noFill/>
          <a:ln w="9525">
            <a:solidFill>
              <a:srgbClr val="C00000"/>
            </a:solid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179388" y="1000108"/>
            <a:ext cx="8786812" cy="5453080"/>
          </a:xfrm>
        </p:spPr>
        <p:txBody>
          <a:bodyPr/>
          <a:lstStyle/>
          <a:p>
            <a:pPr>
              <a:buNone/>
            </a:pPr>
            <a:r>
              <a:rPr lang="en-US" sz="1600" dirty="0">
                <a:latin typeface="Comic Sans MS" pitchFamily="66" charset="0"/>
              </a:rPr>
              <a:t>The </a:t>
            </a:r>
            <a:r>
              <a:rPr lang="en-US" sz="1600" dirty="0" err="1">
                <a:latin typeface="Comic Sans MS" pitchFamily="66" charset="0"/>
              </a:rPr>
              <a:t>contentType</a:t>
            </a:r>
            <a:r>
              <a:rPr lang="en-US" sz="1600" dirty="0">
                <a:latin typeface="Comic Sans MS" pitchFamily="66" charset="0"/>
              </a:rPr>
              <a:t> attribute sets the Content-Type response header, indicating the MIME type of the document being sent to the client. </a:t>
            </a:r>
          </a:p>
          <a:p>
            <a:pPr>
              <a:buNone/>
            </a:pPr>
            <a:r>
              <a:rPr lang="en-US" sz="1600" dirty="0">
                <a:latin typeface="Comic Sans MS" pitchFamily="66" charset="0"/>
              </a:rPr>
              <a:t>Use of the </a:t>
            </a:r>
            <a:r>
              <a:rPr lang="en-US" sz="1600" dirty="0" err="1">
                <a:latin typeface="Comic Sans MS" pitchFamily="66" charset="0"/>
              </a:rPr>
              <a:t>contentType</a:t>
            </a:r>
            <a:r>
              <a:rPr lang="en-US" sz="1600" dirty="0">
                <a:latin typeface="Comic Sans MS" pitchFamily="66" charset="0"/>
              </a:rPr>
              <a:t> attribute takes one of the following two forms: </a:t>
            </a:r>
          </a:p>
          <a:p>
            <a:r>
              <a:rPr lang="fr-FR" sz="1600" dirty="0">
                <a:latin typeface="Comic Sans MS" pitchFamily="66" charset="0"/>
              </a:rPr>
              <a:t>&lt;%@ page </a:t>
            </a:r>
            <a:r>
              <a:rPr lang="fr-FR" sz="1600" dirty="0" err="1">
                <a:latin typeface="Comic Sans MS" pitchFamily="66" charset="0"/>
              </a:rPr>
              <a:t>contentType</a:t>
            </a:r>
            <a:r>
              <a:rPr lang="fr-FR" sz="1600" dirty="0">
                <a:latin typeface="Comic Sans MS" pitchFamily="66" charset="0"/>
              </a:rPr>
              <a:t>="</a:t>
            </a:r>
            <a:r>
              <a:rPr lang="fr-FR" sz="1600" i="1" dirty="0">
                <a:latin typeface="Comic Sans MS" pitchFamily="66" charset="0"/>
              </a:rPr>
              <a:t>MIME-Type" %&gt;</a:t>
            </a:r>
          </a:p>
          <a:p>
            <a:r>
              <a:rPr lang="fr-FR" sz="1600" dirty="0">
                <a:latin typeface="Comic Sans MS" pitchFamily="66" charset="0"/>
              </a:rPr>
              <a:t>&lt;%@ page </a:t>
            </a:r>
            <a:r>
              <a:rPr lang="fr-FR" sz="1600" dirty="0" err="1">
                <a:latin typeface="Comic Sans MS" pitchFamily="66" charset="0"/>
              </a:rPr>
              <a:t>contentType</a:t>
            </a:r>
            <a:r>
              <a:rPr lang="fr-FR" sz="1600" dirty="0">
                <a:latin typeface="Comic Sans MS" pitchFamily="66" charset="0"/>
              </a:rPr>
              <a:t>="</a:t>
            </a:r>
            <a:r>
              <a:rPr lang="fr-FR" sz="1600" i="1" dirty="0">
                <a:latin typeface="Comic Sans MS" pitchFamily="66" charset="0"/>
              </a:rPr>
              <a:t>MIME-Type; </a:t>
            </a:r>
            <a:r>
              <a:rPr lang="fr-FR" sz="1600" i="1" dirty="0" err="1">
                <a:latin typeface="Comic Sans MS" pitchFamily="66" charset="0"/>
              </a:rPr>
              <a:t>charset</a:t>
            </a:r>
            <a:r>
              <a:rPr lang="fr-FR" sz="1600" i="1" dirty="0">
                <a:latin typeface="Comic Sans MS" pitchFamily="66" charset="0"/>
              </a:rPr>
              <a:t>=</a:t>
            </a:r>
            <a:r>
              <a:rPr lang="fr-FR" sz="1600" i="1" dirty="0" err="1">
                <a:latin typeface="Comic Sans MS" pitchFamily="66" charset="0"/>
              </a:rPr>
              <a:t>Character</a:t>
            </a:r>
            <a:r>
              <a:rPr lang="fr-FR" sz="1600" i="1" dirty="0">
                <a:latin typeface="Comic Sans MS" pitchFamily="66" charset="0"/>
              </a:rPr>
              <a:t>-Set" %&gt;</a:t>
            </a:r>
            <a:endParaRPr lang="fr-FR" sz="1600" dirty="0">
              <a:latin typeface="Comic Sans MS" pitchFamily="66"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179388" y="1000108"/>
            <a:ext cx="8786812" cy="3714776"/>
          </a:xfrm>
        </p:spPr>
        <p:txBody>
          <a:bodyPr/>
          <a:lstStyle/>
          <a:p>
            <a:pPr>
              <a:buNone/>
            </a:pPr>
            <a:r>
              <a:rPr lang="fr-FR" sz="1600" dirty="0">
                <a:latin typeface="Comic Sans MS" pitchFamily="66" charset="0"/>
              </a:rPr>
              <a:t>For </a:t>
            </a:r>
            <a:r>
              <a:rPr lang="fr-FR" sz="1600" dirty="0" err="1">
                <a:latin typeface="Comic Sans MS" pitchFamily="66" charset="0"/>
              </a:rPr>
              <a:t>example</a:t>
            </a:r>
            <a:r>
              <a:rPr lang="fr-FR" sz="1600" dirty="0">
                <a:latin typeface="Comic Sans MS" pitchFamily="66" charset="0"/>
              </a:rPr>
              <a:t>, the directive</a:t>
            </a:r>
          </a:p>
          <a:p>
            <a:pPr>
              <a:buNone/>
            </a:pPr>
            <a:r>
              <a:rPr lang="fr-FR" sz="1600" dirty="0">
                <a:latin typeface="Comic Sans MS" pitchFamily="66" charset="0"/>
              </a:rPr>
              <a:t>&lt;%@ page </a:t>
            </a:r>
            <a:r>
              <a:rPr lang="fr-FR" sz="1600" dirty="0" err="1">
                <a:latin typeface="Comic Sans MS" pitchFamily="66" charset="0"/>
              </a:rPr>
              <a:t>contentType</a:t>
            </a:r>
            <a:r>
              <a:rPr lang="fr-FR" sz="1600" dirty="0">
                <a:latin typeface="Comic Sans MS" pitchFamily="66" charset="0"/>
              </a:rPr>
              <a:t>="application/vnd.ms-</a:t>
            </a:r>
            <a:r>
              <a:rPr lang="fr-FR" sz="1600" dirty="0" err="1">
                <a:latin typeface="Comic Sans MS" pitchFamily="66" charset="0"/>
              </a:rPr>
              <a:t>excel</a:t>
            </a:r>
            <a:r>
              <a:rPr lang="fr-FR" sz="1600" dirty="0">
                <a:latin typeface="Comic Sans MS" pitchFamily="66" charset="0"/>
              </a:rPr>
              <a:t>" %&gt; </a:t>
            </a:r>
            <a:r>
              <a:rPr lang="en-US" sz="1600" dirty="0">
                <a:latin typeface="Comic Sans MS" pitchFamily="66" charset="0"/>
              </a:rPr>
              <a:t>has the same basic effect as the </a:t>
            </a:r>
            <a:r>
              <a:rPr lang="en-US" sz="1600" dirty="0" err="1">
                <a:latin typeface="Comic Sans MS" pitchFamily="66" charset="0"/>
              </a:rPr>
              <a:t>scriptlet</a:t>
            </a:r>
            <a:endParaRPr lang="en-US" sz="1600" dirty="0">
              <a:latin typeface="Comic Sans MS" pitchFamily="66" charset="0"/>
            </a:endParaRPr>
          </a:p>
          <a:p>
            <a:pPr>
              <a:buNone/>
            </a:pPr>
            <a:r>
              <a:rPr lang="fr-FR" sz="1600" dirty="0">
                <a:latin typeface="Comic Sans MS" pitchFamily="66" charset="0"/>
              </a:rPr>
              <a:t>&lt;% </a:t>
            </a:r>
            <a:r>
              <a:rPr lang="fr-FR" sz="1600" dirty="0" err="1">
                <a:latin typeface="Comic Sans MS" pitchFamily="66" charset="0"/>
              </a:rPr>
              <a:t>response.setContentType</a:t>
            </a:r>
            <a:r>
              <a:rPr lang="fr-FR" sz="1600" dirty="0">
                <a:latin typeface="Comic Sans MS" pitchFamily="66" charset="0"/>
              </a:rPr>
              <a:t>("application/vnd.ms-</a:t>
            </a:r>
            <a:r>
              <a:rPr lang="fr-FR" sz="1600" dirty="0" err="1">
                <a:latin typeface="Comic Sans MS" pitchFamily="66" charset="0"/>
              </a:rPr>
              <a:t>excel</a:t>
            </a:r>
            <a:r>
              <a:rPr lang="fr-FR" sz="1600" dirty="0">
                <a:latin typeface="Comic Sans MS" pitchFamily="66" charset="0"/>
              </a:rPr>
              <a:t>"); %&gt;</a:t>
            </a:r>
          </a:p>
          <a:p>
            <a:pPr>
              <a:buNone/>
            </a:pPr>
            <a:endParaRPr lang="en-US" sz="1600" dirty="0">
              <a:latin typeface="Comic Sans MS" pitchFamily="66" charset="0"/>
            </a:endParaRPr>
          </a:p>
          <a:p>
            <a:pPr>
              <a:buNone/>
            </a:pPr>
            <a:r>
              <a:rPr lang="en-US" sz="1600" dirty="0">
                <a:latin typeface="Comic Sans MS" pitchFamily="66" charset="0"/>
              </a:rPr>
              <a:t>Unlike regular </a:t>
            </a:r>
            <a:r>
              <a:rPr lang="en-US" sz="1600" dirty="0" err="1">
                <a:latin typeface="Comic Sans MS" pitchFamily="66" charset="0"/>
              </a:rPr>
              <a:t>servlets</a:t>
            </a:r>
            <a:r>
              <a:rPr lang="en-US" sz="1600" dirty="0">
                <a:latin typeface="Comic Sans MS" pitchFamily="66" charset="0"/>
              </a:rPr>
              <a:t>, for which the default MIME type is text/plain, the default for JSP pages is text/html (with a default character set of ISO-8859-1). </a:t>
            </a:r>
            <a:endParaRPr lang="fr-FR" sz="1600" dirty="0">
              <a:latin typeface="Comic Sans MS" pitchFamily="66" charset="0"/>
            </a:endParaRPr>
          </a:p>
          <a:p>
            <a:pPr>
              <a:buNone/>
            </a:pPr>
            <a:endParaRPr lang="fr-FR" sz="1600" dirty="0">
              <a:latin typeface="Comic Sans MS" pitchFamily="66" charset="0"/>
            </a:endParaRPr>
          </a:p>
          <a:p>
            <a:r>
              <a:rPr lang="fr-FR" sz="1600" dirty="0">
                <a:latin typeface="Comic Sans MS" pitchFamily="66" charset="0"/>
              </a:rPr>
              <a:t>&lt;%@ page </a:t>
            </a:r>
            <a:r>
              <a:rPr lang="fr-FR" sz="1600" dirty="0" err="1">
                <a:latin typeface="Comic Sans MS" pitchFamily="66" charset="0"/>
              </a:rPr>
              <a:t>contentType</a:t>
            </a:r>
            <a:r>
              <a:rPr lang="fr-FR" sz="1600" dirty="0">
                <a:latin typeface="Comic Sans MS" pitchFamily="66" charset="0"/>
              </a:rPr>
              <a:t>="</a:t>
            </a:r>
            <a:r>
              <a:rPr lang="fr-FR" sz="1600" i="1" dirty="0" err="1">
                <a:latin typeface="Comic Sans MS" pitchFamily="66" charset="0"/>
              </a:rPr>
              <a:t>someMimeType</a:t>
            </a:r>
            <a:r>
              <a:rPr lang="fr-FR" sz="1600" i="1" dirty="0">
                <a:latin typeface="Comic Sans MS" pitchFamily="66" charset="0"/>
              </a:rPr>
              <a:t>; </a:t>
            </a:r>
            <a:r>
              <a:rPr lang="fr-FR" sz="1600" i="1" dirty="0" err="1">
                <a:latin typeface="Comic Sans MS" pitchFamily="66" charset="0"/>
              </a:rPr>
              <a:t>charset</a:t>
            </a:r>
            <a:r>
              <a:rPr lang="fr-FR" sz="1600" i="1" dirty="0">
                <a:latin typeface="Comic Sans MS" pitchFamily="66" charset="0"/>
              </a:rPr>
              <a:t>=</a:t>
            </a:r>
            <a:r>
              <a:rPr lang="fr-FR" sz="1600" i="1" dirty="0" err="1">
                <a:latin typeface="Comic Sans MS" pitchFamily="66" charset="0"/>
              </a:rPr>
              <a:t>someCharacterSet</a:t>
            </a:r>
            <a:r>
              <a:rPr lang="fr-FR" sz="1600" i="1" dirty="0">
                <a:latin typeface="Comic Sans MS" pitchFamily="66" charset="0"/>
              </a:rPr>
              <a:t>" %&gt;</a:t>
            </a:r>
          </a:p>
          <a:p>
            <a:pPr>
              <a:buNone/>
            </a:pPr>
            <a:r>
              <a:rPr lang="en-US" sz="1600" dirty="0">
                <a:latin typeface="Comic Sans MS" pitchFamily="66" charset="0"/>
              </a:rPr>
              <a:t>only want to change the character set</a:t>
            </a:r>
          </a:p>
          <a:p>
            <a:pPr>
              <a:buNone/>
            </a:pPr>
            <a:r>
              <a:rPr lang="en-US" sz="1600" dirty="0">
                <a:latin typeface="Comic Sans MS" pitchFamily="66" charset="0"/>
              </a:rPr>
              <a:t>For example, Japanese JSP pages might use the following</a:t>
            </a:r>
          </a:p>
          <a:p>
            <a:r>
              <a:rPr lang="fr-FR" sz="1600" dirty="0">
                <a:latin typeface="Comic Sans MS" pitchFamily="66" charset="0"/>
              </a:rPr>
              <a:t>&lt;%@ page </a:t>
            </a:r>
            <a:r>
              <a:rPr lang="fr-FR" sz="1600" dirty="0" err="1">
                <a:latin typeface="Comic Sans MS" pitchFamily="66" charset="0"/>
              </a:rPr>
              <a:t>pageEncoding</a:t>
            </a:r>
            <a:r>
              <a:rPr lang="fr-FR" sz="1600" dirty="0">
                <a:latin typeface="Comic Sans MS" pitchFamily="66" charset="0"/>
              </a:rPr>
              <a:t>="</a:t>
            </a:r>
            <a:r>
              <a:rPr lang="fr-FR" sz="1600" dirty="0" err="1">
                <a:latin typeface="Comic Sans MS" pitchFamily="66" charset="0"/>
              </a:rPr>
              <a:t>Shift_JIS</a:t>
            </a:r>
            <a:r>
              <a:rPr lang="fr-FR" sz="1600" dirty="0">
                <a:latin typeface="Comic Sans MS" pitchFamily="66" charset="0"/>
              </a:rPr>
              <a:t>" %&gt;</a:t>
            </a:r>
          </a:p>
          <a:p>
            <a:r>
              <a:rPr lang="fr-FR" sz="1600" b="1" dirty="0" err="1">
                <a:latin typeface="Comic Sans MS" pitchFamily="66" charset="0"/>
              </a:rPr>
              <a:t>Generating</a:t>
            </a:r>
            <a:r>
              <a:rPr lang="fr-FR" sz="1600" b="1" dirty="0">
                <a:latin typeface="Comic Sans MS" pitchFamily="66" charset="0"/>
              </a:rPr>
              <a:t> Excel:</a:t>
            </a:r>
          </a:p>
          <a:p>
            <a:endParaRPr lang="fr-FR" sz="1600" dirty="0">
              <a:latin typeface="Comic Sans MS" pitchFamily="66" charset="0"/>
            </a:endParaRPr>
          </a:p>
        </p:txBody>
      </p:sp>
      <p:pic>
        <p:nvPicPr>
          <p:cNvPr id="76803" name="Picture 3"/>
          <p:cNvPicPr>
            <a:picLocks noChangeAspect="1" noChangeArrowheads="1"/>
          </p:cNvPicPr>
          <p:nvPr/>
        </p:nvPicPr>
        <p:blipFill>
          <a:blip r:embed="rId2"/>
          <a:srcRect/>
          <a:stretch>
            <a:fillRect/>
          </a:stretch>
        </p:blipFill>
        <p:spPr bwMode="auto">
          <a:xfrm>
            <a:off x="785786" y="4714884"/>
            <a:ext cx="6981825" cy="1838325"/>
          </a:xfrm>
          <a:prstGeom prst="rect">
            <a:avLst/>
          </a:prstGeom>
          <a:noFill/>
          <a:ln w="9525">
            <a:solidFill>
              <a:srgbClr val="C00000"/>
            </a:solidFill>
            <a:miter lim="800000"/>
            <a:headEnd/>
            <a:tailEnd/>
          </a:ln>
          <a:effectLst>
            <a:outerShdw blurRad="50800" dist="38100" dir="2700000" algn="tl" rotWithShape="0">
              <a:prstClr val="black">
                <a:alpha val="40000"/>
              </a:prstClr>
            </a:outerShdw>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77826" name="Picture 2"/>
          <p:cNvPicPr>
            <a:picLocks noChangeAspect="1" noChangeArrowheads="1"/>
          </p:cNvPicPr>
          <p:nvPr/>
        </p:nvPicPr>
        <p:blipFill>
          <a:blip r:embed="rId2"/>
          <a:srcRect/>
          <a:stretch>
            <a:fillRect/>
          </a:stretch>
        </p:blipFill>
        <p:spPr bwMode="auto">
          <a:xfrm>
            <a:off x="1142976" y="3786190"/>
            <a:ext cx="6410325" cy="2114550"/>
          </a:xfrm>
          <a:prstGeom prst="rect">
            <a:avLst/>
          </a:prstGeom>
          <a:noFill/>
          <a:ln w="9525">
            <a:solidFill>
              <a:srgbClr val="C00000"/>
            </a:solid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714348" y="1214422"/>
            <a:ext cx="7839075" cy="1704975"/>
          </a:xfrm>
          <a:prstGeom prst="rect">
            <a:avLst/>
          </a:prstGeom>
          <a:noFill/>
          <a:ln w="9525">
            <a:solidFill>
              <a:srgbClr val="C00000"/>
            </a:solid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latin typeface="Comic Sans MS" pitchFamily="66" charset="0"/>
              </a:rPr>
              <a:t>Introduction</a:t>
            </a:r>
          </a:p>
        </p:txBody>
      </p:sp>
      <p:sp>
        <p:nvSpPr>
          <p:cNvPr id="3" name="Espace réservé du contenu 2"/>
          <p:cNvSpPr>
            <a:spLocks noGrp="1"/>
          </p:cNvSpPr>
          <p:nvPr>
            <p:ph idx="1"/>
          </p:nvPr>
        </p:nvSpPr>
        <p:spPr/>
        <p:txBody>
          <a:bodyPr/>
          <a:lstStyle/>
          <a:p>
            <a:r>
              <a:rPr lang="en-US" dirty="0" err="1">
                <a:latin typeface="Comic Sans MS" pitchFamily="66" charset="0"/>
              </a:rPr>
              <a:t>Servlets</a:t>
            </a:r>
            <a:r>
              <a:rPr lang="en-US" dirty="0">
                <a:latin typeface="Comic Sans MS" pitchFamily="66" charset="0"/>
              </a:rPr>
              <a:t> are Java programs </a:t>
            </a:r>
          </a:p>
          <a:p>
            <a:r>
              <a:rPr lang="en-US" dirty="0">
                <a:latin typeface="Comic Sans MS" pitchFamily="66" charset="0"/>
              </a:rPr>
              <a:t>Run on </a:t>
            </a:r>
          </a:p>
          <a:p>
            <a:pPr lvl="1"/>
            <a:r>
              <a:rPr lang="en-US" dirty="0">
                <a:latin typeface="Comic Sans MS" pitchFamily="66" charset="0"/>
              </a:rPr>
              <a:t>Web servers</a:t>
            </a:r>
          </a:p>
          <a:p>
            <a:pPr lvl="1"/>
            <a:r>
              <a:rPr lang="en-US" dirty="0">
                <a:latin typeface="Comic Sans MS" pitchFamily="66" charset="0"/>
              </a:rPr>
              <a:t>Application servers</a:t>
            </a:r>
          </a:p>
          <a:p>
            <a:r>
              <a:rPr lang="en-US" dirty="0">
                <a:latin typeface="Comic Sans MS" pitchFamily="66" charset="0"/>
              </a:rPr>
              <a:t>Act as a middle</a:t>
            </a:r>
            <a:r>
              <a:rPr lang="en-US" baseline="0" dirty="0">
                <a:latin typeface="Comic Sans MS" pitchFamily="66" charset="0"/>
              </a:rPr>
              <a:t> </a:t>
            </a:r>
            <a:r>
              <a:rPr lang="en-US" dirty="0">
                <a:latin typeface="Comic Sans MS" pitchFamily="66" charset="0"/>
              </a:rPr>
              <a:t>layer between requests coming from clients and databases</a:t>
            </a:r>
            <a:r>
              <a:rPr lang="en-US" baseline="0" dirty="0">
                <a:latin typeface="Comic Sans MS" pitchFamily="66" charset="0"/>
              </a:rPr>
              <a:t> </a:t>
            </a:r>
            <a:r>
              <a:rPr lang="en-US" dirty="0">
                <a:latin typeface="Comic Sans MS" pitchFamily="66" charset="0"/>
              </a:rPr>
              <a:t>or applications on the HTTP server.</a:t>
            </a:r>
          </a:p>
          <a:p>
            <a:r>
              <a:rPr lang="en-US" dirty="0">
                <a:latin typeface="Comic Sans MS" pitchFamily="66" charset="0"/>
              </a:rPr>
              <a:t>A client could be : </a:t>
            </a:r>
          </a:p>
          <a:p>
            <a:pPr lvl="1"/>
            <a:r>
              <a:rPr lang="en-US" dirty="0">
                <a:latin typeface="Comic Sans MS" pitchFamily="66" charset="0"/>
              </a:rPr>
              <a:t>A Web browser</a:t>
            </a:r>
          </a:p>
          <a:p>
            <a:pPr lvl="1"/>
            <a:r>
              <a:rPr lang="en-US" dirty="0">
                <a:latin typeface="Comic Sans MS" pitchFamily="66" charset="0"/>
              </a:rPr>
              <a:t>Other HTTP client</a:t>
            </a:r>
          </a:p>
          <a:p>
            <a:r>
              <a:rPr lang="en-US" dirty="0">
                <a:latin typeface="Comic Sans MS" pitchFamily="66" charset="0"/>
              </a:rPr>
              <a:t> Their job is to perform the following tasks,</a:t>
            </a:r>
            <a:r>
              <a:rPr lang="en-US" baseline="0" dirty="0">
                <a:latin typeface="Comic Sans MS" pitchFamily="66" charset="0"/>
              </a:rPr>
              <a:t> </a:t>
            </a:r>
            <a:r>
              <a:rPr lang="en-US" dirty="0">
                <a:latin typeface="Comic Sans MS" pitchFamily="66" charset="0"/>
              </a:rPr>
              <a:t>as illustrated in Figure 1</a:t>
            </a:r>
          </a:p>
          <a:p>
            <a:pPr>
              <a:buNone/>
            </a:pPr>
            <a:endParaRPr lang="en-US" dirty="0">
              <a:latin typeface="Comic Sans MS" pitchFamily="66"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179388" y="928670"/>
            <a:ext cx="8786812" cy="5524518"/>
          </a:xfrm>
        </p:spPr>
        <p:txBody>
          <a:bodyPr/>
          <a:lstStyle/>
          <a:p>
            <a:pPr>
              <a:buNone/>
            </a:pPr>
            <a:r>
              <a:rPr lang="fr-FR" sz="1600" b="1" dirty="0" err="1">
                <a:latin typeface="Comic Sans MS" pitchFamily="66" charset="0"/>
              </a:rPr>
              <a:t>Example</a:t>
            </a:r>
            <a:r>
              <a:rPr lang="fr-FR" sz="1600" b="1" dirty="0">
                <a:latin typeface="Comic Sans MS" pitchFamily="66" charset="0"/>
              </a:rPr>
              <a:t>:</a:t>
            </a:r>
          </a:p>
          <a:p>
            <a:r>
              <a:rPr lang="fr-FR" sz="1600" dirty="0">
                <a:latin typeface="Comic Sans MS" pitchFamily="66" charset="0"/>
              </a:rPr>
              <a:t>&lt;%@ </a:t>
            </a:r>
            <a:r>
              <a:rPr lang="fr-FR" sz="1600" i="1" dirty="0">
                <a:latin typeface="Comic Sans MS" pitchFamily="66" charset="0"/>
              </a:rPr>
              <a:t>directive </a:t>
            </a:r>
            <a:r>
              <a:rPr lang="fr-FR" sz="1600" i="1" dirty="0" err="1">
                <a:latin typeface="Comic Sans MS" pitchFamily="66" charset="0"/>
              </a:rPr>
              <a:t>att</a:t>
            </a:r>
            <a:r>
              <a:rPr lang="fr-FR" sz="1600" i="1" dirty="0">
                <a:latin typeface="Comic Sans MS" pitchFamily="66" charset="0"/>
              </a:rPr>
              <a:t>="val" %&gt;</a:t>
            </a:r>
          </a:p>
          <a:p>
            <a:pPr>
              <a:buNone/>
            </a:pPr>
            <a:endParaRPr lang="fr-FR" sz="1600" i="1" dirty="0">
              <a:latin typeface="Comic Sans MS" pitchFamily="66" charset="0"/>
            </a:endParaRPr>
          </a:p>
          <a:p>
            <a:pPr>
              <a:buNone/>
            </a:pPr>
            <a:r>
              <a:rPr lang="fr-FR" sz="1600" b="1" dirty="0">
                <a:latin typeface="Comic Sans MS" pitchFamily="66" charset="0"/>
              </a:rPr>
              <a:t>JSP Action</a:t>
            </a:r>
          </a:p>
          <a:p>
            <a:pPr>
              <a:buNone/>
            </a:pPr>
            <a:r>
              <a:rPr lang="fr-FR" sz="1600" b="1" dirty="0">
                <a:latin typeface="Comic Sans MS" pitchFamily="66" charset="0"/>
              </a:rPr>
              <a:t>Description:</a:t>
            </a:r>
          </a:p>
          <a:p>
            <a:r>
              <a:rPr lang="en-US" sz="1600" dirty="0">
                <a:latin typeface="Comic Sans MS" pitchFamily="66" charset="0"/>
              </a:rPr>
              <a:t>Action that takes place when the page is requested</a:t>
            </a:r>
          </a:p>
          <a:p>
            <a:pPr>
              <a:buNone/>
            </a:pPr>
            <a:r>
              <a:rPr lang="fr-FR" sz="1600" b="1" dirty="0" err="1">
                <a:latin typeface="Comic Sans MS" pitchFamily="66" charset="0"/>
              </a:rPr>
              <a:t>Example</a:t>
            </a:r>
            <a:r>
              <a:rPr lang="fr-FR" sz="1600" b="1" dirty="0">
                <a:latin typeface="Comic Sans MS" pitchFamily="66" charset="0"/>
              </a:rPr>
              <a:t>:</a:t>
            </a:r>
          </a:p>
          <a:p>
            <a:r>
              <a:rPr lang="en-US" sz="1600" dirty="0" err="1">
                <a:latin typeface="Comic Sans MS" pitchFamily="66" charset="0"/>
              </a:rPr>
              <a:t>jsp:include</a:t>
            </a:r>
            <a:endParaRPr lang="en-US" sz="1600" dirty="0">
              <a:latin typeface="Comic Sans MS" pitchFamily="66" charset="0"/>
            </a:endParaRPr>
          </a:p>
          <a:p>
            <a:r>
              <a:rPr lang="en-US" sz="1600" dirty="0" err="1">
                <a:latin typeface="Comic Sans MS" pitchFamily="66" charset="0"/>
              </a:rPr>
              <a:t>jsp:useBean</a:t>
            </a:r>
            <a:endParaRPr lang="en-US" sz="1600" dirty="0">
              <a:latin typeface="Comic Sans MS" pitchFamily="66" charset="0"/>
            </a:endParaRPr>
          </a:p>
          <a:p>
            <a:r>
              <a:rPr lang="en-US" sz="1600" dirty="0" err="1">
                <a:latin typeface="Comic Sans MS" pitchFamily="66" charset="0"/>
              </a:rPr>
              <a:t>jsp:invoke</a:t>
            </a:r>
            <a:endParaRPr lang="en-US" sz="1600" dirty="0">
              <a:latin typeface="Comic Sans MS" pitchFamily="66" charset="0"/>
            </a:endParaRPr>
          </a:p>
          <a:p>
            <a:pPr>
              <a:buNone/>
            </a:pPr>
            <a:r>
              <a:rPr lang="fr-FR" sz="1600" b="1" dirty="0">
                <a:latin typeface="Comic Sans MS" pitchFamily="66" charset="0"/>
              </a:rPr>
              <a:t>JSP Expression </a:t>
            </a:r>
            <a:r>
              <a:rPr lang="fr-FR" sz="1600" b="1" dirty="0" err="1">
                <a:latin typeface="Comic Sans MS" pitchFamily="66" charset="0"/>
              </a:rPr>
              <a:t>Language</a:t>
            </a:r>
            <a:r>
              <a:rPr lang="fr-FR" sz="1600" b="1" dirty="0">
                <a:latin typeface="Comic Sans MS" pitchFamily="66" charset="0"/>
              </a:rPr>
              <a:t> </a:t>
            </a:r>
            <a:r>
              <a:rPr lang="fr-FR" sz="1600" b="1" dirty="0" err="1">
                <a:latin typeface="Comic Sans MS" pitchFamily="66" charset="0"/>
              </a:rPr>
              <a:t>Element</a:t>
            </a:r>
            <a:endParaRPr lang="fr-FR" sz="1600" b="1" dirty="0">
              <a:latin typeface="Comic Sans MS" pitchFamily="66" charset="0"/>
            </a:endParaRPr>
          </a:p>
          <a:p>
            <a:pPr>
              <a:buNone/>
            </a:pPr>
            <a:r>
              <a:rPr lang="fr-FR" sz="1600" b="1" dirty="0">
                <a:latin typeface="Comic Sans MS" pitchFamily="66" charset="0"/>
              </a:rPr>
              <a:t>Description:</a:t>
            </a:r>
          </a:p>
          <a:p>
            <a:pPr>
              <a:buNone/>
            </a:pPr>
            <a:r>
              <a:rPr lang="fr-FR" sz="1600" dirty="0" err="1">
                <a:latin typeface="Comic Sans MS" pitchFamily="66" charset="0"/>
              </a:rPr>
              <a:t>Shorthand</a:t>
            </a:r>
            <a:r>
              <a:rPr lang="fr-FR" sz="1600" dirty="0">
                <a:latin typeface="Comic Sans MS" pitchFamily="66" charset="0"/>
              </a:rPr>
              <a:t> JSP expression</a:t>
            </a:r>
          </a:p>
          <a:p>
            <a:pPr>
              <a:buNone/>
            </a:pPr>
            <a:r>
              <a:rPr lang="fr-FR" sz="1600" dirty="0">
                <a:latin typeface="Comic Sans MS" pitchFamily="66" charset="0"/>
              </a:rPr>
              <a:t> </a:t>
            </a:r>
            <a:r>
              <a:rPr lang="fr-FR" sz="1600" b="1" dirty="0" err="1">
                <a:latin typeface="Comic Sans MS" pitchFamily="66" charset="0"/>
              </a:rPr>
              <a:t>Example</a:t>
            </a:r>
            <a:r>
              <a:rPr lang="fr-FR" sz="1600" b="1" dirty="0">
                <a:latin typeface="Comic Sans MS" pitchFamily="66" charset="0"/>
              </a:rPr>
              <a:t>:</a:t>
            </a:r>
          </a:p>
          <a:p>
            <a:r>
              <a:rPr lang="fr-FR" sz="1600" dirty="0">
                <a:latin typeface="Comic Sans MS" pitchFamily="66" charset="0"/>
              </a:rPr>
              <a:t>${ </a:t>
            </a:r>
            <a:r>
              <a:rPr lang="fr-FR" sz="1600" i="1" dirty="0">
                <a:latin typeface="Comic Sans MS" pitchFamily="66" charset="0"/>
              </a:rPr>
              <a:t>EL Expression }</a:t>
            </a:r>
            <a:endParaRPr lang="fr-FR" dirty="0">
              <a:latin typeface="Comic Sans MS" pitchFamily="66"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a:buNone/>
            </a:pPr>
            <a:r>
              <a:rPr lang="fr-FR" sz="1600" b="1" dirty="0">
                <a:latin typeface="Comic Sans MS" pitchFamily="66" charset="0"/>
              </a:rPr>
              <a:t>Custom Tag (Custom Action)</a:t>
            </a:r>
          </a:p>
          <a:p>
            <a:pPr>
              <a:buNone/>
            </a:pPr>
            <a:r>
              <a:rPr lang="fr-FR" sz="1600" b="1" dirty="0">
                <a:latin typeface="Comic Sans MS" pitchFamily="66" charset="0"/>
              </a:rPr>
              <a:t>Description:</a:t>
            </a:r>
          </a:p>
          <a:p>
            <a:pPr>
              <a:buNone/>
            </a:pPr>
            <a:r>
              <a:rPr lang="fr-FR" sz="1600" dirty="0">
                <a:latin typeface="Comic Sans MS" pitchFamily="66" charset="0"/>
              </a:rPr>
              <a:t>Invocation of custom tag</a:t>
            </a:r>
          </a:p>
          <a:p>
            <a:pPr>
              <a:buNone/>
            </a:pPr>
            <a:r>
              <a:rPr lang="fr-FR" sz="1600" dirty="0">
                <a:latin typeface="Comic Sans MS" pitchFamily="66" charset="0"/>
              </a:rPr>
              <a:t> </a:t>
            </a:r>
            <a:r>
              <a:rPr lang="fr-FR" sz="1600" b="1" dirty="0" err="1">
                <a:latin typeface="Comic Sans MS" pitchFamily="66" charset="0"/>
              </a:rPr>
              <a:t>Example</a:t>
            </a:r>
            <a:r>
              <a:rPr lang="fr-FR" sz="1600" b="1" dirty="0">
                <a:latin typeface="Comic Sans MS" pitchFamily="66" charset="0"/>
              </a:rPr>
              <a:t>:</a:t>
            </a:r>
          </a:p>
          <a:p>
            <a:pPr>
              <a:buNone/>
            </a:pPr>
            <a:r>
              <a:rPr lang="fr-FR" sz="1600" dirty="0">
                <a:latin typeface="Comic Sans MS" pitchFamily="66" charset="0"/>
              </a:rPr>
              <a:t>&lt;</a:t>
            </a:r>
            <a:r>
              <a:rPr lang="fr-FR" sz="1600" i="1" dirty="0" err="1">
                <a:latin typeface="Comic Sans MS" pitchFamily="66" charset="0"/>
              </a:rPr>
              <a:t>prefix:name</a:t>
            </a:r>
            <a:r>
              <a:rPr lang="fr-FR" sz="1600" i="1" dirty="0">
                <a:latin typeface="Comic Sans MS" pitchFamily="66" charset="0"/>
              </a:rPr>
              <a:t>&gt;</a:t>
            </a:r>
          </a:p>
          <a:p>
            <a:pPr>
              <a:buNone/>
            </a:pPr>
            <a:r>
              <a:rPr lang="fr-FR" sz="1600" i="1" dirty="0">
                <a:latin typeface="Comic Sans MS" pitchFamily="66" charset="0"/>
              </a:rPr>
              <a:t>Body</a:t>
            </a:r>
          </a:p>
          <a:p>
            <a:pPr>
              <a:buNone/>
            </a:pPr>
            <a:r>
              <a:rPr lang="fr-FR" sz="1600" dirty="0">
                <a:latin typeface="Comic Sans MS" pitchFamily="66" charset="0"/>
              </a:rPr>
              <a:t>&lt;/</a:t>
            </a:r>
            <a:r>
              <a:rPr lang="fr-FR" sz="1600" i="1" dirty="0" err="1">
                <a:latin typeface="Comic Sans MS" pitchFamily="66" charset="0"/>
              </a:rPr>
              <a:t>prefix:name</a:t>
            </a:r>
            <a:r>
              <a:rPr lang="fr-FR" sz="1600" i="1" dirty="0">
                <a:latin typeface="Comic Sans MS" pitchFamily="66" charset="0"/>
              </a:rPr>
              <a:t>&gt;</a:t>
            </a:r>
          </a:p>
          <a:p>
            <a:pPr>
              <a:buNone/>
            </a:pPr>
            <a:endParaRPr lang="fr-FR" sz="1600" i="1" dirty="0">
              <a:latin typeface="Comic Sans MS" pitchFamily="66" charset="0"/>
            </a:endParaRPr>
          </a:p>
          <a:p>
            <a:pPr>
              <a:buNone/>
            </a:pPr>
            <a:r>
              <a:rPr lang="fr-FR" sz="1600" b="1" dirty="0" err="1">
                <a:latin typeface="Comic Sans MS" pitchFamily="66" charset="0"/>
              </a:rPr>
              <a:t>Escaped</a:t>
            </a:r>
            <a:r>
              <a:rPr lang="fr-FR" sz="1600" b="1" dirty="0">
                <a:latin typeface="Comic Sans MS" pitchFamily="66" charset="0"/>
              </a:rPr>
              <a:t> Template </a:t>
            </a:r>
            <a:r>
              <a:rPr lang="fr-FR" sz="1600" b="1" dirty="0" err="1">
                <a:latin typeface="Comic Sans MS" pitchFamily="66" charset="0"/>
              </a:rPr>
              <a:t>Text</a:t>
            </a:r>
            <a:endParaRPr lang="fr-FR" sz="1600" b="1" dirty="0">
              <a:latin typeface="Comic Sans MS" pitchFamily="66" charset="0"/>
            </a:endParaRPr>
          </a:p>
          <a:p>
            <a:pPr>
              <a:buNone/>
            </a:pPr>
            <a:r>
              <a:rPr lang="fr-FR" sz="1600" b="1" dirty="0">
                <a:latin typeface="Comic Sans MS" pitchFamily="66" charset="0"/>
              </a:rPr>
              <a:t>Description:</a:t>
            </a:r>
          </a:p>
          <a:p>
            <a:pPr>
              <a:buNone/>
            </a:pPr>
            <a:r>
              <a:rPr lang="en-US" sz="1600" dirty="0">
                <a:latin typeface="Comic Sans MS" pitchFamily="66" charset="0"/>
              </a:rPr>
              <a:t>Text that would otherwise be interpreted specially. Slash is removed and remaining text is sent to the client</a:t>
            </a:r>
          </a:p>
          <a:p>
            <a:pPr>
              <a:buNone/>
            </a:pPr>
            <a:r>
              <a:rPr lang="fr-FR" sz="1600" b="1" dirty="0" err="1">
                <a:latin typeface="Comic Sans MS" pitchFamily="66" charset="0"/>
              </a:rPr>
              <a:t>Examples</a:t>
            </a:r>
            <a:r>
              <a:rPr lang="fr-FR" sz="1600" b="1" dirty="0">
                <a:latin typeface="Comic Sans MS" pitchFamily="66" charset="0"/>
              </a:rPr>
              <a:t>:</a:t>
            </a:r>
          </a:p>
          <a:p>
            <a:pPr>
              <a:buNone/>
            </a:pPr>
            <a:r>
              <a:rPr lang="fr-FR" sz="1600" dirty="0">
                <a:latin typeface="Comic Sans MS" pitchFamily="66" charset="0"/>
              </a:rPr>
              <a:t>&lt;\%</a:t>
            </a:r>
          </a:p>
          <a:p>
            <a:pPr>
              <a:buNone/>
            </a:pPr>
            <a:r>
              <a:rPr lang="fr-FR" sz="1600" dirty="0">
                <a:latin typeface="Comic Sans MS" pitchFamily="66" charset="0"/>
              </a:rPr>
              <a:t>%\&gt;</a:t>
            </a:r>
            <a:endParaRPr lang="fr-FR" dirty="0">
              <a:latin typeface="Comic Sans MS" pitchFamily="66"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70658" name="Picture 2"/>
          <p:cNvPicPr>
            <a:picLocks noGrp="1" noChangeAspect="1" noChangeArrowheads="1"/>
          </p:cNvPicPr>
          <p:nvPr>
            <p:ph idx="1"/>
          </p:nvPr>
        </p:nvPicPr>
        <p:blipFill>
          <a:blip r:embed="rId2"/>
          <a:srcRect/>
          <a:stretch>
            <a:fillRect/>
          </a:stretch>
        </p:blipFill>
        <p:spPr bwMode="auto">
          <a:xfrm>
            <a:off x="1214414" y="2071678"/>
            <a:ext cx="6400800" cy="2600325"/>
          </a:xfrm>
          <a:prstGeom prst="rect">
            <a:avLst/>
          </a:prstGeom>
          <a:noFill/>
          <a:ln w="9525">
            <a:solidFill>
              <a:srgbClr val="C00000"/>
            </a:solidFill>
            <a:miter lim="800000"/>
            <a:headEnd/>
            <a:tailEnd/>
          </a:ln>
          <a:effectLst>
            <a:outerShdw blurRad="50800" dist="38100" dir="2700000" algn="tl" rotWithShape="0">
              <a:prstClr val="black">
                <a:alpha val="40000"/>
              </a:prstClr>
            </a:outerShdw>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a:buNone/>
            </a:pPr>
            <a:r>
              <a:rPr lang="en-US" sz="1600" dirty="0">
                <a:latin typeface="Comic Sans MS" pitchFamily="66" charset="0"/>
              </a:rPr>
              <a:t>The extends attribute designates the </a:t>
            </a:r>
            <a:r>
              <a:rPr lang="en-US" sz="1600" dirty="0" err="1">
                <a:latin typeface="Comic Sans MS" pitchFamily="66" charset="0"/>
              </a:rPr>
              <a:t>superclass</a:t>
            </a:r>
            <a:r>
              <a:rPr lang="en-US" sz="1600" dirty="0">
                <a:latin typeface="Comic Sans MS" pitchFamily="66" charset="0"/>
              </a:rPr>
              <a:t> of the </a:t>
            </a:r>
            <a:r>
              <a:rPr lang="en-US" sz="1600" dirty="0" err="1">
                <a:latin typeface="Comic Sans MS" pitchFamily="66" charset="0"/>
              </a:rPr>
              <a:t>servlet</a:t>
            </a:r>
            <a:r>
              <a:rPr lang="en-US" sz="1600" dirty="0">
                <a:latin typeface="Comic Sans MS" pitchFamily="66" charset="0"/>
              </a:rPr>
              <a:t> that will be generated for the JSP page. It takes the following form.</a:t>
            </a:r>
          </a:p>
          <a:p>
            <a:pPr>
              <a:buNone/>
            </a:pPr>
            <a:r>
              <a:rPr lang="fr-FR" sz="1600" dirty="0">
                <a:latin typeface="Comic Sans MS" pitchFamily="66" charset="0"/>
              </a:rPr>
              <a:t>&lt;%@ page </a:t>
            </a:r>
            <a:r>
              <a:rPr lang="fr-FR" sz="1600" dirty="0" err="1">
                <a:latin typeface="Comic Sans MS" pitchFamily="66" charset="0"/>
              </a:rPr>
              <a:t>extends</a:t>
            </a:r>
            <a:r>
              <a:rPr lang="fr-FR" sz="1600" dirty="0">
                <a:latin typeface="Comic Sans MS" pitchFamily="66" charset="0"/>
              </a:rPr>
              <a:t>="</a:t>
            </a:r>
            <a:r>
              <a:rPr lang="fr-FR" sz="1600" i="1" dirty="0" err="1">
                <a:latin typeface="Comic Sans MS" pitchFamily="66" charset="0"/>
              </a:rPr>
              <a:t>package.class</a:t>
            </a:r>
            <a:r>
              <a:rPr lang="fr-FR" sz="1600" i="1" dirty="0">
                <a:latin typeface="Comic Sans MS" pitchFamily="66" charset="0"/>
              </a:rPr>
              <a:t>" %&gt;</a:t>
            </a:r>
          </a:p>
          <a:p>
            <a:pPr>
              <a:buNone/>
            </a:pPr>
            <a:endParaRPr lang="fr-FR" sz="1600" i="1" dirty="0">
              <a:latin typeface="Comic Sans MS" pitchFamily="66" charset="0"/>
            </a:endParaRPr>
          </a:p>
          <a:p>
            <a:pPr>
              <a:buNone/>
            </a:pPr>
            <a:r>
              <a:rPr lang="fr-FR" sz="1600" b="1" dirty="0">
                <a:latin typeface="Comic Sans MS" pitchFamily="66" charset="0"/>
              </a:rPr>
              <a:t>XML </a:t>
            </a:r>
            <a:r>
              <a:rPr lang="fr-FR" sz="1600" b="1" dirty="0" err="1">
                <a:latin typeface="Comic Sans MS" pitchFamily="66" charset="0"/>
              </a:rPr>
              <a:t>Syntax</a:t>
            </a:r>
            <a:r>
              <a:rPr lang="fr-FR" sz="1600" b="1" dirty="0">
                <a:latin typeface="Comic Sans MS" pitchFamily="66" charset="0"/>
              </a:rPr>
              <a:t> for Directives</a:t>
            </a:r>
          </a:p>
          <a:p>
            <a:pPr>
              <a:buNone/>
            </a:pPr>
            <a:r>
              <a:rPr lang="en-US" sz="1600" dirty="0">
                <a:latin typeface="Comic Sans MS" pitchFamily="66" charset="0"/>
              </a:rPr>
              <a:t>If you are writing XML-compatible JSP pages, you can use an alternative XML-compatible syntax for directives as long as you don’t mix the XML syntax and the classic syntax in the same page. </a:t>
            </a:r>
          </a:p>
          <a:p>
            <a:pPr>
              <a:buNone/>
            </a:pPr>
            <a:r>
              <a:rPr lang="en-US" sz="1600" dirty="0">
                <a:latin typeface="Comic Sans MS" pitchFamily="66" charset="0"/>
              </a:rPr>
              <a:t>These constructs take the following form:</a:t>
            </a:r>
          </a:p>
          <a:p>
            <a:r>
              <a:rPr lang="fr-FR" sz="1600" dirty="0">
                <a:latin typeface="Comic Sans MS" pitchFamily="66" charset="0"/>
              </a:rPr>
              <a:t>&lt;</a:t>
            </a:r>
            <a:r>
              <a:rPr lang="fr-FR" sz="1600" dirty="0" err="1">
                <a:latin typeface="Comic Sans MS" pitchFamily="66" charset="0"/>
              </a:rPr>
              <a:t>jsp:directive.</a:t>
            </a:r>
            <a:r>
              <a:rPr lang="fr-FR" sz="1600" i="1" dirty="0" err="1">
                <a:latin typeface="Comic Sans MS" pitchFamily="66" charset="0"/>
              </a:rPr>
              <a:t>directiveType</a:t>
            </a:r>
            <a:r>
              <a:rPr lang="fr-FR" sz="1600" i="1" dirty="0">
                <a:latin typeface="Comic Sans MS" pitchFamily="66" charset="0"/>
              </a:rPr>
              <a:t> </a:t>
            </a:r>
            <a:r>
              <a:rPr lang="fr-FR" sz="1600" i="1" dirty="0" err="1">
                <a:latin typeface="Comic Sans MS" pitchFamily="66" charset="0"/>
              </a:rPr>
              <a:t>attribute</a:t>
            </a:r>
            <a:r>
              <a:rPr lang="fr-FR" sz="1600" i="1" dirty="0">
                <a:latin typeface="Comic Sans MS" pitchFamily="66" charset="0"/>
              </a:rPr>
              <a:t>="value" /&gt;</a:t>
            </a:r>
          </a:p>
          <a:p>
            <a:r>
              <a:rPr lang="en-US" sz="1600" dirty="0">
                <a:latin typeface="Comic Sans MS" pitchFamily="66" charset="0"/>
              </a:rPr>
              <a:t>For example, the XML equivalent of</a:t>
            </a:r>
          </a:p>
          <a:p>
            <a:r>
              <a:rPr lang="fr-FR" sz="1600" dirty="0">
                <a:latin typeface="Comic Sans MS" pitchFamily="66" charset="0"/>
              </a:rPr>
              <a:t>&lt;%@ page import="</a:t>
            </a:r>
            <a:r>
              <a:rPr lang="fr-FR" sz="1600" dirty="0" err="1">
                <a:latin typeface="Comic Sans MS" pitchFamily="66" charset="0"/>
              </a:rPr>
              <a:t>java.util</a:t>
            </a:r>
            <a:r>
              <a:rPr lang="fr-FR" sz="1600" dirty="0">
                <a:latin typeface="Comic Sans MS" pitchFamily="66" charset="0"/>
              </a:rPr>
              <a:t>.*" %&gt;</a:t>
            </a:r>
          </a:p>
          <a:p>
            <a:r>
              <a:rPr lang="fr-FR" sz="1600" dirty="0" err="1">
                <a:latin typeface="Comic Sans MS" pitchFamily="66" charset="0"/>
              </a:rPr>
              <a:t>is</a:t>
            </a:r>
            <a:endParaRPr lang="fr-FR" sz="1600" dirty="0">
              <a:latin typeface="Comic Sans MS" pitchFamily="66" charset="0"/>
            </a:endParaRPr>
          </a:p>
          <a:p>
            <a:r>
              <a:rPr lang="fr-FR" sz="1600" dirty="0">
                <a:latin typeface="Comic Sans MS" pitchFamily="66" charset="0"/>
              </a:rPr>
              <a:t>&lt;</a:t>
            </a:r>
            <a:r>
              <a:rPr lang="fr-FR" sz="1600" dirty="0" err="1">
                <a:latin typeface="Comic Sans MS" pitchFamily="66" charset="0"/>
              </a:rPr>
              <a:t>jsp:directive.page</a:t>
            </a:r>
            <a:r>
              <a:rPr lang="fr-FR" sz="1600" dirty="0">
                <a:latin typeface="Comic Sans MS" pitchFamily="66" charset="0"/>
              </a:rPr>
              <a:t> import="</a:t>
            </a:r>
            <a:r>
              <a:rPr lang="fr-FR" sz="1600" dirty="0" err="1">
                <a:latin typeface="Comic Sans MS" pitchFamily="66" charset="0"/>
              </a:rPr>
              <a:t>java.util</a:t>
            </a:r>
            <a:r>
              <a:rPr lang="fr-FR" sz="1600" dirty="0">
                <a:latin typeface="Comic Sans MS" pitchFamily="66" charset="0"/>
              </a:rPr>
              <a:t>.*" /&gt;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5413" y="265113"/>
            <a:ext cx="8661429" cy="427037"/>
          </a:xfrm>
        </p:spPr>
        <p:txBody>
          <a:bodyPr/>
          <a:lstStyle/>
          <a:p>
            <a:r>
              <a:rPr lang="en-US" sz="2400" b="1" dirty="0">
                <a:latin typeface="Comic Sans MS" pitchFamily="66" charset="0"/>
              </a:rPr>
              <a:t>Including external pieces into a JSP document</a:t>
            </a:r>
            <a:endParaRPr lang="fr-FR" b="1" dirty="0"/>
          </a:p>
        </p:txBody>
      </p:sp>
      <p:sp>
        <p:nvSpPr>
          <p:cNvPr id="3" name="Espace réservé du contenu 2"/>
          <p:cNvSpPr>
            <a:spLocks noGrp="1"/>
          </p:cNvSpPr>
          <p:nvPr>
            <p:ph idx="1"/>
          </p:nvPr>
        </p:nvSpPr>
        <p:spPr>
          <a:xfrm>
            <a:off x="179388" y="1000108"/>
            <a:ext cx="8786812" cy="3000396"/>
          </a:xfrm>
        </p:spPr>
        <p:txBody>
          <a:bodyPr/>
          <a:lstStyle/>
          <a:p>
            <a:pPr>
              <a:buNone/>
            </a:pPr>
            <a:r>
              <a:rPr lang="en-US" sz="2000" b="1" dirty="0">
                <a:latin typeface="Comic Sans MS" pitchFamily="66" charset="0"/>
              </a:rPr>
              <a:t>Three main capabilities :</a:t>
            </a:r>
          </a:p>
          <a:p>
            <a:r>
              <a:rPr lang="en-US" sz="1600" b="1" dirty="0">
                <a:latin typeface="Comic Sans MS" pitchFamily="66" charset="0"/>
              </a:rPr>
              <a:t>The </a:t>
            </a:r>
            <a:r>
              <a:rPr lang="en-US" sz="1600" b="1" dirty="0" err="1">
                <a:latin typeface="Comic Sans MS" pitchFamily="66" charset="0"/>
              </a:rPr>
              <a:t>jsp:include</a:t>
            </a:r>
            <a:r>
              <a:rPr lang="en-US" sz="1600" b="1" dirty="0">
                <a:latin typeface="Comic Sans MS" pitchFamily="66" charset="0"/>
              </a:rPr>
              <a:t> action: </a:t>
            </a:r>
          </a:p>
          <a:p>
            <a:pPr lvl="1"/>
            <a:r>
              <a:rPr lang="en-US" sz="1300" dirty="0">
                <a:latin typeface="Comic Sans MS" pitchFamily="66" charset="0"/>
              </a:rPr>
              <a:t>Includes the output of a page at request time. </a:t>
            </a:r>
          </a:p>
          <a:p>
            <a:r>
              <a:rPr lang="en-US" sz="1600" b="1" dirty="0">
                <a:latin typeface="Comic Sans MS" pitchFamily="66" charset="0"/>
              </a:rPr>
              <a:t>The include directive: </a:t>
            </a:r>
          </a:p>
          <a:p>
            <a:pPr lvl="1"/>
            <a:r>
              <a:rPr lang="en-US" sz="1300" dirty="0">
                <a:latin typeface="Comic Sans MS" pitchFamily="66" charset="0"/>
              </a:rPr>
              <a:t>Inserts JSP code into the main page before that main page is translated into a </a:t>
            </a:r>
            <a:r>
              <a:rPr lang="en-US" sz="1300" dirty="0" err="1">
                <a:latin typeface="Comic Sans MS" pitchFamily="66" charset="0"/>
              </a:rPr>
              <a:t>servlet</a:t>
            </a:r>
            <a:r>
              <a:rPr lang="en-US" sz="1300" dirty="0">
                <a:latin typeface="Comic Sans MS" pitchFamily="66" charset="0"/>
              </a:rPr>
              <a:t>. Its main advantage is that it is powerful: the included code can contain JSP constructs such as field definitions and content-type settings that affect the main page as a whole</a:t>
            </a:r>
          </a:p>
          <a:p>
            <a:pPr lvl="1"/>
            <a:endParaRPr lang="en-US" sz="1300" b="1" dirty="0">
              <a:latin typeface="Comic Sans MS" pitchFamily="66" charset="0"/>
            </a:endParaRPr>
          </a:p>
          <a:p>
            <a:r>
              <a:rPr lang="en-US" sz="1900" b="1" dirty="0">
                <a:latin typeface="Comic Sans MS" pitchFamily="66" charset="0"/>
              </a:rPr>
              <a:t>The </a:t>
            </a:r>
            <a:r>
              <a:rPr lang="en-US" sz="1900" b="1" dirty="0" err="1">
                <a:latin typeface="Comic Sans MS" pitchFamily="66" charset="0"/>
              </a:rPr>
              <a:t>jsp:plugin</a:t>
            </a:r>
            <a:r>
              <a:rPr lang="en-US" sz="1900" b="1" dirty="0">
                <a:latin typeface="Comic Sans MS" pitchFamily="66" charset="0"/>
              </a:rPr>
              <a:t> action:</a:t>
            </a:r>
            <a:endParaRPr lang="en-US" sz="1300" dirty="0">
              <a:latin typeface="Comic Sans MS" pitchFamily="66" charset="0"/>
            </a:endParaRPr>
          </a:p>
          <a:p>
            <a:pPr lvl="1"/>
            <a:r>
              <a:rPr lang="en-US" sz="1300" dirty="0">
                <a:latin typeface="Comic Sans MS" pitchFamily="66" charset="0"/>
              </a:rPr>
              <a:t>The </a:t>
            </a:r>
            <a:r>
              <a:rPr lang="en-US" sz="1300" dirty="0" err="1">
                <a:latin typeface="Comic Sans MS" pitchFamily="66" charset="0"/>
              </a:rPr>
              <a:t>jsp:plugin</a:t>
            </a:r>
            <a:r>
              <a:rPr lang="en-US" sz="1300" dirty="0">
                <a:latin typeface="Comic Sans MS" pitchFamily="66" charset="0"/>
              </a:rPr>
              <a:t> element is used to insert applets that use the Java Plug-in into JSP pages. </a:t>
            </a:r>
          </a:p>
          <a:p>
            <a:pPr lvl="1"/>
            <a:endParaRPr lang="en-US" sz="1300" dirty="0">
              <a:latin typeface="Comic Sans MS" pitchFamily="66" charset="0"/>
            </a:endParaRPr>
          </a:p>
          <a:p>
            <a:pPr lvl="1"/>
            <a:endParaRPr lang="en-US" sz="1300" dirty="0">
              <a:latin typeface="Comic Sans MS" pitchFamily="66" charset="0"/>
            </a:endParaRPr>
          </a:p>
        </p:txBody>
      </p:sp>
      <p:pic>
        <p:nvPicPr>
          <p:cNvPr id="78850" name="Picture 2"/>
          <p:cNvPicPr>
            <a:picLocks noChangeAspect="1" noChangeArrowheads="1"/>
          </p:cNvPicPr>
          <p:nvPr/>
        </p:nvPicPr>
        <p:blipFill>
          <a:blip r:embed="rId2"/>
          <a:srcRect/>
          <a:stretch>
            <a:fillRect/>
          </a:stretch>
        </p:blipFill>
        <p:spPr bwMode="auto">
          <a:xfrm>
            <a:off x="1214414" y="4143380"/>
            <a:ext cx="5314950" cy="1343025"/>
          </a:xfrm>
          <a:prstGeom prst="rect">
            <a:avLst/>
          </a:prstGeom>
          <a:noFill/>
          <a:ln w="9525">
            <a:solidFill>
              <a:srgbClr val="C00000"/>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5413" y="265113"/>
            <a:ext cx="8518553" cy="427037"/>
          </a:xfrm>
        </p:spPr>
        <p:txBody>
          <a:bodyPr/>
          <a:lstStyle/>
          <a:p>
            <a:r>
              <a:rPr lang="fr-FR" sz="2400" b="1" dirty="0" err="1">
                <a:latin typeface="Comic Sans MS" pitchFamily="66" charset="0"/>
              </a:rPr>
              <a:t>Forwarding</a:t>
            </a:r>
            <a:r>
              <a:rPr lang="fr-FR" sz="2400" b="1" dirty="0">
                <a:latin typeface="Comic Sans MS" pitchFamily="66" charset="0"/>
              </a:rPr>
              <a:t> </a:t>
            </a:r>
            <a:r>
              <a:rPr lang="fr-FR" sz="2400" b="1" dirty="0" err="1">
                <a:latin typeface="Comic Sans MS" pitchFamily="66" charset="0"/>
              </a:rPr>
              <a:t>Requests</a:t>
            </a:r>
            <a:r>
              <a:rPr lang="fr-FR" sz="2400" b="1" dirty="0">
                <a:latin typeface="Comic Sans MS" pitchFamily="66" charset="0"/>
              </a:rPr>
              <a:t> </a:t>
            </a:r>
            <a:r>
              <a:rPr lang="fr-FR" sz="2400" b="1" dirty="0" err="1">
                <a:latin typeface="Comic Sans MS" pitchFamily="66" charset="0"/>
              </a:rPr>
              <a:t>with</a:t>
            </a:r>
            <a:r>
              <a:rPr lang="fr-FR" sz="2400" b="1" dirty="0">
                <a:latin typeface="Comic Sans MS" pitchFamily="66" charset="0"/>
              </a:rPr>
              <a:t> </a:t>
            </a:r>
            <a:r>
              <a:rPr lang="fr-FR" sz="2400" b="1" dirty="0" err="1">
                <a:latin typeface="Comic Sans MS" pitchFamily="66" charset="0"/>
              </a:rPr>
              <a:t>jsp:forward</a:t>
            </a:r>
            <a:endParaRPr lang="fr-FR" dirty="0"/>
          </a:p>
        </p:txBody>
      </p:sp>
      <p:sp>
        <p:nvSpPr>
          <p:cNvPr id="3" name="Espace réservé du contenu 2"/>
          <p:cNvSpPr>
            <a:spLocks noGrp="1"/>
          </p:cNvSpPr>
          <p:nvPr>
            <p:ph idx="1"/>
          </p:nvPr>
        </p:nvSpPr>
        <p:spPr>
          <a:xfrm>
            <a:off x="179388" y="1071546"/>
            <a:ext cx="8786812" cy="5381642"/>
          </a:xfrm>
        </p:spPr>
        <p:txBody>
          <a:bodyPr/>
          <a:lstStyle/>
          <a:p>
            <a:pPr>
              <a:buNone/>
            </a:pPr>
            <a:r>
              <a:rPr lang="en-US" sz="2000" dirty="0" err="1">
                <a:latin typeface="Comic Sans MS" pitchFamily="66" charset="0"/>
              </a:rPr>
              <a:t>jsp:include</a:t>
            </a:r>
            <a:r>
              <a:rPr lang="en-US" sz="2000" dirty="0">
                <a:latin typeface="Comic Sans MS" pitchFamily="66" charset="0"/>
              </a:rPr>
              <a:t> is used </a:t>
            </a:r>
            <a:r>
              <a:rPr lang="en-US" sz="1600" dirty="0">
                <a:latin typeface="Comic Sans MS" pitchFamily="66" charset="0"/>
              </a:rPr>
              <a:t>to combine output from the main page and the auxiliary page.</a:t>
            </a:r>
          </a:p>
          <a:p>
            <a:pPr>
              <a:buNone/>
            </a:pPr>
            <a:r>
              <a:rPr lang="en-US" sz="1600" dirty="0">
                <a:latin typeface="Comic Sans MS" pitchFamily="66" charset="0"/>
              </a:rPr>
              <a:t>Instead, </a:t>
            </a:r>
            <a:r>
              <a:rPr lang="en-US" sz="1600" dirty="0" err="1">
                <a:latin typeface="Comic Sans MS" pitchFamily="66" charset="0"/>
              </a:rPr>
              <a:t>jsp:forward</a:t>
            </a:r>
            <a:r>
              <a:rPr lang="en-US" sz="1600" dirty="0">
                <a:latin typeface="Comic Sans MS" pitchFamily="66" charset="0"/>
              </a:rPr>
              <a:t> is used to obtain the complete output from the auxiliary page. </a:t>
            </a:r>
          </a:p>
          <a:p>
            <a:pPr>
              <a:buNone/>
            </a:pPr>
            <a:r>
              <a:rPr lang="en-US" sz="2400" dirty="0">
                <a:latin typeface="Comic Sans MS" pitchFamily="66" charset="0"/>
              </a:rPr>
              <a:t>Example:</a:t>
            </a:r>
            <a:endParaRPr lang="fr-FR" sz="2400" dirty="0">
              <a:latin typeface="Comic Sans MS" pitchFamily="66" charset="0"/>
            </a:endParaRPr>
          </a:p>
          <a:p>
            <a:pPr>
              <a:buNone/>
            </a:pPr>
            <a:r>
              <a:rPr lang="fr-FR" sz="2400" dirty="0">
                <a:latin typeface="Comic Sans MS" pitchFamily="66" charset="0"/>
              </a:rPr>
              <a:t>&lt;% String destination;</a:t>
            </a:r>
          </a:p>
          <a:p>
            <a:pPr>
              <a:buNone/>
            </a:pPr>
            <a:r>
              <a:rPr lang="fr-FR" sz="2400" dirty="0">
                <a:latin typeface="Comic Sans MS" pitchFamily="66" charset="0"/>
              </a:rPr>
              <a:t>if (</a:t>
            </a:r>
            <a:r>
              <a:rPr lang="fr-FR" sz="2400" dirty="0" err="1">
                <a:latin typeface="Comic Sans MS" pitchFamily="66" charset="0"/>
              </a:rPr>
              <a:t>Math.random</a:t>
            </a:r>
            <a:r>
              <a:rPr lang="fr-FR" sz="2400" dirty="0">
                <a:latin typeface="Comic Sans MS" pitchFamily="66" charset="0"/>
              </a:rPr>
              <a:t>() &gt; 0.5) {</a:t>
            </a:r>
          </a:p>
          <a:p>
            <a:pPr>
              <a:buNone/>
            </a:pPr>
            <a:r>
              <a:rPr lang="fr-FR" sz="2400" dirty="0">
                <a:latin typeface="Comic Sans MS" pitchFamily="66" charset="0"/>
              </a:rPr>
              <a:t>destination = "/</a:t>
            </a:r>
            <a:r>
              <a:rPr lang="fr-FR" sz="2400" dirty="0" err="1">
                <a:latin typeface="Comic Sans MS" pitchFamily="66" charset="0"/>
              </a:rPr>
              <a:t>examples</a:t>
            </a:r>
            <a:r>
              <a:rPr lang="fr-FR" sz="2400" dirty="0">
                <a:latin typeface="Comic Sans MS" pitchFamily="66" charset="0"/>
              </a:rPr>
              <a:t>/page1.jsp";</a:t>
            </a:r>
          </a:p>
          <a:p>
            <a:pPr>
              <a:buNone/>
            </a:pPr>
            <a:r>
              <a:rPr lang="fr-FR" sz="2400" dirty="0">
                <a:latin typeface="Comic Sans MS" pitchFamily="66" charset="0"/>
              </a:rPr>
              <a:t>} </a:t>
            </a:r>
            <a:r>
              <a:rPr lang="fr-FR" sz="2400" dirty="0" err="1">
                <a:latin typeface="Comic Sans MS" pitchFamily="66" charset="0"/>
              </a:rPr>
              <a:t>else</a:t>
            </a:r>
            <a:r>
              <a:rPr lang="fr-FR" sz="2400" dirty="0">
                <a:latin typeface="Comic Sans MS" pitchFamily="66" charset="0"/>
              </a:rPr>
              <a:t> {</a:t>
            </a:r>
          </a:p>
          <a:p>
            <a:pPr>
              <a:buNone/>
            </a:pPr>
            <a:r>
              <a:rPr lang="fr-FR" sz="2400" dirty="0">
                <a:latin typeface="Comic Sans MS" pitchFamily="66" charset="0"/>
              </a:rPr>
              <a:t>destination = "/</a:t>
            </a:r>
            <a:r>
              <a:rPr lang="fr-FR" sz="2400" dirty="0" err="1">
                <a:latin typeface="Comic Sans MS" pitchFamily="66" charset="0"/>
              </a:rPr>
              <a:t>examples</a:t>
            </a:r>
            <a:r>
              <a:rPr lang="fr-FR" sz="2400" dirty="0">
                <a:latin typeface="Comic Sans MS" pitchFamily="66" charset="0"/>
              </a:rPr>
              <a:t>/page2.jsp";</a:t>
            </a:r>
          </a:p>
          <a:p>
            <a:pPr>
              <a:buNone/>
            </a:pPr>
            <a:r>
              <a:rPr lang="fr-FR" sz="2400" dirty="0">
                <a:latin typeface="Comic Sans MS" pitchFamily="66" charset="0"/>
              </a:rPr>
              <a:t>}</a:t>
            </a:r>
          </a:p>
          <a:p>
            <a:pPr>
              <a:buNone/>
            </a:pPr>
            <a:r>
              <a:rPr lang="fr-FR" sz="2400" dirty="0">
                <a:latin typeface="Comic Sans MS" pitchFamily="66" charset="0"/>
              </a:rPr>
              <a:t>%&gt;</a:t>
            </a:r>
          </a:p>
          <a:p>
            <a:pPr>
              <a:buNone/>
            </a:pPr>
            <a:r>
              <a:rPr lang="fr-FR" sz="2400" dirty="0">
                <a:latin typeface="Comic Sans MS" pitchFamily="66" charset="0"/>
              </a:rPr>
              <a:t>&lt;</a:t>
            </a:r>
            <a:r>
              <a:rPr lang="fr-FR" sz="2400" dirty="0" err="1">
                <a:latin typeface="Comic Sans MS" pitchFamily="66" charset="0"/>
              </a:rPr>
              <a:t>jsp:forward</a:t>
            </a:r>
            <a:r>
              <a:rPr lang="fr-FR" sz="2400" dirty="0">
                <a:latin typeface="Comic Sans MS" pitchFamily="66" charset="0"/>
              </a:rPr>
              <a:t> page="&lt;%= destination %&gt;" /&gt;</a:t>
            </a:r>
          </a:p>
          <a:p>
            <a:pPr>
              <a:buNone/>
            </a:pPr>
            <a:endParaRPr lang="fr-F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5413" y="265113"/>
            <a:ext cx="8732867" cy="427037"/>
          </a:xfrm>
        </p:spPr>
        <p:txBody>
          <a:bodyPr/>
          <a:lstStyle/>
          <a:p>
            <a:r>
              <a:rPr lang="fr-FR" sz="2000" b="1" dirty="0">
                <a:latin typeface="Comic Sans MS" pitchFamily="66" charset="0"/>
              </a:rPr>
              <a:t>USING JAVABEANS COMPONENTS IN JSP DOCUMENTS</a:t>
            </a:r>
            <a:endParaRPr lang="fr-FR" sz="2000" dirty="0">
              <a:latin typeface="Comic Sans MS" pitchFamily="66" charset="0"/>
            </a:endParaRPr>
          </a:p>
        </p:txBody>
      </p:sp>
      <p:sp>
        <p:nvSpPr>
          <p:cNvPr id="3" name="Espace réservé du contenu 2"/>
          <p:cNvSpPr>
            <a:spLocks noGrp="1"/>
          </p:cNvSpPr>
          <p:nvPr>
            <p:ph idx="1"/>
          </p:nvPr>
        </p:nvSpPr>
        <p:spPr/>
        <p:txBody>
          <a:bodyPr/>
          <a:lstStyle/>
          <a:p>
            <a:pPr>
              <a:buNone/>
            </a:pPr>
            <a:r>
              <a:rPr lang="en-US" sz="1600" dirty="0">
                <a:latin typeface="Comic Sans MS" pitchFamily="66" charset="0"/>
              </a:rPr>
              <a:t>Beans are merely regular Java classes that follow some simple conventions defined by the JavaBeans specification (a standard format); beans extend no particular class, are in no </a:t>
            </a:r>
            <a:r>
              <a:rPr lang="fr-FR" sz="1600" dirty="0" err="1">
                <a:latin typeface="Comic Sans MS" pitchFamily="66" charset="0"/>
              </a:rPr>
              <a:t>particular</a:t>
            </a:r>
            <a:r>
              <a:rPr lang="fr-FR" sz="1600" dirty="0">
                <a:latin typeface="Comic Sans MS" pitchFamily="66" charset="0"/>
              </a:rPr>
              <a:t> package, and use no </a:t>
            </a:r>
            <a:r>
              <a:rPr lang="fr-FR" sz="1600" dirty="0" err="1">
                <a:latin typeface="Comic Sans MS" pitchFamily="66" charset="0"/>
              </a:rPr>
              <a:t>particular</a:t>
            </a:r>
            <a:r>
              <a:rPr lang="fr-FR" sz="1600" dirty="0">
                <a:latin typeface="Comic Sans MS" pitchFamily="66" charset="0"/>
              </a:rPr>
              <a:t> interface.</a:t>
            </a:r>
          </a:p>
          <a:p>
            <a:pPr>
              <a:buNone/>
            </a:pPr>
            <a:r>
              <a:rPr lang="fr-FR" sz="1600" b="1" dirty="0" err="1">
                <a:latin typeface="Comic Sans MS" pitchFamily="66" charset="0"/>
              </a:rPr>
              <a:t>Advantages</a:t>
            </a:r>
            <a:r>
              <a:rPr lang="fr-FR" sz="1600" b="1" dirty="0">
                <a:latin typeface="Comic Sans MS" pitchFamily="66" charset="0"/>
              </a:rPr>
              <a:t> :</a:t>
            </a:r>
          </a:p>
          <a:p>
            <a:pPr marL="342900" indent="-342900">
              <a:buAutoNum type="arabicPeriod"/>
            </a:pPr>
            <a:r>
              <a:rPr lang="en-US" sz="1600" b="1" dirty="0">
                <a:latin typeface="Comic Sans MS" pitchFamily="66" charset="0"/>
              </a:rPr>
              <a:t>No Java syntax: </a:t>
            </a:r>
            <a:r>
              <a:rPr lang="en-US" sz="1600" dirty="0">
                <a:latin typeface="Comic Sans MS" pitchFamily="66" charset="0"/>
              </a:rPr>
              <a:t>By using beans, page authors can manipulate Java objects using only XML-compatible syntax: no parentheses, semicolons, or curly braces. This promotes a stronger separation between the content and the presentation and is especially useful in large development teams that have separate Web and Java developers.</a:t>
            </a:r>
          </a:p>
          <a:p>
            <a:pPr>
              <a:buNone/>
            </a:pPr>
            <a:r>
              <a:rPr lang="en-US" sz="1600" dirty="0">
                <a:latin typeface="Comic Sans MS" pitchFamily="66" charset="0"/>
              </a:rPr>
              <a:t>2. </a:t>
            </a:r>
            <a:r>
              <a:rPr lang="en-US" sz="1600" b="1" dirty="0">
                <a:latin typeface="Comic Sans MS" pitchFamily="66" charset="0"/>
              </a:rPr>
              <a:t>Simpler object sharing : </a:t>
            </a:r>
            <a:r>
              <a:rPr lang="en-US" sz="1600" dirty="0">
                <a:latin typeface="Comic Sans MS" pitchFamily="66" charset="0"/>
              </a:rPr>
              <a:t>When you use the JSP bean constructs, you can much more easily share objects among multiple pages or between requests than if you use the equivalent explicit Java code.</a:t>
            </a:r>
          </a:p>
          <a:p>
            <a:pPr>
              <a:buNone/>
            </a:pPr>
            <a:r>
              <a:rPr lang="en-US" sz="1600" dirty="0">
                <a:latin typeface="Comic Sans MS" pitchFamily="66" charset="0"/>
              </a:rPr>
              <a:t>3. </a:t>
            </a:r>
            <a:r>
              <a:rPr lang="en-US" sz="1600" b="1" dirty="0">
                <a:latin typeface="Comic Sans MS" pitchFamily="66" charset="0"/>
              </a:rPr>
              <a:t>Convenient correspondence between request parameters and object properties. </a:t>
            </a:r>
            <a:r>
              <a:rPr lang="en-US" sz="1600" dirty="0">
                <a:latin typeface="Comic Sans MS" pitchFamily="66" charset="0"/>
              </a:rPr>
              <a:t>The JSP bean constructs greatly simplify the process of reading request parameters, converting from strings, and putting </a:t>
            </a:r>
            <a:r>
              <a:rPr lang="fr-FR" sz="1600" dirty="0">
                <a:latin typeface="Comic Sans MS" pitchFamily="66" charset="0"/>
              </a:rPr>
              <a:t>the </a:t>
            </a:r>
            <a:r>
              <a:rPr lang="fr-FR" sz="1600" dirty="0" err="1">
                <a:latin typeface="Comic Sans MS" pitchFamily="66" charset="0"/>
              </a:rPr>
              <a:t>results</a:t>
            </a:r>
            <a:r>
              <a:rPr lang="fr-FR" sz="1600" dirty="0">
                <a:latin typeface="Comic Sans MS" pitchFamily="66" charset="0"/>
              </a:rPr>
              <a:t> </a:t>
            </a:r>
            <a:r>
              <a:rPr lang="fr-FR" sz="1600" dirty="0" err="1">
                <a:latin typeface="Comic Sans MS" pitchFamily="66" charset="0"/>
              </a:rPr>
              <a:t>inside</a:t>
            </a:r>
            <a:r>
              <a:rPr lang="fr-FR" sz="1600" dirty="0">
                <a:latin typeface="Comic Sans MS" pitchFamily="66" charset="0"/>
              </a:rPr>
              <a:t> </a:t>
            </a:r>
            <a:r>
              <a:rPr lang="fr-FR" sz="1600" dirty="0" err="1">
                <a:latin typeface="Comic Sans MS" pitchFamily="66" charset="0"/>
              </a:rPr>
              <a:t>objects</a:t>
            </a:r>
            <a:r>
              <a:rPr lang="fr-FR" sz="1600" dirty="0">
                <a:latin typeface="Comic Sans MS" pitchFamily="66" charset="0"/>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a:latin typeface="Comic Sans MS" pitchFamily="66" charset="0"/>
              </a:rPr>
              <a:t>Rules</a:t>
            </a:r>
            <a:r>
              <a:rPr lang="fr-FR" b="1" dirty="0">
                <a:latin typeface="Comic Sans MS" pitchFamily="66" charset="0"/>
              </a:rPr>
              <a:t> for </a:t>
            </a:r>
            <a:r>
              <a:rPr lang="fr-FR" b="1" dirty="0" err="1">
                <a:latin typeface="Comic Sans MS" pitchFamily="66" charset="0"/>
              </a:rPr>
              <a:t>developping</a:t>
            </a:r>
            <a:r>
              <a:rPr lang="fr-FR" b="1" dirty="0">
                <a:latin typeface="Comic Sans MS" pitchFamily="66" charset="0"/>
              </a:rPr>
              <a:t> </a:t>
            </a:r>
            <a:r>
              <a:rPr lang="fr-FR" b="1" dirty="0" err="1">
                <a:latin typeface="Comic Sans MS" pitchFamily="66" charset="0"/>
              </a:rPr>
              <a:t>beans</a:t>
            </a:r>
            <a:endParaRPr lang="fr-FR" b="1" dirty="0">
              <a:latin typeface="Comic Sans MS" pitchFamily="66" charset="0"/>
            </a:endParaRPr>
          </a:p>
        </p:txBody>
      </p:sp>
      <p:sp>
        <p:nvSpPr>
          <p:cNvPr id="3" name="Espace réservé du contenu 2"/>
          <p:cNvSpPr>
            <a:spLocks noGrp="1"/>
          </p:cNvSpPr>
          <p:nvPr>
            <p:ph idx="1"/>
          </p:nvPr>
        </p:nvSpPr>
        <p:spPr/>
        <p:txBody>
          <a:bodyPr/>
          <a:lstStyle/>
          <a:p>
            <a:r>
              <a:rPr lang="en-US" sz="1600" b="1" dirty="0">
                <a:latin typeface="Comic Sans MS" pitchFamily="66" charset="0"/>
              </a:rPr>
              <a:t>A bean class must have a zero-argument (default) constructor</a:t>
            </a:r>
          </a:p>
          <a:p>
            <a:r>
              <a:rPr lang="en-US" sz="1600" b="1" dirty="0">
                <a:latin typeface="Comic Sans MS" pitchFamily="66" charset="0"/>
              </a:rPr>
              <a:t>A bean class should have no public instance variables (fields) </a:t>
            </a:r>
            <a:r>
              <a:rPr lang="en-US" sz="1600" dirty="0">
                <a:latin typeface="Comic Sans MS" pitchFamily="66" charset="0"/>
              </a:rPr>
              <a:t>(use of </a:t>
            </a:r>
            <a:r>
              <a:rPr lang="fr-FR" sz="1600" dirty="0" err="1">
                <a:latin typeface="Comic Sans MS" pitchFamily="66" charset="0"/>
              </a:rPr>
              <a:t>accessor</a:t>
            </a:r>
            <a:r>
              <a:rPr lang="fr-FR" sz="1600" dirty="0">
                <a:latin typeface="Comic Sans MS" pitchFamily="66" charset="0"/>
              </a:rPr>
              <a:t> </a:t>
            </a:r>
            <a:r>
              <a:rPr lang="fr-FR" sz="1600" dirty="0" err="1">
                <a:latin typeface="Comic Sans MS" pitchFamily="66" charset="0"/>
              </a:rPr>
              <a:t>Methods</a:t>
            </a:r>
            <a:r>
              <a:rPr lang="fr-FR" sz="1600" dirty="0">
                <a:latin typeface="Comic Sans MS" pitchFamily="66" charset="0"/>
              </a:rPr>
              <a:t>)</a:t>
            </a:r>
          </a:p>
          <a:p>
            <a:r>
              <a:rPr lang="en-US" sz="1600" b="1" dirty="0">
                <a:latin typeface="Comic Sans MS" pitchFamily="66" charset="0"/>
              </a:rPr>
              <a:t>Persistent values should be accessed through methods called </a:t>
            </a:r>
            <a:r>
              <a:rPr lang="fr-FR" sz="1600" b="1" dirty="0" err="1">
                <a:latin typeface="Comic Sans MS" pitchFamily="66" charset="0"/>
              </a:rPr>
              <a:t>get</a:t>
            </a:r>
            <a:r>
              <a:rPr lang="fr-FR" sz="1600" b="1" i="1" dirty="0" err="1">
                <a:latin typeface="Comic Sans MS" pitchFamily="66" charset="0"/>
              </a:rPr>
              <a:t>Xxx</a:t>
            </a:r>
            <a:r>
              <a:rPr lang="fr-FR" sz="1600" b="1" i="1" dirty="0">
                <a:latin typeface="Comic Sans MS" pitchFamily="66" charset="0"/>
              </a:rPr>
              <a:t> and </a:t>
            </a:r>
            <a:r>
              <a:rPr lang="fr-FR" sz="1600" b="1" i="1" dirty="0" err="1">
                <a:latin typeface="Comic Sans MS" pitchFamily="66" charset="0"/>
              </a:rPr>
              <a:t>setXxx</a:t>
            </a:r>
            <a:r>
              <a:rPr lang="fr-FR" sz="1600" b="1" i="1" dirty="0">
                <a:latin typeface="Comic Sans MS" pitchFamily="66" charset="0"/>
              </a:rPr>
              <a:t>:</a:t>
            </a:r>
            <a:endParaRPr lang="fr-FR" sz="1600" dirty="0">
              <a:latin typeface="Comic Sans MS" pitchFamily="66" charset="0"/>
            </a:endParaRPr>
          </a:p>
          <a:p>
            <a:pPr>
              <a:buNone/>
            </a:pPr>
            <a:r>
              <a:rPr lang="en-US" sz="1600" dirty="0">
                <a:latin typeface="Comic Sans MS" pitchFamily="66" charset="0"/>
              </a:rPr>
              <a:t>Standard JSP actions for accessing beans can only make use of methods that use the </a:t>
            </a:r>
            <a:r>
              <a:rPr lang="en-US" sz="1600" dirty="0" err="1">
                <a:latin typeface="Comic Sans MS" pitchFamily="66" charset="0"/>
              </a:rPr>
              <a:t>get</a:t>
            </a:r>
            <a:r>
              <a:rPr lang="en-US" sz="1600" i="1" dirty="0" err="1">
                <a:latin typeface="Comic Sans MS" pitchFamily="66" charset="0"/>
              </a:rPr>
              <a:t>Xxx</a:t>
            </a:r>
            <a:r>
              <a:rPr lang="en-US" sz="1600" i="1" dirty="0">
                <a:latin typeface="Comic Sans MS" pitchFamily="66" charset="0"/>
              </a:rPr>
              <a:t>/</a:t>
            </a:r>
            <a:r>
              <a:rPr lang="en-US" sz="1600" i="1" dirty="0" err="1">
                <a:latin typeface="Comic Sans MS" pitchFamily="66" charset="0"/>
              </a:rPr>
              <a:t>setXxx</a:t>
            </a:r>
            <a:r>
              <a:rPr lang="en-US" sz="1600" i="1" dirty="0">
                <a:latin typeface="Comic Sans MS" pitchFamily="66" charset="0"/>
              </a:rPr>
              <a:t> or </a:t>
            </a:r>
            <a:r>
              <a:rPr lang="en-US" sz="1600" i="1" dirty="0" err="1">
                <a:latin typeface="Comic Sans MS" pitchFamily="66" charset="0"/>
              </a:rPr>
              <a:t>isXxx</a:t>
            </a:r>
            <a:r>
              <a:rPr lang="en-US" sz="1600" i="1" dirty="0">
                <a:latin typeface="Comic Sans MS" pitchFamily="66" charset="0"/>
              </a:rPr>
              <a:t>/ </a:t>
            </a:r>
            <a:r>
              <a:rPr lang="fr-FR" sz="1600" dirty="0" err="1">
                <a:latin typeface="Comic Sans MS" pitchFamily="66" charset="0"/>
              </a:rPr>
              <a:t>set</a:t>
            </a:r>
            <a:r>
              <a:rPr lang="fr-FR" sz="1600" i="1" dirty="0" err="1">
                <a:latin typeface="Comic Sans MS" pitchFamily="66" charset="0"/>
              </a:rPr>
              <a:t>Xxx</a:t>
            </a:r>
            <a:r>
              <a:rPr lang="fr-FR" sz="1600" i="1" dirty="0">
                <a:latin typeface="Comic Sans MS" pitchFamily="66" charset="0"/>
              </a:rPr>
              <a:t> </a:t>
            </a:r>
            <a:r>
              <a:rPr lang="fr-FR" sz="1600" i="1" dirty="0" err="1">
                <a:latin typeface="Comic Sans MS" pitchFamily="66" charset="0"/>
              </a:rPr>
              <a:t>naming</a:t>
            </a:r>
            <a:r>
              <a:rPr lang="fr-FR" sz="1600" i="1" dirty="0">
                <a:latin typeface="Comic Sans MS" pitchFamily="66" charset="0"/>
              </a:rPr>
              <a:t> convention.</a:t>
            </a:r>
          </a:p>
          <a:p>
            <a:pPr>
              <a:buNone/>
            </a:pPr>
            <a:endParaRPr lang="fr-FR" sz="1600" i="1" dirty="0">
              <a:latin typeface="Comic Sans MS" pitchFamily="66"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000" b="1" dirty="0" err="1">
                <a:latin typeface="Comic Sans MS" pitchFamily="66" charset="0"/>
              </a:rPr>
              <a:t>Using</a:t>
            </a:r>
            <a:r>
              <a:rPr lang="fr-FR" sz="2000" b="1" dirty="0">
                <a:latin typeface="Comic Sans MS" pitchFamily="66" charset="0"/>
              </a:rPr>
              <a:t> </a:t>
            </a:r>
            <a:r>
              <a:rPr lang="fr-FR" sz="2000" b="1" dirty="0" err="1">
                <a:latin typeface="Comic Sans MS" pitchFamily="66" charset="0"/>
              </a:rPr>
              <a:t>Beans</a:t>
            </a:r>
            <a:r>
              <a:rPr lang="fr-FR" sz="2000" b="1" dirty="0">
                <a:latin typeface="Comic Sans MS" pitchFamily="66" charset="0"/>
              </a:rPr>
              <a:t>: Basic </a:t>
            </a:r>
            <a:r>
              <a:rPr lang="fr-FR" sz="2000" b="1" dirty="0" err="1">
                <a:latin typeface="Comic Sans MS" pitchFamily="66" charset="0"/>
              </a:rPr>
              <a:t>Tasks</a:t>
            </a:r>
            <a:endParaRPr lang="fr-FR" dirty="0">
              <a:latin typeface="Comic Sans MS" pitchFamily="66" charset="0"/>
            </a:endParaRPr>
          </a:p>
        </p:txBody>
      </p:sp>
      <p:sp>
        <p:nvSpPr>
          <p:cNvPr id="3" name="Espace réservé du contenu 2"/>
          <p:cNvSpPr>
            <a:spLocks noGrp="1"/>
          </p:cNvSpPr>
          <p:nvPr>
            <p:ph idx="1"/>
          </p:nvPr>
        </p:nvSpPr>
        <p:spPr>
          <a:xfrm>
            <a:off x="179388" y="1000108"/>
            <a:ext cx="8786812" cy="5453080"/>
          </a:xfrm>
        </p:spPr>
        <p:txBody>
          <a:bodyPr/>
          <a:lstStyle/>
          <a:p>
            <a:pPr>
              <a:buNone/>
            </a:pPr>
            <a:r>
              <a:rPr lang="en-US" sz="1600" dirty="0">
                <a:latin typeface="Comic Sans MS" pitchFamily="66" charset="0"/>
              </a:rPr>
              <a:t>Three main constructs to build and manipulate JavaBeans components in JSP pages:</a:t>
            </a:r>
          </a:p>
          <a:p>
            <a:pPr>
              <a:buNone/>
            </a:pPr>
            <a:r>
              <a:rPr lang="en-US" sz="1600" dirty="0">
                <a:latin typeface="Comic Sans MS" pitchFamily="66" charset="0"/>
              </a:rPr>
              <a:t>• </a:t>
            </a:r>
            <a:r>
              <a:rPr lang="en-US" sz="1600" dirty="0" err="1">
                <a:latin typeface="Comic Sans MS" pitchFamily="66" charset="0"/>
              </a:rPr>
              <a:t>jsp:useBean</a:t>
            </a:r>
            <a:r>
              <a:rPr lang="en-US" sz="1600" dirty="0">
                <a:latin typeface="Comic Sans MS" pitchFamily="66" charset="0"/>
              </a:rPr>
              <a:t>. In the simplest case, this element builds a new bean.</a:t>
            </a:r>
          </a:p>
          <a:p>
            <a:pPr>
              <a:buNone/>
            </a:pPr>
            <a:r>
              <a:rPr lang="en-US" sz="1600" dirty="0">
                <a:latin typeface="Comic Sans MS" pitchFamily="66" charset="0"/>
              </a:rPr>
              <a:t>It is normally used as follows:</a:t>
            </a:r>
          </a:p>
          <a:p>
            <a:pPr>
              <a:buNone/>
            </a:pPr>
            <a:r>
              <a:rPr lang="en-US" sz="1600" dirty="0">
                <a:latin typeface="Comic Sans MS" pitchFamily="66" charset="0"/>
              </a:rPr>
              <a:t>&lt;</a:t>
            </a:r>
            <a:r>
              <a:rPr lang="en-US" sz="1600" dirty="0" err="1">
                <a:latin typeface="Comic Sans MS" pitchFamily="66" charset="0"/>
              </a:rPr>
              <a:t>jsp:useBean</a:t>
            </a:r>
            <a:r>
              <a:rPr lang="en-US" sz="1600" dirty="0">
                <a:latin typeface="Comic Sans MS" pitchFamily="66" charset="0"/>
              </a:rPr>
              <a:t> id="</a:t>
            </a:r>
            <a:r>
              <a:rPr lang="en-US" sz="1600" dirty="0" err="1">
                <a:latin typeface="Comic Sans MS" pitchFamily="66" charset="0"/>
              </a:rPr>
              <a:t>beanName</a:t>
            </a:r>
            <a:r>
              <a:rPr lang="en-US" sz="1600" dirty="0">
                <a:latin typeface="Comic Sans MS" pitchFamily="66" charset="0"/>
              </a:rPr>
              <a:t>“ class="</a:t>
            </a:r>
            <a:r>
              <a:rPr lang="en-US" sz="1600" dirty="0" err="1">
                <a:latin typeface="Comic Sans MS" pitchFamily="66" charset="0"/>
              </a:rPr>
              <a:t>package.Class</a:t>
            </a:r>
            <a:r>
              <a:rPr lang="en-US" sz="1600" dirty="0">
                <a:latin typeface="Comic Sans MS" pitchFamily="66" charset="0"/>
              </a:rPr>
              <a:t>" /&gt;</a:t>
            </a:r>
          </a:p>
          <a:p>
            <a:pPr>
              <a:buNone/>
            </a:pPr>
            <a:endParaRPr lang="en-US" sz="1600" dirty="0">
              <a:latin typeface="Comic Sans MS" pitchFamily="66" charset="0"/>
            </a:endParaRPr>
          </a:p>
          <a:p>
            <a:pPr>
              <a:buNone/>
            </a:pPr>
            <a:r>
              <a:rPr lang="en-US" sz="1600" dirty="0">
                <a:latin typeface="Comic Sans MS" pitchFamily="66" charset="0"/>
              </a:rPr>
              <a:t>This statement usually means “instantiate an object of the class specified by</a:t>
            </a:r>
          </a:p>
          <a:p>
            <a:pPr>
              <a:buNone/>
            </a:pPr>
            <a:r>
              <a:rPr lang="en-US" sz="1600" dirty="0">
                <a:latin typeface="Comic Sans MS" pitchFamily="66" charset="0"/>
              </a:rPr>
              <a:t>Class, and bind it to a variable in _</a:t>
            </a:r>
            <a:r>
              <a:rPr lang="en-US" sz="1600" dirty="0" err="1">
                <a:latin typeface="Comic Sans MS" pitchFamily="66" charset="0"/>
              </a:rPr>
              <a:t>jspService</a:t>
            </a:r>
            <a:r>
              <a:rPr lang="en-US" sz="1600" dirty="0">
                <a:latin typeface="Comic Sans MS" pitchFamily="66" charset="0"/>
              </a:rPr>
              <a:t> with the name specified by id.”</a:t>
            </a:r>
          </a:p>
          <a:p>
            <a:pPr>
              <a:buNone/>
            </a:pPr>
            <a:r>
              <a:rPr lang="en-US" sz="1600" dirty="0">
                <a:latin typeface="Comic Sans MS" pitchFamily="66" charset="0"/>
              </a:rPr>
              <a:t>Note, however, that you use the fully qualified class name—the class name with packages included. This requirement holds true regardless of whether you use &lt;%@ page import... %&gt; to import packages.</a:t>
            </a:r>
          </a:p>
          <a:p>
            <a:pPr>
              <a:buNone/>
            </a:pPr>
            <a:r>
              <a:rPr lang="en-US" sz="1600" dirty="0">
                <a:latin typeface="Comic Sans MS" pitchFamily="66" charset="0"/>
              </a:rPr>
              <a:t>• </a:t>
            </a:r>
            <a:r>
              <a:rPr lang="en-US" sz="1600" dirty="0" err="1">
                <a:latin typeface="Comic Sans MS" pitchFamily="66" charset="0"/>
              </a:rPr>
              <a:t>jsp:getProperty</a:t>
            </a:r>
            <a:r>
              <a:rPr lang="en-US" sz="1600" dirty="0">
                <a:latin typeface="Comic Sans MS" pitchFamily="66" charset="0"/>
              </a:rPr>
              <a:t>. This element reads and outputs the value of a bean property. Reading a property is a shorthand notation for calling a method of the form </a:t>
            </a:r>
            <a:r>
              <a:rPr lang="en-US" sz="1600" dirty="0" err="1">
                <a:latin typeface="Comic Sans MS" pitchFamily="66" charset="0"/>
              </a:rPr>
              <a:t>getXxx</a:t>
            </a:r>
            <a:r>
              <a:rPr lang="en-US" sz="1600" dirty="0">
                <a:latin typeface="Comic Sans MS" pitchFamily="66" charset="0"/>
              </a:rPr>
              <a:t>. </a:t>
            </a:r>
          </a:p>
          <a:p>
            <a:pPr>
              <a:buNone/>
            </a:pPr>
            <a:r>
              <a:rPr lang="en-US" sz="1600" dirty="0">
                <a:latin typeface="Comic Sans MS" pitchFamily="66" charset="0"/>
              </a:rPr>
              <a:t>This element is used as follows:</a:t>
            </a:r>
          </a:p>
          <a:p>
            <a:pPr>
              <a:buNone/>
            </a:pPr>
            <a:r>
              <a:rPr lang="en-US" sz="1600" dirty="0">
                <a:latin typeface="Comic Sans MS" pitchFamily="66" charset="0"/>
              </a:rPr>
              <a:t>&lt;</a:t>
            </a:r>
            <a:r>
              <a:rPr lang="en-US" sz="1600" dirty="0" err="1">
                <a:latin typeface="Comic Sans MS" pitchFamily="66" charset="0"/>
              </a:rPr>
              <a:t>jsp:getProperty</a:t>
            </a:r>
            <a:r>
              <a:rPr lang="en-US" sz="1600" dirty="0">
                <a:latin typeface="Comic Sans MS" pitchFamily="66" charset="0"/>
              </a:rPr>
              <a:t> name="</a:t>
            </a:r>
            <a:r>
              <a:rPr lang="en-US" sz="1600" dirty="0" err="1">
                <a:latin typeface="Comic Sans MS" pitchFamily="66" charset="0"/>
              </a:rPr>
              <a:t>beanName</a:t>
            </a:r>
            <a:r>
              <a:rPr lang="en-US" sz="1600" dirty="0">
                <a:latin typeface="Comic Sans MS" pitchFamily="66" charset="0"/>
              </a:rPr>
              <a:t>“ property="</a:t>
            </a:r>
            <a:r>
              <a:rPr lang="en-US" sz="1600" dirty="0" err="1">
                <a:latin typeface="Comic Sans MS" pitchFamily="66" charset="0"/>
              </a:rPr>
              <a:t>propertyName</a:t>
            </a:r>
            <a:r>
              <a:rPr lang="en-US" sz="1600" dirty="0">
                <a:latin typeface="Comic Sans MS" pitchFamily="66" charset="0"/>
              </a:rPr>
              <a:t>" /&gt;</a:t>
            </a:r>
          </a:p>
          <a:p>
            <a:pPr>
              <a:buNone/>
            </a:pPr>
            <a:r>
              <a:rPr lang="en-US" sz="1600" dirty="0">
                <a:latin typeface="Comic Sans MS" pitchFamily="66" charset="0"/>
              </a:rPr>
              <a:t>• </a:t>
            </a:r>
            <a:r>
              <a:rPr lang="en-US" sz="1600" dirty="0" err="1">
                <a:latin typeface="Comic Sans MS" pitchFamily="66" charset="0"/>
              </a:rPr>
              <a:t>jsp:setProperty</a:t>
            </a:r>
            <a:r>
              <a:rPr lang="en-US" sz="1600" dirty="0">
                <a:latin typeface="Comic Sans MS" pitchFamily="66" charset="0"/>
              </a:rPr>
              <a:t>. This element modifies a bean property (i.e., calls a method of the form </a:t>
            </a:r>
            <a:r>
              <a:rPr lang="en-US" sz="1600" dirty="0" err="1">
                <a:latin typeface="Comic Sans MS" pitchFamily="66" charset="0"/>
              </a:rPr>
              <a:t>setXxx</a:t>
            </a:r>
            <a:r>
              <a:rPr lang="en-US" sz="1600" dirty="0">
                <a:latin typeface="Comic Sans MS" pitchFamily="66" charset="0"/>
              </a:rPr>
              <a:t>). </a:t>
            </a:r>
          </a:p>
          <a:p>
            <a:pPr>
              <a:buNone/>
            </a:pPr>
            <a:r>
              <a:rPr lang="en-US" sz="1600" dirty="0">
                <a:latin typeface="Comic Sans MS" pitchFamily="66" charset="0"/>
              </a:rPr>
              <a:t>It is normally used as follows:</a:t>
            </a:r>
          </a:p>
          <a:p>
            <a:pPr>
              <a:buNone/>
            </a:pPr>
            <a:r>
              <a:rPr lang="en-US" sz="1600" dirty="0">
                <a:latin typeface="Comic Sans MS" pitchFamily="66" charset="0"/>
              </a:rPr>
              <a:t>&lt;</a:t>
            </a:r>
            <a:r>
              <a:rPr lang="en-US" sz="1600" dirty="0" err="1">
                <a:latin typeface="Comic Sans MS" pitchFamily="66" charset="0"/>
              </a:rPr>
              <a:t>jsp:setProperty</a:t>
            </a:r>
            <a:r>
              <a:rPr lang="en-US" sz="1600" dirty="0">
                <a:latin typeface="Comic Sans MS" pitchFamily="66" charset="0"/>
              </a:rPr>
              <a:t> name="</a:t>
            </a:r>
            <a:r>
              <a:rPr lang="en-US" sz="1600" dirty="0" err="1">
                <a:latin typeface="Comic Sans MS" pitchFamily="66" charset="0"/>
              </a:rPr>
              <a:t>beanName</a:t>
            </a:r>
            <a:r>
              <a:rPr lang="en-US" sz="1600" dirty="0">
                <a:latin typeface="Comic Sans MS" pitchFamily="66" charset="0"/>
              </a:rPr>
              <a:t>“ property="</a:t>
            </a:r>
            <a:r>
              <a:rPr lang="en-US" sz="1600" dirty="0" err="1">
                <a:latin typeface="Comic Sans MS" pitchFamily="66" charset="0"/>
              </a:rPr>
              <a:t>propertyName</a:t>
            </a:r>
            <a:r>
              <a:rPr lang="en-US" sz="1600" dirty="0">
                <a:latin typeface="Comic Sans MS" pitchFamily="66" charset="0"/>
              </a:rPr>
              <a:t>“ value="</a:t>
            </a:r>
            <a:r>
              <a:rPr lang="en-US" sz="1600" dirty="0" err="1">
                <a:latin typeface="Comic Sans MS" pitchFamily="66" charset="0"/>
              </a:rPr>
              <a:t>propertyValue</a:t>
            </a:r>
            <a:r>
              <a:rPr lang="en-US" sz="1600" dirty="0">
                <a:latin typeface="Comic Sans MS" pitchFamily="66" charset="0"/>
              </a:rPr>
              <a:t>" /&gt;</a:t>
            </a:r>
          </a:p>
          <a:p>
            <a:pPr>
              <a:buNone/>
            </a:pPr>
            <a:r>
              <a:rPr lang="en-US" sz="1600" dirty="0">
                <a:latin typeface="Comic Sans MS" pitchFamily="66" charset="0"/>
              </a:rPr>
              <a:t>The following subsections give details on these elements.</a:t>
            </a:r>
            <a:endParaRPr lang="fr-FR" sz="1600" dirty="0">
              <a:latin typeface="Comic Sans MS" pitchFamily="66" charset="0"/>
            </a:endParaRPr>
          </a:p>
          <a:p>
            <a:endParaRPr lang="fr-F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179388" y="1392238"/>
            <a:ext cx="8786812" cy="1608134"/>
          </a:xfrm>
        </p:spPr>
        <p:txBody>
          <a:bodyPr/>
          <a:lstStyle/>
          <a:p>
            <a:r>
              <a:rPr lang="fr-FR" sz="1600" b="1" dirty="0" err="1">
                <a:latin typeface="Comic Sans MS" pitchFamily="66" charset="0"/>
              </a:rPr>
              <a:t>jsp:useBean</a:t>
            </a:r>
            <a:r>
              <a:rPr lang="fr-FR" sz="1600" b="1" dirty="0">
                <a:latin typeface="Comic Sans MS" pitchFamily="66" charset="0"/>
              </a:rPr>
              <a:t> Options:</a:t>
            </a:r>
          </a:p>
          <a:p>
            <a:pPr lvl="1"/>
            <a:r>
              <a:rPr lang="fr-FR" sz="1400" dirty="0">
                <a:latin typeface="Comic Sans MS" pitchFamily="66" charset="0"/>
              </a:rPr>
              <a:t>scope: </a:t>
            </a:r>
            <a:r>
              <a:rPr lang="en-US" sz="1400" dirty="0">
                <a:latin typeface="Comic Sans MS" pitchFamily="66" charset="0"/>
              </a:rPr>
              <a:t>associates the bean with more than just the current page</a:t>
            </a:r>
            <a:endParaRPr lang="fr-FR" sz="1400" dirty="0">
              <a:latin typeface="Comic Sans MS" pitchFamily="66" charset="0"/>
            </a:endParaRPr>
          </a:p>
          <a:p>
            <a:pPr lvl="1"/>
            <a:r>
              <a:rPr lang="fr-FR" sz="1300" dirty="0" err="1">
                <a:latin typeface="Comic Sans MS" pitchFamily="66" charset="0"/>
              </a:rPr>
              <a:t>beanName</a:t>
            </a:r>
            <a:r>
              <a:rPr lang="fr-FR" sz="1300" dirty="0">
                <a:latin typeface="Comic Sans MS" pitchFamily="66" charset="0"/>
              </a:rPr>
              <a:t>: </a:t>
            </a:r>
            <a:r>
              <a:rPr lang="fr-FR" sz="1400" dirty="0" err="1"/>
              <a:t>attribute</a:t>
            </a:r>
            <a:r>
              <a:rPr lang="fr-FR" sz="1400" dirty="0"/>
              <a:t> </a:t>
            </a:r>
            <a:r>
              <a:rPr lang="fr-FR" sz="1400" dirty="0" err="1"/>
              <a:t>passed</a:t>
            </a:r>
            <a:r>
              <a:rPr lang="fr-FR" sz="1400" dirty="0"/>
              <a:t> to </a:t>
            </a:r>
            <a:r>
              <a:rPr lang="fr-FR" sz="1400" dirty="0" err="1"/>
              <a:t>instantiate</a:t>
            </a:r>
            <a:r>
              <a:rPr lang="fr-FR" sz="1400" dirty="0"/>
              <a:t> </a:t>
            </a:r>
            <a:r>
              <a:rPr lang="fr-FR" sz="1400" dirty="0" err="1"/>
              <a:t>method</a:t>
            </a:r>
            <a:r>
              <a:rPr lang="fr-FR" sz="1400" dirty="0"/>
              <a:t> of </a:t>
            </a:r>
            <a:r>
              <a:rPr lang="fr-FR" sz="1400" dirty="0" err="1"/>
              <a:t>java.beans.Bean</a:t>
            </a:r>
            <a:r>
              <a:rPr lang="fr-FR" sz="1400" dirty="0"/>
              <a:t> </a:t>
            </a:r>
            <a:r>
              <a:rPr lang="fr-FR" sz="1400" dirty="0" err="1"/>
              <a:t>instead</a:t>
            </a:r>
            <a:r>
              <a:rPr lang="fr-FR" sz="1400" dirty="0"/>
              <a:t> of class </a:t>
            </a:r>
            <a:r>
              <a:rPr lang="fr-FR" sz="1400" dirty="0" err="1"/>
              <a:t>attribute</a:t>
            </a:r>
            <a:endParaRPr lang="fr-FR" sz="1400" dirty="0"/>
          </a:p>
          <a:p>
            <a:pPr lvl="1"/>
            <a:r>
              <a:rPr lang="fr-FR" sz="1300" dirty="0">
                <a:latin typeface="Comic Sans MS" pitchFamily="66" charset="0"/>
              </a:rPr>
              <a:t>Type : to </a:t>
            </a:r>
            <a:r>
              <a:rPr lang="fr-FR" sz="1300" dirty="0" err="1">
                <a:latin typeface="Comic Sans MS" pitchFamily="66" charset="0"/>
              </a:rPr>
              <a:t>precise</a:t>
            </a:r>
            <a:r>
              <a:rPr lang="fr-FR" sz="1300" dirty="0">
                <a:latin typeface="Comic Sans MS" pitchFamily="66" charset="0"/>
              </a:rPr>
              <a:t> the super class of the </a:t>
            </a:r>
            <a:r>
              <a:rPr lang="fr-FR" sz="1300" dirty="0" err="1">
                <a:latin typeface="Comic Sans MS" pitchFamily="66" charset="0"/>
              </a:rPr>
              <a:t>object</a:t>
            </a:r>
            <a:endParaRPr lang="fr-FR" sz="1300" dirty="0">
              <a:latin typeface="Comic Sans MS" pitchFamily="66" charset="0"/>
            </a:endParaRPr>
          </a:p>
        </p:txBody>
      </p:sp>
      <p:pic>
        <p:nvPicPr>
          <p:cNvPr id="79874" name="Picture 2"/>
          <p:cNvPicPr>
            <a:picLocks noChangeAspect="1" noChangeArrowheads="1"/>
          </p:cNvPicPr>
          <p:nvPr/>
        </p:nvPicPr>
        <p:blipFill>
          <a:blip r:embed="rId2"/>
          <a:srcRect/>
          <a:stretch>
            <a:fillRect/>
          </a:stretch>
        </p:blipFill>
        <p:spPr bwMode="auto">
          <a:xfrm>
            <a:off x="595313" y="3033713"/>
            <a:ext cx="7953375" cy="790575"/>
          </a:xfrm>
          <a:prstGeom prst="rect">
            <a:avLst/>
          </a:prstGeom>
          <a:noFill/>
          <a:ln w="9525">
            <a:solidFill>
              <a:srgbClr val="C00000"/>
            </a:solidFill>
            <a:miter lim="800000"/>
            <a:headEnd/>
            <a:tailEnd/>
          </a:ln>
          <a:effectLst>
            <a:outerShdw blurRad="50800" dist="38100" dir="2700000" algn="tl" rotWithShape="0">
              <a:prstClr val="black">
                <a:alpha val="40000"/>
              </a:prstClr>
            </a:outerShdw>
          </a:effectLst>
        </p:spPr>
      </p:pic>
      <p:sp>
        <p:nvSpPr>
          <p:cNvPr id="5" name="Rectangle 4"/>
          <p:cNvSpPr/>
          <p:nvPr/>
        </p:nvSpPr>
        <p:spPr>
          <a:xfrm>
            <a:off x="285720" y="4071942"/>
            <a:ext cx="8858280" cy="1421928"/>
          </a:xfrm>
          <a:prstGeom prst="rect">
            <a:avLst/>
          </a:prstGeom>
        </p:spPr>
        <p:txBody>
          <a:bodyPr wrap="square">
            <a:spAutoFit/>
          </a:bodyPr>
          <a:lstStyle/>
          <a:p>
            <a:pPr defTabSz="642938">
              <a:spcBef>
                <a:spcPct val="20000"/>
              </a:spcBef>
            </a:pPr>
            <a:r>
              <a:rPr lang="fr-FR" sz="1600" b="1" dirty="0" err="1">
                <a:solidFill>
                  <a:srgbClr val="003399"/>
                </a:solidFill>
                <a:latin typeface="Comic Sans MS" pitchFamily="66" charset="0"/>
                <a:cs typeface="+mn-cs"/>
              </a:rPr>
              <a:t>Accessing</a:t>
            </a:r>
            <a:r>
              <a:rPr lang="fr-FR" sz="1600" b="1" dirty="0">
                <a:solidFill>
                  <a:srgbClr val="003399"/>
                </a:solidFill>
                <a:latin typeface="Comic Sans MS" pitchFamily="66" charset="0"/>
                <a:cs typeface="+mn-cs"/>
              </a:rPr>
              <a:t> Bean </a:t>
            </a:r>
            <a:r>
              <a:rPr lang="fr-FR" sz="1600" b="1" dirty="0" err="1">
                <a:solidFill>
                  <a:srgbClr val="003399"/>
                </a:solidFill>
                <a:latin typeface="Comic Sans MS" pitchFamily="66" charset="0"/>
                <a:cs typeface="+mn-cs"/>
              </a:rPr>
              <a:t>Properties</a:t>
            </a:r>
            <a:r>
              <a:rPr lang="fr-FR" sz="1600" b="1" dirty="0">
                <a:solidFill>
                  <a:srgbClr val="003399"/>
                </a:solidFill>
                <a:latin typeface="Comic Sans MS" pitchFamily="66" charset="0"/>
                <a:cs typeface="+mn-cs"/>
              </a:rPr>
              <a:t>:</a:t>
            </a:r>
          </a:p>
          <a:p>
            <a:pPr defTabSz="642938">
              <a:spcBef>
                <a:spcPct val="20000"/>
              </a:spcBef>
            </a:pPr>
            <a:r>
              <a:rPr lang="fr-FR" sz="1600" b="1" dirty="0" err="1">
                <a:solidFill>
                  <a:srgbClr val="003399"/>
                </a:solidFill>
                <a:latin typeface="Comic Sans MS" pitchFamily="66" charset="0"/>
                <a:cs typeface="+mn-cs"/>
              </a:rPr>
              <a:t>jsp:getProperty</a:t>
            </a:r>
            <a:endParaRPr lang="fr-FR" sz="1600" b="1" dirty="0">
              <a:solidFill>
                <a:srgbClr val="003399"/>
              </a:solidFill>
              <a:latin typeface="Comic Sans MS" pitchFamily="66" charset="0"/>
              <a:cs typeface="+mn-cs"/>
            </a:endParaRPr>
          </a:p>
          <a:p>
            <a:pPr defTabSz="642938">
              <a:spcBef>
                <a:spcPct val="20000"/>
              </a:spcBef>
            </a:pPr>
            <a:r>
              <a:rPr lang="en-US" sz="1600" dirty="0">
                <a:solidFill>
                  <a:srgbClr val="003399"/>
                </a:solidFill>
                <a:latin typeface="Comic Sans MS" pitchFamily="66" charset="0"/>
                <a:cs typeface="+mn-cs"/>
              </a:rPr>
              <a:t>Once you have a bean, you can output its properties with </a:t>
            </a:r>
            <a:r>
              <a:rPr lang="en-US" sz="1600" dirty="0" err="1">
                <a:solidFill>
                  <a:srgbClr val="003399"/>
                </a:solidFill>
                <a:latin typeface="Comic Sans MS" pitchFamily="66" charset="0"/>
                <a:cs typeface="+mn-cs"/>
              </a:rPr>
              <a:t>jsp:getProperty</a:t>
            </a:r>
            <a:r>
              <a:rPr lang="en-US" sz="1600" dirty="0">
                <a:solidFill>
                  <a:srgbClr val="003399"/>
                </a:solidFill>
                <a:latin typeface="Comic Sans MS" pitchFamily="66" charset="0"/>
                <a:cs typeface="+mn-cs"/>
              </a:rPr>
              <a:t>, which takes a name attribute that should match the id given in </a:t>
            </a:r>
            <a:r>
              <a:rPr lang="en-US" sz="1600" dirty="0" err="1">
                <a:solidFill>
                  <a:srgbClr val="003399"/>
                </a:solidFill>
                <a:latin typeface="Comic Sans MS" pitchFamily="66" charset="0"/>
                <a:cs typeface="+mn-cs"/>
              </a:rPr>
              <a:t>jsp:useBean</a:t>
            </a:r>
            <a:r>
              <a:rPr lang="en-US" sz="1600" dirty="0">
                <a:solidFill>
                  <a:srgbClr val="003399"/>
                </a:solidFill>
                <a:latin typeface="Comic Sans MS" pitchFamily="66" charset="0"/>
                <a:cs typeface="+mn-cs"/>
              </a:rPr>
              <a:t> and a property attribute that names the property of interest.</a:t>
            </a:r>
            <a:endParaRPr lang="fr-FR" sz="1600" dirty="0">
              <a:solidFill>
                <a:srgbClr val="003399"/>
              </a:solidFill>
              <a:latin typeface="Comic Sans MS" pitchFamily="66" charset="0"/>
              <a:cs typeface="+mn-cs"/>
            </a:endParaRPr>
          </a:p>
        </p:txBody>
      </p:sp>
      <p:pic>
        <p:nvPicPr>
          <p:cNvPr id="79875" name="Picture 3"/>
          <p:cNvPicPr>
            <a:picLocks noChangeAspect="1" noChangeArrowheads="1"/>
          </p:cNvPicPr>
          <p:nvPr/>
        </p:nvPicPr>
        <p:blipFill>
          <a:blip r:embed="rId3"/>
          <a:srcRect/>
          <a:stretch>
            <a:fillRect/>
          </a:stretch>
        </p:blipFill>
        <p:spPr bwMode="auto">
          <a:xfrm>
            <a:off x="1214414" y="5572140"/>
            <a:ext cx="6353175" cy="695325"/>
          </a:xfrm>
          <a:prstGeom prst="rect">
            <a:avLst/>
          </a:prstGeom>
          <a:noFill/>
          <a:ln w="9525">
            <a:solidFill>
              <a:srgbClr val="C00000"/>
            </a:solidFill>
            <a:miter lim="800000"/>
            <a:headEnd/>
            <a:tailEnd/>
          </a:ln>
          <a:effectLst>
            <a:outerShdw blurRad="50800" dist="38100" dir="2700000" algn="tl" rotWithShape="0">
              <a:prstClr val="black">
                <a:alpha val="40000"/>
              </a:prst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descr="index.jpg"/>
          <p:cNvPicPr>
            <a:picLocks noGrp="1" noChangeAspect="1"/>
          </p:cNvPicPr>
          <p:nvPr>
            <p:ph idx="1"/>
          </p:nvPr>
        </p:nvPicPr>
        <p:blipFill>
          <a:blip r:embed="rId2"/>
          <a:stretch>
            <a:fillRect/>
          </a:stretch>
        </p:blipFill>
        <p:spPr>
          <a:xfrm>
            <a:off x="1142976" y="1285860"/>
            <a:ext cx="2071702" cy="1571636"/>
          </a:xfrm>
        </p:spPr>
      </p:pic>
      <p:pic>
        <p:nvPicPr>
          <p:cNvPr id="5" name="Image 4" descr="servlets-images-moteur.gif"/>
          <p:cNvPicPr>
            <a:picLocks noChangeAspect="1"/>
          </p:cNvPicPr>
          <p:nvPr/>
        </p:nvPicPr>
        <p:blipFill>
          <a:blip r:embed="rId3"/>
          <a:stretch>
            <a:fillRect/>
          </a:stretch>
        </p:blipFill>
        <p:spPr>
          <a:xfrm>
            <a:off x="4714876" y="1285860"/>
            <a:ext cx="3590925" cy="2571750"/>
          </a:xfrm>
          <a:prstGeom prst="rect">
            <a:avLst/>
          </a:prstGeom>
        </p:spPr>
      </p:pic>
      <p:pic>
        <p:nvPicPr>
          <p:cNvPr id="57346" name="Picture 2"/>
          <p:cNvPicPr>
            <a:picLocks noChangeAspect="1" noChangeArrowheads="1"/>
          </p:cNvPicPr>
          <p:nvPr/>
        </p:nvPicPr>
        <p:blipFill>
          <a:blip r:embed="rId4"/>
          <a:srcRect/>
          <a:stretch>
            <a:fillRect/>
          </a:stretch>
        </p:blipFill>
        <p:spPr bwMode="auto">
          <a:xfrm>
            <a:off x="0" y="3714752"/>
            <a:ext cx="8972550" cy="264795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5413" y="265113"/>
            <a:ext cx="8161363" cy="427037"/>
          </a:xfrm>
        </p:spPr>
        <p:txBody>
          <a:bodyPr/>
          <a:lstStyle/>
          <a:p>
            <a:r>
              <a:rPr lang="fr-FR" b="1" dirty="0">
                <a:latin typeface="Comic Sans MS" pitchFamily="66" charset="0"/>
              </a:rPr>
              <a:t>Setting Simple Bean </a:t>
            </a:r>
            <a:r>
              <a:rPr lang="fr-FR" b="1" dirty="0" err="1">
                <a:latin typeface="Comic Sans MS" pitchFamily="66" charset="0"/>
              </a:rPr>
              <a:t>Properties</a:t>
            </a:r>
            <a:r>
              <a:rPr lang="fr-FR" b="1" dirty="0">
                <a:latin typeface="Comic Sans MS" pitchFamily="66" charset="0"/>
              </a:rPr>
              <a:t>: </a:t>
            </a:r>
            <a:r>
              <a:rPr lang="fr-FR" b="1" dirty="0" err="1">
                <a:latin typeface="Comic Sans MS" pitchFamily="66" charset="0"/>
              </a:rPr>
              <a:t>jsp:setProperty</a:t>
            </a:r>
            <a:endParaRPr lang="fr-FR" dirty="0"/>
          </a:p>
        </p:txBody>
      </p:sp>
      <p:sp>
        <p:nvSpPr>
          <p:cNvPr id="3" name="Espace réservé du contenu 2"/>
          <p:cNvSpPr>
            <a:spLocks noGrp="1"/>
          </p:cNvSpPr>
          <p:nvPr>
            <p:ph idx="1"/>
          </p:nvPr>
        </p:nvSpPr>
        <p:spPr>
          <a:xfrm>
            <a:off x="179388" y="1392238"/>
            <a:ext cx="8786812" cy="1250944"/>
          </a:xfrm>
        </p:spPr>
        <p:txBody>
          <a:bodyPr/>
          <a:lstStyle/>
          <a:p>
            <a:pPr>
              <a:buNone/>
            </a:pPr>
            <a:r>
              <a:rPr lang="en-US" sz="1600" dirty="0">
                <a:latin typeface="Comic Sans MS" pitchFamily="66" charset="0"/>
              </a:rPr>
              <a:t>To modify bean properties, you normally use </a:t>
            </a:r>
            <a:r>
              <a:rPr lang="en-US" sz="1600" dirty="0" err="1">
                <a:latin typeface="Comic Sans MS" pitchFamily="66" charset="0"/>
              </a:rPr>
              <a:t>jsp:setProperty</a:t>
            </a:r>
            <a:r>
              <a:rPr lang="en-US" sz="1600" dirty="0">
                <a:latin typeface="Comic Sans MS" pitchFamily="66" charset="0"/>
              </a:rPr>
              <a:t>.</a:t>
            </a:r>
          </a:p>
          <a:p>
            <a:pPr>
              <a:buNone/>
            </a:pPr>
            <a:r>
              <a:rPr lang="en-US" sz="1600" dirty="0">
                <a:latin typeface="Comic Sans MS" pitchFamily="66" charset="0"/>
              </a:rPr>
              <a:t> This action has several different forms, but with the simplest form you supply three attributes: name (which should match the id given by </a:t>
            </a:r>
            <a:r>
              <a:rPr lang="en-US" sz="1600" dirty="0" err="1">
                <a:latin typeface="Comic Sans MS" pitchFamily="66" charset="0"/>
              </a:rPr>
              <a:t>jsp:useBean</a:t>
            </a:r>
            <a:r>
              <a:rPr lang="en-US" sz="1600" dirty="0">
                <a:latin typeface="Comic Sans MS" pitchFamily="66" charset="0"/>
              </a:rPr>
              <a:t>), property (the name of the property to change), and value (the new value). </a:t>
            </a:r>
            <a:endParaRPr lang="fr-FR" sz="1600" dirty="0">
              <a:latin typeface="Comic Sans MS" pitchFamily="66" charset="0"/>
            </a:endParaRPr>
          </a:p>
        </p:txBody>
      </p:sp>
      <p:pic>
        <p:nvPicPr>
          <p:cNvPr id="80898" name="Picture 2"/>
          <p:cNvPicPr>
            <a:picLocks noChangeAspect="1" noChangeArrowheads="1"/>
          </p:cNvPicPr>
          <p:nvPr/>
        </p:nvPicPr>
        <p:blipFill>
          <a:blip r:embed="rId2"/>
          <a:srcRect/>
          <a:stretch>
            <a:fillRect/>
          </a:stretch>
        </p:blipFill>
        <p:spPr bwMode="auto">
          <a:xfrm>
            <a:off x="471488" y="2733675"/>
            <a:ext cx="8201025" cy="1390650"/>
          </a:xfrm>
          <a:prstGeom prst="rect">
            <a:avLst/>
          </a:prstGeom>
          <a:noFill/>
          <a:ln w="9525">
            <a:solidFill>
              <a:srgbClr val="C00000"/>
            </a:solidFill>
            <a:miter lim="800000"/>
            <a:headEnd/>
            <a:tailEnd/>
          </a:ln>
          <a:effectLst>
            <a:outerShdw blurRad="50800" dist="38100" dir="2700000" algn="tl" rotWithShape="0">
              <a:prstClr val="black">
                <a:alpha val="40000"/>
              </a:prstClr>
            </a:outerShdw>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81922" name="Picture 2"/>
          <p:cNvPicPr>
            <a:picLocks noGrp="1" noChangeAspect="1" noChangeArrowheads="1"/>
          </p:cNvPicPr>
          <p:nvPr>
            <p:ph idx="1"/>
          </p:nvPr>
        </p:nvPicPr>
        <p:blipFill>
          <a:blip r:embed="rId2"/>
          <a:srcRect/>
          <a:stretch>
            <a:fillRect/>
          </a:stretch>
        </p:blipFill>
        <p:spPr bwMode="auto">
          <a:xfrm>
            <a:off x="1248569" y="1774825"/>
            <a:ext cx="6648450" cy="4295775"/>
          </a:xfrm>
          <a:prstGeom prst="rect">
            <a:avLst/>
          </a:prstGeom>
          <a:noFill/>
          <a:ln w="9525">
            <a:solidFill>
              <a:srgbClr val="C00000"/>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82946" name="Picture 2"/>
          <p:cNvPicPr>
            <a:picLocks noGrp="1" noChangeAspect="1" noChangeArrowheads="1"/>
          </p:cNvPicPr>
          <p:nvPr>
            <p:ph idx="1"/>
          </p:nvPr>
        </p:nvPicPr>
        <p:blipFill>
          <a:blip r:embed="rId2"/>
          <a:srcRect/>
          <a:stretch>
            <a:fillRect/>
          </a:stretch>
        </p:blipFill>
        <p:spPr bwMode="auto">
          <a:xfrm>
            <a:off x="857224" y="1214422"/>
            <a:ext cx="7215238" cy="5060950"/>
          </a:xfrm>
          <a:prstGeom prst="rect">
            <a:avLst/>
          </a:prstGeom>
          <a:noFill/>
          <a:ln w="9525">
            <a:solidFill>
              <a:srgbClr val="C00000"/>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83970" name="Picture 2"/>
          <p:cNvPicPr>
            <a:picLocks noGrp="1" noChangeAspect="1" noChangeArrowheads="1"/>
          </p:cNvPicPr>
          <p:nvPr>
            <p:ph idx="1"/>
          </p:nvPr>
        </p:nvPicPr>
        <p:blipFill>
          <a:blip r:embed="rId2"/>
          <a:srcRect/>
          <a:stretch>
            <a:fillRect/>
          </a:stretch>
        </p:blipFill>
        <p:spPr bwMode="auto">
          <a:xfrm>
            <a:off x="357158" y="1142984"/>
            <a:ext cx="7543800" cy="1381125"/>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a:latin typeface="Comic Sans MS" pitchFamily="66" charset="0"/>
              </a:rPr>
              <a:t>JavaBeans vs. Enterprise JavaBeans </a:t>
            </a:r>
            <a:endParaRPr lang="fr-FR" b="1" dirty="0">
              <a:latin typeface="Comic Sans MS" pitchFamily="66" charset="0"/>
            </a:endParaRPr>
          </a:p>
        </p:txBody>
      </p:sp>
      <p:sp>
        <p:nvSpPr>
          <p:cNvPr id="3" name="Espace réservé du contenu 2"/>
          <p:cNvSpPr>
            <a:spLocks noGrp="1"/>
          </p:cNvSpPr>
          <p:nvPr>
            <p:ph idx="1"/>
          </p:nvPr>
        </p:nvSpPr>
        <p:spPr>
          <a:xfrm>
            <a:off x="179388" y="1071546"/>
            <a:ext cx="8786812" cy="5381642"/>
          </a:xfrm>
        </p:spPr>
        <p:txBody>
          <a:bodyPr/>
          <a:lstStyle/>
          <a:p>
            <a:r>
              <a:rPr lang="en-US" sz="2000" dirty="0">
                <a:latin typeface="Comic Sans MS" pitchFamily="66" charset="0"/>
              </a:rPr>
              <a:t>JavaBeans has been at the center of many new paradigms and technologies that have emerged since its inception. </a:t>
            </a:r>
          </a:p>
          <a:p>
            <a:r>
              <a:rPr lang="en-US" sz="2000" dirty="0">
                <a:latin typeface="Comic Sans MS" pitchFamily="66" charset="0"/>
              </a:rPr>
              <a:t>Among emerging technologies, Enterprise JavaBeans has generated tremendous interest in the business computing community. </a:t>
            </a:r>
          </a:p>
          <a:p>
            <a:r>
              <a:rPr lang="en-US" sz="2000" dirty="0">
                <a:latin typeface="Comic Sans MS" pitchFamily="66" charset="0"/>
              </a:rPr>
              <a:t>However, </a:t>
            </a:r>
            <a:r>
              <a:rPr lang="en-US" sz="2000" b="1" dirty="0">
                <a:latin typeface="Comic Sans MS" pitchFamily="66" charset="0"/>
              </a:rPr>
              <a:t>a common misconception </a:t>
            </a:r>
            <a:r>
              <a:rPr lang="en-US" sz="2000" dirty="0">
                <a:latin typeface="Comic Sans MS" pitchFamily="66" charset="0"/>
              </a:rPr>
              <a:t>is that an Enterprise </a:t>
            </a:r>
            <a:r>
              <a:rPr lang="en-US" sz="2000" dirty="0" err="1">
                <a:latin typeface="Comic Sans MS" pitchFamily="66" charset="0"/>
              </a:rPr>
              <a:t>JavaBean</a:t>
            </a:r>
            <a:r>
              <a:rPr lang="en-US" sz="2000" dirty="0">
                <a:latin typeface="Comic Sans MS" pitchFamily="66" charset="0"/>
              </a:rPr>
              <a:t> is an extension of a "plain vanilla" </a:t>
            </a:r>
            <a:r>
              <a:rPr lang="en-US" sz="2000" dirty="0" err="1">
                <a:latin typeface="Comic Sans MS" pitchFamily="66" charset="0"/>
              </a:rPr>
              <a:t>JavaBean</a:t>
            </a:r>
            <a:r>
              <a:rPr lang="en-US" sz="2000" dirty="0">
                <a:latin typeface="Comic Sans MS" pitchFamily="66" charset="0"/>
              </a:rPr>
              <a:t> with enterprise functionality. While both JavaBeans and Enterprise JavaBeans are software component models, </a:t>
            </a:r>
            <a:r>
              <a:rPr lang="en-US" sz="2000" b="1" dirty="0">
                <a:latin typeface="Comic Sans MS" pitchFamily="66" charset="0"/>
              </a:rPr>
              <a:t>their purpose is different: </a:t>
            </a:r>
          </a:p>
          <a:p>
            <a:pPr lvl="1"/>
            <a:r>
              <a:rPr lang="en-US" sz="1700" dirty="0">
                <a:latin typeface="Comic Sans MS" pitchFamily="66" charset="0"/>
              </a:rPr>
              <a:t>A </a:t>
            </a:r>
            <a:r>
              <a:rPr lang="en-US" sz="1700" dirty="0" err="1">
                <a:latin typeface="Comic Sans MS" pitchFamily="66" charset="0"/>
              </a:rPr>
              <a:t>JavaBean</a:t>
            </a:r>
            <a:r>
              <a:rPr lang="en-US" sz="1700" dirty="0">
                <a:latin typeface="Comic Sans MS" pitchFamily="66" charset="0"/>
              </a:rPr>
              <a:t> is a general-purpose component model, </a:t>
            </a:r>
          </a:p>
          <a:p>
            <a:pPr lvl="1"/>
            <a:r>
              <a:rPr lang="en-US" sz="1700" dirty="0">
                <a:latin typeface="Comic Sans MS" pitchFamily="66" charset="0"/>
              </a:rPr>
              <a:t>whereas EJB, as the name suggests, is a component model that is enterprise specific.</a:t>
            </a:r>
          </a:p>
          <a:p>
            <a:pPr lvl="1"/>
            <a:r>
              <a:rPr lang="en-US" sz="1700" dirty="0">
                <a:latin typeface="Comic Sans MS" pitchFamily="66" charset="0"/>
              </a:rPr>
              <a:t>Even though these models have </a:t>
            </a:r>
            <a:r>
              <a:rPr lang="en-US" sz="1700" b="1" dirty="0">
                <a:latin typeface="Comic Sans MS" pitchFamily="66" charset="0"/>
              </a:rPr>
              <a:t>entirely different architectures</a:t>
            </a:r>
            <a:r>
              <a:rPr lang="en-US" sz="1700" dirty="0">
                <a:latin typeface="Comic Sans MS" pitchFamily="66" charset="0"/>
              </a:rPr>
              <a:t>, they </a:t>
            </a:r>
            <a:r>
              <a:rPr lang="en-US" sz="1700" b="1" dirty="0">
                <a:latin typeface="Comic Sans MS" pitchFamily="66" charset="0"/>
              </a:rPr>
              <a:t>adhere to certain underlying principles</a:t>
            </a:r>
            <a:r>
              <a:rPr lang="en-US" sz="1700" dirty="0">
                <a:latin typeface="Comic Sans MS" pitchFamily="66" charset="0"/>
              </a:rPr>
              <a:t> that generally govern a software component model. </a:t>
            </a:r>
          </a:p>
          <a:p>
            <a:r>
              <a:rPr lang="en-US" dirty="0">
                <a:latin typeface="Comic Sans MS" pitchFamily="66" charset="0"/>
              </a:rPr>
              <a:t>We'll use these principles and the basic characteristics of software components to compare JavaBeans and Enterprise JavaBeans. </a:t>
            </a:r>
          </a:p>
          <a:p>
            <a:endParaRPr lang="fr-F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5413" y="265113"/>
            <a:ext cx="8661429" cy="427037"/>
          </a:xfrm>
        </p:spPr>
        <p:txBody>
          <a:bodyPr/>
          <a:lstStyle/>
          <a:p>
            <a:r>
              <a:rPr lang="en-US" b="1" dirty="0">
                <a:latin typeface="Comic Sans MS" pitchFamily="66" charset="0"/>
              </a:rPr>
              <a:t>Basic characteristics of software components</a:t>
            </a:r>
            <a:endParaRPr lang="fr-FR" b="1" dirty="0"/>
          </a:p>
        </p:txBody>
      </p:sp>
      <p:sp>
        <p:nvSpPr>
          <p:cNvPr id="3" name="Espace réservé du contenu 2"/>
          <p:cNvSpPr>
            <a:spLocks noGrp="1"/>
          </p:cNvSpPr>
          <p:nvPr>
            <p:ph idx="1"/>
          </p:nvPr>
        </p:nvSpPr>
        <p:spPr>
          <a:xfrm>
            <a:off x="179388" y="1000108"/>
            <a:ext cx="8786812" cy="5453080"/>
          </a:xfrm>
        </p:spPr>
        <p:txBody>
          <a:bodyPr/>
          <a:lstStyle/>
          <a:p>
            <a:r>
              <a:rPr lang="en-US" sz="1600" b="1" dirty="0">
                <a:latin typeface="Comic Sans MS" pitchFamily="66" charset="0"/>
              </a:rPr>
              <a:t>Goals</a:t>
            </a:r>
            <a:r>
              <a:rPr lang="en-US" sz="1600" dirty="0">
                <a:latin typeface="Comic Sans MS" pitchFamily="66" charset="0"/>
              </a:rPr>
              <a:t> </a:t>
            </a:r>
            <a:br>
              <a:rPr lang="en-US" sz="1600" dirty="0">
                <a:latin typeface="Comic Sans MS" pitchFamily="66" charset="0"/>
              </a:rPr>
            </a:br>
            <a:r>
              <a:rPr lang="en-US" sz="1600" dirty="0">
                <a:latin typeface="Comic Sans MS" pitchFamily="66" charset="0"/>
              </a:rPr>
              <a:t>The underlying theme of both JavaBeans and Enterprise JavaBeans is, as Sun puts it, "Write once, run anywhere" (WORA). </a:t>
            </a:r>
          </a:p>
          <a:p>
            <a:pPr>
              <a:buNone/>
            </a:pPr>
            <a:r>
              <a:rPr lang="en-US" sz="1600" dirty="0">
                <a:latin typeface="Comic Sans MS" pitchFamily="66" charset="0"/>
              </a:rPr>
              <a:t>	Accordingly, the primary objective of both models is to ensure :</a:t>
            </a:r>
          </a:p>
          <a:p>
            <a:pPr lvl="1"/>
            <a:r>
              <a:rPr lang="en-US" sz="1300" dirty="0">
                <a:latin typeface="Comic Sans MS" pitchFamily="66" charset="0"/>
              </a:rPr>
              <a:t>portability, </a:t>
            </a:r>
          </a:p>
          <a:p>
            <a:pPr lvl="1"/>
            <a:r>
              <a:rPr lang="en-US" sz="1300" dirty="0">
                <a:latin typeface="Comic Sans MS" pitchFamily="66" charset="0"/>
              </a:rPr>
              <a:t>reusability 		</a:t>
            </a:r>
            <a:r>
              <a:rPr lang="en-US" sz="1400" dirty="0">
                <a:latin typeface="Comic Sans MS" pitchFamily="66" charset="0"/>
              </a:rPr>
              <a:t>of Java software components. </a:t>
            </a:r>
            <a:endParaRPr lang="en-US" sz="1300" dirty="0">
              <a:latin typeface="Comic Sans MS" pitchFamily="66" charset="0"/>
            </a:endParaRPr>
          </a:p>
          <a:p>
            <a:pPr lvl="1"/>
            <a:r>
              <a:rPr lang="en-US" sz="1300" dirty="0">
                <a:latin typeface="Comic Sans MS" pitchFamily="66" charset="0"/>
              </a:rPr>
              <a:t>Interoperability</a:t>
            </a:r>
          </a:p>
          <a:p>
            <a:pPr>
              <a:buNone/>
            </a:pPr>
            <a:r>
              <a:rPr lang="en-US" sz="1600" dirty="0">
                <a:latin typeface="Comic Sans MS" pitchFamily="66" charset="0"/>
              </a:rPr>
              <a:t> </a:t>
            </a:r>
          </a:p>
          <a:p>
            <a:pPr>
              <a:buNone/>
            </a:pPr>
            <a:endParaRPr lang="en-US" sz="1600" dirty="0">
              <a:latin typeface="Comic Sans MS" pitchFamily="66" charset="0"/>
            </a:endParaRPr>
          </a:p>
          <a:p>
            <a:pPr>
              <a:buNone/>
            </a:pPr>
            <a:endParaRPr lang="en-US" sz="1600" dirty="0">
              <a:latin typeface="Comic Sans MS" pitchFamily="66" charset="0"/>
            </a:endParaRPr>
          </a:p>
          <a:p>
            <a:endParaRPr lang="en-US" sz="1600" dirty="0">
              <a:latin typeface="Comic Sans MS" pitchFamily="66" charset="0"/>
            </a:endParaRPr>
          </a:p>
          <a:p>
            <a:endParaRPr lang="en-US" sz="1600" dirty="0">
              <a:latin typeface="Comic Sans MS" pitchFamily="66" charset="0"/>
            </a:endParaRPr>
          </a:p>
          <a:p>
            <a:endParaRPr lang="en-US" sz="1600" dirty="0">
              <a:latin typeface="Comic Sans MS" pitchFamily="66" charset="0"/>
            </a:endParaRPr>
          </a:p>
          <a:p>
            <a:pPr>
              <a:buNone/>
            </a:pPr>
            <a:br>
              <a:rPr lang="en-US" sz="1600" dirty="0">
                <a:latin typeface="Comic Sans MS" pitchFamily="66" charset="0"/>
              </a:rPr>
            </a:br>
            <a:endParaRPr lang="fr-FR" dirty="0"/>
          </a:p>
        </p:txBody>
      </p:sp>
      <p:sp>
        <p:nvSpPr>
          <p:cNvPr id="4" name="Accolade fermante 3"/>
          <p:cNvSpPr/>
          <p:nvPr/>
        </p:nvSpPr>
        <p:spPr bwMode="auto">
          <a:xfrm>
            <a:off x="2214546" y="2143116"/>
            <a:ext cx="285752" cy="642942"/>
          </a:xfrm>
          <a:prstGeom prst="righ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fr-FR" sz="2600" b="0" i="0" u="none" strike="noStrike" cap="none" normalizeH="0" baseline="0">
              <a:ln>
                <a:noFill/>
              </a:ln>
              <a:solidFill>
                <a:schemeClr val="tx1"/>
              </a:solidFill>
              <a:effectLst/>
              <a:latin typeface="Arial" charset="0"/>
              <a:cs typeface="Arial"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nvGraphicFramePr>
        <p:xfrm>
          <a:off x="357158" y="1571612"/>
          <a:ext cx="8358246" cy="4363486"/>
        </p:xfrm>
        <a:graphic>
          <a:graphicData uri="http://schemas.openxmlformats.org/drawingml/2006/table">
            <a:tbl>
              <a:tblPr firstRow="1" bandRow="1">
                <a:tableStyleId>{93296810-A885-4BE3-A3E7-6D5BEEA58F35}</a:tableStyleId>
              </a:tblPr>
              <a:tblGrid>
                <a:gridCol w="4179123">
                  <a:extLst>
                    <a:ext uri="{9D8B030D-6E8A-4147-A177-3AD203B41FA5}">
                      <a16:colId xmlns:a16="http://schemas.microsoft.com/office/drawing/2014/main" val="20000"/>
                    </a:ext>
                  </a:extLst>
                </a:gridCol>
                <a:gridCol w="4179123">
                  <a:extLst>
                    <a:ext uri="{9D8B030D-6E8A-4147-A177-3AD203B41FA5}">
                      <a16:colId xmlns:a16="http://schemas.microsoft.com/office/drawing/2014/main" val="20001"/>
                    </a:ext>
                  </a:extLst>
                </a:gridCol>
              </a:tblGrid>
              <a:tr h="441267">
                <a:tc>
                  <a:txBody>
                    <a:bodyPr/>
                    <a:lstStyle/>
                    <a:p>
                      <a:r>
                        <a:rPr lang="en-US" sz="1800" dirty="0">
                          <a:latin typeface="Comic Sans MS" pitchFamily="66" charset="0"/>
                        </a:rPr>
                        <a:t>JB</a:t>
                      </a:r>
                      <a:endParaRPr lang="fr-FR" dirty="0">
                        <a:latin typeface="Comic Sans MS" pitchFamily="66" charset="0"/>
                      </a:endParaRPr>
                    </a:p>
                  </a:txBody>
                  <a:tcPr/>
                </a:tc>
                <a:tc>
                  <a:txBody>
                    <a:bodyPr/>
                    <a:lstStyle/>
                    <a:p>
                      <a:r>
                        <a:rPr lang="en-US" dirty="0">
                          <a:latin typeface="Comic Sans MS" pitchFamily="66" charset="0"/>
                        </a:rPr>
                        <a:t>EJB</a:t>
                      </a:r>
                      <a:endParaRPr lang="fr-FR" dirty="0">
                        <a:latin typeface="Comic Sans MS" pitchFamily="66" charset="0"/>
                      </a:endParaRPr>
                    </a:p>
                  </a:txBody>
                  <a:tcPr/>
                </a:tc>
                <a:extLst>
                  <a:ext uri="{0D108BD9-81ED-4DB2-BD59-A6C34878D82A}">
                    <a16:rowId xmlns:a16="http://schemas.microsoft.com/office/drawing/2014/main" val="10000"/>
                  </a:ext>
                </a:extLst>
              </a:tr>
              <a:tr h="1487560">
                <a:tc>
                  <a:txBody>
                    <a:bodyPr/>
                    <a:lstStyle/>
                    <a:p>
                      <a:pPr marL="65088" lvl="0" indent="-200025" algn="l" defTabSz="642938" rtl="0" eaLnBrk="1" fontAlgn="base" hangingPunct="1">
                        <a:spcBef>
                          <a:spcPct val="20000"/>
                        </a:spcBef>
                        <a:spcAft>
                          <a:spcPct val="0"/>
                        </a:spcAft>
                        <a:buChar char="–"/>
                      </a:pPr>
                      <a:r>
                        <a:rPr lang="en-US" sz="1300" dirty="0">
                          <a:solidFill>
                            <a:srgbClr val="003399"/>
                          </a:solidFill>
                          <a:latin typeface="Comic Sans MS" pitchFamily="66" charset="0"/>
                          <a:cs typeface="+mn-cs"/>
                        </a:rPr>
                        <a:t>Low-level approach to developing reusable software components.</a:t>
                      </a:r>
                    </a:p>
                    <a:p>
                      <a:pPr marL="65088" lvl="0" indent="-200025" algn="l" defTabSz="642938" rtl="0" eaLnBrk="1" fontAlgn="base" hangingPunct="1">
                        <a:spcBef>
                          <a:spcPct val="20000"/>
                        </a:spcBef>
                        <a:spcAft>
                          <a:spcPct val="0"/>
                        </a:spcAft>
                        <a:buChar char="–"/>
                      </a:pPr>
                      <a:r>
                        <a:rPr lang="en-US" sz="1300" dirty="0">
                          <a:solidFill>
                            <a:srgbClr val="003399"/>
                          </a:solidFill>
                          <a:latin typeface="Comic Sans MS" pitchFamily="66" charset="0"/>
                          <a:cs typeface="+mn-cs"/>
                        </a:rPr>
                        <a:t>Vendors offer JavaBeans in a variety of fields.</a:t>
                      </a:r>
                    </a:p>
                    <a:p>
                      <a:pPr marL="65088" lvl="0" indent="-200025" algn="l" defTabSz="642938" rtl="0" eaLnBrk="1" fontAlgn="base" hangingPunct="1">
                        <a:spcBef>
                          <a:spcPct val="20000"/>
                        </a:spcBef>
                        <a:spcAft>
                          <a:spcPct val="0"/>
                        </a:spcAft>
                        <a:buChar char="–"/>
                      </a:pPr>
                      <a:r>
                        <a:rPr lang="en-US" sz="1300" dirty="0">
                          <a:solidFill>
                            <a:srgbClr val="003399"/>
                          </a:solidFill>
                          <a:latin typeface="Comic Sans MS" pitchFamily="66" charset="0"/>
                          <a:cs typeface="+mn-cs"/>
                        </a:rPr>
                        <a:t>Some JavaBeans may be common to multiple fields</a:t>
                      </a:r>
                    </a:p>
                    <a:p>
                      <a:pPr marL="65088" lvl="0" indent="-200025" algn="l" defTabSz="642938" rtl="0" eaLnBrk="1" fontAlgn="base" hangingPunct="1">
                        <a:spcBef>
                          <a:spcPct val="20000"/>
                        </a:spcBef>
                        <a:spcAft>
                          <a:spcPct val="0"/>
                        </a:spcAft>
                        <a:buChar char="–"/>
                      </a:pPr>
                      <a:r>
                        <a:rPr lang="en-US" sz="1300" b="1" dirty="0">
                          <a:solidFill>
                            <a:srgbClr val="003399"/>
                          </a:solidFill>
                          <a:latin typeface="Comic Sans MS" pitchFamily="66" charset="0"/>
                          <a:cs typeface="+mn-cs"/>
                        </a:rPr>
                        <a:t>Example</a:t>
                      </a:r>
                      <a:r>
                        <a:rPr lang="en-US" sz="1300" dirty="0">
                          <a:solidFill>
                            <a:srgbClr val="003399"/>
                          </a:solidFill>
                          <a:latin typeface="Comic Sans MS" pitchFamily="66" charset="0"/>
                          <a:cs typeface="+mn-cs"/>
                        </a:rPr>
                        <a:t> : A chart bean.</a:t>
                      </a:r>
                      <a:endParaRPr lang="fr-FR" sz="1300" dirty="0">
                        <a:solidFill>
                          <a:srgbClr val="003399"/>
                        </a:solidFill>
                        <a:latin typeface="Comic Sans MS" pitchFamily="66" charset="0"/>
                        <a:cs typeface="+mn-cs"/>
                      </a:endParaRPr>
                    </a:p>
                  </a:txBody>
                  <a:tcPr/>
                </a:tc>
                <a:tc>
                  <a:txBody>
                    <a:bodyPr/>
                    <a:lstStyle/>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High-level approach to building distributed systems.</a:t>
                      </a:r>
                    </a:p>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Programming only the business logic.</a:t>
                      </a:r>
                    </a:p>
                    <a:p>
                      <a:pPr marL="65088" lvl="0" indent="-200025" algn="l" defTabSz="642938" rtl="0" eaLnBrk="1" fontAlgn="base" latinLnBrk="0" hangingPunct="1">
                        <a:spcBef>
                          <a:spcPct val="20000"/>
                        </a:spcBef>
                        <a:spcAft>
                          <a:spcPct val="0"/>
                        </a:spcAft>
                        <a:buFont typeface="Arial" pitchFamily="34" charset="0"/>
                        <a:buChar char="–"/>
                      </a:pPr>
                      <a:r>
                        <a:rPr lang="en-US" sz="1300" kern="1200" dirty="0">
                          <a:solidFill>
                            <a:srgbClr val="003399"/>
                          </a:solidFill>
                          <a:latin typeface="Comic Sans MS" pitchFamily="66" charset="0"/>
                          <a:ea typeface="+mn-ea"/>
                          <a:cs typeface="+mn-cs"/>
                        </a:rPr>
                        <a:t>Transactional behavior, security, connection pooling, networking or threading are delegated to the server vendor.</a:t>
                      </a:r>
                      <a:endParaRPr lang="fr-FR" sz="1300" kern="1200" dirty="0">
                        <a:solidFill>
                          <a:srgbClr val="003399"/>
                        </a:solidFill>
                        <a:latin typeface="Comic Sans MS" pitchFamily="66" charset="0"/>
                        <a:ea typeface="+mn-ea"/>
                        <a:cs typeface="+mn-cs"/>
                      </a:endParaRPr>
                    </a:p>
                  </a:txBody>
                  <a:tcPr/>
                </a:tc>
                <a:extLst>
                  <a:ext uri="{0D108BD9-81ED-4DB2-BD59-A6C34878D82A}">
                    <a16:rowId xmlns:a16="http://schemas.microsoft.com/office/drawing/2014/main" val="10001"/>
                  </a:ext>
                </a:extLst>
              </a:tr>
              <a:tr h="1857388">
                <a:tc>
                  <a:txBody>
                    <a:bodyPr/>
                    <a:lstStyle/>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It is a reusable software component that can be visually manipulated in </a:t>
                      </a:r>
                      <a:r>
                        <a:rPr lang="en-US" sz="1300" b="1" kern="1200" dirty="0">
                          <a:solidFill>
                            <a:srgbClr val="003399"/>
                          </a:solidFill>
                          <a:latin typeface="Comic Sans MS" pitchFamily="66" charset="0"/>
                          <a:ea typeface="+mn-ea"/>
                          <a:cs typeface="+mn-cs"/>
                        </a:rPr>
                        <a:t>a builder tool</a:t>
                      </a:r>
                      <a:r>
                        <a:rPr lang="en-US" sz="1300" b="1" kern="1200" baseline="0" dirty="0">
                          <a:solidFill>
                            <a:srgbClr val="003399"/>
                          </a:solidFill>
                          <a:latin typeface="Comic Sans MS" pitchFamily="66" charset="0"/>
                          <a:ea typeface="+mn-ea"/>
                          <a:cs typeface="+mn-cs"/>
                        </a:rPr>
                        <a:t> </a:t>
                      </a:r>
                      <a:r>
                        <a:rPr lang="en-US" sz="1300" b="0" kern="1200" baseline="0" dirty="0">
                          <a:solidFill>
                            <a:srgbClr val="003399"/>
                          </a:solidFill>
                          <a:latin typeface="Comic Sans MS" pitchFamily="66" charset="0"/>
                          <a:ea typeface="+mn-ea"/>
                          <a:cs typeface="+mn-cs"/>
                        </a:rPr>
                        <a:t>(to </a:t>
                      </a:r>
                      <a:r>
                        <a:rPr lang="en-US" sz="1300" kern="1200" dirty="0">
                          <a:solidFill>
                            <a:srgbClr val="003399"/>
                          </a:solidFill>
                          <a:latin typeface="Comic Sans MS" pitchFamily="66" charset="0"/>
                          <a:ea typeface="+mn-ea"/>
                          <a:cs typeface="+mn-cs"/>
                        </a:rPr>
                        <a:t>assemble applications by visually connecting beans or customize beans visually). </a:t>
                      </a:r>
                    </a:p>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JavaBeans are saved as serialized prototypes (.ser files). </a:t>
                      </a:r>
                    </a:p>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They are instantiated differently, though, as saved beans have to be resurrected from their serialized prototypes.</a:t>
                      </a:r>
                      <a:endParaRPr lang="fr-FR" sz="1300" kern="1200" dirty="0">
                        <a:solidFill>
                          <a:srgbClr val="003399"/>
                        </a:solidFill>
                        <a:latin typeface="Comic Sans MS" pitchFamily="66" charset="0"/>
                        <a:ea typeface="+mn-ea"/>
                        <a:cs typeface="+mn-cs"/>
                      </a:endParaRPr>
                    </a:p>
                  </a:txBody>
                  <a:tcPr/>
                </a:tc>
                <a:tc>
                  <a:txBody>
                    <a:bodyPr/>
                    <a:lstStyle/>
                    <a:p>
                      <a:pPr marL="65088" marR="0" lvl="0" indent="-200025" algn="l" defTabSz="642938" rtl="0" eaLnBrk="1" fontAlgn="base" latinLnBrk="0" hangingPunct="1">
                        <a:lnSpc>
                          <a:spcPct val="100000"/>
                        </a:lnSpc>
                        <a:spcBef>
                          <a:spcPct val="20000"/>
                        </a:spcBef>
                        <a:spcAft>
                          <a:spcPct val="0"/>
                        </a:spcAft>
                        <a:buClrTx/>
                        <a:buSzTx/>
                        <a:buFontTx/>
                        <a:buChar char="–"/>
                        <a:tabLst/>
                        <a:defRPr/>
                      </a:pPr>
                      <a:r>
                        <a:rPr lang="en-US" sz="1300" kern="1200" dirty="0">
                          <a:solidFill>
                            <a:srgbClr val="003399"/>
                          </a:solidFill>
                          <a:latin typeface="Comic Sans MS" pitchFamily="66" charset="0"/>
                          <a:ea typeface="+mn-ea"/>
                          <a:cs typeface="+mn-cs"/>
                        </a:rPr>
                        <a:t>EJBs are reusable server-side software components. </a:t>
                      </a:r>
                    </a:p>
                    <a:p>
                      <a:pPr marL="65088" marR="0" lvl="0" indent="-200025" algn="l" defTabSz="642938" rtl="0" eaLnBrk="1" fontAlgn="base" latinLnBrk="0" hangingPunct="1">
                        <a:lnSpc>
                          <a:spcPct val="100000"/>
                        </a:lnSpc>
                        <a:spcBef>
                          <a:spcPct val="20000"/>
                        </a:spcBef>
                        <a:spcAft>
                          <a:spcPct val="0"/>
                        </a:spcAft>
                        <a:buClrTx/>
                        <a:buSzTx/>
                        <a:buFontTx/>
                        <a:buChar char="–"/>
                        <a:tabLst/>
                        <a:defRPr/>
                      </a:pPr>
                      <a:r>
                        <a:rPr lang="en-US" sz="1300" kern="1200" dirty="0">
                          <a:solidFill>
                            <a:srgbClr val="003399"/>
                          </a:solidFill>
                          <a:latin typeface="Comic Sans MS" pitchFamily="66" charset="0"/>
                          <a:ea typeface="+mn-ea"/>
                          <a:cs typeface="+mn-cs"/>
                        </a:rPr>
                        <a:t>EJBs facilitate the development of distributed Java applications, providing an object-oriented </a:t>
                      </a:r>
                      <a:r>
                        <a:rPr lang="en-US" sz="1300" b="1" kern="1200" dirty="0">
                          <a:solidFill>
                            <a:srgbClr val="003399"/>
                          </a:solidFill>
                          <a:latin typeface="Comic Sans MS" pitchFamily="66" charset="0"/>
                          <a:ea typeface="+mn-ea"/>
                          <a:cs typeface="+mn-cs"/>
                        </a:rPr>
                        <a:t>transactional</a:t>
                      </a:r>
                      <a:r>
                        <a:rPr lang="en-US" sz="1300" kern="1200" dirty="0">
                          <a:solidFill>
                            <a:srgbClr val="003399"/>
                          </a:solidFill>
                          <a:latin typeface="Comic Sans MS" pitchFamily="66" charset="0"/>
                          <a:ea typeface="+mn-ea"/>
                          <a:cs typeface="+mn-cs"/>
                        </a:rPr>
                        <a:t> </a:t>
                      </a:r>
                      <a:r>
                        <a:rPr lang="en-US" sz="1300" b="1" kern="1200" dirty="0">
                          <a:solidFill>
                            <a:srgbClr val="003399"/>
                          </a:solidFill>
                          <a:latin typeface="Comic Sans MS" pitchFamily="66" charset="0"/>
                          <a:ea typeface="+mn-ea"/>
                          <a:cs typeface="+mn-cs"/>
                        </a:rPr>
                        <a:t>environment</a:t>
                      </a:r>
                      <a:r>
                        <a:rPr lang="en-US" sz="1300" kern="1200" dirty="0">
                          <a:solidFill>
                            <a:srgbClr val="003399"/>
                          </a:solidFill>
                          <a:latin typeface="Comic Sans MS" pitchFamily="66" charset="0"/>
                          <a:ea typeface="+mn-ea"/>
                          <a:cs typeface="+mn-cs"/>
                        </a:rPr>
                        <a:t> for building distributed, </a:t>
                      </a:r>
                      <a:r>
                        <a:rPr lang="en-US" sz="1300" b="1" kern="1200" dirty="0">
                          <a:solidFill>
                            <a:srgbClr val="003399"/>
                          </a:solidFill>
                          <a:latin typeface="Comic Sans MS" pitchFamily="66" charset="0"/>
                          <a:ea typeface="+mn-ea"/>
                          <a:cs typeface="+mn-cs"/>
                        </a:rPr>
                        <a:t>multitier</a:t>
                      </a:r>
                      <a:r>
                        <a:rPr lang="en-US" sz="1300" kern="1200" dirty="0">
                          <a:solidFill>
                            <a:srgbClr val="003399"/>
                          </a:solidFill>
                          <a:latin typeface="Comic Sans MS" pitchFamily="66" charset="0"/>
                          <a:ea typeface="+mn-ea"/>
                          <a:cs typeface="+mn-cs"/>
                        </a:rPr>
                        <a:t> enterprise components. </a:t>
                      </a:r>
                    </a:p>
                    <a:p>
                      <a:pPr marL="65088" marR="0" lvl="0" indent="-200025" algn="l" defTabSz="642938" rtl="0" eaLnBrk="1" fontAlgn="base" latinLnBrk="0" hangingPunct="1">
                        <a:lnSpc>
                          <a:spcPct val="100000"/>
                        </a:lnSpc>
                        <a:spcBef>
                          <a:spcPct val="20000"/>
                        </a:spcBef>
                        <a:spcAft>
                          <a:spcPct val="0"/>
                        </a:spcAft>
                        <a:buClrTx/>
                        <a:buSzTx/>
                        <a:buFontTx/>
                        <a:buChar char="–"/>
                        <a:tabLst/>
                        <a:defRPr/>
                      </a:pPr>
                      <a:r>
                        <a:rPr lang="en-US" sz="1300" kern="1200" dirty="0">
                          <a:solidFill>
                            <a:srgbClr val="003399"/>
                          </a:solidFill>
                          <a:latin typeface="Comic Sans MS" pitchFamily="66" charset="0"/>
                          <a:ea typeface="+mn-ea"/>
                          <a:cs typeface="+mn-cs"/>
                        </a:rPr>
                        <a:t>An EJB is a </a:t>
                      </a:r>
                      <a:r>
                        <a:rPr lang="en-US" sz="1300" b="1" kern="1200" dirty="0">
                          <a:solidFill>
                            <a:srgbClr val="003399"/>
                          </a:solidFill>
                          <a:latin typeface="Comic Sans MS" pitchFamily="66" charset="0"/>
                          <a:ea typeface="+mn-ea"/>
                          <a:cs typeface="+mn-cs"/>
                        </a:rPr>
                        <a:t>remote</a:t>
                      </a:r>
                      <a:r>
                        <a:rPr lang="en-US" sz="1300" kern="1200" dirty="0">
                          <a:solidFill>
                            <a:srgbClr val="003399"/>
                          </a:solidFill>
                          <a:latin typeface="Comic Sans MS" pitchFamily="66" charset="0"/>
                          <a:ea typeface="+mn-ea"/>
                          <a:cs typeface="+mn-cs"/>
                        </a:rPr>
                        <a:t> </a:t>
                      </a:r>
                      <a:r>
                        <a:rPr lang="en-US" sz="1300" b="1" kern="1200" dirty="0">
                          <a:solidFill>
                            <a:srgbClr val="003399"/>
                          </a:solidFill>
                          <a:latin typeface="Comic Sans MS" pitchFamily="66" charset="0"/>
                          <a:ea typeface="+mn-ea"/>
                          <a:cs typeface="+mn-cs"/>
                        </a:rPr>
                        <a:t>object</a:t>
                      </a:r>
                      <a:r>
                        <a:rPr lang="en-US" sz="1300" kern="1200" dirty="0">
                          <a:solidFill>
                            <a:srgbClr val="003399"/>
                          </a:solidFill>
                          <a:latin typeface="Comic Sans MS" pitchFamily="66" charset="0"/>
                          <a:ea typeface="+mn-ea"/>
                          <a:cs typeface="+mn-cs"/>
                        </a:rPr>
                        <a:t>, which needs the services of an EJB container in which to execute. </a:t>
                      </a:r>
                    </a:p>
                    <a:p>
                      <a:pPr marL="65088" lvl="0" indent="-200025" algn="l" defTabSz="642938" rtl="0" eaLnBrk="1" fontAlgn="base" latinLnBrk="0" hangingPunct="1">
                        <a:spcBef>
                          <a:spcPct val="20000"/>
                        </a:spcBef>
                        <a:spcAft>
                          <a:spcPct val="0"/>
                        </a:spcAft>
                        <a:buNone/>
                      </a:pPr>
                      <a:endParaRPr lang="fr-FR" sz="1300" kern="1200" dirty="0">
                        <a:solidFill>
                          <a:srgbClr val="003399"/>
                        </a:solidFill>
                        <a:latin typeface="Comic Sans MS" pitchFamily="66" charset="0"/>
                        <a:ea typeface="+mn-ea"/>
                        <a:cs typeface="+mn-cs"/>
                      </a:endParaRPr>
                    </a:p>
                  </a:txBody>
                  <a:tcPr/>
                </a:tc>
                <a:extLst>
                  <a:ext uri="{0D108BD9-81ED-4DB2-BD59-A6C34878D82A}">
                    <a16:rowId xmlns:a16="http://schemas.microsoft.com/office/drawing/2014/main" val="10002"/>
                  </a:ext>
                </a:extLst>
              </a:tr>
              <a:tr h="441267">
                <a:tc>
                  <a:txBody>
                    <a:bodyPr/>
                    <a:lstStyle/>
                    <a:p>
                      <a:endParaRPr lang="fr-FR" dirty="0"/>
                    </a:p>
                  </a:txBody>
                  <a:tcPr/>
                </a:tc>
                <a:tc>
                  <a:txBody>
                    <a:bodyPr/>
                    <a:lstStyle/>
                    <a:p>
                      <a:endParaRPr lang="fr-FR"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142844" y="1285860"/>
          <a:ext cx="8786812" cy="4755458"/>
        </p:xfrm>
        <a:graphic>
          <a:graphicData uri="http://schemas.openxmlformats.org/drawingml/2006/table">
            <a:tbl>
              <a:tblPr firstRow="1" bandRow="1">
                <a:tableStyleId>{93296810-A885-4BE3-A3E7-6D5BEEA58F35}</a:tableStyleId>
              </a:tblPr>
              <a:tblGrid>
                <a:gridCol w="4393406">
                  <a:extLst>
                    <a:ext uri="{9D8B030D-6E8A-4147-A177-3AD203B41FA5}">
                      <a16:colId xmlns:a16="http://schemas.microsoft.com/office/drawing/2014/main" val="20000"/>
                    </a:ext>
                  </a:extLst>
                </a:gridCol>
                <a:gridCol w="4393406">
                  <a:extLst>
                    <a:ext uri="{9D8B030D-6E8A-4147-A177-3AD203B41FA5}">
                      <a16:colId xmlns:a16="http://schemas.microsoft.com/office/drawing/2014/main" val="20001"/>
                    </a:ext>
                  </a:extLst>
                </a:gridCol>
              </a:tblGrid>
              <a:tr h="253772">
                <a:tc>
                  <a:txBody>
                    <a:bodyPr/>
                    <a:lstStyle/>
                    <a:p>
                      <a:r>
                        <a:rPr lang="en-US" sz="1800" dirty="0">
                          <a:latin typeface="Comic Sans MS" pitchFamily="66" charset="0"/>
                        </a:rPr>
                        <a:t>JB</a:t>
                      </a:r>
                      <a:endParaRPr lang="fr-FR" dirty="0">
                        <a:latin typeface="Comic Sans MS" pitchFamily="66" charset="0"/>
                      </a:endParaRPr>
                    </a:p>
                  </a:txBody>
                  <a:tcPr/>
                </a:tc>
                <a:tc>
                  <a:txBody>
                    <a:bodyPr/>
                    <a:lstStyle/>
                    <a:p>
                      <a:r>
                        <a:rPr lang="en-US" dirty="0">
                          <a:latin typeface="Comic Sans MS" pitchFamily="66" charset="0"/>
                        </a:rPr>
                        <a:t>EJB</a:t>
                      </a:r>
                      <a:endParaRPr lang="fr-FR" dirty="0">
                        <a:latin typeface="Comic Sans MS" pitchFamily="66" charset="0"/>
                      </a:endParaRPr>
                    </a:p>
                  </a:txBody>
                  <a:tcPr/>
                </a:tc>
                <a:extLst>
                  <a:ext uri="{0D108BD9-81ED-4DB2-BD59-A6C34878D82A}">
                    <a16:rowId xmlns:a16="http://schemas.microsoft.com/office/drawing/2014/main" val="10000"/>
                  </a:ext>
                </a:extLst>
              </a:tr>
              <a:tr h="4389698">
                <a:tc>
                  <a:txBody>
                    <a:bodyPr/>
                    <a:lstStyle/>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In the </a:t>
                      </a:r>
                      <a:r>
                        <a:rPr lang="en-US" sz="1300" kern="1200" dirty="0" err="1">
                          <a:solidFill>
                            <a:srgbClr val="003399"/>
                          </a:solidFill>
                          <a:latin typeface="Comic Sans MS" pitchFamily="66" charset="0"/>
                          <a:ea typeface="+mn-ea"/>
                          <a:cs typeface="+mn-cs"/>
                        </a:rPr>
                        <a:t>JavaBean</a:t>
                      </a:r>
                      <a:r>
                        <a:rPr lang="en-US" sz="1300" kern="1200" dirty="0">
                          <a:solidFill>
                            <a:srgbClr val="003399"/>
                          </a:solidFill>
                          <a:latin typeface="Comic Sans MS" pitchFamily="66" charset="0"/>
                          <a:ea typeface="+mn-ea"/>
                          <a:cs typeface="+mn-cs"/>
                        </a:rPr>
                        <a:t> model (Architecture), the structure and behavior of a bean is described by three basic features: properties (attributes), methods (behavior) and events.</a:t>
                      </a:r>
                    </a:p>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Events serve two purposes : </a:t>
                      </a:r>
                    </a:p>
                    <a:p>
                      <a:pPr marL="522288" lvl="1" indent="-200025" algn="l" defTabSz="642938" rtl="0" eaLnBrk="1" fontAlgn="base" latinLnBrk="0" hangingPunct="1">
                        <a:spcBef>
                          <a:spcPct val="20000"/>
                        </a:spcBef>
                        <a:spcAft>
                          <a:spcPct val="0"/>
                        </a:spcAft>
                        <a:buChar char="–"/>
                      </a:pPr>
                      <a:r>
                        <a:rPr lang="en-US" sz="1300" b="1" kern="1200" dirty="0">
                          <a:solidFill>
                            <a:srgbClr val="003399"/>
                          </a:solidFill>
                          <a:latin typeface="Comic Sans MS" pitchFamily="66" charset="0"/>
                          <a:ea typeface="+mn-ea"/>
                          <a:cs typeface="+mn-cs"/>
                        </a:rPr>
                        <a:t>Bean connection</a:t>
                      </a:r>
                      <a:r>
                        <a:rPr lang="en-US" sz="1300" kern="1200" dirty="0">
                          <a:solidFill>
                            <a:srgbClr val="003399"/>
                          </a:solidFill>
                          <a:latin typeface="Comic Sans MS" pitchFamily="66" charset="0"/>
                          <a:ea typeface="+mn-ea"/>
                          <a:cs typeface="+mn-cs"/>
                        </a:rPr>
                        <a:t>: When a bean is running in a builder tool, events enable visual connection. </a:t>
                      </a:r>
                    </a:p>
                    <a:p>
                      <a:pPr marL="522288" lvl="1" indent="-200025" algn="l" defTabSz="642938" rtl="0" eaLnBrk="1" fontAlgn="base" latinLnBrk="0" hangingPunct="1">
                        <a:spcBef>
                          <a:spcPct val="20000"/>
                        </a:spcBef>
                        <a:spcAft>
                          <a:spcPct val="0"/>
                        </a:spcAft>
                        <a:buChar char="–"/>
                      </a:pPr>
                      <a:r>
                        <a:rPr lang="en-US" sz="1300" b="1" kern="1200" dirty="0">
                          <a:solidFill>
                            <a:srgbClr val="003399"/>
                          </a:solidFill>
                          <a:latin typeface="Comic Sans MS" pitchFamily="66" charset="0"/>
                          <a:ea typeface="+mn-ea"/>
                          <a:cs typeface="+mn-cs"/>
                        </a:rPr>
                        <a:t>Notification</a:t>
                      </a:r>
                      <a:r>
                        <a:rPr lang="en-US" sz="1300" kern="1200" dirty="0">
                          <a:solidFill>
                            <a:srgbClr val="003399"/>
                          </a:solidFill>
                          <a:latin typeface="Comic Sans MS" pitchFamily="66" charset="0"/>
                          <a:ea typeface="+mn-ea"/>
                          <a:cs typeface="+mn-cs"/>
                        </a:rPr>
                        <a:t>: When a bean is running in an application, events notify occurrences and pass data from source to target. </a:t>
                      </a:r>
                    </a:p>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When a bean is inserted in a visual builder tool, its exposed properties, methods and events are discovered through the twofold process called </a:t>
                      </a:r>
                      <a:r>
                        <a:rPr lang="en-US" sz="1300" b="1" kern="1200" dirty="0">
                          <a:solidFill>
                            <a:srgbClr val="003399"/>
                          </a:solidFill>
                          <a:latin typeface="Comic Sans MS" pitchFamily="66" charset="0"/>
                          <a:ea typeface="+mn-ea"/>
                          <a:cs typeface="+mn-cs"/>
                        </a:rPr>
                        <a:t>introspection,</a:t>
                      </a:r>
                      <a:r>
                        <a:rPr lang="en-US" sz="1300" kern="1200" dirty="0">
                          <a:solidFill>
                            <a:srgbClr val="003399"/>
                          </a:solidFill>
                          <a:latin typeface="Comic Sans MS" pitchFamily="66" charset="0"/>
                          <a:ea typeface="+mn-ea"/>
                          <a:cs typeface="+mn-cs"/>
                        </a:rPr>
                        <a:t> which involves: Discovery from the explicit information, which is provided by the bean provider through a bean-specific class called </a:t>
                      </a:r>
                      <a:r>
                        <a:rPr lang="en-US" sz="1300" b="1" kern="1200" dirty="0" err="1">
                          <a:solidFill>
                            <a:srgbClr val="003399"/>
                          </a:solidFill>
                          <a:latin typeface="Comic Sans MS" pitchFamily="66" charset="0"/>
                          <a:ea typeface="+mn-ea"/>
                          <a:cs typeface="+mn-cs"/>
                        </a:rPr>
                        <a:t>BeanInfo</a:t>
                      </a:r>
                      <a:r>
                        <a:rPr lang="en-US" sz="1300" kern="1200" dirty="0">
                          <a:solidFill>
                            <a:srgbClr val="003399"/>
                          </a:solidFill>
                          <a:latin typeface="Comic Sans MS" pitchFamily="66" charset="0"/>
                          <a:ea typeface="+mn-ea"/>
                          <a:cs typeface="+mn-cs"/>
                        </a:rPr>
                        <a:t>. </a:t>
                      </a:r>
                    </a:p>
                    <a:p>
                      <a:pPr marL="65088" marR="0" lvl="0" indent="-200025" algn="l" defTabSz="642938" rtl="0" eaLnBrk="1" fontAlgn="base" latinLnBrk="0" hangingPunct="1">
                        <a:lnSpc>
                          <a:spcPct val="100000"/>
                        </a:lnSpc>
                        <a:spcBef>
                          <a:spcPct val="20000"/>
                        </a:spcBef>
                        <a:spcAft>
                          <a:spcPct val="0"/>
                        </a:spcAft>
                        <a:buClrTx/>
                        <a:buSzTx/>
                        <a:buFontTx/>
                        <a:buChar char="–"/>
                        <a:tabLst/>
                        <a:defRPr/>
                      </a:pPr>
                      <a:endParaRPr lang="en-US" sz="1300" kern="1200" dirty="0">
                        <a:solidFill>
                          <a:srgbClr val="003399"/>
                        </a:solidFill>
                        <a:latin typeface="Comic Sans MS" pitchFamily="66" charset="0"/>
                        <a:ea typeface="+mn-ea"/>
                        <a:cs typeface="+mn-cs"/>
                      </a:endParaRPr>
                    </a:p>
                  </a:txBody>
                  <a:tcPr/>
                </a:tc>
                <a:tc>
                  <a:txBody>
                    <a:bodyPr/>
                    <a:lstStyle/>
                    <a:p>
                      <a:pPr marL="65088" lvl="0" indent="-200025" algn="l" defTabSz="642938" rtl="0" eaLnBrk="1" fontAlgn="base" latinLnBrk="0" hangingPunct="1">
                        <a:spcBef>
                          <a:spcPct val="20000"/>
                        </a:spcBef>
                        <a:spcAft>
                          <a:spcPct val="0"/>
                        </a:spcAft>
                        <a:buFont typeface="Arial" pitchFamily="34" charset="0"/>
                        <a:buChar char="–"/>
                      </a:pPr>
                      <a:r>
                        <a:rPr lang="en-US" sz="1300" kern="1200" dirty="0">
                          <a:solidFill>
                            <a:srgbClr val="003399"/>
                          </a:solidFill>
                          <a:latin typeface="Comic Sans MS" pitchFamily="66" charset="0"/>
                          <a:ea typeface="+mn-ea"/>
                          <a:cs typeface="+mn-cs"/>
                        </a:rPr>
                        <a:t>The Enterprise JavaBeans spec defines a server component model and specifies how to create </a:t>
                      </a:r>
                      <a:r>
                        <a:rPr lang="en-US" sz="1300" b="1" kern="1200" dirty="0">
                          <a:solidFill>
                            <a:srgbClr val="003399"/>
                          </a:solidFill>
                          <a:latin typeface="Comic Sans MS" pitchFamily="66" charset="0"/>
                          <a:ea typeface="+mn-ea"/>
                          <a:cs typeface="+mn-cs"/>
                        </a:rPr>
                        <a:t>server-side, scalable, transactional, multiuser and secure enterprise-level components</a:t>
                      </a:r>
                      <a:r>
                        <a:rPr lang="en-US" sz="1300" kern="1200" dirty="0">
                          <a:solidFill>
                            <a:srgbClr val="003399"/>
                          </a:solidFill>
                          <a:latin typeface="Comic Sans MS" pitchFamily="66" charset="0"/>
                          <a:ea typeface="+mn-ea"/>
                          <a:cs typeface="+mn-cs"/>
                        </a:rPr>
                        <a:t>.</a:t>
                      </a:r>
                    </a:p>
                    <a:p>
                      <a:pPr marL="65088" lvl="0" indent="-200025" algn="l" defTabSz="642938" rtl="0" eaLnBrk="1" fontAlgn="base" latinLnBrk="0" hangingPunct="1">
                        <a:spcBef>
                          <a:spcPct val="20000"/>
                        </a:spcBef>
                        <a:spcAft>
                          <a:spcPct val="0"/>
                        </a:spcAft>
                        <a:buFont typeface="Arial" pitchFamily="34" charset="0"/>
                        <a:buChar char="–"/>
                      </a:pPr>
                      <a:r>
                        <a:rPr lang="en-US" sz="1300" kern="1200" dirty="0">
                          <a:solidFill>
                            <a:srgbClr val="003399"/>
                          </a:solidFill>
                          <a:latin typeface="Comic Sans MS" pitchFamily="66" charset="0"/>
                          <a:ea typeface="+mn-ea"/>
                          <a:cs typeface="+mn-cs"/>
                        </a:rPr>
                        <a:t>A typical EJB architecture consists of: </a:t>
                      </a:r>
                    </a:p>
                    <a:p>
                      <a:pPr marL="522288" lvl="1" indent="-200025" algn="l" defTabSz="642938" rtl="0" eaLnBrk="1" fontAlgn="base" latinLnBrk="0" hangingPunct="1">
                        <a:spcBef>
                          <a:spcPct val="20000"/>
                        </a:spcBef>
                        <a:spcAft>
                          <a:spcPct val="0"/>
                        </a:spcAft>
                        <a:buFont typeface="Arial" pitchFamily="34" charset="0"/>
                        <a:buChar char="–"/>
                      </a:pPr>
                      <a:r>
                        <a:rPr lang="en-US" sz="1300" kern="1200" dirty="0">
                          <a:solidFill>
                            <a:srgbClr val="003399"/>
                          </a:solidFill>
                          <a:latin typeface="Comic Sans MS" pitchFamily="66" charset="0"/>
                          <a:ea typeface="+mn-ea"/>
                          <a:cs typeface="+mn-cs"/>
                        </a:rPr>
                        <a:t>An EJB server </a:t>
                      </a:r>
                    </a:p>
                    <a:p>
                      <a:pPr marL="522288" lvl="1" indent="-200025" algn="l" defTabSz="642938" rtl="0" eaLnBrk="1" fontAlgn="base" latinLnBrk="0" hangingPunct="1">
                        <a:spcBef>
                          <a:spcPct val="20000"/>
                        </a:spcBef>
                        <a:spcAft>
                          <a:spcPct val="0"/>
                        </a:spcAft>
                        <a:buFont typeface="Arial" pitchFamily="34" charset="0"/>
                        <a:buChar char="–"/>
                      </a:pPr>
                      <a:r>
                        <a:rPr lang="en-US" sz="1300" kern="1200" dirty="0">
                          <a:solidFill>
                            <a:srgbClr val="003399"/>
                          </a:solidFill>
                          <a:latin typeface="Comic Sans MS" pitchFamily="66" charset="0"/>
                          <a:ea typeface="+mn-ea"/>
                          <a:cs typeface="+mn-cs"/>
                        </a:rPr>
                        <a:t>EJB containers that run on these servers </a:t>
                      </a:r>
                    </a:p>
                    <a:p>
                      <a:pPr marL="522288" lvl="1" indent="-200025" algn="l" defTabSz="642938" rtl="0" eaLnBrk="1" fontAlgn="base" latinLnBrk="0" hangingPunct="1">
                        <a:spcBef>
                          <a:spcPct val="20000"/>
                        </a:spcBef>
                        <a:spcAft>
                          <a:spcPct val="0"/>
                        </a:spcAft>
                        <a:buFont typeface="Arial" pitchFamily="34" charset="0"/>
                        <a:buChar char="–"/>
                      </a:pPr>
                      <a:r>
                        <a:rPr lang="en-US" sz="1300" kern="1200" dirty="0">
                          <a:solidFill>
                            <a:srgbClr val="003399"/>
                          </a:solidFill>
                          <a:latin typeface="Comic Sans MS" pitchFamily="66" charset="0"/>
                          <a:ea typeface="+mn-ea"/>
                          <a:cs typeface="+mn-cs"/>
                        </a:rPr>
                        <a:t>Home objects, remote EJB objects and Enterprise beans that run in these containers</a:t>
                      </a:r>
                    </a:p>
                    <a:p>
                      <a:pPr marL="522288" lvl="1" indent="-200025" algn="l" defTabSz="642938" rtl="0" eaLnBrk="1" fontAlgn="base" latinLnBrk="0" hangingPunct="1">
                        <a:spcBef>
                          <a:spcPct val="20000"/>
                        </a:spcBef>
                        <a:spcAft>
                          <a:spcPct val="0"/>
                        </a:spcAft>
                        <a:buFont typeface="Arial" pitchFamily="34" charset="0"/>
                        <a:buChar char="–"/>
                      </a:pPr>
                      <a:r>
                        <a:rPr lang="en-US" sz="1300" kern="1200" dirty="0">
                          <a:solidFill>
                            <a:srgbClr val="003399"/>
                          </a:solidFill>
                          <a:latin typeface="Comic Sans MS" pitchFamily="66" charset="0"/>
                          <a:ea typeface="+mn-ea"/>
                          <a:cs typeface="+mn-cs"/>
                        </a:rPr>
                        <a:t> EJB clients </a:t>
                      </a:r>
                    </a:p>
                    <a:p>
                      <a:pPr marL="522288" lvl="1" indent="-200025" algn="l" defTabSz="642938" rtl="0" eaLnBrk="1" fontAlgn="base" latinLnBrk="0" hangingPunct="1">
                        <a:spcBef>
                          <a:spcPct val="20000"/>
                        </a:spcBef>
                        <a:spcAft>
                          <a:spcPct val="0"/>
                        </a:spcAft>
                        <a:buFont typeface="Arial" pitchFamily="34" charset="0"/>
                        <a:buChar char="–"/>
                      </a:pPr>
                      <a:r>
                        <a:rPr lang="en-US" sz="1300" kern="1200" dirty="0">
                          <a:solidFill>
                            <a:srgbClr val="003399"/>
                          </a:solidFill>
                          <a:latin typeface="Comic Sans MS" pitchFamily="66" charset="0"/>
                          <a:ea typeface="+mn-ea"/>
                          <a:cs typeface="+mn-cs"/>
                        </a:rPr>
                        <a:t>Other auxiliary systems like the Java Naming and Directory Interface (JNDI), the Java Transaction Service (JTS) and Security services </a:t>
                      </a:r>
                    </a:p>
                    <a:p>
                      <a:pPr marL="522288" lvl="1" indent="-200025" algn="l" defTabSz="642938" rtl="0" eaLnBrk="1" fontAlgn="base" latinLnBrk="0" hangingPunct="1">
                        <a:spcBef>
                          <a:spcPct val="20000"/>
                        </a:spcBef>
                        <a:spcAft>
                          <a:spcPct val="0"/>
                        </a:spcAft>
                        <a:buFont typeface="Arial" pitchFamily="34" charset="0"/>
                        <a:buChar char="–"/>
                      </a:pPr>
                      <a:r>
                        <a:rPr lang="en-US" sz="1300" kern="1200" dirty="0">
                          <a:solidFill>
                            <a:srgbClr val="003399"/>
                          </a:solidFill>
                          <a:latin typeface="Comic Sans MS" pitchFamily="66" charset="0"/>
                          <a:ea typeface="+mn-ea"/>
                          <a:cs typeface="+mn-cs"/>
                        </a:rPr>
                        <a:t>Unlike JavaBeans that use introspection, the EJB container uses the </a:t>
                      </a:r>
                      <a:r>
                        <a:rPr lang="en-US" sz="1300" b="1" kern="1200" dirty="0" err="1">
                          <a:solidFill>
                            <a:srgbClr val="003399"/>
                          </a:solidFill>
                          <a:latin typeface="Comic Sans MS" pitchFamily="66" charset="0"/>
                          <a:ea typeface="+mn-ea"/>
                          <a:cs typeface="+mn-cs"/>
                        </a:rPr>
                        <a:t>EJBMetaData</a:t>
                      </a:r>
                      <a:r>
                        <a:rPr lang="en-US" sz="1300" kern="1200" dirty="0">
                          <a:solidFill>
                            <a:srgbClr val="003399"/>
                          </a:solidFill>
                          <a:latin typeface="Comic Sans MS" pitchFamily="66" charset="0"/>
                          <a:ea typeface="+mn-ea"/>
                          <a:cs typeface="+mn-cs"/>
                        </a:rPr>
                        <a:t> class to query an EJB for its metadata at any given time. </a:t>
                      </a:r>
                    </a:p>
                    <a:p>
                      <a:pPr marL="65088" lvl="0" indent="-200025" algn="l" defTabSz="642938" rtl="0" eaLnBrk="1" fontAlgn="base" latinLnBrk="0" hangingPunct="1">
                        <a:spcBef>
                          <a:spcPct val="20000"/>
                        </a:spcBef>
                        <a:spcAft>
                          <a:spcPct val="0"/>
                        </a:spcAft>
                        <a:buFont typeface="Arial" pitchFamily="34" charset="0"/>
                        <a:buChar char="–"/>
                      </a:pPr>
                      <a:endParaRPr lang="en-US" sz="1300" kern="1200" dirty="0">
                        <a:solidFill>
                          <a:srgbClr val="003399"/>
                        </a:solidFill>
                        <a:latin typeface="Comic Sans MS" pitchFamily="66" charset="0"/>
                        <a:ea typeface="+mn-ea"/>
                        <a:cs typeface="+mn-cs"/>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2400" b="1" kern="1200" dirty="0">
                <a:latin typeface="Comic Sans MS" pitchFamily="66" charset="0"/>
              </a:rPr>
              <a:t>EJB solution advantages</a:t>
            </a:r>
            <a:endParaRPr lang="fr-FR" b="1" dirty="0"/>
          </a:p>
        </p:txBody>
      </p:sp>
      <p:sp>
        <p:nvSpPr>
          <p:cNvPr id="3" name="Espace réservé du contenu 2"/>
          <p:cNvSpPr>
            <a:spLocks noGrp="1"/>
          </p:cNvSpPr>
          <p:nvPr>
            <p:ph idx="1"/>
          </p:nvPr>
        </p:nvSpPr>
        <p:spPr/>
        <p:txBody>
          <a:bodyPr/>
          <a:lstStyle/>
          <a:p>
            <a:pPr lvl="1">
              <a:buFont typeface="Arial" pitchFamily="34" charset="0"/>
              <a:buChar char="–"/>
            </a:pPr>
            <a:r>
              <a:rPr lang="en-US" sz="1300" kern="1200" dirty="0">
                <a:latin typeface="Comic Sans MS" pitchFamily="66" charset="0"/>
              </a:rPr>
              <a:t>EJB gives developers architectural independence. </a:t>
            </a:r>
          </a:p>
          <a:p>
            <a:pPr lvl="1">
              <a:buFont typeface="Arial" pitchFamily="34" charset="0"/>
              <a:buChar char="–"/>
            </a:pPr>
            <a:r>
              <a:rPr lang="en-US" sz="1300" kern="1200" dirty="0">
                <a:latin typeface="Comic Sans MS" pitchFamily="66" charset="0"/>
              </a:rPr>
              <a:t>EJB is WORA for server-side components. </a:t>
            </a:r>
          </a:p>
          <a:p>
            <a:pPr lvl="1">
              <a:buFont typeface="Arial" pitchFamily="34" charset="0"/>
              <a:buChar char="–"/>
            </a:pPr>
            <a:r>
              <a:rPr lang="en-US" sz="1300" kern="1200" dirty="0">
                <a:latin typeface="Comic Sans MS" pitchFamily="66" charset="0"/>
              </a:rPr>
              <a:t>EJB establishes roles for application development. </a:t>
            </a:r>
          </a:p>
          <a:p>
            <a:pPr lvl="1">
              <a:buFont typeface="Arial" pitchFamily="34" charset="0"/>
              <a:buChar char="–"/>
            </a:pPr>
            <a:r>
              <a:rPr lang="en-US" sz="1300" kern="1200" dirty="0">
                <a:latin typeface="Comic Sans MS" pitchFamily="66" charset="0"/>
              </a:rPr>
              <a:t>EJB takes care of transaction management. </a:t>
            </a:r>
          </a:p>
          <a:p>
            <a:pPr lvl="1">
              <a:buFont typeface="Arial" pitchFamily="34" charset="0"/>
              <a:buChar char="–"/>
            </a:pPr>
            <a:r>
              <a:rPr lang="en-US" sz="1300" kern="1200" dirty="0">
                <a:latin typeface="Comic Sans MS" pitchFamily="66" charset="0"/>
              </a:rPr>
              <a:t>EJB provides distributed transaction support. </a:t>
            </a:r>
          </a:p>
          <a:p>
            <a:pPr lvl="1">
              <a:buFont typeface="Arial" pitchFamily="34" charset="0"/>
              <a:buChar char="–"/>
            </a:pPr>
            <a:r>
              <a:rPr lang="en-US" sz="1300" kern="1200" dirty="0">
                <a:latin typeface="Comic Sans MS" pitchFamily="66" charset="0"/>
              </a:rPr>
              <a:t>EJB helps create portable and scalable solutions. </a:t>
            </a:r>
          </a:p>
          <a:p>
            <a:pPr lvl="1">
              <a:buFont typeface="Arial" pitchFamily="34" charset="0"/>
              <a:buChar char="–"/>
            </a:pPr>
            <a:r>
              <a:rPr lang="en-US" sz="1300" kern="1200" dirty="0">
                <a:latin typeface="Comic Sans MS" pitchFamily="66" charset="0"/>
              </a:rPr>
              <a:t>EJB integrates seamlessly with CORBA. </a:t>
            </a:r>
          </a:p>
          <a:p>
            <a:pPr lvl="1">
              <a:buFont typeface="Arial" pitchFamily="34" charset="0"/>
              <a:buChar char="–"/>
            </a:pPr>
            <a:r>
              <a:rPr lang="en-US" sz="1300" kern="1200" dirty="0">
                <a:latin typeface="Comic Sans MS" pitchFamily="66" charset="0"/>
              </a:rPr>
              <a:t>EJB provides for vendor-specific enhancements. </a:t>
            </a:r>
          </a:p>
          <a:p>
            <a:endParaRPr lang="fr-F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5413" y="265113"/>
            <a:ext cx="9018587" cy="427037"/>
          </a:xfrm>
        </p:spPr>
        <p:txBody>
          <a:bodyPr/>
          <a:lstStyle/>
          <a:p>
            <a:r>
              <a:rPr lang="fr-FR" b="1" dirty="0">
                <a:latin typeface="Comic Sans MS" pitchFamily="66" charset="0"/>
              </a:rPr>
              <a:t>APIs for </a:t>
            </a:r>
            <a:r>
              <a:rPr lang="en-US" b="1" dirty="0">
                <a:latin typeface="Comic Sans MS" pitchFamily="66" charset="0"/>
              </a:rPr>
              <a:t>development, execution and deployment</a:t>
            </a:r>
            <a:endParaRPr lang="fr-FR" b="1" dirty="0">
              <a:latin typeface="Comic Sans MS" pitchFamily="66" charset="0"/>
            </a:endParaRPr>
          </a:p>
        </p:txBody>
      </p:sp>
      <p:graphicFrame>
        <p:nvGraphicFramePr>
          <p:cNvPr id="4" name="Espace réservé du contenu 3"/>
          <p:cNvGraphicFramePr>
            <a:graphicFrameLocks noGrp="1"/>
          </p:cNvGraphicFramePr>
          <p:nvPr>
            <p:ph idx="1"/>
          </p:nvPr>
        </p:nvGraphicFramePr>
        <p:xfrm>
          <a:off x="179388" y="1392238"/>
          <a:ext cx="8786812" cy="2483104"/>
        </p:xfrm>
        <a:graphic>
          <a:graphicData uri="http://schemas.openxmlformats.org/drawingml/2006/table">
            <a:tbl>
              <a:tblPr firstRow="1" bandRow="1">
                <a:tableStyleId>{93296810-A885-4BE3-A3E7-6D5BEEA58F35}</a:tableStyleId>
              </a:tblPr>
              <a:tblGrid>
                <a:gridCol w="4393406">
                  <a:extLst>
                    <a:ext uri="{9D8B030D-6E8A-4147-A177-3AD203B41FA5}">
                      <a16:colId xmlns:a16="http://schemas.microsoft.com/office/drawing/2014/main" val="20000"/>
                    </a:ext>
                  </a:extLst>
                </a:gridCol>
                <a:gridCol w="4393406">
                  <a:extLst>
                    <a:ext uri="{9D8B030D-6E8A-4147-A177-3AD203B41FA5}">
                      <a16:colId xmlns:a16="http://schemas.microsoft.com/office/drawing/2014/main" val="20001"/>
                    </a:ext>
                  </a:extLst>
                </a:gridCol>
              </a:tblGrid>
              <a:tr h="370840">
                <a:tc>
                  <a:txBody>
                    <a:bodyPr/>
                    <a:lstStyle/>
                    <a:p>
                      <a:r>
                        <a:rPr lang="fr-FR" dirty="0">
                          <a:latin typeface="Comic Sans MS" pitchFamily="66" charset="0"/>
                        </a:rPr>
                        <a:t>JB</a:t>
                      </a:r>
                    </a:p>
                  </a:txBody>
                  <a:tcPr/>
                </a:tc>
                <a:tc>
                  <a:txBody>
                    <a:bodyPr/>
                    <a:lstStyle/>
                    <a:p>
                      <a:r>
                        <a:rPr lang="fr-FR" dirty="0">
                          <a:latin typeface="Comic Sans MS" pitchFamily="66" charset="0"/>
                        </a:rPr>
                        <a:t>EJB</a:t>
                      </a:r>
                    </a:p>
                  </a:txBody>
                  <a:tcPr/>
                </a:tc>
                <a:extLst>
                  <a:ext uri="{0D108BD9-81ED-4DB2-BD59-A6C34878D82A}">
                    <a16:rowId xmlns:a16="http://schemas.microsoft.com/office/drawing/2014/main" val="10000"/>
                  </a:ext>
                </a:extLst>
              </a:tr>
              <a:tr h="370840">
                <a:tc>
                  <a:txBody>
                    <a:bodyPr/>
                    <a:lstStyle/>
                    <a:p>
                      <a:pPr marL="65088" lvl="0" indent="-200025" algn="l" defTabSz="642938" rtl="0" eaLnBrk="1" fontAlgn="base" latinLnBrk="0" hangingPunct="1">
                        <a:spcBef>
                          <a:spcPct val="20000"/>
                        </a:spcBef>
                        <a:spcAft>
                          <a:spcPct val="0"/>
                        </a:spcAft>
                        <a:buChar char="–"/>
                      </a:pPr>
                      <a:r>
                        <a:rPr lang="en-US" sz="1300" kern="1200" dirty="0" err="1">
                          <a:solidFill>
                            <a:srgbClr val="003399"/>
                          </a:solidFill>
                          <a:latin typeface="Comic Sans MS" pitchFamily="66" charset="0"/>
                          <a:ea typeface="+mn-ea"/>
                          <a:cs typeface="+mn-cs"/>
                        </a:rPr>
                        <a:t>java.beans</a:t>
                      </a:r>
                      <a:r>
                        <a:rPr lang="en-US" sz="1300" kern="1200" dirty="0">
                          <a:solidFill>
                            <a:srgbClr val="003399"/>
                          </a:solidFill>
                          <a:latin typeface="Comic Sans MS" pitchFamily="66" charset="0"/>
                          <a:ea typeface="+mn-ea"/>
                          <a:cs typeface="+mn-cs"/>
                        </a:rPr>
                        <a:t>: </a:t>
                      </a:r>
                      <a:r>
                        <a:rPr lang="en-US" sz="1300" kern="1200" dirty="0" err="1">
                          <a:solidFill>
                            <a:srgbClr val="003399"/>
                          </a:solidFill>
                          <a:latin typeface="Comic Sans MS" pitchFamily="66" charset="0"/>
                          <a:ea typeface="+mn-ea"/>
                          <a:cs typeface="+mn-cs"/>
                        </a:rPr>
                        <a:t>java.beans</a:t>
                      </a:r>
                      <a:r>
                        <a:rPr lang="en-US" sz="1300" kern="1200" dirty="0">
                          <a:solidFill>
                            <a:srgbClr val="003399"/>
                          </a:solidFill>
                          <a:latin typeface="Comic Sans MS" pitchFamily="66" charset="0"/>
                          <a:ea typeface="+mn-ea"/>
                          <a:cs typeface="+mn-cs"/>
                        </a:rPr>
                        <a:t> package, includes classes and interfaces needed for both bean providers and visual builder tools. </a:t>
                      </a:r>
                    </a:p>
                    <a:p>
                      <a:pPr marL="65088" lvl="0" indent="-200025" algn="l" defTabSz="642938" rtl="0" eaLnBrk="1" fontAlgn="base" latinLnBrk="0" hangingPunct="1">
                        <a:spcBef>
                          <a:spcPct val="20000"/>
                        </a:spcBef>
                        <a:spcAft>
                          <a:spcPct val="0"/>
                        </a:spcAft>
                        <a:buChar char="–"/>
                      </a:pPr>
                      <a:r>
                        <a:rPr lang="en-US" sz="1300" kern="1200" dirty="0" err="1">
                          <a:solidFill>
                            <a:srgbClr val="003399"/>
                          </a:solidFill>
                          <a:latin typeface="Comic Sans MS" pitchFamily="66" charset="0"/>
                          <a:ea typeface="+mn-ea"/>
                          <a:cs typeface="+mn-cs"/>
                        </a:rPr>
                        <a:t>java.beans.beancontext</a:t>
                      </a:r>
                      <a:r>
                        <a:rPr lang="en-US" sz="1300" kern="1200" dirty="0">
                          <a:solidFill>
                            <a:srgbClr val="003399"/>
                          </a:solidFill>
                          <a:latin typeface="Comic Sans MS" pitchFamily="66" charset="0"/>
                          <a:ea typeface="+mn-ea"/>
                          <a:cs typeface="+mn-cs"/>
                        </a:rPr>
                        <a:t>: The APIs from "The Extensible Runtime Containment and Services Protocol" spec are implemented in the </a:t>
                      </a:r>
                      <a:r>
                        <a:rPr lang="en-US" sz="1300" kern="1200" dirty="0" err="1">
                          <a:solidFill>
                            <a:srgbClr val="003399"/>
                          </a:solidFill>
                          <a:latin typeface="Comic Sans MS" pitchFamily="66" charset="0"/>
                          <a:ea typeface="+mn-ea"/>
                          <a:cs typeface="+mn-cs"/>
                        </a:rPr>
                        <a:t>java.beans.beancontext</a:t>
                      </a:r>
                      <a:r>
                        <a:rPr lang="en-US" sz="1300" kern="1200" dirty="0">
                          <a:solidFill>
                            <a:srgbClr val="003399"/>
                          </a:solidFill>
                          <a:latin typeface="Comic Sans MS" pitchFamily="66" charset="0"/>
                          <a:ea typeface="+mn-ea"/>
                          <a:cs typeface="+mn-cs"/>
                        </a:rPr>
                        <a:t> package (Java 2), which includes classes and interfaces for implementing bean context services, bean contexts and bean context children.</a:t>
                      </a:r>
                      <a:endParaRPr lang="fr-FR" sz="1300" kern="1200" dirty="0">
                        <a:solidFill>
                          <a:srgbClr val="003399"/>
                        </a:solidFill>
                        <a:latin typeface="Comic Sans MS" pitchFamily="66" charset="0"/>
                        <a:ea typeface="+mn-ea"/>
                        <a:cs typeface="+mn-cs"/>
                      </a:endParaRPr>
                    </a:p>
                  </a:txBody>
                  <a:tcPr/>
                </a:tc>
                <a:tc>
                  <a:txBody>
                    <a:bodyPr/>
                    <a:lstStyle/>
                    <a:p>
                      <a:pPr marL="65088" marR="0" lvl="0" indent="-200025" algn="l" defTabSz="642938" rtl="0" eaLnBrk="1" fontAlgn="base" latinLnBrk="0" hangingPunct="1">
                        <a:lnSpc>
                          <a:spcPct val="100000"/>
                        </a:lnSpc>
                        <a:spcBef>
                          <a:spcPct val="20000"/>
                        </a:spcBef>
                        <a:spcAft>
                          <a:spcPct val="0"/>
                        </a:spcAft>
                        <a:buClrTx/>
                        <a:buSzTx/>
                        <a:buFontTx/>
                        <a:buChar char="–"/>
                        <a:tabLst/>
                        <a:defRPr/>
                      </a:pPr>
                      <a:r>
                        <a:rPr lang="en-US" sz="1300" kern="1200" dirty="0">
                          <a:solidFill>
                            <a:srgbClr val="003399"/>
                          </a:solidFill>
                          <a:latin typeface="Comic Sans MS" pitchFamily="66" charset="0"/>
                          <a:ea typeface="+mn-ea"/>
                          <a:cs typeface="+mn-cs"/>
                        </a:rPr>
                        <a:t>javax.ejb: The APIs defined in the Enterprise JavaBeans specs are included in the javax.ejb package, which is a Java standard extension. In addition to this, EJB relies on the APIs defined for the Java Transaction API (JTA), the Java Transaction Service (JTS) and the Java Naming and Directory Interface (JNDI). </a:t>
                      </a:r>
                    </a:p>
                    <a:p>
                      <a:pPr marL="65088" lvl="0" indent="-200025" algn="l" defTabSz="642938" rtl="0" eaLnBrk="1" fontAlgn="base" latinLnBrk="0" hangingPunct="1">
                        <a:spcBef>
                          <a:spcPct val="20000"/>
                        </a:spcBef>
                        <a:spcAft>
                          <a:spcPct val="0"/>
                        </a:spcAft>
                        <a:buChar char="–"/>
                      </a:pPr>
                      <a:endParaRPr lang="fr-FR" sz="1300" kern="1200" dirty="0">
                        <a:solidFill>
                          <a:srgbClr val="003399"/>
                        </a:solidFill>
                        <a:latin typeface="Comic Sans MS" pitchFamily="66" charset="0"/>
                        <a:ea typeface="+mn-ea"/>
                        <a:cs typeface="+mn-cs"/>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Steps</a:t>
            </a:r>
            <a:r>
              <a:rPr lang="fr-FR" dirty="0"/>
              <a:t> description</a:t>
            </a:r>
          </a:p>
        </p:txBody>
      </p:sp>
      <p:sp>
        <p:nvSpPr>
          <p:cNvPr id="3" name="Espace réservé du contenu 2"/>
          <p:cNvSpPr>
            <a:spLocks noGrp="1"/>
          </p:cNvSpPr>
          <p:nvPr>
            <p:ph idx="1"/>
          </p:nvPr>
        </p:nvSpPr>
        <p:spPr/>
        <p:txBody>
          <a:bodyPr/>
          <a:lstStyle/>
          <a:p>
            <a:pPr>
              <a:buNone/>
            </a:pPr>
            <a:r>
              <a:rPr lang="en-US" dirty="0">
                <a:latin typeface="Comic Sans MS" pitchFamily="66" charset="0"/>
              </a:rPr>
              <a:t>1. </a:t>
            </a:r>
            <a:r>
              <a:rPr lang="en-US" b="1" dirty="0">
                <a:latin typeface="Comic Sans MS" pitchFamily="66" charset="0"/>
              </a:rPr>
              <a:t>Read the explicit data sent by the client.</a:t>
            </a:r>
          </a:p>
          <a:p>
            <a:pPr lvl="1"/>
            <a:r>
              <a:rPr lang="en-US" dirty="0">
                <a:latin typeface="Comic Sans MS" pitchFamily="66" charset="0"/>
              </a:rPr>
              <a:t>From an HTML form on a Web page. </a:t>
            </a:r>
          </a:p>
          <a:p>
            <a:pPr lvl="1"/>
            <a:r>
              <a:rPr lang="en-US" dirty="0">
                <a:latin typeface="Comic Sans MS" pitchFamily="66" charset="0"/>
              </a:rPr>
              <a:t>From an applet </a:t>
            </a:r>
          </a:p>
          <a:p>
            <a:pPr lvl="1"/>
            <a:r>
              <a:rPr lang="en-US" dirty="0">
                <a:latin typeface="Comic Sans MS" pitchFamily="66" charset="0"/>
              </a:rPr>
              <a:t>From a custom HTTP client program. </a:t>
            </a:r>
          </a:p>
          <a:p>
            <a:pPr>
              <a:buNone/>
            </a:pPr>
            <a:r>
              <a:rPr lang="en-US" dirty="0">
                <a:latin typeface="Comic Sans MS" pitchFamily="66" charset="0"/>
              </a:rPr>
              <a:t>2. </a:t>
            </a:r>
            <a:r>
              <a:rPr lang="en-US" b="1" dirty="0">
                <a:latin typeface="Comic Sans MS" pitchFamily="66" charset="0"/>
              </a:rPr>
              <a:t>Read the implicit HTTP request data sent by the browser.</a:t>
            </a:r>
          </a:p>
          <a:p>
            <a:pPr lvl="1">
              <a:buNone/>
            </a:pPr>
            <a:r>
              <a:rPr lang="en-US" dirty="0">
                <a:latin typeface="Comic Sans MS" pitchFamily="66" charset="0"/>
              </a:rPr>
              <a:t>HTTP information includes :</a:t>
            </a:r>
          </a:p>
          <a:p>
            <a:pPr lvl="1"/>
            <a:r>
              <a:rPr lang="en-US" dirty="0">
                <a:latin typeface="Comic Sans MS" pitchFamily="66" charset="0"/>
              </a:rPr>
              <a:t>cookies, </a:t>
            </a:r>
          </a:p>
          <a:p>
            <a:pPr lvl="1"/>
            <a:r>
              <a:rPr lang="en-US" dirty="0">
                <a:latin typeface="Comic Sans MS" pitchFamily="66" charset="0"/>
              </a:rPr>
              <a:t>information about media types and compression schemes the browser understands, etc</a:t>
            </a:r>
            <a:endParaRPr lang="fr-FR" dirty="0">
              <a:latin typeface="Comic Sans MS" pitchFamily="66"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5413" y="265113"/>
            <a:ext cx="8589991" cy="427037"/>
          </a:xfrm>
        </p:spPr>
        <p:txBody>
          <a:bodyPr/>
          <a:lstStyle/>
          <a:p>
            <a:r>
              <a:rPr lang="en-US" b="1" dirty="0">
                <a:latin typeface="Comic Sans MS" pitchFamily="66" charset="0"/>
              </a:rPr>
              <a:t>Bean Characteristics Structure and Behavior</a:t>
            </a:r>
            <a:endParaRPr lang="fr-FR" b="1" dirty="0">
              <a:latin typeface="Comic Sans MS" pitchFamily="66" charset="0"/>
            </a:endParaRPr>
          </a:p>
        </p:txBody>
      </p:sp>
      <p:graphicFrame>
        <p:nvGraphicFramePr>
          <p:cNvPr id="4" name="Espace réservé du contenu 3"/>
          <p:cNvGraphicFramePr>
            <a:graphicFrameLocks noGrp="1"/>
          </p:cNvGraphicFramePr>
          <p:nvPr>
            <p:ph idx="1"/>
          </p:nvPr>
        </p:nvGraphicFramePr>
        <p:xfrm>
          <a:off x="214282" y="1500174"/>
          <a:ext cx="8786812" cy="4062984"/>
        </p:xfrm>
        <a:graphic>
          <a:graphicData uri="http://schemas.openxmlformats.org/drawingml/2006/table">
            <a:tbl>
              <a:tblPr firstRow="1" bandRow="1">
                <a:tableStyleId>{93296810-A885-4BE3-A3E7-6D5BEEA58F35}</a:tableStyleId>
              </a:tblPr>
              <a:tblGrid>
                <a:gridCol w="4393406">
                  <a:extLst>
                    <a:ext uri="{9D8B030D-6E8A-4147-A177-3AD203B41FA5}">
                      <a16:colId xmlns:a16="http://schemas.microsoft.com/office/drawing/2014/main" val="20000"/>
                    </a:ext>
                  </a:extLst>
                </a:gridCol>
                <a:gridCol w="4393406">
                  <a:extLst>
                    <a:ext uri="{9D8B030D-6E8A-4147-A177-3AD203B41FA5}">
                      <a16:colId xmlns:a16="http://schemas.microsoft.com/office/drawing/2014/main" val="20001"/>
                    </a:ext>
                  </a:extLst>
                </a:gridCol>
              </a:tblGrid>
              <a:tr h="357190">
                <a:tc>
                  <a:txBody>
                    <a:bodyPr/>
                    <a:lstStyle/>
                    <a:p>
                      <a:r>
                        <a:rPr lang="fr-FR" dirty="0">
                          <a:latin typeface="Comic Sans MS" pitchFamily="66" charset="0"/>
                        </a:rPr>
                        <a:t>JB</a:t>
                      </a:r>
                    </a:p>
                  </a:txBody>
                  <a:tcPr/>
                </a:tc>
                <a:tc>
                  <a:txBody>
                    <a:bodyPr/>
                    <a:lstStyle/>
                    <a:p>
                      <a:r>
                        <a:rPr lang="fr-FR" dirty="0">
                          <a:latin typeface="Comic Sans MS" pitchFamily="66" charset="0"/>
                        </a:rPr>
                        <a:t>EJB</a:t>
                      </a:r>
                    </a:p>
                  </a:txBody>
                  <a:tcPr/>
                </a:tc>
                <a:extLst>
                  <a:ext uri="{0D108BD9-81ED-4DB2-BD59-A6C34878D82A}">
                    <a16:rowId xmlns:a16="http://schemas.microsoft.com/office/drawing/2014/main" val="10000"/>
                  </a:ext>
                </a:extLst>
              </a:tr>
              <a:tr h="370840">
                <a:tc>
                  <a:txBody>
                    <a:bodyPr/>
                    <a:lstStyle/>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A Bean’s class, can encapsulate any functionality. </a:t>
                      </a:r>
                    </a:p>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It needs to implement the </a:t>
                      </a:r>
                      <a:r>
                        <a:rPr lang="en-US" sz="1300" kern="1200" dirty="0" err="1">
                          <a:solidFill>
                            <a:srgbClr val="003399"/>
                          </a:solidFill>
                          <a:latin typeface="Comic Sans MS" pitchFamily="66" charset="0"/>
                          <a:ea typeface="+mn-ea"/>
                          <a:cs typeface="+mn-cs"/>
                        </a:rPr>
                        <a:t>serializable</a:t>
                      </a:r>
                      <a:r>
                        <a:rPr lang="en-US" sz="1300" kern="1200" dirty="0">
                          <a:solidFill>
                            <a:srgbClr val="003399"/>
                          </a:solidFill>
                          <a:latin typeface="Comic Sans MS" pitchFamily="66" charset="0"/>
                          <a:ea typeface="+mn-ea"/>
                          <a:cs typeface="+mn-cs"/>
                        </a:rPr>
                        <a:t> or </a:t>
                      </a:r>
                      <a:r>
                        <a:rPr lang="en-US" sz="1300" kern="1200" dirty="0" err="1">
                          <a:solidFill>
                            <a:srgbClr val="003399"/>
                          </a:solidFill>
                          <a:latin typeface="Comic Sans MS" pitchFamily="66" charset="0"/>
                          <a:ea typeface="+mn-ea"/>
                          <a:cs typeface="+mn-cs"/>
                        </a:rPr>
                        <a:t>externalizable</a:t>
                      </a:r>
                      <a:r>
                        <a:rPr lang="en-US" sz="1300" kern="1200" dirty="0">
                          <a:solidFill>
                            <a:srgbClr val="003399"/>
                          </a:solidFill>
                          <a:latin typeface="Comic Sans MS" pitchFamily="66" charset="0"/>
                          <a:ea typeface="+mn-ea"/>
                          <a:cs typeface="+mn-cs"/>
                        </a:rPr>
                        <a:t> interface either directly or through inheritance. </a:t>
                      </a:r>
                    </a:p>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Even though a single class identifies a bean, its functionality can be spread over many classes through inheritance and delegation. </a:t>
                      </a:r>
                    </a:p>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An important restriction on the bean class is that it should have a no-argument constructor. </a:t>
                      </a:r>
                    </a:p>
                    <a:p>
                      <a:pPr marL="65088" marR="0" lvl="0" indent="-200025" algn="l" defTabSz="642938" rtl="0" eaLnBrk="1" fontAlgn="base" latinLnBrk="0" hangingPunct="1">
                        <a:lnSpc>
                          <a:spcPct val="100000"/>
                        </a:lnSpc>
                        <a:spcBef>
                          <a:spcPct val="20000"/>
                        </a:spcBef>
                        <a:spcAft>
                          <a:spcPct val="0"/>
                        </a:spcAft>
                        <a:buClrTx/>
                        <a:buSzTx/>
                        <a:buFontTx/>
                        <a:buChar char="–"/>
                        <a:tabLst/>
                        <a:defRPr/>
                      </a:pPr>
                      <a:r>
                        <a:rPr lang="en-US" sz="1300" kern="1200" dirty="0">
                          <a:solidFill>
                            <a:srgbClr val="003399"/>
                          </a:solidFill>
                          <a:latin typeface="Comic Sans MS" pitchFamily="66" charset="0"/>
                          <a:ea typeface="+mn-ea"/>
                          <a:cs typeface="+mn-cs"/>
                        </a:rPr>
                        <a:t>For the properties, methods and events to be discovered through introspection, the related methods have to follow certain signatures and naming conventions specified in the JavaBeans specs. </a:t>
                      </a:r>
                    </a:p>
                    <a:p>
                      <a:pPr marL="65088" marR="0" lvl="0" indent="-200025" algn="l" defTabSz="642938" rtl="0" eaLnBrk="1" fontAlgn="base" latinLnBrk="0" hangingPunct="1">
                        <a:lnSpc>
                          <a:spcPct val="100000"/>
                        </a:lnSpc>
                        <a:spcBef>
                          <a:spcPct val="20000"/>
                        </a:spcBef>
                        <a:spcAft>
                          <a:spcPct val="0"/>
                        </a:spcAft>
                        <a:buClrTx/>
                        <a:buSzTx/>
                        <a:buFontTx/>
                        <a:buChar char="–"/>
                        <a:tabLst/>
                        <a:defRPr/>
                      </a:pPr>
                      <a:r>
                        <a:rPr lang="en-US" sz="1300" kern="1200" dirty="0">
                          <a:solidFill>
                            <a:srgbClr val="003399"/>
                          </a:solidFill>
                          <a:latin typeface="Comic Sans MS" pitchFamily="66" charset="0"/>
                          <a:ea typeface="+mn-ea"/>
                          <a:cs typeface="+mn-cs"/>
                        </a:rPr>
                        <a:t>In addition, a bean provider can also furnish feature descriptors through a design-time-only class called </a:t>
                      </a:r>
                      <a:r>
                        <a:rPr lang="en-US" sz="1300" kern="1200" dirty="0" err="1">
                          <a:solidFill>
                            <a:srgbClr val="003399"/>
                          </a:solidFill>
                          <a:latin typeface="Comic Sans MS" pitchFamily="66" charset="0"/>
                          <a:ea typeface="+mn-ea"/>
                          <a:cs typeface="+mn-cs"/>
                        </a:rPr>
                        <a:t>BeanInfo</a:t>
                      </a:r>
                      <a:r>
                        <a:rPr lang="en-US" sz="1300" kern="1200" dirty="0">
                          <a:solidFill>
                            <a:srgbClr val="003399"/>
                          </a:solidFill>
                          <a:latin typeface="Comic Sans MS" pitchFamily="66" charset="0"/>
                          <a:ea typeface="+mn-ea"/>
                          <a:cs typeface="+mn-cs"/>
                        </a:rPr>
                        <a:t>, which is specific to a bean class. </a:t>
                      </a:r>
                    </a:p>
                    <a:p>
                      <a:pPr marL="65088" lvl="0" indent="-200025" algn="l" defTabSz="642938" rtl="0" eaLnBrk="1" fontAlgn="base" latinLnBrk="0" hangingPunct="1">
                        <a:spcBef>
                          <a:spcPct val="20000"/>
                        </a:spcBef>
                        <a:spcAft>
                          <a:spcPct val="0"/>
                        </a:spcAft>
                        <a:buChar char="–"/>
                      </a:pPr>
                      <a:endParaRPr lang="fr-FR" sz="1300" kern="1200" dirty="0">
                        <a:solidFill>
                          <a:srgbClr val="003399"/>
                        </a:solidFill>
                        <a:latin typeface="Comic Sans MS" pitchFamily="66" charset="0"/>
                        <a:ea typeface="+mn-ea"/>
                        <a:cs typeface="+mn-cs"/>
                      </a:endParaRPr>
                    </a:p>
                  </a:txBody>
                  <a:tcPr/>
                </a:tc>
                <a:tc>
                  <a:txBody>
                    <a:bodyPr/>
                    <a:lstStyle/>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An EJB typically encapsulates business logic that operates on data. An EJB's interface to the outside world is through its Home and Remote interfaces.</a:t>
                      </a:r>
                    </a:p>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 While the Home interface defines a factory to create new beans and find existing beans, the Remote interface defines the business methods that the bean supports.</a:t>
                      </a:r>
                    </a:p>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Each packaged EJB is identified by its:</a:t>
                      </a:r>
                    </a:p>
                    <a:p>
                      <a:pPr marL="522288" lvl="1"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 Home interface</a:t>
                      </a:r>
                    </a:p>
                    <a:p>
                      <a:pPr marL="522288" lvl="1"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Home object, </a:t>
                      </a:r>
                    </a:p>
                    <a:p>
                      <a:pPr marL="522288" lvl="1"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Remote interface </a:t>
                      </a:r>
                    </a:p>
                    <a:p>
                      <a:pPr marL="522288" lvl="1"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EJB object, </a:t>
                      </a:r>
                    </a:p>
                    <a:p>
                      <a:pPr marL="522288" lvl="1"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Enterprise bean class implementation </a:t>
                      </a:r>
                    </a:p>
                    <a:p>
                      <a:pPr marL="522288" lvl="1"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Deployment descriptors. </a:t>
                      </a:r>
                      <a:endParaRPr lang="fr-FR" sz="1300" kern="1200" dirty="0">
                        <a:solidFill>
                          <a:srgbClr val="003399"/>
                        </a:solidFill>
                        <a:latin typeface="Comic Sans MS" pitchFamily="66" charset="0"/>
                        <a:ea typeface="+mn-ea"/>
                        <a:cs typeface="+mn-cs"/>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i="1" dirty="0">
                <a:latin typeface="Comic Sans MS" pitchFamily="66" charset="0"/>
              </a:rPr>
              <a:t>Visibility and types</a:t>
            </a:r>
            <a:endParaRPr lang="fr-FR" dirty="0">
              <a:latin typeface="Comic Sans MS" pitchFamily="66" charset="0"/>
            </a:endParaRPr>
          </a:p>
        </p:txBody>
      </p:sp>
      <p:graphicFrame>
        <p:nvGraphicFramePr>
          <p:cNvPr id="4" name="Tableau 3"/>
          <p:cNvGraphicFramePr>
            <a:graphicFrameLocks noGrp="1"/>
          </p:cNvGraphicFramePr>
          <p:nvPr/>
        </p:nvGraphicFramePr>
        <p:xfrm>
          <a:off x="285720" y="901192"/>
          <a:ext cx="8501122" cy="5191466"/>
        </p:xfrm>
        <a:graphic>
          <a:graphicData uri="http://schemas.openxmlformats.org/drawingml/2006/table">
            <a:tbl>
              <a:tblPr firstRow="1" bandRow="1">
                <a:tableStyleId>{93296810-A885-4BE3-A3E7-6D5BEEA58F35}</a:tableStyleId>
              </a:tblPr>
              <a:tblGrid>
                <a:gridCol w="4250561">
                  <a:extLst>
                    <a:ext uri="{9D8B030D-6E8A-4147-A177-3AD203B41FA5}">
                      <a16:colId xmlns:a16="http://schemas.microsoft.com/office/drawing/2014/main" val="20000"/>
                    </a:ext>
                  </a:extLst>
                </a:gridCol>
                <a:gridCol w="4250561">
                  <a:extLst>
                    <a:ext uri="{9D8B030D-6E8A-4147-A177-3AD203B41FA5}">
                      <a16:colId xmlns:a16="http://schemas.microsoft.com/office/drawing/2014/main" val="20001"/>
                    </a:ext>
                  </a:extLst>
                </a:gridCol>
              </a:tblGrid>
              <a:tr h="370840">
                <a:tc>
                  <a:txBody>
                    <a:bodyPr/>
                    <a:lstStyle/>
                    <a:p>
                      <a:r>
                        <a:rPr lang="en-US" b="1" dirty="0">
                          <a:latin typeface="Comic Sans MS" pitchFamily="66" charset="0"/>
                        </a:rPr>
                        <a:t>JB</a:t>
                      </a:r>
                      <a:r>
                        <a:rPr lang="en-US" dirty="0">
                          <a:latin typeface="Comic Sans MS" pitchFamily="66" charset="0"/>
                        </a:rPr>
                        <a:t> </a:t>
                      </a:r>
                      <a:endParaRPr lang="fr-FR" dirty="0">
                        <a:latin typeface="Comic Sans MS" pitchFamily="66" charset="0"/>
                      </a:endParaRPr>
                    </a:p>
                  </a:txBody>
                  <a:tcPr/>
                </a:tc>
                <a:tc>
                  <a:txBody>
                    <a:bodyPr/>
                    <a:lstStyle/>
                    <a:p>
                      <a:r>
                        <a:rPr lang="en-US" b="1" dirty="0">
                          <a:latin typeface="Comic Sans MS" pitchFamily="66" charset="0"/>
                        </a:rPr>
                        <a:t>EJB</a:t>
                      </a:r>
                      <a:r>
                        <a:rPr lang="en-US" dirty="0">
                          <a:latin typeface="Comic Sans MS" pitchFamily="66" charset="0"/>
                        </a:rPr>
                        <a:t> </a:t>
                      </a:r>
                      <a:endParaRPr lang="fr-FR" dirty="0">
                        <a:latin typeface="Comic Sans MS" pitchFamily="66" charset="0"/>
                      </a:endParaRPr>
                    </a:p>
                  </a:txBody>
                  <a:tcPr/>
                </a:tc>
                <a:extLst>
                  <a:ext uri="{0D108BD9-81ED-4DB2-BD59-A6C34878D82A}">
                    <a16:rowId xmlns:a16="http://schemas.microsoft.com/office/drawing/2014/main" val="10000"/>
                  </a:ext>
                </a:extLst>
              </a:tr>
              <a:tr h="370840">
                <a:tc>
                  <a:txBody>
                    <a:bodyPr/>
                    <a:lstStyle/>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A bean can be visible, invisible or both. A Stopwatch bean, for instance, can have the GUI shown when it runs on the client side and turned off if it's running on the server side. Even if a bean is invisible, it can be customized, serialized and connected to other beans in visual builder tools. </a:t>
                      </a:r>
                      <a:endParaRPr lang="fr-FR" sz="1300" kern="1200" dirty="0">
                        <a:solidFill>
                          <a:srgbClr val="003399"/>
                        </a:solidFill>
                        <a:latin typeface="Comic Sans MS" pitchFamily="66" charset="0"/>
                        <a:ea typeface="+mn-ea"/>
                        <a:cs typeface="+mn-cs"/>
                      </a:endParaRPr>
                    </a:p>
                  </a:txBody>
                  <a:tcPr/>
                </a:tc>
                <a:tc>
                  <a:txBody>
                    <a:bodyPr/>
                    <a:lstStyle/>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An EJB is a </a:t>
                      </a:r>
                      <a:r>
                        <a:rPr lang="en-US" sz="1300" kern="1200" dirty="0" err="1">
                          <a:solidFill>
                            <a:srgbClr val="003399"/>
                          </a:solidFill>
                          <a:latin typeface="Comic Sans MS" pitchFamily="66" charset="0"/>
                          <a:ea typeface="+mn-ea"/>
                          <a:cs typeface="+mn-cs"/>
                        </a:rPr>
                        <a:t>nonvisual</a:t>
                      </a:r>
                      <a:r>
                        <a:rPr lang="en-US" sz="1300" kern="1200" dirty="0">
                          <a:solidFill>
                            <a:srgbClr val="003399"/>
                          </a:solidFill>
                          <a:latin typeface="Comic Sans MS" pitchFamily="66" charset="0"/>
                          <a:ea typeface="+mn-ea"/>
                          <a:cs typeface="+mn-cs"/>
                        </a:rPr>
                        <a:t> remote object that resides only on the server side</a:t>
                      </a:r>
                      <a:endParaRPr lang="fr-FR" sz="1300" kern="1200" dirty="0">
                        <a:solidFill>
                          <a:srgbClr val="003399"/>
                        </a:solidFill>
                        <a:latin typeface="Comic Sans MS" pitchFamily="66" charset="0"/>
                        <a:ea typeface="+mn-ea"/>
                        <a:cs typeface="+mn-cs"/>
                      </a:endParaRPr>
                    </a:p>
                  </a:txBody>
                  <a:tcPr/>
                </a:tc>
                <a:extLst>
                  <a:ext uri="{0D108BD9-81ED-4DB2-BD59-A6C34878D82A}">
                    <a16:rowId xmlns:a16="http://schemas.microsoft.com/office/drawing/2014/main" val="10001"/>
                  </a:ext>
                </a:extLst>
              </a:tr>
              <a:tr h="3540466">
                <a:tc>
                  <a:txBody>
                    <a:bodyPr/>
                    <a:lstStyle/>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Beans that conform to JavaBeans 1.0 specs aren't typed. </a:t>
                      </a:r>
                    </a:p>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The Glasgow spec, however, allows two types of beans: Simple and Participant.</a:t>
                      </a:r>
                    </a:p>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A Simple bean isn't aware of its container, whereas a Participant bean actively participates in its container. </a:t>
                      </a:r>
                    </a:p>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A bean that conforms only to the original JavaBeans 1.0 specs falls under the Simple bean category. </a:t>
                      </a:r>
                    </a:p>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A Participant bean, however, conforms to "Extensible Runtime Containment and Services Protocol" specs in addition to the original bean specs. A Participant bean can also discover and utilize arbitrary services from its container. </a:t>
                      </a:r>
                      <a:endParaRPr lang="fr-FR" sz="1300" kern="1200" dirty="0">
                        <a:solidFill>
                          <a:srgbClr val="003399"/>
                        </a:solidFill>
                        <a:latin typeface="Comic Sans MS" pitchFamily="66" charset="0"/>
                        <a:ea typeface="+mn-ea"/>
                        <a:cs typeface="+mn-cs"/>
                      </a:endParaRPr>
                    </a:p>
                  </a:txBody>
                  <a:tcPr/>
                </a:tc>
                <a:tc>
                  <a:txBody>
                    <a:bodyPr/>
                    <a:lstStyle/>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There are two primary types of EJBs: Session and Entity beans. While an Entity bean has a unique identity defined by its primary key class, a Session bean has no unique identity. </a:t>
                      </a:r>
                    </a:p>
                    <a:p>
                      <a:pPr marL="65088" lvl="0" indent="-200025" algn="l" defTabSz="642938" rtl="0" eaLnBrk="1" fontAlgn="base" latinLnBrk="0" hangingPunct="1">
                        <a:spcBef>
                          <a:spcPct val="20000"/>
                        </a:spcBef>
                        <a:spcAft>
                          <a:spcPct val="0"/>
                        </a:spcAft>
                        <a:buChar char="–"/>
                      </a:pPr>
                      <a:r>
                        <a:rPr lang="en-US" sz="1300" b="1" kern="1200" dirty="0">
                          <a:solidFill>
                            <a:srgbClr val="003399"/>
                          </a:solidFill>
                          <a:latin typeface="Comic Sans MS" pitchFamily="66" charset="0"/>
                          <a:ea typeface="+mn-ea"/>
                          <a:cs typeface="+mn-cs"/>
                        </a:rPr>
                        <a:t>Multiple clients </a:t>
                      </a:r>
                      <a:r>
                        <a:rPr lang="en-US" sz="1300" kern="1200" dirty="0">
                          <a:solidFill>
                            <a:srgbClr val="003399"/>
                          </a:solidFill>
                          <a:latin typeface="Comic Sans MS" pitchFamily="66" charset="0"/>
                          <a:ea typeface="+mn-ea"/>
                          <a:cs typeface="+mn-cs"/>
                        </a:rPr>
                        <a:t>can thus </a:t>
                      </a:r>
                      <a:r>
                        <a:rPr lang="en-US" sz="1300" b="1" kern="1200" dirty="0">
                          <a:solidFill>
                            <a:srgbClr val="003399"/>
                          </a:solidFill>
                          <a:latin typeface="Comic Sans MS" pitchFamily="66" charset="0"/>
                          <a:ea typeface="+mn-ea"/>
                          <a:cs typeface="+mn-cs"/>
                        </a:rPr>
                        <a:t>share</a:t>
                      </a:r>
                      <a:r>
                        <a:rPr lang="en-US" sz="1300" kern="1200" dirty="0">
                          <a:solidFill>
                            <a:srgbClr val="003399"/>
                          </a:solidFill>
                          <a:latin typeface="Comic Sans MS" pitchFamily="66" charset="0"/>
                          <a:ea typeface="+mn-ea"/>
                          <a:cs typeface="+mn-cs"/>
                        </a:rPr>
                        <a:t> an Entity bean. </a:t>
                      </a:r>
                    </a:p>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A Session bean, on the other hand, is created, </a:t>
                      </a:r>
                      <a:r>
                        <a:rPr lang="en-US" sz="1300" b="1" kern="1200" dirty="0">
                          <a:solidFill>
                            <a:srgbClr val="003399"/>
                          </a:solidFill>
                          <a:latin typeface="Comic Sans MS" pitchFamily="66" charset="0"/>
                          <a:ea typeface="+mn-ea"/>
                          <a:cs typeface="+mn-cs"/>
                        </a:rPr>
                        <a:t>used</a:t>
                      </a:r>
                      <a:r>
                        <a:rPr lang="en-US" sz="1300" kern="1200" dirty="0">
                          <a:solidFill>
                            <a:srgbClr val="003399"/>
                          </a:solidFill>
                          <a:latin typeface="Comic Sans MS" pitchFamily="66" charset="0"/>
                          <a:ea typeface="+mn-ea"/>
                          <a:cs typeface="+mn-cs"/>
                        </a:rPr>
                        <a:t> and destroyed by </a:t>
                      </a:r>
                      <a:r>
                        <a:rPr lang="en-US" sz="1300" b="1" kern="1200" dirty="0">
                          <a:solidFill>
                            <a:srgbClr val="003399"/>
                          </a:solidFill>
                          <a:latin typeface="Comic Sans MS" pitchFamily="66" charset="0"/>
                          <a:ea typeface="+mn-ea"/>
                          <a:cs typeface="+mn-cs"/>
                        </a:rPr>
                        <a:t>the client that created </a:t>
                      </a:r>
                      <a:r>
                        <a:rPr lang="en-US" sz="1300" kern="1200" dirty="0">
                          <a:solidFill>
                            <a:srgbClr val="003399"/>
                          </a:solidFill>
                          <a:latin typeface="Comic Sans MS" pitchFamily="66" charset="0"/>
                          <a:ea typeface="+mn-ea"/>
                          <a:cs typeface="+mn-cs"/>
                        </a:rPr>
                        <a:t>it. </a:t>
                      </a:r>
                    </a:p>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Each bean has associated with it a context object (Session context or Entity context) for its lifetime. </a:t>
                      </a:r>
                    </a:p>
                    <a:p>
                      <a:pPr marL="65088" marR="0" lvl="0" indent="-200025" algn="l" defTabSz="642938" rtl="0" eaLnBrk="1" fontAlgn="base" latinLnBrk="0" hangingPunct="1">
                        <a:lnSpc>
                          <a:spcPct val="100000"/>
                        </a:lnSpc>
                        <a:spcBef>
                          <a:spcPct val="20000"/>
                        </a:spcBef>
                        <a:spcAft>
                          <a:spcPct val="0"/>
                        </a:spcAft>
                        <a:buClrTx/>
                        <a:buSzTx/>
                        <a:buFontTx/>
                        <a:buChar char="–"/>
                        <a:tabLst/>
                        <a:defRPr/>
                      </a:pPr>
                      <a:r>
                        <a:rPr lang="en-US" sz="1300" kern="1200" dirty="0">
                          <a:solidFill>
                            <a:srgbClr val="003399"/>
                          </a:solidFill>
                          <a:latin typeface="Comic Sans MS" pitchFamily="66" charset="0"/>
                          <a:ea typeface="+mn-ea"/>
                          <a:cs typeface="+mn-cs"/>
                        </a:rPr>
                        <a:t>There are two types of Session beans: </a:t>
                      </a:r>
                      <a:r>
                        <a:rPr lang="en-US" sz="1300" kern="1200" dirty="0" err="1">
                          <a:solidFill>
                            <a:srgbClr val="003399"/>
                          </a:solidFill>
                          <a:latin typeface="Comic Sans MS" pitchFamily="66" charset="0"/>
                          <a:ea typeface="+mn-ea"/>
                          <a:cs typeface="+mn-cs"/>
                        </a:rPr>
                        <a:t>stateful</a:t>
                      </a:r>
                      <a:r>
                        <a:rPr lang="en-US" sz="1300" kern="1200" dirty="0">
                          <a:solidFill>
                            <a:srgbClr val="003399"/>
                          </a:solidFill>
                          <a:latin typeface="Comic Sans MS" pitchFamily="66" charset="0"/>
                          <a:ea typeface="+mn-ea"/>
                          <a:cs typeface="+mn-cs"/>
                        </a:rPr>
                        <a:t> and stateless. </a:t>
                      </a:r>
                    </a:p>
                    <a:p>
                      <a:pPr marL="65088" marR="0" lvl="0" indent="-200025" algn="l" defTabSz="642938" rtl="0" eaLnBrk="1" fontAlgn="base" latinLnBrk="0" hangingPunct="1">
                        <a:lnSpc>
                          <a:spcPct val="100000"/>
                        </a:lnSpc>
                        <a:spcBef>
                          <a:spcPct val="20000"/>
                        </a:spcBef>
                        <a:spcAft>
                          <a:spcPct val="0"/>
                        </a:spcAft>
                        <a:buClrTx/>
                        <a:buSzTx/>
                        <a:buFontTx/>
                        <a:buChar char="–"/>
                        <a:tabLst/>
                        <a:defRPr/>
                      </a:pPr>
                      <a:r>
                        <a:rPr lang="en-US" sz="1300" kern="1200" dirty="0">
                          <a:solidFill>
                            <a:srgbClr val="003399"/>
                          </a:solidFill>
                          <a:latin typeface="Comic Sans MS" pitchFamily="66" charset="0"/>
                          <a:ea typeface="+mn-ea"/>
                          <a:cs typeface="+mn-cs"/>
                        </a:rPr>
                        <a:t>Similarly, there are two types of Entity beans: container-managed persistent entities and bean-managed persistent entities.</a:t>
                      </a:r>
                      <a:endParaRPr lang="fr-FR" sz="1300" kern="1200" dirty="0">
                        <a:solidFill>
                          <a:srgbClr val="003399"/>
                        </a:solidFill>
                        <a:latin typeface="Comic Sans MS" pitchFamily="66" charset="0"/>
                        <a:ea typeface="+mn-ea"/>
                        <a:cs typeface="+mn-cs"/>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i="1" dirty="0">
                <a:latin typeface="Comic Sans MS" pitchFamily="66" charset="0"/>
              </a:rPr>
              <a:t>Persistence</a:t>
            </a:r>
            <a:endParaRPr lang="fr-FR" dirty="0">
              <a:latin typeface="Comic Sans MS" pitchFamily="66" charset="0"/>
            </a:endParaRPr>
          </a:p>
        </p:txBody>
      </p:sp>
      <p:graphicFrame>
        <p:nvGraphicFramePr>
          <p:cNvPr id="4" name="Espace réservé du contenu 3"/>
          <p:cNvGraphicFramePr>
            <a:graphicFrameLocks noGrp="1"/>
          </p:cNvGraphicFramePr>
          <p:nvPr>
            <p:ph idx="1"/>
          </p:nvPr>
        </p:nvGraphicFramePr>
        <p:xfrm>
          <a:off x="0" y="785794"/>
          <a:ext cx="9072594" cy="6445504"/>
        </p:xfrm>
        <a:graphic>
          <a:graphicData uri="http://schemas.openxmlformats.org/drawingml/2006/table">
            <a:tbl>
              <a:tblPr firstRow="1" bandRow="1">
                <a:tableStyleId>{93296810-A885-4BE3-A3E7-6D5BEEA58F35}</a:tableStyleId>
              </a:tblPr>
              <a:tblGrid>
                <a:gridCol w="4393406">
                  <a:extLst>
                    <a:ext uri="{9D8B030D-6E8A-4147-A177-3AD203B41FA5}">
                      <a16:colId xmlns:a16="http://schemas.microsoft.com/office/drawing/2014/main" val="20000"/>
                    </a:ext>
                  </a:extLst>
                </a:gridCol>
                <a:gridCol w="4679188">
                  <a:extLst>
                    <a:ext uri="{9D8B030D-6E8A-4147-A177-3AD203B41FA5}">
                      <a16:colId xmlns:a16="http://schemas.microsoft.com/office/drawing/2014/main" val="20001"/>
                    </a:ext>
                  </a:extLst>
                </a:gridCol>
              </a:tblGrid>
              <a:tr h="370840">
                <a:tc>
                  <a:txBody>
                    <a:bodyPr/>
                    <a:lstStyle/>
                    <a:p>
                      <a:r>
                        <a:rPr lang="en-US" b="1" dirty="0">
                          <a:latin typeface="Comic Sans MS" pitchFamily="66" charset="0"/>
                        </a:rPr>
                        <a:t>JB</a:t>
                      </a:r>
                      <a:endParaRPr lang="fr-FR" dirty="0">
                        <a:latin typeface="Comic Sans MS" pitchFamily="66" charset="0"/>
                      </a:endParaRPr>
                    </a:p>
                  </a:txBody>
                  <a:tcPr/>
                </a:tc>
                <a:tc>
                  <a:txBody>
                    <a:bodyPr/>
                    <a:lstStyle/>
                    <a:p>
                      <a:r>
                        <a:rPr lang="en-US" b="1" dirty="0">
                          <a:latin typeface="Comic Sans MS" pitchFamily="66" charset="0"/>
                        </a:rPr>
                        <a:t>EJB</a:t>
                      </a:r>
                      <a:endParaRPr lang="fr-FR" dirty="0">
                        <a:latin typeface="Comic Sans MS" pitchFamily="66" charset="0"/>
                      </a:endParaRPr>
                    </a:p>
                  </a:txBody>
                  <a:tcPr/>
                </a:tc>
                <a:extLst>
                  <a:ext uri="{0D108BD9-81ED-4DB2-BD59-A6C34878D82A}">
                    <a16:rowId xmlns:a16="http://schemas.microsoft.com/office/drawing/2014/main" val="10000"/>
                  </a:ext>
                </a:extLst>
              </a:tr>
              <a:tr h="370840">
                <a:tc>
                  <a:txBody>
                    <a:bodyPr/>
                    <a:lstStyle/>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Beans are persistent. </a:t>
                      </a:r>
                    </a:p>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They</a:t>
                      </a:r>
                      <a:r>
                        <a:rPr lang="en-US" sz="1300" kern="1200" baseline="0" dirty="0">
                          <a:solidFill>
                            <a:srgbClr val="003399"/>
                          </a:solidFill>
                          <a:latin typeface="Comic Sans MS" pitchFamily="66" charset="0"/>
                          <a:ea typeface="+mn-ea"/>
                          <a:cs typeface="+mn-cs"/>
                        </a:rPr>
                        <a:t> </a:t>
                      </a:r>
                      <a:r>
                        <a:rPr lang="en-US" sz="1300" kern="1200" dirty="0">
                          <a:solidFill>
                            <a:srgbClr val="003399"/>
                          </a:solidFill>
                          <a:latin typeface="Comic Sans MS" pitchFamily="66" charset="0"/>
                          <a:ea typeface="+mn-ea"/>
                          <a:cs typeface="+mn-cs"/>
                        </a:rPr>
                        <a:t>are objects that can be saved and resurrected. </a:t>
                      </a:r>
                    </a:p>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Persistence is achieved by saving a bean's internal states through serialization. </a:t>
                      </a:r>
                    </a:p>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A resurrected serialized prototype of a bean can be included in an application. </a:t>
                      </a:r>
                      <a:endParaRPr lang="fr-FR" sz="1300" kern="1200" dirty="0">
                        <a:solidFill>
                          <a:srgbClr val="003399"/>
                        </a:solidFill>
                        <a:latin typeface="Comic Sans MS" pitchFamily="66" charset="0"/>
                        <a:ea typeface="+mn-ea"/>
                        <a:cs typeface="+mn-cs"/>
                      </a:endParaRPr>
                    </a:p>
                  </a:txBody>
                  <a:tcPr/>
                </a:tc>
                <a:tc>
                  <a:txBody>
                    <a:bodyPr/>
                    <a:lstStyle/>
                    <a:p>
                      <a:pPr marL="65088" lvl="0" indent="-200025" algn="l" defTabSz="642938" rtl="0" eaLnBrk="1" fontAlgn="base" latinLnBrk="0" hangingPunct="1">
                        <a:spcBef>
                          <a:spcPct val="20000"/>
                        </a:spcBef>
                        <a:spcAft>
                          <a:spcPct val="0"/>
                        </a:spcAft>
                        <a:buChar char="–"/>
                      </a:pPr>
                      <a:r>
                        <a:rPr lang="en-US" sz="1300" b="1" kern="1200" dirty="0" err="1">
                          <a:solidFill>
                            <a:srgbClr val="003399"/>
                          </a:solidFill>
                          <a:latin typeface="Comic Sans MS" pitchFamily="66" charset="0"/>
                          <a:ea typeface="+mn-ea"/>
                          <a:cs typeface="+mn-cs"/>
                        </a:rPr>
                        <a:t>Stateful</a:t>
                      </a:r>
                      <a:r>
                        <a:rPr lang="en-US" sz="1300" b="1" kern="1200" dirty="0">
                          <a:solidFill>
                            <a:srgbClr val="003399"/>
                          </a:solidFill>
                          <a:latin typeface="Comic Sans MS" pitchFamily="66" charset="0"/>
                          <a:ea typeface="+mn-ea"/>
                          <a:cs typeface="+mn-cs"/>
                        </a:rPr>
                        <a:t> Session beans </a:t>
                      </a:r>
                      <a:r>
                        <a:rPr lang="en-US" sz="1300" kern="1200" dirty="0">
                          <a:solidFill>
                            <a:srgbClr val="003399"/>
                          </a:solidFill>
                          <a:latin typeface="Comic Sans MS" pitchFamily="66" charset="0"/>
                          <a:ea typeface="+mn-ea"/>
                          <a:cs typeface="+mn-cs"/>
                        </a:rPr>
                        <a:t>may have internal states. Therefore, they need to handle activation and </a:t>
                      </a:r>
                      <a:r>
                        <a:rPr lang="en-US" sz="1300" kern="1200" dirty="0" err="1">
                          <a:solidFill>
                            <a:srgbClr val="003399"/>
                          </a:solidFill>
                          <a:latin typeface="Comic Sans MS" pitchFamily="66" charset="0"/>
                          <a:ea typeface="+mn-ea"/>
                          <a:cs typeface="+mn-cs"/>
                        </a:rPr>
                        <a:t>passivation</a:t>
                      </a:r>
                      <a:r>
                        <a:rPr lang="en-US" sz="1300" kern="1200" dirty="0">
                          <a:solidFill>
                            <a:srgbClr val="003399"/>
                          </a:solidFill>
                          <a:latin typeface="Comic Sans MS" pitchFamily="66" charset="0"/>
                          <a:ea typeface="+mn-ea"/>
                          <a:cs typeface="+mn-cs"/>
                        </a:rPr>
                        <a:t>. </a:t>
                      </a:r>
                    </a:p>
                    <a:p>
                      <a:pPr marL="65088" lvl="0" indent="-200025" algn="l" defTabSz="642938" rtl="0" eaLnBrk="1" fontAlgn="base" latinLnBrk="0" hangingPunct="1">
                        <a:spcBef>
                          <a:spcPct val="20000"/>
                        </a:spcBef>
                        <a:spcAft>
                          <a:spcPct val="0"/>
                        </a:spcAft>
                        <a:buChar char="–"/>
                      </a:pPr>
                      <a:r>
                        <a:rPr lang="en-US" sz="1300" kern="1200" dirty="0" err="1">
                          <a:solidFill>
                            <a:srgbClr val="003399"/>
                          </a:solidFill>
                          <a:latin typeface="Comic Sans MS" pitchFamily="66" charset="0"/>
                          <a:ea typeface="+mn-ea"/>
                          <a:cs typeface="+mn-cs"/>
                        </a:rPr>
                        <a:t>Passivation</a:t>
                      </a:r>
                      <a:r>
                        <a:rPr lang="en-US" sz="1300" kern="1200" dirty="0">
                          <a:solidFill>
                            <a:srgbClr val="003399"/>
                          </a:solidFill>
                          <a:latin typeface="Comic Sans MS" pitchFamily="66" charset="0"/>
                          <a:ea typeface="+mn-ea"/>
                          <a:cs typeface="+mn-cs"/>
                        </a:rPr>
                        <a:t> is the process by which the state of a bean is serialized out into secondary storage.</a:t>
                      </a:r>
                    </a:p>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 Activation is the process by which it is</a:t>
                      </a:r>
                      <a:r>
                        <a:rPr lang="en-US" sz="1300" kern="1200" baseline="0" dirty="0">
                          <a:solidFill>
                            <a:srgbClr val="003399"/>
                          </a:solidFill>
                          <a:latin typeface="Comic Sans MS" pitchFamily="66" charset="0"/>
                          <a:ea typeface="+mn-ea"/>
                          <a:cs typeface="+mn-cs"/>
                        </a:rPr>
                        <a:t> </a:t>
                      </a:r>
                      <a:r>
                        <a:rPr lang="en-US" sz="1300" kern="1200" dirty="0" err="1">
                          <a:solidFill>
                            <a:srgbClr val="003399"/>
                          </a:solidFill>
                          <a:latin typeface="Comic Sans MS" pitchFamily="66" charset="0"/>
                          <a:ea typeface="+mn-ea"/>
                          <a:cs typeface="+mn-cs"/>
                        </a:rPr>
                        <a:t>deserialized</a:t>
                      </a:r>
                      <a:r>
                        <a:rPr lang="en-US" sz="1300" kern="1200" dirty="0">
                          <a:solidFill>
                            <a:srgbClr val="003399"/>
                          </a:solidFill>
                          <a:latin typeface="Comic Sans MS" pitchFamily="66" charset="0"/>
                          <a:ea typeface="+mn-ea"/>
                          <a:cs typeface="+mn-cs"/>
                        </a:rPr>
                        <a:t> from secondary storage. </a:t>
                      </a:r>
                    </a:p>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These types of EJBs can be serialized and restored across client sessions. To serialize, a call to the bean's </a:t>
                      </a:r>
                      <a:r>
                        <a:rPr lang="en-US" sz="1300" kern="1200" dirty="0" err="1">
                          <a:solidFill>
                            <a:srgbClr val="003399"/>
                          </a:solidFill>
                          <a:latin typeface="Comic Sans MS" pitchFamily="66" charset="0"/>
                          <a:ea typeface="+mn-ea"/>
                          <a:cs typeface="+mn-cs"/>
                        </a:rPr>
                        <a:t>getHandle</a:t>
                      </a:r>
                      <a:r>
                        <a:rPr lang="en-US" sz="1300" kern="1200" dirty="0">
                          <a:solidFill>
                            <a:srgbClr val="003399"/>
                          </a:solidFill>
                          <a:latin typeface="Comic Sans MS" pitchFamily="66" charset="0"/>
                          <a:ea typeface="+mn-ea"/>
                          <a:cs typeface="+mn-cs"/>
                        </a:rPr>
                        <a:t>() method returns a handle object. </a:t>
                      </a:r>
                    </a:p>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To restore, a call to the handle object's </a:t>
                      </a:r>
                      <a:r>
                        <a:rPr lang="en-US" sz="1300" kern="1200" dirty="0" err="1">
                          <a:solidFill>
                            <a:srgbClr val="003399"/>
                          </a:solidFill>
                          <a:latin typeface="Comic Sans MS" pitchFamily="66" charset="0"/>
                          <a:ea typeface="+mn-ea"/>
                          <a:cs typeface="+mn-cs"/>
                        </a:rPr>
                        <a:t>getEJBObject</a:t>
                      </a:r>
                      <a:r>
                        <a:rPr lang="en-US" sz="1300" kern="1200" dirty="0">
                          <a:solidFill>
                            <a:srgbClr val="003399"/>
                          </a:solidFill>
                          <a:latin typeface="Comic Sans MS" pitchFamily="66" charset="0"/>
                          <a:ea typeface="+mn-ea"/>
                          <a:cs typeface="+mn-cs"/>
                        </a:rPr>
                        <a:t>() method is used to return a bean reference. </a:t>
                      </a:r>
                    </a:p>
                    <a:p>
                      <a:pPr marL="65088" lvl="0" indent="-200025" algn="l" defTabSz="642938" rtl="0" eaLnBrk="1" fontAlgn="base" latinLnBrk="0" hangingPunct="1">
                        <a:spcBef>
                          <a:spcPct val="20000"/>
                        </a:spcBef>
                        <a:spcAft>
                          <a:spcPct val="0"/>
                        </a:spcAft>
                        <a:buChar char="–"/>
                      </a:pPr>
                      <a:r>
                        <a:rPr lang="en-US" sz="1300" b="1" kern="1200" dirty="0">
                          <a:solidFill>
                            <a:srgbClr val="003399"/>
                          </a:solidFill>
                          <a:latin typeface="Comic Sans MS" pitchFamily="66" charset="0"/>
                          <a:ea typeface="+mn-ea"/>
                          <a:cs typeface="+mn-cs"/>
                        </a:rPr>
                        <a:t>Entity beans </a:t>
                      </a:r>
                      <a:r>
                        <a:rPr lang="en-US" sz="1300" kern="1200" dirty="0">
                          <a:solidFill>
                            <a:srgbClr val="003399"/>
                          </a:solidFill>
                          <a:latin typeface="Comic Sans MS" pitchFamily="66" charset="0"/>
                          <a:ea typeface="+mn-ea"/>
                          <a:cs typeface="+mn-cs"/>
                        </a:rPr>
                        <a:t>are inherently persistent beans. </a:t>
                      </a:r>
                    </a:p>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There are two types of persistence in Entity Beans: </a:t>
                      </a:r>
                    </a:p>
                    <a:p>
                      <a:pPr marL="522288" lvl="1" indent="-200025" algn="l" defTabSz="642938" rtl="0" eaLnBrk="1" fontAlgn="base" latinLnBrk="0" hangingPunct="1">
                        <a:spcBef>
                          <a:spcPct val="20000"/>
                        </a:spcBef>
                        <a:spcAft>
                          <a:spcPct val="0"/>
                        </a:spcAft>
                        <a:buFont typeface="Arial" pitchFamily="34" charset="0"/>
                        <a:buChar char="–"/>
                      </a:pPr>
                      <a:r>
                        <a:rPr lang="en-US" sz="1300" b="1" kern="1200" dirty="0">
                          <a:solidFill>
                            <a:srgbClr val="003399"/>
                          </a:solidFill>
                          <a:latin typeface="Comic Sans MS" pitchFamily="66" charset="0"/>
                          <a:ea typeface="+mn-ea"/>
                          <a:cs typeface="+mn-cs"/>
                        </a:rPr>
                        <a:t>Bean-managed persistence</a:t>
                      </a:r>
                      <a:r>
                        <a:rPr lang="en-US" sz="1300" kern="1200" dirty="0">
                          <a:solidFill>
                            <a:srgbClr val="003399"/>
                          </a:solidFill>
                          <a:latin typeface="Comic Sans MS" pitchFamily="66" charset="0"/>
                          <a:ea typeface="+mn-ea"/>
                          <a:cs typeface="+mn-cs"/>
                        </a:rPr>
                        <a:t>: Entity bean is directly responsible for saving its own state. </a:t>
                      </a:r>
                    </a:p>
                    <a:p>
                      <a:pPr marL="522288" lvl="1" indent="-200025" algn="l" defTabSz="642938" rtl="0" eaLnBrk="1" fontAlgn="base" latinLnBrk="0" hangingPunct="1">
                        <a:spcBef>
                          <a:spcPct val="20000"/>
                        </a:spcBef>
                        <a:spcAft>
                          <a:spcPct val="0"/>
                        </a:spcAft>
                        <a:buFont typeface="Arial" pitchFamily="34" charset="0"/>
                        <a:buChar char="–"/>
                      </a:pPr>
                      <a:r>
                        <a:rPr lang="en-US" sz="1300" kern="1200" dirty="0">
                          <a:solidFill>
                            <a:srgbClr val="003399"/>
                          </a:solidFill>
                          <a:latin typeface="Comic Sans MS" pitchFamily="66" charset="0"/>
                          <a:ea typeface="+mn-ea"/>
                          <a:cs typeface="+mn-cs"/>
                        </a:rPr>
                        <a:t>The programmer has to hard-code persistence into the bean through explicit JDBC or embedded SQL calls. </a:t>
                      </a:r>
                    </a:p>
                    <a:p>
                      <a:pPr marL="522288" lvl="1" indent="-200025" algn="l" defTabSz="642938" rtl="0" eaLnBrk="1" fontAlgn="base" latinLnBrk="0" hangingPunct="1">
                        <a:spcBef>
                          <a:spcPct val="20000"/>
                        </a:spcBef>
                        <a:spcAft>
                          <a:spcPct val="0"/>
                        </a:spcAft>
                        <a:buFont typeface="Arial" pitchFamily="34" charset="0"/>
                        <a:buChar char="–"/>
                      </a:pPr>
                      <a:r>
                        <a:rPr lang="en-US" sz="1300" b="1" kern="1200" dirty="0">
                          <a:solidFill>
                            <a:srgbClr val="003399"/>
                          </a:solidFill>
                          <a:latin typeface="Comic Sans MS" pitchFamily="66" charset="0"/>
                          <a:ea typeface="+mn-ea"/>
                          <a:cs typeface="+mn-cs"/>
                        </a:rPr>
                        <a:t>Container-managed persistence</a:t>
                      </a:r>
                      <a:r>
                        <a:rPr lang="en-US" sz="1300" kern="1200" dirty="0">
                          <a:solidFill>
                            <a:srgbClr val="003399"/>
                          </a:solidFill>
                          <a:latin typeface="Comic Sans MS" pitchFamily="66" charset="0"/>
                          <a:ea typeface="+mn-ea"/>
                          <a:cs typeface="+mn-cs"/>
                        </a:rPr>
                        <a:t>: The EJB container is responsible for saving the bean's state.</a:t>
                      </a:r>
                    </a:p>
                    <a:p>
                      <a:pPr marL="522288" lvl="1" indent="-200025" algn="l" defTabSz="642938" rtl="0" eaLnBrk="1" fontAlgn="base" latinLnBrk="0" hangingPunct="1">
                        <a:spcBef>
                          <a:spcPct val="20000"/>
                        </a:spcBef>
                        <a:spcAft>
                          <a:spcPct val="0"/>
                        </a:spcAft>
                        <a:buFont typeface="Arial" pitchFamily="34" charset="0"/>
                        <a:buChar char="–"/>
                      </a:pPr>
                      <a:r>
                        <a:rPr lang="en-US" sz="1300" kern="1200" dirty="0">
                          <a:solidFill>
                            <a:srgbClr val="003399"/>
                          </a:solidFill>
                          <a:latin typeface="Comic Sans MS" pitchFamily="66" charset="0"/>
                          <a:ea typeface="+mn-ea"/>
                          <a:cs typeface="+mn-cs"/>
                        </a:rPr>
                        <a:t>The implementation is independent of the data source. </a:t>
                      </a:r>
                    </a:p>
                    <a:p>
                      <a:pPr marL="522288" lvl="1" indent="-200025" algn="l" defTabSz="642938" rtl="0" eaLnBrk="1" fontAlgn="base" latinLnBrk="0" hangingPunct="1">
                        <a:spcBef>
                          <a:spcPct val="20000"/>
                        </a:spcBef>
                        <a:spcAft>
                          <a:spcPct val="0"/>
                        </a:spcAft>
                        <a:buFont typeface="Arial" pitchFamily="34" charset="0"/>
                        <a:buChar char="–"/>
                      </a:pPr>
                      <a:r>
                        <a:rPr lang="en-US" sz="1300" kern="1200" dirty="0">
                          <a:solidFill>
                            <a:srgbClr val="003399"/>
                          </a:solidFill>
                          <a:latin typeface="Comic Sans MS" pitchFamily="66" charset="0"/>
                          <a:ea typeface="+mn-ea"/>
                          <a:cs typeface="+mn-cs"/>
                        </a:rPr>
                        <a:t>The container-managed fields need to be specified in the deployment descriptor and the EJB container automatically handles persistence. </a:t>
                      </a:r>
                      <a:endParaRPr lang="fr-FR" sz="1300" kern="1200" dirty="0">
                        <a:solidFill>
                          <a:srgbClr val="003399"/>
                        </a:solidFill>
                        <a:latin typeface="Comic Sans MS" pitchFamily="66" charset="0"/>
                        <a:ea typeface="+mn-ea"/>
                        <a:cs typeface="+mn-cs"/>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i="1" dirty="0"/>
              <a:t>Customization</a:t>
            </a:r>
            <a:endParaRPr lang="fr-FR" dirty="0"/>
          </a:p>
        </p:txBody>
      </p:sp>
      <p:graphicFrame>
        <p:nvGraphicFramePr>
          <p:cNvPr id="4" name="Espace réservé du contenu 3"/>
          <p:cNvGraphicFramePr>
            <a:graphicFrameLocks noGrp="1"/>
          </p:cNvGraphicFramePr>
          <p:nvPr>
            <p:ph idx="1"/>
          </p:nvPr>
        </p:nvGraphicFramePr>
        <p:xfrm>
          <a:off x="179388" y="1392238"/>
          <a:ext cx="8786812" cy="3711448"/>
        </p:xfrm>
        <a:graphic>
          <a:graphicData uri="http://schemas.openxmlformats.org/drawingml/2006/table">
            <a:tbl>
              <a:tblPr firstRow="1" bandRow="1">
                <a:tableStyleId>{93296810-A885-4BE3-A3E7-6D5BEEA58F35}</a:tableStyleId>
              </a:tblPr>
              <a:tblGrid>
                <a:gridCol w="4393406">
                  <a:extLst>
                    <a:ext uri="{9D8B030D-6E8A-4147-A177-3AD203B41FA5}">
                      <a16:colId xmlns:a16="http://schemas.microsoft.com/office/drawing/2014/main" val="20000"/>
                    </a:ext>
                  </a:extLst>
                </a:gridCol>
                <a:gridCol w="4393406">
                  <a:extLst>
                    <a:ext uri="{9D8B030D-6E8A-4147-A177-3AD203B41FA5}">
                      <a16:colId xmlns:a16="http://schemas.microsoft.com/office/drawing/2014/main" val="20001"/>
                    </a:ext>
                  </a:extLst>
                </a:gridCol>
              </a:tblGrid>
              <a:tr h="370840">
                <a:tc>
                  <a:txBody>
                    <a:bodyPr/>
                    <a:lstStyle/>
                    <a:p>
                      <a:r>
                        <a:rPr lang="en-US" b="1" dirty="0">
                          <a:latin typeface="Comic Sans MS" pitchFamily="66" charset="0"/>
                        </a:rPr>
                        <a:t>JB</a:t>
                      </a:r>
                      <a:endParaRPr lang="fr-FR" dirty="0">
                        <a:latin typeface="Comic Sans MS" pitchFamily="66" charset="0"/>
                      </a:endParaRPr>
                    </a:p>
                  </a:txBody>
                  <a:tcPr/>
                </a:tc>
                <a:tc>
                  <a:txBody>
                    <a:bodyPr/>
                    <a:lstStyle/>
                    <a:p>
                      <a:r>
                        <a:rPr lang="en-US" b="1" dirty="0">
                          <a:latin typeface="Comic Sans MS" pitchFamily="66" charset="0"/>
                        </a:rPr>
                        <a:t>EJB</a:t>
                      </a:r>
                      <a:r>
                        <a:rPr lang="en-US" dirty="0">
                          <a:latin typeface="Comic Sans MS" pitchFamily="66" charset="0"/>
                        </a:rPr>
                        <a:t> </a:t>
                      </a:r>
                      <a:endParaRPr lang="fr-FR" dirty="0">
                        <a:latin typeface="Comic Sans MS" pitchFamily="66" charset="0"/>
                      </a:endParaRPr>
                    </a:p>
                  </a:txBody>
                  <a:tcPr/>
                </a:tc>
                <a:extLst>
                  <a:ext uri="{0D108BD9-81ED-4DB2-BD59-A6C34878D82A}">
                    <a16:rowId xmlns:a16="http://schemas.microsoft.com/office/drawing/2014/main" val="10000"/>
                  </a:ext>
                </a:extLst>
              </a:tr>
              <a:tr h="370840">
                <a:tc>
                  <a:txBody>
                    <a:bodyPr/>
                    <a:lstStyle/>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Beans are visually customizable by editing their properties. (Visual builder tools typically present property sheets for this purpose). </a:t>
                      </a:r>
                    </a:p>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To generate property sheets, builder tools use introspection. The JavaBeans spec also provides an alternative to property sheets. It specifies an interface called Customizer to enable bean providers to build bean-specific customizers. Such a customizer can also be invoked at runtime. </a:t>
                      </a:r>
                      <a:endParaRPr lang="fr-FR" sz="1300" kern="1200" dirty="0">
                        <a:solidFill>
                          <a:srgbClr val="003399"/>
                        </a:solidFill>
                        <a:latin typeface="Comic Sans MS" pitchFamily="66" charset="0"/>
                        <a:ea typeface="+mn-ea"/>
                        <a:cs typeface="+mn-cs"/>
                      </a:endParaRPr>
                    </a:p>
                  </a:txBody>
                  <a:tcPr/>
                </a:tc>
                <a:tc>
                  <a:txBody>
                    <a:bodyPr/>
                    <a:lstStyle/>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EJB customization is a bit different from </a:t>
                      </a:r>
                      <a:r>
                        <a:rPr lang="en-US" sz="1300" kern="1200" dirty="0" err="1">
                          <a:solidFill>
                            <a:srgbClr val="003399"/>
                          </a:solidFill>
                          <a:latin typeface="Comic Sans MS" pitchFamily="66" charset="0"/>
                          <a:ea typeface="+mn-ea"/>
                          <a:cs typeface="+mn-cs"/>
                        </a:rPr>
                        <a:t>JavaBean</a:t>
                      </a:r>
                      <a:r>
                        <a:rPr lang="en-US" sz="1300" kern="1200" dirty="0">
                          <a:solidFill>
                            <a:srgbClr val="003399"/>
                          </a:solidFill>
                          <a:latin typeface="Comic Sans MS" pitchFamily="66" charset="0"/>
                          <a:ea typeface="+mn-ea"/>
                          <a:cs typeface="+mn-cs"/>
                        </a:rPr>
                        <a:t> customization. There's no concept of a property sheet or a custom-written customizer for an EJB. EJBs are customized using deployment descriptors, which define the contract between the </a:t>
                      </a:r>
                      <a:r>
                        <a:rPr lang="en-US" sz="1300" kern="1200" dirty="0" err="1">
                          <a:solidFill>
                            <a:srgbClr val="003399"/>
                          </a:solidFill>
                          <a:latin typeface="Comic Sans MS" pitchFamily="66" charset="0"/>
                          <a:ea typeface="+mn-ea"/>
                          <a:cs typeface="+mn-cs"/>
                        </a:rPr>
                        <a:t>ejb</a:t>
                      </a:r>
                      <a:r>
                        <a:rPr lang="en-US" sz="1300" kern="1200" dirty="0">
                          <a:solidFill>
                            <a:srgbClr val="003399"/>
                          </a:solidFill>
                          <a:latin typeface="Comic Sans MS" pitchFamily="66" charset="0"/>
                          <a:ea typeface="+mn-ea"/>
                          <a:cs typeface="+mn-cs"/>
                        </a:rPr>
                        <a:t>-jar provider and the EJB consumer. It captures the declarative information (information not included directly in the EJB code) that's intended for the consumer of the </a:t>
                      </a:r>
                      <a:r>
                        <a:rPr lang="en-US" sz="1300" kern="1200" dirty="0" err="1">
                          <a:solidFill>
                            <a:srgbClr val="003399"/>
                          </a:solidFill>
                          <a:latin typeface="Comic Sans MS" pitchFamily="66" charset="0"/>
                          <a:ea typeface="+mn-ea"/>
                          <a:cs typeface="+mn-cs"/>
                        </a:rPr>
                        <a:t>ejb</a:t>
                      </a:r>
                      <a:r>
                        <a:rPr lang="en-US" sz="1300" kern="1200" dirty="0">
                          <a:solidFill>
                            <a:srgbClr val="003399"/>
                          </a:solidFill>
                          <a:latin typeface="Comic Sans MS" pitchFamily="66" charset="0"/>
                          <a:ea typeface="+mn-ea"/>
                          <a:cs typeface="+mn-cs"/>
                        </a:rPr>
                        <a:t>-jar file. </a:t>
                      </a:r>
                    </a:p>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The two types of information in the deployment descriptors are the EJB's structural information and application assembly information. In EJB 1.1 XML is used to define the deployment descriptors. EJB vendors may provide tools that can be used by the </a:t>
                      </a:r>
                      <a:r>
                        <a:rPr lang="en-US" sz="1300" kern="1200" dirty="0" err="1">
                          <a:solidFill>
                            <a:srgbClr val="003399"/>
                          </a:solidFill>
                          <a:latin typeface="Comic Sans MS" pitchFamily="66" charset="0"/>
                          <a:ea typeface="+mn-ea"/>
                          <a:cs typeface="+mn-cs"/>
                        </a:rPr>
                        <a:t>ejb</a:t>
                      </a:r>
                      <a:r>
                        <a:rPr lang="en-US" sz="1300" kern="1200" dirty="0">
                          <a:solidFill>
                            <a:srgbClr val="003399"/>
                          </a:solidFill>
                          <a:latin typeface="Comic Sans MS" pitchFamily="66" charset="0"/>
                          <a:ea typeface="+mn-ea"/>
                          <a:cs typeface="+mn-cs"/>
                        </a:rPr>
                        <a:t>-jar provider to create deployment descriptors. </a:t>
                      </a:r>
                    </a:p>
                    <a:p>
                      <a:pPr marL="65088" lvl="0" indent="-200025" algn="l" defTabSz="642938" rtl="0" eaLnBrk="1" fontAlgn="base" latinLnBrk="0" hangingPunct="1">
                        <a:spcBef>
                          <a:spcPct val="20000"/>
                        </a:spcBef>
                        <a:spcAft>
                          <a:spcPct val="0"/>
                        </a:spcAft>
                        <a:buChar char="–"/>
                      </a:pPr>
                      <a:endParaRPr lang="fr-FR" sz="1300" kern="1200" dirty="0">
                        <a:solidFill>
                          <a:srgbClr val="003399"/>
                        </a:solidFill>
                        <a:latin typeface="Comic Sans MS" pitchFamily="66" charset="0"/>
                        <a:ea typeface="+mn-ea"/>
                        <a:cs typeface="+mn-cs"/>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i="1" dirty="0">
                <a:latin typeface="Comic Sans MS" pitchFamily="66" charset="0"/>
              </a:rPr>
              <a:t>Containment and Nesting</a:t>
            </a:r>
            <a:endParaRPr lang="fr-FR" dirty="0">
              <a:latin typeface="Comic Sans MS" pitchFamily="66" charset="0"/>
            </a:endParaRPr>
          </a:p>
        </p:txBody>
      </p:sp>
      <p:graphicFrame>
        <p:nvGraphicFramePr>
          <p:cNvPr id="4" name="Espace réservé du contenu 3"/>
          <p:cNvGraphicFramePr>
            <a:graphicFrameLocks noGrp="1"/>
          </p:cNvGraphicFramePr>
          <p:nvPr>
            <p:ph idx="1"/>
          </p:nvPr>
        </p:nvGraphicFramePr>
        <p:xfrm>
          <a:off x="179388" y="1392238"/>
          <a:ext cx="8786812" cy="3473704"/>
        </p:xfrm>
        <a:graphic>
          <a:graphicData uri="http://schemas.openxmlformats.org/drawingml/2006/table">
            <a:tbl>
              <a:tblPr firstRow="1" bandRow="1">
                <a:tableStyleId>{93296810-A885-4BE3-A3E7-6D5BEEA58F35}</a:tableStyleId>
              </a:tblPr>
              <a:tblGrid>
                <a:gridCol w="4393406">
                  <a:extLst>
                    <a:ext uri="{9D8B030D-6E8A-4147-A177-3AD203B41FA5}">
                      <a16:colId xmlns:a16="http://schemas.microsoft.com/office/drawing/2014/main" val="20000"/>
                    </a:ext>
                  </a:extLst>
                </a:gridCol>
                <a:gridCol w="4393406">
                  <a:extLst>
                    <a:ext uri="{9D8B030D-6E8A-4147-A177-3AD203B41FA5}">
                      <a16:colId xmlns:a16="http://schemas.microsoft.com/office/drawing/2014/main" val="20001"/>
                    </a:ext>
                  </a:extLst>
                </a:gridCol>
              </a:tblGrid>
              <a:tr h="370840">
                <a:tc>
                  <a:txBody>
                    <a:bodyPr/>
                    <a:lstStyle/>
                    <a:p>
                      <a:r>
                        <a:rPr lang="en-US" b="1" dirty="0">
                          <a:latin typeface="Comic Sans MS" pitchFamily="66" charset="0"/>
                        </a:rPr>
                        <a:t>JB</a:t>
                      </a:r>
                      <a:r>
                        <a:rPr lang="en-US" dirty="0">
                          <a:latin typeface="Comic Sans MS" pitchFamily="66" charset="0"/>
                        </a:rPr>
                        <a:t> </a:t>
                      </a:r>
                      <a:endParaRPr lang="fr-FR" dirty="0">
                        <a:latin typeface="Comic Sans MS" pitchFamily="66" charset="0"/>
                      </a:endParaRPr>
                    </a:p>
                  </a:txBody>
                  <a:tcPr/>
                </a:tc>
                <a:tc>
                  <a:txBody>
                    <a:bodyPr/>
                    <a:lstStyle/>
                    <a:p>
                      <a:r>
                        <a:rPr lang="en-US" b="1" dirty="0">
                          <a:latin typeface="Comic Sans MS" pitchFamily="66" charset="0"/>
                        </a:rPr>
                        <a:t>EJB</a:t>
                      </a:r>
                      <a:endParaRPr lang="fr-FR" dirty="0">
                        <a:latin typeface="Comic Sans MS" pitchFamily="66" charset="0"/>
                      </a:endParaRPr>
                    </a:p>
                  </a:txBody>
                  <a:tcPr/>
                </a:tc>
                <a:extLst>
                  <a:ext uri="{0D108BD9-81ED-4DB2-BD59-A6C34878D82A}">
                    <a16:rowId xmlns:a16="http://schemas.microsoft.com/office/drawing/2014/main" val="10000"/>
                  </a:ext>
                </a:extLst>
              </a:tr>
              <a:tr h="370840">
                <a:tc>
                  <a:txBody>
                    <a:bodyPr/>
                    <a:lstStyle/>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A bean can contain another bean. The original JavaBeans 1.0 specs didn't explicitly address containment-related issues. </a:t>
                      </a:r>
                    </a:p>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The Glasgow specification defines the notion of a logical bean container or </a:t>
                      </a:r>
                      <a:r>
                        <a:rPr lang="en-US" sz="1300" kern="1200" dirty="0" err="1">
                          <a:solidFill>
                            <a:srgbClr val="003399"/>
                          </a:solidFill>
                          <a:latin typeface="Comic Sans MS" pitchFamily="66" charset="0"/>
                          <a:ea typeface="+mn-ea"/>
                          <a:cs typeface="+mn-cs"/>
                        </a:rPr>
                        <a:t>BeanContext</a:t>
                      </a:r>
                      <a:r>
                        <a:rPr lang="en-US" sz="1300" kern="1200" dirty="0">
                          <a:solidFill>
                            <a:srgbClr val="003399"/>
                          </a:solidFill>
                          <a:latin typeface="Comic Sans MS" pitchFamily="66" charset="0"/>
                          <a:ea typeface="+mn-ea"/>
                          <a:cs typeface="+mn-cs"/>
                        </a:rPr>
                        <a:t> (see Figure 1). A child bean in a container can itself be a </a:t>
                      </a:r>
                      <a:r>
                        <a:rPr lang="en-US" sz="1300" kern="1200" dirty="0" err="1">
                          <a:solidFill>
                            <a:srgbClr val="003399"/>
                          </a:solidFill>
                          <a:latin typeface="Comic Sans MS" pitchFamily="66" charset="0"/>
                          <a:ea typeface="+mn-ea"/>
                          <a:cs typeface="+mn-cs"/>
                        </a:rPr>
                        <a:t>BeanContext</a:t>
                      </a:r>
                      <a:r>
                        <a:rPr lang="en-US" sz="1300" kern="1200" dirty="0">
                          <a:solidFill>
                            <a:srgbClr val="003399"/>
                          </a:solidFill>
                          <a:latin typeface="Comic Sans MS" pitchFamily="66" charset="0"/>
                          <a:ea typeface="+mn-ea"/>
                          <a:cs typeface="+mn-cs"/>
                        </a:rPr>
                        <a:t>, thus allowing nesting of beans. In a </a:t>
                      </a:r>
                      <a:r>
                        <a:rPr lang="en-US" sz="1300" kern="1200" dirty="0" err="1">
                          <a:solidFill>
                            <a:srgbClr val="003399"/>
                          </a:solidFill>
                          <a:latin typeface="Comic Sans MS" pitchFamily="66" charset="0"/>
                          <a:ea typeface="+mn-ea"/>
                          <a:cs typeface="+mn-cs"/>
                        </a:rPr>
                        <a:t>BeanContext</a:t>
                      </a:r>
                      <a:r>
                        <a:rPr lang="en-US" sz="1300" kern="1200" dirty="0">
                          <a:solidFill>
                            <a:srgbClr val="003399"/>
                          </a:solidFill>
                          <a:latin typeface="Comic Sans MS" pitchFamily="66" charset="0"/>
                          <a:ea typeface="+mn-ea"/>
                          <a:cs typeface="+mn-cs"/>
                        </a:rPr>
                        <a:t> child beans (Simple and Participant) can be dynamically added and removed. They can also access arbitrary services from the container. </a:t>
                      </a:r>
                      <a:endParaRPr lang="fr-FR" sz="1300" kern="1200" dirty="0">
                        <a:solidFill>
                          <a:srgbClr val="003399"/>
                        </a:solidFill>
                        <a:latin typeface="Comic Sans MS" pitchFamily="66" charset="0"/>
                        <a:ea typeface="+mn-ea"/>
                        <a:cs typeface="+mn-cs"/>
                      </a:endParaRPr>
                    </a:p>
                  </a:txBody>
                  <a:tcPr/>
                </a:tc>
                <a:tc>
                  <a:txBody>
                    <a:bodyPr/>
                    <a:lstStyle/>
                    <a:p>
                      <a:pPr marL="65088" marR="0" lvl="0" indent="-200025" algn="l" defTabSz="642938" rtl="0" eaLnBrk="1" fontAlgn="base" latinLnBrk="0" hangingPunct="1">
                        <a:lnSpc>
                          <a:spcPct val="100000"/>
                        </a:lnSpc>
                        <a:spcBef>
                          <a:spcPct val="20000"/>
                        </a:spcBef>
                        <a:spcAft>
                          <a:spcPct val="0"/>
                        </a:spcAft>
                        <a:buClrTx/>
                        <a:buSzTx/>
                        <a:buFontTx/>
                        <a:buChar char="–"/>
                        <a:tabLst/>
                        <a:defRPr/>
                      </a:pPr>
                      <a:r>
                        <a:rPr lang="en-US" sz="1300" kern="1200" dirty="0">
                          <a:solidFill>
                            <a:srgbClr val="003399"/>
                          </a:solidFill>
                          <a:latin typeface="Comic Sans MS" pitchFamily="66" charset="0"/>
                          <a:ea typeface="+mn-ea"/>
                          <a:cs typeface="+mn-cs"/>
                        </a:rPr>
                        <a:t>EJBs always run within an EJB container. EJBs request different services from their containers and are aware of their environment. Containers can't contain other containers and therefore there's no concept of nesting in EJBs. Each EJB is associated with a context object (either a </a:t>
                      </a:r>
                      <a:r>
                        <a:rPr lang="en-US" sz="1300" kern="1200" dirty="0" err="1">
                          <a:solidFill>
                            <a:srgbClr val="003399"/>
                          </a:solidFill>
                          <a:latin typeface="Comic Sans MS" pitchFamily="66" charset="0"/>
                          <a:ea typeface="+mn-ea"/>
                          <a:cs typeface="+mn-cs"/>
                        </a:rPr>
                        <a:t>SessionContext</a:t>
                      </a:r>
                      <a:r>
                        <a:rPr lang="en-US" sz="1300" kern="1200" dirty="0">
                          <a:solidFill>
                            <a:srgbClr val="003399"/>
                          </a:solidFill>
                          <a:latin typeface="Comic Sans MS" pitchFamily="66" charset="0"/>
                          <a:ea typeface="+mn-ea"/>
                          <a:cs typeface="+mn-cs"/>
                        </a:rPr>
                        <a:t> or an </a:t>
                      </a:r>
                      <a:r>
                        <a:rPr lang="en-US" sz="1300" kern="1200" dirty="0" err="1">
                          <a:solidFill>
                            <a:srgbClr val="003399"/>
                          </a:solidFill>
                          <a:latin typeface="Comic Sans MS" pitchFamily="66" charset="0"/>
                          <a:ea typeface="+mn-ea"/>
                          <a:cs typeface="+mn-cs"/>
                        </a:rPr>
                        <a:t>EntityContext</a:t>
                      </a:r>
                      <a:r>
                        <a:rPr lang="en-US" sz="1300" kern="1200" dirty="0">
                          <a:solidFill>
                            <a:srgbClr val="003399"/>
                          </a:solidFill>
                          <a:latin typeface="Comic Sans MS" pitchFamily="66" charset="0"/>
                          <a:ea typeface="+mn-ea"/>
                          <a:cs typeface="+mn-cs"/>
                        </a:rPr>
                        <a:t> that provides information about the EJB). The context object is the component's handle on the container, through which the component can get transaction information, security information and information from the component's deployment descriptor. The EJB component calls into the Context object through the </a:t>
                      </a:r>
                      <a:r>
                        <a:rPr lang="en-US" sz="1300" kern="1200" dirty="0" err="1">
                          <a:solidFill>
                            <a:srgbClr val="003399"/>
                          </a:solidFill>
                          <a:latin typeface="Comic Sans MS" pitchFamily="66" charset="0"/>
                          <a:ea typeface="+mn-ea"/>
                          <a:cs typeface="+mn-cs"/>
                        </a:rPr>
                        <a:t>SessionContext</a:t>
                      </a:r>
                      <a:r>
                        <a:rPr lang="en-US" sz="1300" kern="1200" dirty="0">
                          <a:solidFill>
                            <a:srgbClr val="003399"/>
                          </a:solidFill>
                          <a:latin typeface="Comic Sans MS" pitchFamily="66" charset="0"/>
                          <a:ea typeface="+mn-ea"/>
                          <a:cs typeface="+mn-cs"/>
                        </a:rPr>
                        <a:t> or </a:t>
                      </a:r>
                      <a:r>
                        <a:rPr lang="en-US" sz="1300" kern="1200" dirty="0" err="1">
                          <a:solidFill>
                            <a:srgbClr val="003399"/>
                          </a:solidFill>
                          <a:latin typeface="Comic Sans MS" pitchFamily="66" charset="0"/>
                          <a:ea typeface="+mn-ea"/>
                          <a:cs typeface="+mn-cs"/>
                        </a:rPr>
                        <a:t>EntityContext</a:t>
                      </a:r>
                      <a:r>
                        <a:rPr lang="en-US" sz="1300" kern="1200" dirty="0">
                          <a:solidFill>
                            <a:srgbClr val="003399"/>
                          </a:solidFill>
                          <a:latin typeface="Comic Sans MS" pitchFamily="66" charset="0"/>
                          <a:ea typeface="+mn-ea"/>
                          <a:cs typeface="+mn-cs"/>
                        </a:rPr>
                        <a:t> interface. </a:t>
                      </a:r>
                    </a:p>
                    <a:p>
                      <a:pPr marL="65088" lvl="0" indent="-200025" algn="l" defTabSz="642938" rtl="0" eaLnBrk="1" fontAlgn="base" latinLnBrk="0" hangingPunct="1">
                        <a:spcBef>
                          <a:spcPct val="20000"/>
                        </a:spcBef>
                        <a:spcAft>
                          <a:spcPct val="0"/>
                        </a:spcAft>
                        <a:buChar char="–"/>
                      </a:pPr>
                      <a:endParaRPr lang="fr-FR" sz="1300" kern="1200" dirty="0">
                        <a:solidFill>
                          <a:srgbClr val="003399"/>
                        </a:solidFill>
                        <a:latin typeface="Comic Sans MS" pitchFamily="66" charset="0"/>
                        <a:ea typeface="+mn-ea"/>
                        <a:cs typeface="+mn-cs"/>
                      </a:endParaRPr>
                    </a:p>
                  </a:txBody>
                  <a:tcPr/>
                </a:tc>
                <a:extLst>
                  <a:ext uri="{0D108BD9-81ED-4DB2-BD59-A6C34878D82A}">
                    <a16:rowId xmlns:a16="http://schemas.microsoft.com/office/drawing/2014/main" val="10001"/>
                  </a:ext>
                </a:extLst>
              </a:tr>
            </a:tbl>
          </a:graphicData>
        </a:graphic>
      </p:graphicFrame>
      <p:pic>
        <p:nvPicPr>
          <p:cNvPr id="5" name="Image 4" descr="fig1.gif"/>
          <p:cNvPicPr>
            <a:picLocks noChangeAspect="1"/>
          </p:cNvPicPr>
          <p:nvPr/>
        </p:nvPicPr>
        <p:blipFill>
          <a:blip r:embed="rId2"/>
          <a:stretch>
            <a:fillRect/>
          </a:stretch>
        </p:blipFill>
        <p:spPr>
          <a:xfrm>
            <a:off x="285720" y="4214818"/>
            <a:ext cx="4143404" cy="198120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a:latin typeface="Comic Sans MS" pitchFamily="66" charset="0"/>
              </a:rPr>
              <a:t>Packaging and Deployment</a:t>
            </a:r>
            <a:endParaRPr lang="fr-FR" dirty="0">
              <a:latin typeface="Comic Sans MS" pitchFamily="66" charset="0"/>
            </a:endParaRPr>
          </a:p>
        </p:txBody>
      </p:sp>
      <p:graphicFrame>
        <p:nvGraphicFramePr>
          <p:cNvPr id="4" name="Espace réservé du contenu 3"/>
          <p:cNvGraphicFramePr>
            <a:graphicFrameLocks noGrp="1"/>
          </p:cNvGraphicFramePr>
          <p:nvPr>
            <p:ph idx="1"/>
          </p:nvPr>
        </p:nvGraphicFramePr>
        <p:xfrm>
          <a:off x="179388" y="1392238"/>
          <a:ext cx="8786812" cy="3671824"/>
        </p:xfrm>
        <a:graphic>
          <a:graphicData uri="http://schemas.openxmlformats.org/drawingml/2006/table">
            <a:tbl>
              <a:tblPr firstRow="1" bandRow="1">
                <a:tableStyleId>{93296810-A885-4BE3-A3E7-6D5BEEA58F35}</a:tableStyleId>
              </a:tblPr>
              <a:tblGrid>
                <a:gridCol w="4393406">
                  <a:extLst>
                    <a:ext uri="{9D8B030D-6E8A-4147-A177-3AD203B41FA5}">
                      <a16:colId xmlns:a16="http://schemas.microsoft.com/office/drawing/2014/main" val="20000"/>
                    </a:ext>
                  </a:extLst>
                </a:gridCol>
                <a:gridCol w="4393406">
                  <a:extLst>
                    <a:ext uri="{9D8B030D-6E8A-4147-A177-3AD203B41FA5}">
                      <a16:colId xmlns:a16="http://schemas.microsoft.com/office/drawing/2014/main" val="20001"/>
                    </a:ext>
                  </a:extLst>
                </a:gridCol>
              </a:tblGrid>
              <a:tr h="370840">
                <a:tc>
                  <a:txBody>
                    <a:bodyPr/>
                    <a:lstStyle/>
                    <a:p>
                      <a:r>
                        <a:rPr lang="en-US" sz="1800" kern="1200" dirty="0">
                          <a:latin typeface="Comic Sans MS" pitchFamily="66" charset="0"/>
                        </a:rPr>
                        <a:t>JB </a:t>
                      </a:r>
                      <a:endParaRPr lang="fr-FR" dirty="0">
                        <a:latin typeface="Comic Sans MS" pitchFamily="66" charset="0"/>
                      </a:endParaRPr>
                    </a:p>
                  </a:txBody>
                  <a:tcPr/>
                </a:tc>
                <a:tc>
                  <a:txBody>
                    <a:bodyPr/>
                    <a:lstStyle/>
                    <a:p>
                      <a:r>
                        <a:rPr lang="en-US" sz="1800" kern="1200" dirty="0">
                          <a:latin typeface="Comic Sans MS" pitchFamily="66" charset="0"/>
                        </a:rPr>
                        <a:t>EJB</a:t>
                      </a:r>
                      <a:endParaRPr lang="fr-FR" dirty="0">
                        <a:latin typeface="Comic Sans MS" pitchFamily="66" charset="0"/>
                      </a:endParaRPr>
                    </a:p>
                  </a:txBody>
                  <a:tcPr/>
                </a:tc>
                <a:extLst>
                  <a:ext uri="{0D108BD9-81ED-4DB2-BD59-A6C34878D82A}">
                    <a16:rowId xmlns:a16="http://schemas.microsoft.com/office/drawing/2014/main" val="10000"/>
                  </a:ext>
                </a:extLst>
              </a:tr>
              <a:tr h="370840">
                <a:tc>
                  <a:txBody>
                    <a:bodyPr/>
                    <a:lstStyle/>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Beans are </a:t>
                      </a:r>
                      <a:r>
                        <a:rPr lang="en-US" sz="1300" b="1" kern="1200" dirty="0">
                          <a:solidFill>
                            <a:srgbClr val="003399"/>
                          </a:solidFill>
                          <a:latin typeface="Comic Sans MS" pitchFamily="66" charset="0"/>
                          <a:ea typeface="+mn-ea"/>
                          <a:cs typeface="+mn-cs"/>
                        </a:rPr>
                        <a:t>packaged in JAR </a:t>
                      </a:r>
                      <a:r>
                        <a:rPr lang="en-US" sz="1300" kern="1200" dirty="0">
                          <a:solidFill>
                            <a:srgbClr val="003399"/>
                          </a:solidFill>
                          <a:latin typeface="Comic Sans MS" pitchFamily="66" charset="0"/>
                          <a:ea typeface="+mn-ea"/>
                          <a:cs typeface="+mn-cs"/>
                        </a:rPr>
                        <a:t>files. </a:t>
                      </a:r>
                    </a:p>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The bean provider has to provide a </a:t>
                      </a:r>
                      <a:r>
                        <a:rPr lang="en-US" sz="1300" b="1" kern="1200" dirty="0">
                          <a:solidFill>
                            <a:srgbClr val="003399"/>
                          </a:solidFill>
                          <a:latin typeface="Comic Sans MS" pitchFamily="66" charset="0"/>
                          <a:ea typeface="+mn-ea"/>
                          <a:cs typeface="+mn-cs"/>
                        </a:rPr>
                        <a:t>manifest file </a:t>
                      </a:r>
                      <a:r>
                        <a:rPr lang="en-US" sz="1300" kern="1200" dirty="0">
                          <a:solidFill>
                            <a:srgbClr val="003399"/>
                          </a:solidFill>
                          <a:latin typeface="Comic Sans MS" pitchFamily="66" charset="0"/>
                          <a:ea typeface="+mn-ea"/>
                          <a:cs typeface="+mn-cs"/>
                        </a:rPr>
                        <a:t>with JavaBeans-related attributes in order to identify the bean class. </a:t>
                      </a:r>
                    </a:p>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A JAR file can hold more than one bean. However, the JAR entry for each bean class should have the Java-Bean attribute set to true. </a:t>
                      </a:r>
                    </a:p>
                    <a:p>
                      <a:pPr marL="65088" lvl="0" indent="-200025" algn="l" defTabSz="642938" rtl="0" eaLnBrk="1" fontAlgn="base" latinLnBrk="0" hangingPunct="1">
                        <a:spcBef>
                          <a:spcPct val="20000"/>
                        </a:spcBef>
                        <a:spcAft>
                          <a:spcPct val="0"/>
                        </a:spcAft>
                        <a:buNone/>
                      </a:pPr>
                      <a:r>
                        <a:rPr lang="en-US" sz="1300" b="1" kern="1200" dirty="0">
                          <a:solidFill>
                            <a:srgbClr val="003399"/>
                          </a:solidFill>
                          <a:latin typeface="Comic Sans MS" pitchFamily="66" charset="0"/>
                          <a:ea typeface="+mn-ea"/>
                          <a:cs typeface="+mn-cs"/>
                        </a:rPr>
                        <a:t>Example: </a:t>
                      </a:r>
                    </a:p>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Name: </a:t>
                      </a:r>
                      <a:r>
                        <a:rPr lang="en-US" sz="1300" kern="1200" dirty="0" err="1">
                          <a:solidFill>
                            <a:srgbClr val="003399"/>
                          </a:solidFill>
                          <a:latin typeface="Comic Sans MS" pitchFamily="66" charset="0"/>
                          <a:ea typeface="+mn-ea"/>
                          <a:cs typeface="+mn-cs"/>
                        </a:rPr>
                        <a:t>Spreadsheet.class</a:t>
                      </a:r>
                      <a:r>
                        <a:rPr lang="en-US" sz="1300" kern="1200" dirty="0">
                          <a:solidFill>
                            <a:srgbClr val="003399"/>
                          </a:solidFill>
                          <a:latin typeface="Comic Sans MS" pitchFamily="66" charset="0"/>
                          <a:ea typeface="+mn-ea"/>
                          <a:cs typeface="+mn-cs"/>
                        </a:rPr>
                        <a:t> Java-Bean: True </a:t>
                      </a:r>
                    </a:p>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Two more </a:t>
                      </a:r>
                      <a:r>
                        <a:rPr lang="en-US" sz="1300" kern="1200" dirty="0" err="1">
                          <a:solidFill>
                            <a:srgbClr val="003399"/>
                          </a:solidFill>
                          <a:latin typeface="Comic Sans MS" pitchFamily="66" charset="0"/>
                          <a:ea typeface="+mn-ea"/>
                          <a:cs typeface="+mn-cs"/>
                        </a:rPr>
                        <a:t>JavaBean</a:t>
                      </a:r>
                      <a:r>
                        <a:rPr lang="en-US" sz="1300" kern="1200" dirty="0">
                          <a:solidFill>
                            <a:srgbClr val="003399"/>
                          </a:solidFill>
                          <a:latin typeface="Comic Sans MS" pitchFamily="66" charset="0"/>
                          <a:ea typeface="+mn-ea"/>
                          <a:cs typeface="+mn-cs"/>
                        </a:rPr>
                        <a:t>-related attributes are Depends-On and Design-Time-Only. </a:t>
                      </a:r>
                    </a:p>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A typical bean JAR file contains design-time and runtime bean classes, documentation, resources such as images, and sound files. </a:t>
                      </a:r>
                    </a:p>
                    <a:p>
                      <a:endParaRPr lang="fr-FR" sz="1300" kern="1200" dirty="0">
                        <a:solidFill>
                          <a:srgbClr val="003399"/>
                        </a:solidFill>
                        <a:latin typeface="Comic Sans MS" pitchFamily="66" charset="0"/>
                        <a:ea typeface="+mn-ea"/>
                        <a:cs typeface="+mn-cs"/>
                      </a:endParaRPr>
                    </a:p>
                  </a:txBody>
                  <a:tcPr/>
                </a:tc>
                <a:tc>
                  <a:txBody>
                    <a:bodyPr/>
                    <a:lstStyle/>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EJBs are also </a:t>
                      </a:r>
                      <a:r>
                        <a:rPr lang="en-US" sz="1300" b="1" kern="1200" dirty="0">
                          <a:solidFill>
                            <a:srgbClr val="003399"/>
                          </a:solidFill>
                          <a:latin typeface="Comic Sans MS" pitchFamily="66" charset="0"/>
                          <a:ea typeface="+mn-ea"/>
                          <a:cs typeface="+mn-cs"/>
                        </a:rPr>
                        <a:t>packaged in JAR </a:t>
                      </a:r>
                      <a:r>
                        <a:rPr lang="en-US" sz="1300" kern="1200" dirty="0">
                          <a:solidFill>
                            <a:srgbClr val="003399"/>
                          </a:solidFill>
                          <a:latin typeface="Comic Sans MS" pitchFamily="66" charset="0"/>
                          <a:ea typeface="+mn-ea"/>
                          <a:cs typeface="+mn-cs"/>
                        </a:rPr>
                        <a:t>files. To identify the EJB class, the bean provider has to provide a </a:t>
                      </a:r>
                      <a:r>
                        <a:rPr lang="en-US" sz="1300" b="1" kern="1200" dirty="0">
                          <a:solidFill>
                            <a:srgbClr val="003399"/>
                          </a:solidFill>
                          <a:latin typeface="Comic Sans MS" pitchFamily="66" charset="0"/>
                          <a:ea typeface="+mn-ea"/>
                          <a:cs typeface="+mn-cs"/>
                        </a:rPr>
                        <a:t>manifest file </a:t>
                      </a:r>
                      <a:r>
                        <a:rPr lang="en-US" sz="1300" kern="1200" dirty="0">
                          <a:solidFill>
                            <a:srgbClr val="003399"/>
                          </a:solidFill>
                          <a:latin typeface="Comic Sans MS" pitchFamily="66" charset="0"/>
                          <a:ea typeface="+mn-ea"/>
                          <a:cs typeface="+mn-cs"/>
                        </a:rPr>
                        <a:t>in which the jar-entry for the EJB class should have the Enterprise-</a:t>
                      </a:r>
                      <a:r>
                        <a:rPr lang="en-US" sz="1300" kern="1200" dirty="0" err="1">
                          <a:solidFill>
                            <a:srgbClr val="003399"/>
                          </a:solidFill>
                          <a:latin typeface="Comic Sans MS" pitchFamily="66" charset="0"/>
                          <a:ea typeface="+mn-ea"/>
                          <a:cs typeface="+mn-cs"/>
                        </a:rPr>
                        <a:t>JavaBean</a:t>
                      </a:r>
                      <a:r>
                        <a:rPr lang="en-US" sz="1300" kern="1200" dirty="0">
                          <a:solidFill>
                            <a:srgbClr val="003399"/>
                          </a:solidFill>
                          <a:latin typeface="Comic Sans MS" pitchFamily="66" charset="0"/>
                          <a:ea typeface="+mn-ea"/>
                          <a:cs typeface="+mn-cs"/>
                        </a:rPr>
                        <a:t> attribute set to true. </a:t>
                      </a:r>
                    </a:p>
                    <a:p>
                      <a:pPr marL="65088" lvl="0" indent="-200025" algn="l" defTabSz="642938" rtl="0" eaLnBrk="1" fontAlgn="base" latinLnBrk="0" hangingPunct="1">
                        <a:spcBef>
                          <a:spcPct val="20000"/>
                        </a:spcBef>
                        <a:spcAft>
                          <a:spcPct val="0"/>
                        </a:spcAft>
                        <a:buNone/>
                      </a:pPr>
                      <a:r>
                        <a:rPr lang="en-US" sz="1300" b="1" kern="1200" dirty="0">
                          <a:solidFill>
                            <a:srgbClr val="003399"/>
                          </a:solidFill>
                          <a:latin typeface="Comic Sans MS" pitchFamily="66" charset="0"/>
                          <a:ea typeface="+mn-ea"/>
                          <a:cs typeface="+mn-cs"/>
                        </a:rPr>
                        <a:t>Example: </a:t>
                      </a:r>
                    </a:p>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Name: ~</a:t>
                      </a:r>
                      <a:r>
                        <a:rPr lang="en-US" sz="1300" kern="1200" dirty="0" err="1">
                          <a:solidFill>
                            <a:srgbClr val="003399"/>
                          </a:solidFill>
                          <a:latin typeface="Comic Sans MS" pitchFamily="66" charset="0"/>
                          <a:ea typeface="+mn-ea"/>
                          <a:cs typeface="+mn-cs"/>
                        </a:rPr>
                        <a:t>gopalan</a:t>
                      </a:r>
                      <a:r>
                        <a:rPr lang="en-US" sz="1300" kern="1200" dirty="0">
                          <a:solidFill>
                            <a:srgbClr val="003399"/>
                          </a:solidFill>
                          <a:latin typeface="Comic Sans MS" pitchFamily="66" charset="0"/>
                          <a:ea typeface="+mn-ea"/>
                          <a:cs typeface="+mn-cs"/>
                        </a:rPr>
                        <a:t>/BankAccountDeployment.ser Enterprise-Bean: True </a:t>
                      </a:r>
                      <a:endParaRPr lang="fr-FR" sz="1300" kern="1200" dirty="0">
                        <a:solidFill>
                          <a:srgbClr val="003399"/>
                        </a:solidFill>
                        <a:latin typeface="Comic Sans MS" pitchFamily="66" charset="0"/>
                        <a:ea typeface="+mn-ea"/>
                        <a:cs typeface="+mn-cs"/>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a:t>Application Assembly</a:t>
            </a:r>
            <a:endParaRPr lang="fr-FR" dirty="0"/>
          </a:p>
        </p:txBody>
      </p:sp>
      <p:graphicFrame>
        <p:nvGraphicFramePr>
          <p:cNvPr id="4" name="Espace réservé du contenu 3"/>
          <p:cNvGraphicFramePr>
            <a:graphicFrameLocks noGrp="1"/>
          </p:cNvGraphicFramePr>
          <p:nvPr>
            <p:ph idx="1"/>
          </p:nvPr>
        </p:nvGraphicFramePr>
        <p:xfrm>
          <a:off x="179388" y="1392238"/>
          <a:ext cx="8786812" cy="4622800"/>
        </p:xfrm>
        <a:graphic>
          <a:graphicData uri="http://schemas.openxmlformats.org/drawingml/2006/table">
            <a:tbl>
              <a:tblPr firstRow="1" bandRow="1">
                <a:tableStyleId>{93296810-A885-4BE3-A3E7-6D5BEEA58F35}</a:tableStyleId>
              </a:tblPr>
              <a:tblGrid>
                <a:gridCol w="4393406">
                  <a:extLst>
                    <a:ext uri="{9D8B030D-6E8A-4147-A177-3AD203B41FA5}">
                      <a16:colId xmlns:a16="http://schemas.microsoft.com/office/drawing/2014/main" val="20000"/>
                    </a:ext>
                  </a:extLst>
                </a:gridCol>
                <a:gridCol w="4393406">
                  <a:extLst>
                    <a:ext uri="{9D8B030D-6E8A-4147-A177-3AD203B41FA5}">
                      <a16:colId xmlns:a16="http://schemas.microsoft.com/office/drawing/2014/main" val="20001"/>
                    </a:ext>
                  </a:extLst>
                </a:gridCol>
              </a:tblGrid>
              <a:tr h="370840">
                <a:tc>
                  <a:txBody>
                    <a:bodyPr/>
                    <a:lstStyle/>
                    <a:p>
                      <a:r>
                        <a:rPr lang="en-US" sz="1800" kern="1200" dirty="0">
                          <a:solidFill>
                            <a:schemeClr val="bg1"/>
                          </a:solidFill>
                          <a:latin typeface="Comic Sans MS" pitchFamily="66" charset="0"/>
                          <a:ea typeface="+mn-ea"/>
                          <a:cs typeface="+mn-cs"/>
                        </a:rPr>
                        <a:t>JB</a:t>
                      </a:r>
                      <a:r>
                        <a:rPr lang="en-US" sz="1800" kern="1200" dirty="0">
                          <a:solidFill>
                            <a:srgbClr val="003399"/>
                          </a:solidFill>
                          <a:latin typeface="Comic Sans MS" pitchFamily="66" charset="0"/>
                          <a:ea typeface="+mn-ea"/>
                          <a:cs typeface="+mn-cs"/>
                        </a:rPr>
                        <a:t> </a:t>
                      </a:r>
                      <a:endParaRPr lang="fr-FR" dirty="0"/>
                    </a:p>
                  </a:txBody>
                  <a:tcPr/>
                </a:tc>
                <a:tc>
                  <a:txBody>
                    <a:bodyPr/>
                    <a:lstStyle/>
                    <a:p>
                      <a:r>
                        <a:rPr lang="en-US" sz="1800" kern="1200" dirty="0">
                          <a:solidFill>
                            <a:schemeClr val="bg1"/>
                          </a:solidFill>
                          <a:latin typeface="Comic Sans MS" pitchFamily="66" charset="0"/>
                          <a:ea typeface="+mn-ea"/>
                          <a:cs typeface="+mn-cs"/>
                        </a:rPr>
                        <a:t>EJB</a:t>
                      </a:r>
                      <a:endParaRPr lang="fr-FR" dirty="0">
                        <a:solidFill>
                          <a:schemeClr val="bg1"/>
                        </a:solidFill>
                      </a:endParaRPr>
                    </a:p>
                  </a:txBody>
                  <a:tcPr/>
                </a:tc>
                <a:extLst>
                  <a:ext uri="{0D108BD9-81ED-4DB2-BD59-A6C34878D82A}">
                    <a16:rowId xmlns:a16="http://schemas.microsoft.com/office/drawing/2014/main" val="10000"/>
                  </a:ext>
                </a:extLst>
              </a:tr>
              <a:tr h="370840">
                <a:tc>
                  <a:txBody>
                    <a:bodyPr/>
                    <a:lstStyle/>
                    <a:p>
                      <a:pPr marL="65088" lvl="0" indent="-200025" algn="l" defTabSz="642938" rtl="0" eaLnBrk="1" fontAlgn="base" latinLnBrk="0" hangingPunct="1">
                        <a:spcBef>
                          <a:spcPct val="20000"/>
                        </a:spcBef>
                        <a:spcAft>
                          <a:spcPct val="0"/>
                        </a:spcAft>
                        <a:buChar char="–"/>
                      </a:pPr>
                      <a:r>
                        <a:rPr lang="en-US" sz="1300" b="1" kern="1200" dirty="0">
                          <a:solidFill>
                            <a:srgbClr val="003399"/>
                          </a:solidFill>
                          <a:latin typeface="Comic Sans MS" pitchFamily="66" charset="0"/>
                          <a:ea typeface="+mn-ea"/>
                          <a:cs typeface="+mn-cs"/>
                        </a:rPr>
                        <a:t>Applications</a:t>
                      </a:r>
                      <a:r>
                        <a:rPr lang="en-US" sz="1300" kern="1200" dirty="0">
                          <a:solidFill>
                            <a:srgbClr val="003399"/>
                          </a:solidFill>
                          <a:latin typeface="Comic Sans MS" pitchFamily="66" charset="0"/>
                          <a:ea typeface="+mn-ea"/>
                          <a:cs typeface="+mn-cs"/>
                        </a:rPr>
                        <a:t> could be </a:t>
                      </a:r>
                      <a:r>
                        <a:rPr lang="en-US" sz="1300" b="1" kern="1200" dirty="0">
                          <a:solidFill>
                            <a:srgbClr val="003399"/>
                          </a:solidFill>
                          <a:latin typeface="Comic Sans MS" pitchFamily="66" charset="0"/>
                          <a:ea typeface="+mn-ea"/>
                          <a:cs typeface="+mn-cs"/>
                        </a:rPr>
                        <a:t>composed</a:t>
                      </a:r>
                      <a:r>
                        <a:rPr lang="en-US" sz="1300" b="1" kern="1200" baseline="0" dirty="0">
                          <a:solidFill>
                            <a:srgbClr val="003399"/>
                          </a:solidFill>
                          <a:latin typeface="Comic Sans MS" pitchFamily="66" charset="0"/>
                          <a:ea typeface="+mn-ea"/>
                          <a:cs typeface="+mn-cs"/>
                        </a:rPr>
                        <a:t> </a:t>
                      </a:r>
                      <a:r>
                        <a:rPr lang="en-US" sz="1300" kern="1200" dirty="0">
                          <a:solidFill>
                            <a:srgbClr val="003399"/>
                          </a:solidFill>
                          <a:latin typeface="Comic Sans MS" pitchFamily="66" charset="0"/>
                          <a:ea typeface="+mn-ea"/>
                          <a:cs typeface="+mn-cs"/>
                        </a:rPr>
                        <a:t>by visually </a:t>
                      </a:r>
                      <a:r>
                        <a:rPr lang="en-US" sz="1300" b="1" kern="1200" dirty="0">
                          <a:solidFill>
                            <a:srgbClr val="003399"/>
                          </a:solidFill>
                          <a:latin typeface="Comic Sans MS" pitchFamily="66" charset="0"/>
                          <a:ea typeface="+mn-ea"/>
                          <a:cs typeface="+mn-cs"/>
                        </a:rPr>
                        <a:t>connecting beans </a:t>
                      </a:r>
                      <a:r>
                        <a:rPr lang="en-US" sz="1300" kern="1200" dirty="0">
                          <a:solidFill>
                            <a:srgbClr val="003399"/>
                          </a:solidFill>
                          <a:latin typeface="Comic Sans MS" pitchFamily="66" charset="0"/>
                          <a:ea typeface="+mn-ea"/>
                          <a:cs typeface="+mn-cs"/>
                        </a:rPr>
                        <a:t>in a builder tool or manually by writing connection programs. </a:t>
                      </a:r>
                    </a:p>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The application so developed can be an applet or a stand-alone application. Beans for an application need not come from the same vendor because beans can be developed independent of one another. </a:t>
                      </a:r>
                    </a:p>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As we alluded to before, </a:t>
                      </a:r>
                      <a:r>
                        <a:rPr lang="en-US" sz="1300" b="1" kern="1200" dirty="0">
                          <a:solidFill>
                            <a:srgbClr val="003399"/>
                          </a:solidFill>
                          <a:latin typeface="Comic Sans MS" pitchFamily="66" charset="0"/>
                          <a:ea typeface="+mn-ea"/>
                          <a:cs typeface="+mn-cs"/>
                        </a:rPr>
                        <a:t>events act as interfaces </a:t>
                      </a:r>
                      <a:r>
                        <a:rPr lang="en-US" sz="1300" kern="1200" dirty="0">
                          <a:solidFill>
                            <a:srgbClr val="003399"/>
                          </a:solidFill>
                          <a:latin typeface="Comic Sans MS" pitchFamily="66" charset="0"/>
                          <a:ea typeface="+mn-ea"/>
                          <a:cs typeface="+mn-cs"/>
                        </a:rPr>
                        <a:t>between beans. Bean connections are performed at design time and are unidirectional. </a:t>
                      </a:r>
                    </a:p>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The source bean fires an event and the target bean receives it. When the application assembler chooses a source bean for connection, the builder tool discovers through introspection the events fired by that bean. </a:t>
                      </a:r>
                    </a:p>
                    <a:p>
                      <a:pPr marL="65088" lvl="0" indent="-200025" algn="l" defTabSz="642938" rtl="0" eaLnBrk="1" fontAlgn="base" latinLnBrk="0" hangingPunct="1">
                        <a:spcBef>
                          <a:spcPct val="20000"/>
                        </a:spcBef>
                        <a:spcAft>
                          <a:spcPct val="0"/>
                        </a:spcAft>
                        <a:buChar char="–"/>
                      </a:pPr>
                      <a:r>
                        <a:rPr lang="en-US" sz="1300" kern="1200" dirty="0">
                          <a:solidFill>
                            <a:srgbClr val="003399"/>
                          </a:solidFill>
                          <a:latin typeface="Comic Sans MS" pitchFamily="66" charset="0"/>
                          <a:ea typeface="+mn-ea"/>
                          <a:cs typeface="+mn-cs"/>
                        </a:rPr>
                        <a:t>When the application assembler chooses a target bean for the selected source bean, the builder tool discovers the compatible methods in the target bean, again through introspection. </a:t>
                      </a:r>
                    </a:p>
                    <a:p>
                      <a:pPr marL="65088" lvl="0" indent="-200025" algn="l" defTabSz="642938" rtl="0" eaLnBrk="1" fontAlgn="base" latinLnBrk="0" hangingPunct="1">
                        <a:spcBef>
                          <a:spcPct val="20000"/>
                        </a:spcBef>
                        <a:spcAft>
                          <a:spcPct val="0"/>
                        </a:spcAft>
                        <a:buChar char="–"/>
                      </a:pPr>
                      <a:endParaRPr lang="fr-FR" sz="1300" kern="1200" dirty="0">
                        <a:solidFill>
                          <a:srgbClr val="003399"/>
                        </a:solidFill>
                        <a:latin typeface="Comic Sans MS" pitchFamily="66" charset="0"/>
                        <a:ea typeface="+mn-ea"/>
                        <a:cs typeface="+mn-cs"/>
                      </a:endParaRPr>
                    </a:p>
                  </a:txBody>
                  <a:tcPr/>
                </a:tc>
                <a:tc>
                  <a:txBody>
                    <a:bodyPr/>
                    <a:lstStyle/>
                    <a:p>
                      <a:pPr marL="65088" marR="0" lvl="0" indent="-200025" algn="l" defTabSz="642938" rtl="0" eaLnBrk="1" fontAlgn="base" latinLnBrk="0" hangingPunct="1">
                        <a:lnSpc>
                          <a:spcPct val="100000"/>
                        </a:lnSpc>
                        <a:spcBef>
                          <a:spcPct val="20000"/>
                        </a:spcBef>
                        <a:spcAft>
                          <a:spcPct val="0"/>
                        </a:spcAft>
                        <a:buClrTx/>
                        <a:buSzTx/>
                        <a:buFontTx/>
                        <a:buChar char="–"/>
                        <a:tabLst/>
                        <a:defRPr/>
                      </a:pPr>
                      <a:r>
                        <a:rPr lang="en-US" sz="1300" kern="1200" dirty="0">
                          <a:solidFill>
                            <a:srgbClr val="003399"/>
                          </a:solidFill>
                          <a:latin typeface="Comic Sans MS" pitchFamily="66" charset="0"/>
                          <a:ea typeface="+mn-ea"/>
                          <a:cs typeface="+mn-cs"/>
                        </a:rPr>
                        <a:t>EJBs are </a:t>
                      </a:r>
                      <a:r>
                        <a:rPr lang="en-US" sz="1300" b="1" kern="1200" dirty="0">
                          <a:solidFill>
                            <a:srgbClr val="003399"/>
                          </a:solidFill>
                          <a:latin typeface="Comic Sans MS" pitchFamily="66" charset="0"/>
                          <a:ea typeface="+mn-ea"/>
                          <a:cs typeface="+mn-cs"/>
                        </a:rPr>
                        <a:t>assembled into larger deployable </a:t>
                      </a:r>
                      <a:r>
                        <a:rPr lang="en-US" sz="1300" kern="1200" dirty="0">
                          <a:solidFill>
                            <a:srgbClr val="003399"/>
                          </a:solidFill>
                          <a:latin typeface="Comic Sans MS" pitchFamily="66" charset="0"/>
                          <a:ea typeface="+mn-ea"/>
                          <a:cs typeface="+mn-cs"/>
                        </a:rPr>
                        <a:t>applications. </a:t>
                      </a:r>
                    </a:p>
                    <a:p>
                      <a:pPr marL="65088" marR="0" lvl="0" indent="-200025" algn="l" defTabSz="642938" rtl="0" eaLnBrk="1" fontAlgn="base" latinLnBrk="0" hangingPunct="1">
                        <a:lnSpc>
                          <a:spcPct val="100000"/>
                        </a:lnSpc>
                        <a:spcBef>
                          <a:spcPct val="20000"/>
                        </a:spcBef>
                        <a:spcAft>
                          <a:spcPct val="0"/>
                        </a:spcAft>
                        <a:buClrTx/>
                        <a:buSzTx/>
                        <a:buFontTx/>
                        <a:buChar char="–"/>
                        <a:tabLst/>
                        <a:defRPr/>
                      </a:pPr>
                      <a:r>
                        <a:rPr lang="en-US" sz="1300" kern="1200" dirty="0">
                          <a:solidFill>
                            <a:srgbClr val="003399"/>
                          </a:solidFill>
                          <a:latin typeface="Comic Sans MS" pitchFamily="66" charset="0"/>
                          <a:ea typeface="+mn-ea"/>
                          <a:cs typeface="+mn-cs"/>
                        </a:rPr>
                        <a:t>The </a:t>
                      </a:r>
                      <a:r>
                        <a:rPr lang="en-US" sz="1300" b="1" kern="1200" dirty="0">
                          <a:solidFill>
                            <a:srgbClr val="003399"/>
                          </a:solidFill>
                          <a:latin typeface="Comic Sans MS" pitchFamily="66" charset="0"/>
                          <a:ea typeface="+mn-ea"/>
                          <a:cs typeface="+mn-cs"/>
                        </a:rPr>
                        <a:t>input</a:t>
                      </a:r>
                      <a:r>
                        <a:rPr lang="en-US" sz="1300" kern="1200" dirty="0">
                          <a:solidFill>
                            <a:srgbClr val="003399"/>
                          </a:solidFill>
                          <a:latin typeface="Comic Sans MS" pitchFamily="66" charset="0"/>
                          <a:ea typeface="+mn-ea"/>
                          <a:cs typeface="+mn-cs"/>
                        </a:rPr>
                        <a:t> of application </a:t>
                      </a:r>
                      <a:r>
                        <a:rPr lang="en-US" sz="1300" b="1" kern="1200" dirty="0">
                          <a:solidFill>
                            <a:srgbClr val="003399"/>
                          </a:solidFill>
                          <a:latin typeface="Comic Sans MS" pitchFamily="66" charset="0"/>
                          <a:ea typeface="+mn-ea"/>
                          <a:cs typeface="+mn-cs"/>
                        </a:rPr>
                        <a:t>assembly</a:t>
                      </a:r>
                      <a:r>
                        <a:rPr lang="en-US" sz="1300" kern="1200" dirty="0">
                          <a:solidFill>
                            <a:srgbClr val="003399"/>
                          </a:solidFill>
                          <a:latin typeface="Comic Sans MS" pitchFamily="66" charset="0"/>
                          <a:ea typeface="+mn-ea"/>
                          <a:cs typeface="+mn-cs"/>
                        </a:rPr>
                        <a:t> is one or more </a:t>
                      </a:r>
                      <a:r>
                        <a:rPr lang="en-US" sz="1300" kern="1200" dirty="0" err="1">
                          <a:solidFill>
                            <a:srgbClr val="003399"/>
                          </a:solidFill>
                          <a:latin typeface="Comic Sans MS" pitchFamily="66" charset="0"/>
                          <a:ea typeface="+mn-ea"/>
                          <a:cs typeface="+mn-cs"/>
                        </a:rPr>
                        <a:t>ejb</a:t>
                      </a:r>
                      <a:r>
                        <a:rPr lang="en-US" sz="1300" kern="1200" dirty="0">
                          <a:solidFill>
                            <a:srgbClr val="003399"/>
                          </a:solidFill>
                          <a:latin typeface="Comic Sans MS" pitchFamily="66" charset="0"/>
                          <a:ea typeface="+mn-ea"/>
                          <a:cs typeface="+mn-cs"/>
                        </a:rPr>
                        <a:t>-jar files produced by different providers. </a:t>
                      </a:r>
                    </a:p>
                    <a:p>
                      <a:pPr marL="65088" marR="0" lvl="0" indent="-200025" algn="l" defTabSz="642938" rtl="0" eaLnBrk="1" fontAlgn="base" latinLnBrk="0" hangingPunct="1">
                        <a:lnSpc>
                          <a:spcPct val="100000"/>
                        </a:lnSpc>
                        <a:spcBef>
                          <a:spcPct val="20000"/>
                        </a:spcBef>
                        <a:spcAft>
                          <a:spcPct val="0"/>
                        </a:spcAft>
                        <a:buClrTx/>
                        <a:buSzTx/>
                        <a:buFontTx/>
                        <a:buChar char="–"/>
                        <a:tabLst/>
                        <a:defRPr/>
                      </a:pPr>
                      <a:r>
                        <a:rPr lang="en-US" sz="1300" kern="1200" dirty="0">
                          <a:solidFill>
                            <a:srgbClr val="003399"/>
                          </a:solidFill>
                          <a:latin typeface="Comic Sans MS" pitchFamily="66" charset="0"/>
                          <a:ea typeface="+mn-ea"/>
                          <a:cs typeface="+mn-cs"/>
                        </a:rPr>
                        <a:t>The output is one or more </a:t>
                      </a:r>
                      <a:r>
                        <a:rPr lang="en-US" sz="1300" kern="1200" dirty="0" err="1">
                          <a:solidFill>
                            <a:srgbClr val="003399"/>
                          </a:solidFill>
                          <a:latin typeface="Comic Sans MS" pitchFamily="66" charset="0"/>
                          <a:ea typeface="+mn-ea"/>
                          <a:cs typeface="+mn-cs"/>
                        </a:rPr>
                        <a:t>ejb</a:t>
                      </a:r>
                      <a:r>
                        <a:rPr lang="en-US" sz="1300" kern="1200" dirty="0">
                          <a:solidFill>
                            <a:srgbClr val="003399"/>
                          </a:solidFill>
                          <a:latin typeface="Comic Sans MS" pitchFamily="66" charset="0"/>
                          <a:ea typeface="+mn-ea"/>
                          <a:cs typeface="+mn-cs"/>
                        </a:rPr>
                        <a:t>-jar files that contain </a:t>
                      </a:r>
                      <a:r>
                        <a:rPr lang="en-US" sz="1300" b="1" kern="1200" dirty="0">
                          <a:solidFill>
                            <a:srgbClr val="003399"/>
                          </a:solidFill>
                          <a:latin typeface="Comic Sans MS" pitchFamily="66" charset="0"/>
                          <a:ea typeface="+mn-ea"/>
                          <a:cs typeface="+mn-cs"/>
                        </a:rPr>
                        <a:t>Enterprise beans with their assembly instructions</a:t>
                      </a:r>
                      <a:r>
                        <a:rPr lang="en-US" sz="1300" kern="1200" dirty="0">
                          <a:solidFill>
                            <a:srgbClr val="003399"/>
                          </a:solidFill>
                          <a:latin typeface="Comic Sans MS" pitchFamily="66" charset="0"/>
                          <a:ea typeface="+mn-ea"/>
                          <a:cs typeface="+mn-cs"/>
                        </a:rPr>
                        <a:t>. </a:t>
                      </a:r>
                    </a:p>
                    <a:p>
                      <a:pPr marL="65088" marR="0" lvl="0" indent="-200025" algn="l" defTabSz="642938" rtl="0" eaLnBrk="1" fontAlgn="base" latinLnBrk="0" hangingPunct="1">
                        <a:lnSpc>
                          <a:spcPct val="100000"/>
                        </a:lnSpc>
                        <a:spcBef>
                          <a:spcPct val="20000"/>
                        </a:spcBef>
                        <a:spcAft>
                          <a:spcPct val="0"/>
                        </a:spcAft>
                        <a:buClrTx/>
                        <a:buSzTx/>
                        <a:buFontTx/>
                        <a:buChar char="–"/>
                        <a:tabLst/>
                        <a:defRPr/>
                      </a:pPr>
                      <a:r>
                        <a:rPr lang="en-US" sz="1300" kern="1200" dirty="0">
                          <a:solidFill>
                            <a:srgbClr val="003399"/>
                          </a:solidFill>
                          <a:latin typeface="Comic Sans MS" pitchFamily="66" charset="0"/>
                          <a:ea typeface="+mn-ea"/>
                          <a:cs typeface="+mn-cs"/>
                        </a:rPr>
                        <a:t>As we mentioned in the Customization section, the application assembly instructions have been inserted into the </a:t>
                      </a:r>
                      <a:r>
                        <a:rPr lang="en-US" sz="1300" b="1" kern="1200" dirty="0">
                          <a:solidFill>
                            <a:srgbClr val="003399"/>
                          </a:solidFill>
                          <a:latin typeface="Comic Sans MS" pitchFamily="66" charset="0"/>
                          <a:ea typeface="+mn-ea"/>
                          <a:cs typeface="+mn-cs"/>
                        </a:rPr>
                        <a:t>deployment descriptors</a:t>
                      </a:r>
                      <a:r>
                        <a:rPr lang="en-US" sz="1300" kern="1200" dirty="0">
                          <a:solidFill>
                            <a:srgbClr val="003399"/>
                          </a:solidFill>
                          <a:latin typeface="Comic Sans MS" pitchFamily="66" charset="0"/>
                          <a:ea typeface="+mn-ea"/>
                          <a:cs typeface="+mn-cs"/>
                        </a:rPr>
                        <a:t>. </a:t>
                      </a:r>
                    </a:p>
                    <a:p>
                      <a:pPr marL="65088" marR="0" lvl="0" indent="-200025" algn="l" defTabSz="642938" rtl="0" eaLnBrk="1" fontAlgn="base" latinLnBrk="0" hangingPunct="1">
                        <a:lnSpc>
                          <a:spcPct val="100000"/>
                        </a:lnSpc>
                        <a:spcBef>
                          <a:spcPct val="20000"/>
                        </a:spcBef>
                        <a:spcAft>
                          <a:spcPct val="0"/>
                        </a:spcAft>
                        <a:buClrTx/>
                        <a:buSzTx/>
                        <a:buFontTx/>
                        <a:buChar char="–"/>
                        <a:tabLst/>
                        <a:defRPr/>
                      </a:pPr>
                      <a:r>
                        <a:rPr lang="en-US" sz="1300" kern="1200" dirty="0">
                          <a:solidFill>
                            <a:srgbClr val="003399"/>
                          </a:solidFill>
                          <a:latin typeface="Comic Sans MS" pitchFamily="66" charset="0"/>
                          <a:ea typeface="+mn-ea"/>
                          <a:cs typeface="+mn-cs"/>
                        </a:rPr>
                        <a:t>EJBs too can be developed independent of one another. Once an EJB's home and remote interfaces are known, you can use them to create or find them and to invoke methods on them. </a:t>
                      </a:r>
                    </a:p>
                    <a:p>
                      <a:pPr marL="65088" lvl="0" indent="-200025" algn="l" defTabSz="642938" rtl="0" eaLnBrk="1" fontAlgn="base" latinLnBrk="0" hangingPunct="1">
                        <a:spcBef>
                          <a:spcPct val="20000"/>
                        </a:spcBef>
                        <a:spcAft>
                          <a:spcPct val="0"/>
                        </a:spcAft>
                        <a:buChar char="–"/>
                      </a:pPr>
                      <a:endParaRPr lang="fr-FR" sz="1300" kern="1200" dirty="0">
                        <a:solidFill>
                          <a:srgbClr val="003399"/>
                        </a:solidFill>
                        <a:latin typeface="Comic Sans MS" pitchFamily="66" charset="0"/>
                        <a:ea typeface="+mn-ea"/>
                        <a:cs typeface="+mn-cs"/>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a:latin typeface="Comic Sans MS" pitchFamily="66" charset="0"/>
              </a:rPr>
              <a:t>Execution</a:t>
            </a:r>
            <a:endParaRPr lang="fr-FR" dirty="0">
              <a:latin typeface="Comic Sans MS" pitchFamily="66" charset="0"/>
            </a:endParaRPr>
          </a:p>
        </p:txBody>
      </p:sp>
      <p:graphicFrame>
        <p:nvGraphicFramePr>
          <p:cNvPr id="4" name="Espace réservé du contenu 3"/>
          <p:cNvGraphicFramePr>
            <a:graphicFrameLocks noGrp="1"/>
          </p:cNvGraphicFramePr>
          <p:nvPr>
            <p:ph idx="1"/>
          </p:nvPr>
        </p:nvGraphicFramePr>
        <p:xfrm>
          <a:off x="0" y="734568"/>
          <a:ext cx="9144000" cy="5969920"/>
        </p:xfrm>
        <a:graphic>
          <a:graphicData uri="http://schemas.openxmlformats.org/drawingml/2006/table">
            <a:tbl>
              <a:tblPr firstRow="1" bandRow="1">
                <a:tableStyleId>{93296810-A885-4BE3-A3E7-6D5BEEA58F35}</a:tableStyleId>
              </a:tblPr>
              <a:tblGrid>
                <a:gridCol w="4014467">
                  <a:extLst>
                    <a:ext uri="{9D8B030D-6E8A-4147-A177-3AD203B41FA5}">
                      <a16:colId xmlns:a16="http://schemas.microsoft.com/office/drawing/2014/main" val="20000"/>
                    </a:ext>
                  </a:extLst>
                </a:gridCol>
                <a:gridCol w="5129533">
                  <a:extLst>
                    <a:ext uri="{9D8B030D-6E8A-4147-A177-3AD203B41FA5}">
                      <a16:colId xmlns:a16="http://schemas.microsoft.com/office/drawing/2014/main" val="20001"/>
                    </a:ext>
                  </a:extLst>
                </a:gridCol>
              </a:tblGrid>
              <a:tr h="325193">
                <a:tc>
                  <a:txBody>
                    <a:bodyPr/>
                    <a:lstStyle/>
                    <a:p>
                      <a:r>
                        <a:rPr lang="en-US" dirty="0"/>
                        <a:t>JB </a:t>
                      </a:r>
                      <a:endParaRPr lang="fr-FR" dirty="0"/>
                    </a:p>
                  </a:txBody>
                  <a:tcPr/>
                </a:tc>
                <a:tc>
                  <a:txBody>
                    <a:bodyPr/>
                    <a:lstStyle/>
                    <a:p>
                      <a:r>
                        <a:rPr lang="en-US" dirty="0"/>
                        <a:t>EJB</a:t>
                      </a:r>
                      <a:endParaRPr lang="fr-FR" dirty="0"/>
                    </a:p>
                  </a:txBody>
                  <a:tcPr/>
                </a:tc>
                <a:extLst>
                  <a:ext uri="{0D108BD9-81ED-4DB2-BD59-A6C34878D82A}">
                    <a16:rowId xmlns:a16="http://schemas.microsoft.com/office/drawing/2014/main" val="10000"/>
                  </a:ext>
                </a:extLst>
              </a:tr>
              <a:tr h="5604160">
                <a:tc>
                  <a:txBody>
                    <a:bodyPr/>
                    <a:lstStyle/>
                    <a:p>
                      <a:pPr marL="65088" lvl="0" indent="-200025" algn="l" defTabSz="642938" rtl="0" eaLnBrk="1" fontAlgn="base" latinLnBrk="0" hangingPunct="1">
                        <a:spcBef>
                          <a:spcPct val="20000"/>
                        </a:spcBef>
                        <a:spcAft>
                          <a:spcPct val="0"/>
                        </a:spcAft>
                        <a:buChar char="–"/>
                      </a:pPr>
                      <a:r>
                        <a:rPr lang="en-US" sz="1300" b="0" kern="1200" dirty="0">
                          <a:solidFill>
                            <a:srgbClr val="003399"/>
                          </a:solidFill>
                          <a:latin typeface="Comic Sans MS" pitchFamily="66" charset="0"/>
                          <a:ea typeface="+mn-ea"/>
                          <a:cs typeface="+mn-cs"/>
                        </a:rPr>
                        <a:t>The execution phase consists of the instantiation and running of beans. </a:t>
                      </a:r>
                    </a:p>
                    <a:p>
                      <a:pPr marL="65088" lvl="0" indent="-200025" algn="l" defTabSz="642938" rtl="0" eaLnBrk="1" fontAlgn="base" latinLnBrk="0" hangingPunct="1">
                        <a:spcBef>
                          <a:spcPct val="20000"/>
                        </a:spcBef>
                        <a:spcAft>
                          <a:spcPct val="0"/>
                        </a:spcAft>
                        <a:buChar char="–"/>
                      </a:pPr>
                      <a:r>
                        <a:rPr lang="en-US" sz="1300" b="1" kern="1200" dirty="0">
                          <a:solidFill>
                            <a:srgbClr val="003399"/>
                          </a:solidFill>
                          <a:latin typeface="Comic Sans MS" pitchFamily="66" charset="0"/>
                          <a:ea typeface="+mn-ea"/>
                          <a:cs typeface="+mn-cs"/>
                        </a:rPr>
                        <a:t>Instantiation</a:t>
                      </a:r>
                      <a:r>
                        <a:rPr lang="en-US" sz="1300" b="0" kern="1200" dirty="0">
                          <a:solidFill>
                            <a:srgbClr val="003399"/>
                          </a:solidFill>
                          <a:latin typeface="Comic Sans MS" pitchFamily="66" charset="0"/>
                          <a:ea typeface="+mn-ea"/>
                          <a:cs typeface="+mn-cs"/>
                        </a:rPr>
                        <a:t> </a:t>
                      </a:r>
                      <a:r>
                        <a:rPr lang="en-US" sz="1300" b="0" kern="1200" baseline="0" dirty="0">
                          <a:solidFill>
                            <a:srgbClr val="003399"/>
                          </a:solidFill>
                          <a:latin typeface="Comic Sans MS" pitchFamily="66" charset="0"/>
                          <a:ea typeface="+mn-ea"/>
                          <a:cs typeface="+mn-cs"/>
                        </a:rPr>
                        <a:t> : </a:t>
                      </a:r>
                      <a:r>
                        <a:rPr lang="en-US" sz="1300" b="1" kern="1200" dirty="0" err="1">
                          <a:solidFill>
                            <a:srgbClr val="003399"/>
                          </a:solidFill>
                          <a:latin typeface="Comic Sans MS" pitchFamily="66" charset="0"/>
                          <a:ea typeface="+mn-ea"/>
                          <a:cs typeface="+mn-cs"/>
                        </a:rPr>
                        <a:t>Beans.intantiate</a:t>
                      </a:r>
                      <a:r>
                        <a:rPr lang="en-US" sz="1300" b="1" kern="1200" dirty="0">
                          <a:solidFill>
                            <a:srgbClr val="003399"/>
                          </a:solidFill>
                          <a:latin typeface="Comic Sans MS" pitchFamily="66" charset="0"/>
                          <a:ea typeface="+mn-ea"/>
                          <a:cs typeface="+mn-cs"/>
                        </a:rPr>
                        <a:t>() </a:t>
                      </a:r>
                      <a:r>
                        <a:rPr lang="en-US" sz="1300" b="0" kern="1200" dirty="0">
                          <a:solidFill>
                            <a:srgbClr val="003399"/>
                          </a:solidFill>
                          <a:latin typeface="Comic Sans MS" pitchFamily="66" charset="0"/>
                          <a:ea typeface="+mn-ea"/>
                          <a:cs typeface="+mn-cs"/>
                        </a:rPr>
                        <a:t>method. </a:t>
                      </a:r>
                    </a:p>
                    <a:p>
                      <a:pPr marL="65088" lvl="0" indent="-200025" algn="l" defTabSz="642938" rtl="0" eaLnBrk="1" fontAlgn="base" latinLnBrk="0" hangingPunct="1">
                        <a:spcBef>
                          <a:spcPct val="20000"/>
                        </a:spcBef>
                        <a:spcAft>
                          <a:spcPct val="0"/>
                        </a:spcAft>
                        <a:buChar char="–"/>
                      </a:pPr>
                      <a:r>
                        <a:rPr lang="en-US" sz="1300" b="1" kern="1200" dirty="0">
                          <a:solidFill>
                            <a:srgbClr val="003399"/>
                          </a:solidFill>
                          <a:latin typeface="Comic Sans MS" pitchFamily="66" charset="0"/>
                          <a:ea typeface="+mn-ea"/>
                          <a:cs typeface="+mn-cs"/>
                        </a:rPr>
                        <a:t>Running </a:t>
                      </a:r>
                      <a:br>
                        <a:rPr lang="en-US" sz="1300" b="0" kern="1200" dirty="0">
                          <a:solidFill>
                            <a:srgbClr val="003399"/>
                          </a:solidFill>
                          <a:latin typeface="Comic Sans MS" pitchFamily="66" charset="0"/>
                          <a:ea typeface="+mn-ea"/>
                          <a:cs typeface="+mn-cs"/>
                        </a:rPr>
                      </a:br>
                      <a:r>
                        <a:rPr lang="en-US" sz="1300" b="0" kern="1200" dirty="0">
                          <a:solidFill>
                            <a:srgbClr val="003399"/>
                          </a:solidFill>
                          <a:latin typeface="Comic Sans MS" pitchFamily="66" charset="0"/>
                          <a:ea typeface="+mn-ea"/>
                          <a:cs typeface="+mn-cs"/>
                        </a:rPr>
                        <a:t>As mentioned earlier, a bean is like any other object when it's running in an application. </a:t>
                      </a:r>
                    </a:p>
                    <a:p>
                      <a:pPr marL="65088" lvl="0" indent="-200025" algn="l" defTabSz="642938" rtl="0" eaLnBrk="1" fontAlgn="base" latinLnBrk="0" hangingPunct="1">
                        <a:spcBef>
                          <a:spcPct val="20000"/>
                        </a:spcBef>
                        <a:spcAft>
                          <a:spcPct val="0"/>
                        </a:spcAft>
                        <a:buChar char="–"/>
                      </a:pPr>
                      <a:r>
                        <a:rPr lang="en-US" sz="1300" b="0" kern="1200" dirty="0">
                          <a:solidFill>
                            <a:srgbClr val="003399"/>
                          </a:solidFill>
                          <a:latin typeface="Comic Sans MS" pitchFamily="66" charset="0"/>
                          <a:ea typeface="+mn-ea"/>
                          <a:cs typeface="+mn-cs"/>
                        </a:rPr>
                        <a:t>Normally, methods in a bean aren't directly invoked from other beans. The bean connections determine what methods need to be invoked. </a:t>
                      </a:r>
                    </a:p>
                    <a:p>
                      <a:pPr marL="65088" lvl="0" indent="-200025" algn="l" defTabSz="642938" rtl="0" eaLnBrk="1" fontAlgn="base" latinLnBrk="0" hangingPunct="1">
                        <a:spcBef>
                          <a:spcPct val="20000"/>
                        </a:spcBef>
                        <a:spcAft>
                          <a:spcPct val="0"/>
                        </a:spcAft>
                        <a:buChar char="–"/>
                      </a:pPr>
                      <a:r>
                        <a:rPr lang="en-US" sz="1300" b="0" kern="1200" dirty="0">
                          <a:solidFill>
                            <a:srgbClr val="003399"/>
                          </a:solidFill>
                          <a:latin typeface="Comic Sans MS" pitchFamily="66" charset="0"/>
                          <a:ea typeface="+mn-ea"/>
                          <a:cs typeface="+mn-cs"/>
                        </a:rPr>
                        <a:t>Event adapters enable indirect method invocation. </a:t>
                      </a:r>
                    </a:p>
                    <a:p>
                      <a:pPr marL="65088" lvl="0" indent="-200025" algn="l" defTabSz="642938" rtl="0" eaLnBrk="1" fontAlgn="base" latinLnBrk="0" hangingPunct="1">
                        <a:spcBef>
                          <a:spcPct val="20000"/>
                        </a:spcBef>
                        <a:spcAft>
                          <a:spcPct val="0"/>
                        </a:spcAft>
                        <a:buChar char="–"/>
                      </a:pPr>
                      <a:r>
                        <a:rPr lang="en-US" sz="1300" b="0" kern="1200" dirty="0">
                          <a:solidFill>
                            <a:srgbClr val="003399"/>
                          </a:solidFill>
                          <a:latin typeface="Comic Sans MS" pitchFamily="66" charset="0"/>
                          <a:ea typeface="+mn-ea"/>
                          <a:cs typeface="+mn-cs"/>
                        </a:rPr>
                        <a:t>Beans can also be executed in a builder tool at design time. As mentioned before, an important requirement for a bean to run in a builder tool is for the bean class to have a constructor with no arguments. This is because the builder tool can't provide the constructor parameters. When there are many constructors, it can't decide which one to use. </a:t>
                      </a:r>
                    </a:p>
                    <a:p>
                      <a:pPr marL="65088" lvl="0" indent="-200025" algn="l" defTabSz="642938" rtl="0" eaLnBrk="1" fontAlgn="base" latinLnBrk="0" hangingPunct="1">
                        <a:spcBef>
                          <a:spcPct val="20000"/>
                        </a:spcBef>
                        <a:spcAft>
                          <a:spcPct val="0"/>
                        </a:spcAft>
                        <a:buChar char="–"/>
                      </a:pPr>
                      <a:r>
                        <a:rPr lang="en-US" sz="1300" b="0" kern="1200" dirty="0">
                          <a:solidFill>
                            <a:srgbClr val="003399"/>
                          </a:solidFill>
                          <a:latin typeface="Comic Sans MS" pitchFamily="66" charset="0"/>
                          <a:ea typeface="+mn-ea"/>
                          <a:cs typeface="+mn-cs"/>
                        </a:rPr>
                        <a:t>Java 2 has new </a:t>
                      </a:r>
                      <a:r>
                        <a:rPr lang="en-US" sz="1300" b="0" kern="1200" dirty="0" err="1">
                          <a:solidFill>
                            <a:srgbClr val="003399"/>
                          </a:solidFill>
                          <a:latin typeface="Comic Sans MS" pitchFamily="66" charset="0"/>
                          <a:ea typeface="+mn-ea"/>
                          <a:cs typeface="+mn-cs"/>
                        </a:rPr>
                        <a:t>Beans.instantiate</a:t>
                      </a:r>
                      <a:r>
                        <a:rPr lang="en-US" sz="1300" b="0" kern="1200" dirty="0">
                          <a:solidFill>
                            <a:srgbClr val="003399"/>
                          </a:solidFill>
                          <a:latin typeface="Comic Sans MS" pitchFamily="66" charset="0"/>
                          <a:ea typeface="+mn-ea"/>
                          <a:cs typeface="+mn-cs"/>
                        </a:rPr>
                        <a:t>() methods to facilitate the instantiation of applets and </a:t>
                      </a:r>
                      <a:r>
                        <a:rPr lang="en-US" sz="1300" b="0" kern="1200" dirty="0" err="1">
                          <a:solidFill>
                            <a:srgbClr val="003399"/>
                          </a:solidFill>
                          <a:latin typeface="Comic Sans MS" pitchFamily="66" charset="0"/>
                          <a:ea typeface="+mn-ea"/>
                          <a:cs typeface="+mn-cs"/>
                        </a:rPr>
                        <a:t>BeanContexts</a:t>
                      </a:r>
                      <a:r>
                        <a:rPr lang="en-US" sz="1300" b="0" kern="1200" dirty="0">
                          <a:solidFill>
                            <a:srgbClr val="003399"/>
                          </a:solidFill>
                          <a:latin typeface="Comic Sans MS" pitchFamily="66" charset="0"/>
                          <a:ea typeface="+mn-ea"/>
                          <a:cs typeface="+mn-cs"/>
                        </a:rPr>
                        <a:t>. </a:t>
                      </a:r>
                      <a:br>
                        <a:rPr lang="en-US" b="0" dirty="0"/>
                      </a:br>
                      <a:endParaRPr lang="en-US" b="0" dirty="0"/>
                    </a:p>
                    <a:p>
                      <a:endParaRPr lang="fr-FR" dirty="0"/>
                    </a:p>
                  </a:txBody>
                  <a:tcPr/>
                </a:tc>
                <a:tc>
                  <a:txBody>
                    <a:bodyPr/>
                    <a:lstStyle/>
                    <a:p>
                      <a:pPr marL="65088" lvl="0" indent="-200025" algn="l" defTabSz="642938" rtl="0" eaLnBrk="1" fontAlgn="base" latinLnBrk="0" hangingPunct="1">
                        <a:spcBef>
                          <a:spcPct val="20000"/>
                        </a:spcBef>
                        <a:spcAft>
                          <a:spcPct val="0"/>
                        </a:spcAft>
                        <a:buChar char="–"/>
                      </a:pPr>
                      <a:r>
                        <a:rPr lang="en-US" sz="1300" b="0" kern="1200" dirty="0">
                          <a:solidFill>
                            <a:srgbClr val="003399"/>
                          </a:solidFill>
                          <a:latin typeface="Comic Sans MS" pitchFamily="66" charset="0"/>
                          <a:ea typeface="+mn-ea"/>
                          <a:cs typeface="+mn-cs"/>
                        </a:rPr>
                        <a:t>The EJB execution phase consists of locating, instantiating and running. </a:t>
                      </a:r>
                    </a:p>
                    <a:p>
                      <a:pPr marL="65088" lvl="0" indent="-200025" algn="l" defTabSz="642938" rtl="0" eaLnBrk="1" fontAlgn="base" latinLnBrk="0" hangingPunct="1">
                        <a:spcBef>
                          <a:spcPct val="20000"/>
                        </a:spcBef>
                        <a:spcAft>
                          <a:spcPct val="0"/>
                        </a:spcAft>
                        <a:buChar char="–"/>
                      </a:pPr>
                      <a:r>
                        <a:rPr lang="en-US" sz="1300" b="1" kern="1200" dirty="0">
                          <a:solidFill>
                            <a:srgbClr val="003399"/>
                          </a:solidFill>
                          <a:latin typeface="Comic Sans MS" pitchFamily="66" charset="0"/>
                          <a:ea typeface="+mn-ea"/>
                          <a:cs typeface="+mn-cs"/>
                        </a:rPr>
                        <a:t>Locating the EJB </a:t>
                      </a:r>
                      <a:br>
                        <a:rPr lang="en-US" sz="1300" b="0" kern="1200" dirty="0">
                          <a:solidFill>
                            <a:srgbClr val="003399"/>
                          </a:solidFill>
                          <a:latin typeface="Comic Sans MS" pitchFamily="66" charset="0"/>
                          <a:ea typeface="+mn-ea"/>
                          <a:cs typeface="+mn-cs"/>
                        </a:rPr>
                      </a:br>
                      <a:r>
                        <a:rPr lang="en-US" sz="1300" b="0" kern="1200" dirty="0" err="1">
                          <a:solidFill>
                            <a:srgbClr val="003399"/>
                          </a:solidFill>
                          <a:latin typeface="Comic Sans MS" pitchFamily="66" charset="0"/>
                          <a:ea typeface="+mn-ea"/>
                          <a:cs typeface="+mn-cs"/>
                        </a:rPr>
                        <a:t>EJB</a:t>
                      </a:r>
                      <a:r>
                        <a:rPr lang="en-US" sz="1300" b="0" kern="1200" dirty="0">
                          <a:solidFill>
                            <a:srgbClr val="003399"/>
                          </a:solidFill>
                          <a:latin typeface="Comic Sans MS" pitchFamily="66" charset="0"/>
                          <a:ea typeface="+mn-ea"/>
                          <a:cs typeface="+mn-cs"/>
                        </a:rPr>
                        <a:t> clients locate the specific EJB container that contains the enterprise Bean through the </a:t>
                      </a:r>
                      <a:r>
                        <a:rPr lang="en-US" sz="1300" b="1" kern="1200" dirty="0">
                          <a:solidFill>
                            <a:srgbClr val="003399"/>
                          </a:solidFill>
                          <a:latin typeface="Comic Sans MS" pitchFamily="66" charset="0"/>
                          <a:ea typeface="+mn-ea"/>
                          <a:cs typeface="+mn-cs"/>
                        </a:rPr>
                        <a:t>JNDI</a:t>
                      </a:r>
                      <a:r>
                        <a:rPr lang="en-US" sz="1300" b="0" kern="1200" dirty="0">
                          <a:solidFill>
                            <a:srgbClr val="003399"/>
                          </a:solidFill>
                          <a:latin typeface="Comic Sans MS" pitchFamily="66" charset="0"/>
                          <a:ea typeface="+mn-ea"/>
                          <a:cs typeface="+mn-cs"/>
                        </a:rPr>
                        <a:t>. They then make use of the EJB container to invoke bean methods. </a:t>
                      </a:r>
                    </a:p>
                    <a:p>
                      <a:pPr marL="65088" lvl="0" indent="-200025" algn="l" defTabSz="642938" rtl="0" eaLnBrk="1" fontAlgn="base" latinLnBrk="0" hangingPunct="1">
                        <a:spcBef>
                          <a:spcPct val="20000"/>
                        </a:spcBef>
                        <a:spcAft>
                          <a:spcPct val="0"/>
                        </a:spcAft>
                        <a:buChar char="–"/>
                      </a:pPr>
                      <a:r>
                        <a:rPr lang="en-US" sz="1300" b="1" kern="1200" dirty="0">
                          <a:solidFill>
                            <a:srgbClr val="003399"/>
                          </a:solidFill>
                          <a:latin typeface="Comic Sans MS" pitchFamily="66" charset="0"/>
                          <a:ea typeface="+mn-ea"/>
                          <a:cs typeface="+mn-cs"/>
                        </a:rPr>
                        <a:t>Instantiating the </a:t>
                      </a:r>
                      <a:r>
                        <a:rPr lang="en-US" sz="1300" b="1" kern="1200" dirty="0" err="1">
                          <a:solidFill>
                            <a:srgbClr val="003399"/>
                          </a:solidFill>
                          <a:latin typeface="Comic Sans MS" pitchFamily="66" charset="0"/>
                          <a:ea typeface="+mn-ea"/>
                          <a:cs typeface="+mn-cs"/>
                        </a:rPr>
                        <a:t>EJBean</a:t>
                      </a:r>
                      <a:r>
                        <a:rPr lang="en-US" sz="1300" b="1" kern="1200" dirty="0">
                          <a:solidFill>
                            <a:srgbClr val="003399"/>
                          </a:solidFill>
                          <a:latin typeface="Comic Sans MS" pitchFamily="66" charset="0"/>
                          <a:ea typeface="+mn-ea"/>
                          <a:cs typeface="+mn-cs"/>
                        </a:rPr>
                        <a:t> </a:t>
                      </a:r>
                      <a:br>
                        <a:rPr lang="en-US" sz="1300" b="0" kern="1200" dirty="0">
                          <a:solidFill>
                            <a:srgbClr val="003399"/>
                          </a:solidFill>
                          <a:latin typeface="Comic Sans MS" pitchFamily="66" charset="0"/>
                          <a:ea typeface="+mn-ea"/>
                          <a:cs typeface="+mn-cs"/>
                        </a:rPr>
                      </a:br>
                      <a:r>
                        <a:rPr lang="en-US" sz="1300" b="0" kern="1200" dirty="0">
                          <a:solidFill>
                            <a:srgbClr val="003399"/>
                          </a:solidFill>
                          <a:latin typeface="Comic Sans MS" pitchFamily="66" charset="0"/>
                          <a:ea typeface="+mn-ea"/>
                          <a:cs typeface="+mn-cs"/>
                        </a:rPr>
                        <a:t>Once EJB clients obtain a reference to the Home object, they can create the EJB by calling its create() method or find EJBs by calling its find methods. This creates the </a:t>
                      </a:r>
                      <a:r>
                        <a:rPr lang="en-US" sz="1300" b="0" kern="1200" dirty="0" err="1">
                          <a:solidFill>
                            <a:srgbClr val="003399"/>
                          </a:solidFill>
                          <a:latin typeface="Comic Sans MS" pitchFamily="66" charset="0"/>
                          <a:ea typeface="+mn-ea"/>
                          <a:cs typeface="+mn-cs"/>
                        </a:rPr>
                        <a:t>EJBObject</a:t>
                      </a:r>
                      <a:r>
                        <a:rPr lang="en-US" sz="1300" b="0" kern="1200" dirty="0">
                          <a:solidFill>
                            <a:srgbClr val="003399"/>
                          </a:solidFill>
                          <a:latin typeface="Comic Sans MS" pitchFamily="66" charset="0"/>
                          <a:ea typeface="+mn-ea"/>
                          <a:cs typeface="+mn-cs"/>
                        </a:rPr>
                        <a:t> and the EJB component inside the EJB container. </a:t>
                      </a:r>
                    </a:p>
                    <a:p>
                      <a:pPr marL="65088" lvl="0" indent="-200025" algn="l" defTabSz="642938" rtl="0" eaLnBrk="1" fontAlgn="base" latinLnBrk="0" hangingPunct="1">
                        <a:spcBef>
                          <a:spcPct val="20000"/>
                        </a:spcBef>
                        <a:spcAft>
                          <a:spcPct val="0"/>
                        </a:spcAft>
                        <a:buChar char="–"/>
                      </a:pPr>
                      <a:r>
                        <a:rPr lang="en-US" sz="1300" b="1" kern="1200" dirty="0">
                          <a:solidFill>
                            <a:srgbClr val="003399"/>
                          </a:solidFill>
                          <a:latin typeface="Comic Sans MS" pitchFamily="66" charset="0"/>
                          <a:ea typeface="+mn-ea"/>
                          <a:cs typeface="+mn-cs"/>
                        </a:rPr>
                        <a:t>Invoking Methods on the </a:t>
                      </a:r>
                      <a:r>
                        <a:rPr lang="en-US" sz="1300" b="1" kern="1200" dirty="0" err="1">
                          <a:solidFill>
                            <a:srgbClr val="003399"/>
                          </a:solidFill>
                          <a:latin typeface="Comic Sans MS" pitchFamily="66" charset="0"/>
                          <a:ea typeface="+mn-ea"/>
                          <a:cs typeface="+mn-cs"/>
                        </a:rPr>
                        <a:t>EJBean</a:t>
                      </a:r>
                      <a:r>
                        <a:rPr lang="en-US" sz="1300" b="1" kern="1200" dirty="0">
                          <a:solidFill>
                            <a:srgbClr val="003399"/>
                          </a:solidFill>
                          <a:latin typeface="Comic Sans MS" pitchFamily="66" charset="0"/>
                          <a:ea typeface="+mn-ea"/>
                          <a:cs typeface="+mn-cs"/>
                        </a:rPr>
                        <a:t> </a:t>
                      </a:r>
                      <a:br>
                        <a:rPr lang="en-US" sz="1300" b="0" kern="1200" dirty="0">
                          <a:solidFill>
                            <a:srgbClr val="003399"/>
                          </a:solidFill>
                          <a:latin typeface="Comic Sans MS" pitchFamily="66" charset="0"/>
                          <a:ea typeface="+mn-ea"/>
                          <a:cs typeface="+mn-cs"/>
                        </a:rPr>
                      </a:br>
                      <a:r>
                        <a:rPr lang="en-US" sz="1300" b="0" kern="1200" dirty="0">
                          <a:solidFill>
                            <a:srgbClr val="003399"/>
                          </a:solidFill>
                          <a:latin typeface="Comic Sans MS" pitchFamily="66" charset="0"/>
                          <a:ea typeface="+mn-ea"/>
                          <a:cs typeface="+mn-cs"/>
                        </a:rPr>
                        <a:t>The EJB client can now use the remote object reference to invoke methods on the </a:t>
                      </a:r>
                      <a:r>
                        <a:rPr lang="en-US" sz="1300" b="0" kern="1200" dirty="0" err="1">
                          <a:solidFill>
                            <a:srgbClr val="003399"/>
                          </a:solidFill>
                          <a:latin typeface="Comic Sans MS" pitchFamily="66" charset="0"/>
                          <a:ea typeface="+mn-ea"/>
                          <a:cs typeface="+mn-cs"/>
                        </a:rPr>
                        <a:t>EJBean</a:t>
                      </a:r>
                      <a:r>
                        <a:rPr lang="en-US" sz="1300" b="0" kern="1200" dirty="0">
                          <a:solidFill>
                            <a:srgbClr val="003399"/>
                          </a:solidFill>
                          <a:latin typeface="Comic Sans MS" pitchFamily="66" charset="0"/>
                          <a:ea typeface="+mn-ea"/>
                          <a:cs typeface="+mn-cs"/>
                        </a:rPr>
                        <a:t> by invoking its remote methods, which form the business logic of the component.</a:t>
                      </a:r>
                    </a:p>
                    <a:p>
                      <a:pPr marL="65088" lvl="0" indent="-200025" algn="l" defTabSz="642938" rtl="0" eaLnBrk="1" fontAlgn="base" latinLnBrk="0" hangingPunct="1">
                        <a:spcBef>
                          <a:spcPct val="20000"/>
                        </a:spcBef>
                        <a:spcAft>
                          <a:spcPct val="0"/>
                        </a:spcAft>
                        <a:buNone/>
                      </a:pPr>
                      <a:r>
                        <a:rPr lang="en-US" sz="1300" b="1" kern="1200" dirty="0">
                          <a:solidFill>
                            <a:srgbClr val="003399"/>
                          </a:solidFill>
                          <a:latin typeface="Comic Sans MS" pitchFamily="66" charset="0"/>
                          <a:ea typeface="+mn-ea"/>
                          <a:cs typeface="+mn-cs"/>
                        </a:rPr>
                        <a:t>Example</a:t>
                      </a:r>
                      <a:r>
                        <a:rPr lang="en-US" sz="1300" b="0" kern="1200" dirty="0">
                          <a:solidFill>
                            <a:srgbClr val="003399"/>
                          </a:solidFill>
                          <a:latin typeface="Comic Sans MS" pitchFamily="66" charset="0"/>
                          <a:ea typeface="+mn-ea"/>
                          <a:cs typeface="+mn-cs"/>
                        </a:rPr>
                        <a:t>: </a:t>
                      </a:r>
                    </a:p>
                    <a:p>
                      <a:pPr marL="65088" lvl="0" indent="-200025" algn="l" defTabSz="642938" rtl="0" eaLnBrk="1" fontAlgn="base" latinLnBrk="0" hangingPunct="1">
                        <a:spcBef>
                          <a:spcPct val="20000"/>
                        </a:spcBef>
                        <a:spcAft>
                          <a:spcPct val="0"/>
                        </a:spcAft>
                        <a:buChar char="–"/>
                      </a:pPr>
                      <a:r>
                        <a:rPr lang="en-US" sz="1300" b="0" kern="1200" dirty="0">
                          <a:solidFill>
                            <a:srgbClr val="003399"/>
                          </a:solidFill>
                          <a:latin typeface="Comic Sans MS" pitchFamily="66" charset="0"/>
                          <a:ea typeface="+mn-ea"/>
                          <a:cs typeface="+mn-cs"/>
                        </a:rPr>
                        <a:t>// get the JNDI naming context</a:t>
                      </a:r>
                      <a:br>
                        <a:rPr lang="en-US" sz="1300" b="0" kern="1200" dirty="0">
                          <a:solidFill>
                            <a:srgbClr val="003399"/>
                          </a:solidFill>
                          <a:latin typeface="Comic Sans MS" pitchFamily="66" charset="0"/>
                          <a:ea typeface="+mn-ea"/>
                          <a:cs typeface="+mn-cs"/>
                        </a:rPr>
                      </a:br>
                      <a:r>
                        <a:rPr lang="en-US" sz="1300" b="0" kern="1200" dirty="0">
                          <a:solidFill>
                            <a:srgbClr val="003399"/>
                          </a:solidFill>
                          <a:latin typeface="Comic Sans MS" pitchFamily="66" charset="0"/>
                          <a:ea typeface="+mn-ea"/>
                          <a:cs typeface="+mn-cs"/>
                        </a:rPr>
                        <a:t>Context </a:t>
                      </a:r>
                      <a:r>
                        <a:rPr lang="en-US" sz="1300" b="0" kern="1200" dirty="0" err="1">
                          <a:solidFill>
                            <a:srgbClr val="003399"/>
                          </a:solidFill>
                          <a:latin typeface="Comic Sans MS" pitchFamily="66" charset="0"/>
                          <a:ea typeface="+mn-ea"/>
                          <a:cs typeface="+mn-cs"/>
                        </a:rPr>
                        <a:t>initialCtx</a:t>
                      </a:r>
                      <a:r>
                        <a:rPr lang="en-US" sz="1300" b="0" kern="1200" dirty="0">
                          <a:solidFill>
                            <a:srgbClr val="003399"/>
                          </a:solidFill>
                          <a:latin typeface="Comic Sans MS" pitchFamily="66" charset="0"/>
                          <a:ea typeface="+mn-ea"/>
                          <a:cs typeface="+mn-cs"/>
                        </a:rPr>
                        <a:t> = new </a:t>
                      </a:r>
                      <a:r>
                        <a:rPr lang="en-US" sz="1300" b="0" kern="1200" dirty="0" err="1">
                          <a:solidFill>
                            <a:srgbClr val="003399"/>
                          </a:solidFill>
                          <a:latin typeface="Comic Sans MS" pitchFamily="66" charset="0"/>
                          <a:ea typeface="+mn-ea"/>
                          <a:cs typeface="+mn-cs"/>
                        </a:rPr>
                        <a:t>InitialContext</a:t>
                      </a:r>
                      <a:r>
                        <a:rPr lang="en-US" sz="1300" b="0" kern="1200" dirty="0">
                          <a:solidFill>
                            <a:srgbClr val="003399"/>
                          </a:solidFill>
                          <a:latin typeface="Comic Sans MS" pitchFamily="66" charset="0"/>
                          <a:ea typeface="+mn-ea"/>
                          <a:cs typeface="+mn-cs"/>
                        </a:rPr>
                        <a:t> (); </a:t>
                      </a:r>
                    </a:p>
                    <a:p>
                      <a:pPr marL="65088" lvl="0" indent="-200025" algn="l" defTabSz="642938" rtl="0" eaLnBrk="1" fontAlgn="base" latinLnBrk="0" hangingPunct="1">
                        <a:spcBef>
                          <a:spcPct val="20000"/>
                        </a:spcBef>
                        <a:spcAft>
                          <a:spcPct val="0"/>
                        </a:spcAft>
                        <a:buChar char="–"/>
                      </a:pPr>
                      <a:r>
                        <a:rPr lang="en-US" sz="1300" b="0" kern="1200" dirty="0">
                          <a:solidFill>
                            <a:srgbClr val="003399"/>
                          </a:solidFill>
                          <a:latin typeface="Comic Sans MS" pitchFamily="66" charset="0"/>
                          <a:ea typeface="+mn-ea"/>
                          <a:cs typeface="+mn-cs"/>
                        </a:rPr>
                        <a:t>// use the context to lookup the EJB Home interface</a:t>
                      </a:r>
                      <a:br>
                        <a:rPr lang="en-US" sz="1300" b="0" kern="1200" dirty="0">
                          <a:solidFill>
                            <a:srgbClr val="003399"/>
                          </a:solidFill>
                          <a:latin typeface="Comic Sans MS" pitchFamily="66" charset="0"/>
                          <a:ea typeface="+mn-ea"/>
                          <a:cs typeface="+mn-cs"/>
                        </a:rPr>
                      </a:br>
                      <a:r>
                        <a:rPr lang="en-US" sz="1300" b="0" kern="1200" dirty="0" err="1">
                          <a:solidFill>
                            <a:srgbClr val="003399"/>
                          </a:solidFill>
                          <a:latin typeface="Comic Sans MS" pitchFamily="66" charset="0"/>
                          <a:ea typeface="+mn-ea"/>
                          <a:cs typeface="+mn-cs"/>
                        </a:rPr>
                        <a:t>AccountHome</a:t>
                      </a:r>
                      <a:r>
                        <a:rPr lang="en-US" sz="1300" b="0" kern="1200" dirty="0">
                          <a:solidFill>
                            <a:srgbClr val="003399"/>
                          </a:solidFill>
                          <a:latin typeface="Comic Sans MS" pitchFamily="66" charset="0"/>
                          <a:ea typeface="+mn-ea"/>
                          <a:cs typeface="+mn-cs"/>
                        </a:rPr>
                        <a:t> home=(</a:t>
                      </a:r>
                      <a:r>
                        <a:rPr lang="en-US" sz="1300" b="0" kern="1200" dirty="0" err="1">
                          <a:solidFill>
                            <a:srgbClr val="003399"/>
                          </a:solidFill>
                          <a:latin typeface="Comic Sans MS" pitchFamily="66" charset="0"/>
                          <a:ea typeface="+mn-ea"/>
                          <a:cs typeface="+mn-cs"/>
                        </a:rPr>
                        <a:t>AccountHome</a:t>
                      </a:r>
                      <a:r>
                        <a:rPr lang="en-US" sz="1300" b="0" kern="1200" dirty="0">
                          <a:solidFill>
                            <a:srgbClr val="003399"/>
                          </a:solidFill>
                          <a:latin typeface="Comic Sans MS" pitchFamily="66" charset="0"/>
                          <a:ea typeface="+mn-ea"/>
                          <a:cs typeface="+mn-cs"/>
                        </a:rPr>
                        <a:t>)</a:t>
                      </a:r>
                      <a:r>
                        <a:rPr lang="en-US" sz="1300" b="0" kern="1200" dirty="0" err="1">
                          <a:solidFill>
                            <a:srgbClr val="003399"/>
                          </a:solidFill>
                          <a:latin typeface="Comic Sans MS" pitchFamily="66" charset="0"/>
                          <a:ea typeface="+mn-ea"/>
                          <a:cs typeface="+mn-cs"/>
                        </a:rPr>
                        <a:t>initialCtx.lookup</a:t>
                      </a:r>
                      <a:r>
                        <a:rPr lang="en-US" sz="1300" b="0" kern="1200" dirty="0">
                          <a:solidFill>
                            <a:srgbClr val="003399"/>
                          </a:solidFill>
                          <a:latin typeface="Comic Sans MS" pitchFamily="66" charset="0"/>
                          <a:ea typeface="+mn-ea"/>
                          <a:cs typeface="+mn-cs"/>
                        </a:rPr>
                        <a:t> ("com/</a:t>
                      </a:r>
                      <a:r>
                        <a:rPr lang="en-US" sz="1300" b="0" kern="1200" dirty="0" err="1">
                          <a:solidFill>
                            <a:srgbClr val="003399"/>
                          </a:solidFill>
                          <a:latin typeface="Comic Sans MS" pitchFamily="66" charset="0"/>
                          <a:ea typeface="+mn-ea"/>
                          <a:cs typeface="+mn-cs"/>
                        </a:rPr>
                        <a:t>gopalan</a:t>
                      </a:r>
                      <a:r>
                        <a:rPr lang="en-US" sz="1300" b="0" kern="1200" dirty="0">
                          <a:solidFill>
                            <a:srgbClr val="003399"/>
                          </a:solidFill>
                          <a:latin typeface="Comic Sans MS" pitchFamily="66" charset="0"/>
                          <a:ea typeface="+mn-ea"/>
                          <a:cs typeface="+mn-cs"/>
                        </a:rPr>
                        <a:t>/Account"); </a:t>
                      </a:r>
                    </a:p>
                    <a:p>
                      <a:pPr marL="65088" lvl="0" indent="-200025" algn="l" defTabSz="642938" rtl="0" eaLnBrk="1" fontAlgn="base" latinLnBrk="0" hangingPunct="1">
                        <a:spcBef>
                          <a:spcPct val="20000"/>
                        </a:spcBef>
                        <a:spcAft>
                          <a:spcPct val="0"/>
                        </a:spcAft>
                        <a:buChar char="–"/>
                      </a:pPr>
                      <a:r>
                        <a:rPr lang="en-US" sz="1300" b="0" kern="1200" dirty="0">
                          <a:solidFill>
                            <a:srgbClr val="003399"/>
                          </a:solidFill>
                          <a:latin typeface="Comic Sans MS" pitchFamily="66" charset="0"/>
                          <a:ea typeface="+mn-ea"/>
                          <a:cs typeface="+mn-cs"/>
                        </a:rPr>
                        <a:t>// use the Home Interface to create a Session Bean object</a:t>
                      </a:r>
                      <a:br>
                        <a:rPr lang="en-US" sz="1300" b="0" kern="1200" dirty="0">
                          <a:solidFill>
                            <a:srgbClr val="003399"/>
                          </a:solidFill>
                          <a:latin typeface="Comic Sans MS" pitchFamily="66" charset="0"/>
                          <a:ea typeface="+mn-ea"/>
                          <a:cs typeface="+mn-cs"/>
                        </a:rPr>
                      </a:br>
                      <a:r>
                        <a:rPr lang="en-US" sz="1300" b="0" kern="1200" dirty="0">
                          <a:solidFill>
                            <a:srgbClr val="003399"/>
                          </a:solidFill>
                          <a:latin typeface="Comic Sans MS" pitchFamily="66" charset="0"/>
                          <a:ea typeface="+mn-ea"/>
                          <a:cs typeface="+mn-cs"/>
                        </a:rPr>
                        <a:t>Account </a:t>
                      </a:r>
                      <a:r>
                        <a:rPr lang="en-US" sz="1300" b="0" kern="1200" dirty="0" err="1">
                          <a:solidFill>
                            <a:srgbClr val="003399"/>
                          </a:solidFill>
                          <a:latin typeface="Comic Sans MS" pitchFamily="66" charset="0"/>
                          <a:ea typeface="+mn-ea"/>
                          <a:cs typeface="+mn-cs"/>
                        </a:rPr>
                        <a:t>account</a:t>
                      </a:r>
                      <a:r>
                        <a:rPr lang="en-US" sz="1300" b="0" kern="1200" dirty="0">
                          <a:solidFill>
                            <a:srgbClr val="003399"/>
                          </a:solidFill>
                          <a:latin typeface="Comic Sans MS" pitchFamily="66" charset="0"/>
                          <a:ea typeface="+mn-ea"/>
                          <a:cs typeface="+mn-cs"/>
                        </a:rPr>
                        <a:t> = </a:t>
                      </a:r>
                      <a:r>
                        <a:rPr lang="en-US" sz="1300" b="0" kern="1200" dirty="0" err="1">
                          <a:solidFill>
                            <a:srgbClr val="003399"/>
                          </a:solidFill>
                          <a:latin typeface="Comic Sans MS" pitchFamily="66" charset="0"/>
                          <a:ea typeface="+mn-ea"/>
                          <a:cs typeface="+mn-cs"/>
                        </a:rPr>
                        <a:t>home.create</a:t>
                      </a:r>
                      <a:r>
                        <a:rPr lang="en-US" sz="1300" b="0" kern="1200" dirty="0">
                          <a:solidFill>
                            <a:srgbClr val="003399"/>
                          </a:solidFill>
                          <a:latin typeface="Comic Sans MS" pitchFamily="66" charset="0"/>
                          <a:ea typeface="+mn-ea"/>
                          <a:cs typeface="+mn-cs"/>
                        </a:rPr>
                        <a:t> (1234, "</a:t>
                      </a:r>
                      <a:r>
                        <a:rPr lang="en-US" sz="1300" b="0" kern="1200" dirty="0" err="1">
                          <a:solidFill>
                            <a:srgbClr val="003399"/>
                          </a:solidFill>
                          <a:latin typeface="Comic Sans MS" pitchFamily="66" charset="0"/>
                          <a:ea typeface="+mn-ea"/>
                          <a:cs typeface="+mn-cs"/>
                        </a:rPr>
                        <a:t>Athul</a:t>
                      </a:r>
                      <a:r>
                        <a:rPr lang="en-US" sz="1300" b="0" kern="1200" dirty="0">
                          <a:solidFill>
                            <a:srgbClr val="003399"/>
                          </a:solidFill>
                          <a:latin typeface="Comic Sans MS" pitchFamily="66" charset="0"/>
                          <a:ea typeface="+mn-ea"/>
                          <a:cs typeface="+mn-cs"/>
                        </a:rPr>
                        <a:t>", 1000671.54d); </a:t>
                      </a:r>
                    </a:p>
                    <a:p>
                      <a:pPr marL="65088" lvl="0" indent="-200025" algn="l" defTabSz="642938" rtl="0" eaLnBrk="1" fontAlgn="base" latinLnBrk="0" hangingPunct="1">
                        <a:spcBef>
                          <a:spcPct val="20000"/>
                        </a:spcBef>
                        <a:spcAft>
                          <a:spcPct val="0"/>
                        </a:spcAft>
                        <a:buChar char="–"/>
                      </a:pPr>
                      <a:r>
                        <a:rPr lang="en-US" sz="1300" b="0" kern="1200" dirty="0">
                          <a:solidFill>
                            <a:srgbClr val="003399"/>
                          </a:solidFill>
                          <a:latin typeface="Comic Sans MS" pitchFamily="66" charset="0"/>
                          <a:ea typeface="+mn-ea"/>
                          <a:cs typeface="+mn-cs"/>
                        </a:rPr>
                        <a:t>// invoke business methods </a:t>
                      </a:r>
                      <a:r>
                        <a:rPr lang="en-US" sz="1300" b="0" kern="1200" dirty="0" err="1">
                          <a:solidFill>
                            <a:srgbClr val="003399"/>
                          </a:solidFill>
                          <a:latin typeface="Comic Sans MS" pitchFamily="66" charset="0"/>
                          <a:ea typeface="+mn-ea"/>
                          <a:cs typeface="+mn-cs"/>
                        </a:rPr>
                        <a:t>account.credit</a:t>
                      </a:r>
                      <a:r>
                        <a:rPr lang="en-US" sz="1300" b="0" kern="1200" dirty="0">
                          <a:solidFill>
                            <a:srgbClr val="003399"/>
                          </a:solidFill>
                          <a:latin typeface="Comic Sans MS" pitchFamily="66" charset="0"/>
                          <a:ea typeface="+mn-ea"/>
                          <a:cs typeface="+mn-cs"/>
                        </a:rPr>
                        <a:t> (1000001.55d);</a:t>
                      </a:r>
                      <a:endParaRPr lang="fr-FR" sz="1300" b="0" kern="1200" dirty="0">
                        <a:solidFill>
                          <a:srgbClr val="003399"/>
                        </a:solidFill>
                        <a:latin typeface="Comic Sans MS" pitchFamily="66" charset="0"/>
                        <a:ea typeface="+mn-ea"/>
                        <a:cs typeface="+mn-cs"/>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a:latin typeface="Comic Sans MS" pitchFamily="66" charset="0"/>
              </a:rPr>
              <a:t>Transactions</a:t>
            </a:r>
            <a:r>
              <a:rPr lang="en-US" dirty="0"/>
              <a:t> </a:t>
            </a:r>
            <a:endParaRPr lang="fr-FR" dirty="0"/>
          </a:p>
        </p:txBody>
      </p:sp>
      <p:graphicFrame>
        <p:nvGraphicFramePr>
          <p:cNvPr id="4" name="Espace réservé du contenu 3"/>
          <p:cNvGraphicFramePr>
            <a:graphicFrameLocks noGrp="1"/>
          </p:cNvGraphicFramePr>
          <p:nvPr>
            <p:ph idx="1"/>
          </p:nvPr>
        </p:nvGraphicFramePr>
        <p:xfrm>
          <a:off x="214282" y="1428736"/>
          <a:ext cx="8321702" cy="2760472"/>
        </p:xfrm>
        <a:graphic>
          <a:graphicData uri="http://schemas.openxmlformats.org/drawingml/2006/table">
            <a:tbl>
              <a:tblPr firstRow="1" bandRow="1">
                <a:tableStyleId>{93296810-A885-4BE3-A3E7-6D5BEEA58F35}</a:tableStyleId>
              </a:tblPr>
              <a:tblGrid>
                <a:gridCol w="8321702">
                  <a:extLst>
                    <a:ext uri="{9D8B030D-6E8A-4147-A177-3AD203B41FA5}">
                      <a16:colId xmlns:a16="http://schemas.microsoft.com/office/drawing/2014/main" val="20000"/>
                    </a:ext>
                  </a:extLst>
                </a:gridCol>
              </a:tblGrid>
              <a:tr h="370840">
                <a:tc>
                  <a:txBody>
                    <a:bodyPr/>
                    <a:lstStyle/>
                    <a:p>
                      <a:r>
                        <a:rPr lang="en-US" dirty="0">
                          <a:latin typeface="Comic Sans MS" pitchFamily="66" charset="0"/>
                        </a:rPr>
                        <a:t>EJB</a:t>
                      </a:r>
                      <a:endParaRPr lang="fr-FR" dirty="0">
                        <a:latin typeface="Comic Sans MS" pitchFamily="66" charset="0"/>
                      </a:endParaRPr>
                    </a:p>
                  </a:txBody>
                  <a:tcPr/>
                </a:tc>
                <a:extLst>
                  <a:ext uri="{0D108BD9-81ED-4DB2-BD59-A6C34878D82A}">
                    <a16:rowId xmlns:a16="http://schemas.microsoft.com/office/drawing/2014/main" val="10000"/>
                  </a:ext>
                </a:extLst>
              </a:tr>
              <a:tr h="370840">
                <a:tc>
                  <a:txBody>
                    <a:bodyPr/>
                    <a:lstStyle/>
                    <a:p>
                      <a:pPr marL="65088" lvl="0" indent="-200025" algn="l" defTabSz="642938" rtl="0" eaLnBrk="1" fontAlgn="base" latinLnBrk="0" hangingPunct="1">
                        <a:spcBef>
                          <a:spcPct val="20000"/>
                        </a:spcBef>
                        <a:spcAft>
                          <a:spcPct val="0"/>
                        </a:spcAft>
                        <a:buChar char="–"/>
                      </a:pPr>
                      <a:r>
                        <a:rPr lang="en-US" sz="1300" b="0" kern="1200" dirty="0">
                          <a:solidFill>
                            <a:srgbClr val="003399"/>
                          </a:solidFill>
                          <a:latin typeface="Comic Sans MS" pitchFamily="66" charset="0"/>
                          <a:ea typeface="+mn-ea"/>
                          <a:cs typeface="+mn-cs"/>
                        </a:rPr>
                        <a:t> Declarative transaction management: The EJB container </a:t>
                      </a:r>
                      <a:r>
                        <a:rPr lang="en-US" sz="1300" b="1" kern="1200" dirty="0">
                          <a:solidFill>
                            <a:srgbClr val="003399"/>
                          </a:solidFill>
                          <a:latin typeface="Comic Sans MS" pitchFamily="66" charset="0"/>
                          <a:ea typeface="+mn-ea"/>
                          <a:cs typeface="+mn-cs"/>
                        </a:rPr>
                        <a:t>vendor is required to provide </a:t>
                      </a:r>
                      <a:r>
                        <a:rPr lang="en-US" sz="1300" b="0" kern="1200" dirty="0">
                          <a:solidFill>
                            <a:srgbClr val="003399"/>
                          </a:solidFill>
                          <a:latin typeface="Comic Sans MS" pitchFamily="66" charset="0"/>
                          <a:ea typeface="+mn-ea"/>
                          <a:cs typeface="+mn-cs"/>
                        </a:rPr>
                        <a:t>transaction control. </a:t>
                      </a:r>
                    </a:p>
                    <a:p>
                      <a:pPr marL="65088" lvl="0" indent="-200025" algn="l" defTabSz="642938" rtl="0" eaLnBrk="1" fontAlgn="base" latinLnBrk="0" hangingPunct="1">
                        <a:spcBef>
                          <a:spcPct val="20000"/>
                        </a:spcBef>
                        <a:spcAft>
                          <a:spcPct val="0"/>
                        </a:spcAft>
                        <a:buChar char="–"/>
                      </a:pPr>
                      <a:r>
                        <a:rPr lang="en-US" sz="1300" b="0" kern="1200" dirty="0">
                          <a:solidFill>
                            <a:srgbClr val="003399"/>
                          </a:solidFill>
                          <a:latin typeface="Comic Sans MS" pitchFamily="66" charset="0"/>
                          <a:ea typeface="+mn-ea"/>
                          <a:cs typeface="+mn-cs"/>
                        </a:rPr>
                        <a:t>The EJB developer who is writing the business functionality needn't worry about starting and terminating transactions. </a:t>
                      </a:r>
                    </a:p>
                    <a:p>
                      <a:pPr marL="65088" lvl="0" indent="-200025" algn="l" defTabSz="642938" rtl="0" eaLnBrk="1" fontAlgn="base" latinLnBrk="0" hangingPunct="1">
                        <a:spcBef>
                          <a:spcPct val="20000"/>
                        </a:spcBef>
                        <a:spcAft>
                          <a:spcPct val="0"/>
                        </a:spcAft>
                        <a:buChar char="–"/>
                      </a:pPr>
                      <a:r>
                        <a:rPr lang="en-US" sz="1300" b="0" kern="1200" dirty="0">
                          <a:solidFill>
                            <a:srgbClr val="003399"/>
                          </a:solidFill>
                          <a:latin typeface="Comic Sans MS" pitchFamily="66" charset="0"/>
                          <a:ea typeface="+mn-ea"/>
                          <a:cs typeface="+mn-cs"/>
                        </a:rPr>
                        <a:t>However, for maximum flexibility, the EJB spec provides for declarative transaction management. Six declarative modes can be specified by the </a:t>
                      </a:r>
                      <a:r>
                        <a:rPr lang="en-US" sz="1300" b="0" kern="1200" dirty="0" err="1">
                          <a:solidFill>
                            <a:srgbClr val="003399"/>
                          </a:solidFill>
                          <a:latin typeface="Comic Sans MS" pitchFamily="66" charset="0"/>
                          <a:ea typeface="+mn-ea"/>
                          <a:cs typeface="+mn-cs"/>
                        </a:rPr>
                        <a:t>deployer</a:t>
                      </a:r>
                      <a:r>
                        <a:rPr lang="en-US" sz="1300" b="0" kern="1200" dirty="0">
                          <a:solidFill>
                            <a:srgbClr val="003399"/>
                          </a:solidFill>
                          <a:latin typeface="Comic Sans MS" pitchFamily="66" charset="0"/>
                          <a:ea typeface="+mn-ea"/>
                          <a:cs typeface="+mn-cs"/>
                        </a:rPr>
                        <a:t>: TX_NOT_SUPPORTED, TX_BEAN_MANAGED, TX_REQUIRED, TX_SUPPORTS, TX_REQUIRES_NEW, TX_MANDATORY. </a:t>
                      </a:r>
                    </a:p>
                    <a:p>
                      <a:pPr marL="65088" lvl="0" indent="-200025" algn="l" defTabSz="642938" rtl="0" eaLnBrk="1" fontAlgn="base" latinLnBrk="0" hangingPunct="1">
                        <a:spcBef>
                          <a:spcPct val="20000"/>
                        </a:spcBef>
                        <a:spcAft>
                          <a:spcPct val="0"/>
                        </a:spcAft>
                        <a:buChar char="–"/>
                      </a:pPr>
                      <a:r>
                        <a:rPr lang="en-US" sz="1300" b="0" kern="1200" dirty="0">
                          <a:solidFill>
                            <a:srgbClr val="003399"/>
                          </a:solidFill>
                          <a:latin typeface="Comic Sans MS" pitchFamily="66" charset="0"/>
                          <a:ea typeface="+mn-ea"/>
                          <a:cs typeface="+mn-cs"/>
                        </a:rPr>
                        <a:t>Distributed transactional support: EJB provides transparency for distributed transactions. This means that a client can begin a transaction and then invoke methods on EJBs present within two different servers running on different machines, platforms or JVMs. Methods in one EJB can call methods in the other EJB with the assurance that they'll execute in the same transaction context. </a:t>
                      </a:r>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642910" y="1000108"/>
            <a:ext cx="5978538" cy="369332"/>
          </a:xfrm>
          <a:prstGeom prst="rect">
            <a:avLst/>
          </a:prstGeom>
        </p:spPr>
        <p:txBody>
          <a:bodyPr wrap="square">
            <a:spAutoFit/>
          </a:bodyPr>
          <a:lstStyle/>
          <a:p>
            <a:pPr lvl="0" fontAlgn="auto">
              <a:spcBef>
                <a:spcPts val="0"/>
              </a:spcBef>
              <a:spcAft>
                <a:spcPts val="0"/>
              </a:spcAft>
            </a:pPr>
            <a:r>
              <a:rPr lang="en-US" sz="1800" b="1" dirty="0">
                <a:solidFill>
                  <a:schemeClr val="accent2"/>
                </a:solidFill>
                <a:latin typeface="Comic Sans MS" pitchFamily="66" charset="0"/>
                <a:cs typeface="Arial"/>
              </a:rPr>
              <a:t>JB :There is no explicit transactional support</a:t>
            </a:r>
            <a:endParaRPr lang="fr-FR" sz="1800" b="1" dirty="0">
              <a:solidFill>
                <a:schemeClr val="accent2"/>
              </a:solidFill>
              <a:latin typeface="Comic Sans MS" pitchFamily="66" charset="0"/>
              <a:cs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2000" b="1" kern="1200" dirty="0">
                <a:latin typeface="Comic Sans MS" pitchFamily="66" charset="0"/>
              </a:rPr>
              <a:t>Security Services</a:t>
            </a:r>
            <a:r>
              <a:rPr lang="en-US" b="1" dirty="0"/>
              <a:t> </a:t>
            </a:r>
            <a:endParaRPr lang="fr-FR" b="1" dirty="0"/>
          </a:p>
        </p:txBody>
      </p:sp>
      <p:graphicFrame>
        <p:nvGraphicFramePr>
          <p:cNvPr id="4" name="Espace réservé du contenu 3"/>
          <p:cNvGraphicFramePr>
            <a:graphicFrameLocks noGrp="1"/>
          </p:cNvGraphicFramePr>
          <p:nvPr>
            <p:ph idx="1"/>
          </p:nvPr>
        </p:nvGraphicFramePr>
        <p:xfrm>
          <a:off x="214282" y="1428736"/>
          <a:ext cx="8321702" cy="2166112"/>
        </p:xfrm>
        <a:graphic>
          <a:graphicData uri="http://schemas.openxmlformats.org/drawingml/2006/table">
            <a:tbl>
              <a:tblPr firstRow="1" bandRow="1">
                <a:tableStyleId>{93296810-A885-4BE3-A3E7-6D5BEEA58F35}</a:tableStyleId>
              </a:tblPr>
              <a:tblGrid>
                <a:gridCol w="8321702">
                  <a:extLst>
                    <a:ext uri="{9D8B030D-6E8A-4147-A177-3AD203B41FA5}">
                      <a16:colId xmlns:a16="http://schemas.microsoft.com/office/drawing/2014/main" val="20000"/>
                    </a:ext>
                  </a:extLst>
                </a:gridCol>
              </a:tblGrid>
              <a:tr h="370840">
                <a:tc>
                  <a:txBody>
                    <a:bodyPr/>
                    <a:lstStyle/>
                    <a:p>
                      <a:r>
                        <a:rPr lang="en-US" dirty="0">
                          <a:latin typeface="Comic Sans MS" pitchFamily="66" charset="0"/>
                        </a:rPr>
                        <a:t>EJB</a:t>
                      </a:r>
                      <a:endParaRPr lang="fr-FR" dirty="0">
                        <a:latin typeface="Comic Sans MS" pitchFamily="66" charset="0"/>
                      </a:endParaRPr>
                    </a:p>
                  </a:txBody>
                  <a:tcPr/>
                </a:tc>
                <a:extLst>
                  <a:ext uri="{0D108BD9-81ED-4DB2-BD59-A6C34878D82A}">
                    <a16:rowId xmlns:a16="http://schemas.microsoft.com/office/drawing/2014/main" val="10000"/>
                  </a:ext>
                </a:extLst>
              </a:tr>
              <a:tr h="370840">
                <a:tc>
                  <a:txBody>
                    <a:bodyPr/>
                    <a:lstStyle/>
                    <a:p>
                      <a:pPr marL="65088" lvl="0" indent="-200025" algn="l" defTabSz="642938" rtl="0" eaLnBrk="1" fontAlgn="base" latinLnBrk="0" hangingPunct="1">
                        <a:spcBef>
                          <a:spcPct val="20000"/>
                        </a:spcBef>
                        <a:spcAft>
                          <a:spcPct val="0"/>
                        </a:spcAft>
                        <a:buChar char="–"/>
                      </a:pPr>
                      <a:r>
                        <a:rPr lang="en-US" sz="1300" b="0" kern="1200" dirty="0">
                          <a:solidFill>
                            <a:srgbClr val="003399"/>
                          </a:solidFill>
                          <a:latin typeface="Comic Sans MS" pitchFamily="66" charset="0"/>
                          <a:ea typeface="+mn-ea"/>
                          <a:cs typeface="+mn-cs"/>
                        </a:rPr>
                        <a:t> EJB provides authorization using the Java security model.</a:t>
                      </a:r>
                    </a:p>
                    <a:p>
                      <a:pPr marL="65088" lvl="0" indent="-200025" algn="l" defTabSz="642938" rtl="0" eaLnBrk="1" fontAlgn="base" latinLnBrk="0" hangingPunct="1">
                        <a:spcBef>
                          <a:spcPct val="20000"/>
                        </a:spcBef>
                        <a:spcAft>
                          <a:spcPct val="0"/>
                        </a:spcAft>
                        <a:buChar char="–"/>
                      </a:pPr>
                      <a:r>
                        <a:rPr lang="en-US" sz="1300" b="0" kern="1200" dirty="0">
                          <a:solidFill>
                            <a:srgbClr val="003399"/>
                          </a:solidFill>
                          <a:latin typeface="Comic Sans MS" pitchFamily="66" charset="0"/>
                          <a:ea typeface="+mn-ea"/>
                          <a:cs typeface="+mn-cs"/>
                        </a:rPr>
                        <a:t>EJB server implementations may choose to use connection-based authentication in which the client program establishes a connection to the EJB server. </a:t>
                      </a:r>
                    </a:p>
                    <a:p>
                      <a:pPr marL="65088" lvl="0" indent="-200025" algn="l" defTabSz="642938" rtl="0" eaLnBrk="1" fontAlgn="base" latinLnBrk="0" hangingPunct="1">
                        <a:spcBef>
                          <a:spcPct val="20000"/>
                        </a:spcBef>
                        <a:spcAft>
                          <a:spcPct val="0"/>
                        </a:spcAft>
                        <a:buChar char="–"/>
                      </a:pPr>
                      <a:r>
                        <a:rPr lang="en-US" sz="1300" b="0" kern="1200" dirty="0">
                          <a:solidFill>
                            <a:srgbClr val="003399"/>
                          </a:solidFill>
                          <a:latin typeface="Comic Sans MS" pitchFamily="66" charset="0"/>
                          <a:ea typeface="+mn-ea"/>
                          <a:cs typeface="+mn-cs"/>
                        </a:rPr>
                        <a:t>The client's identity is attached to the connection at connection establishment time. </a:t>
                      </a:r>
                    </a:p>
                    <a:p>
                      <a:pPr marL="65088" lvl="0" indent="-200025" algn="l" defTabSz="642938" rtl="0" eaLnBrk="1" fontAlgn="base" latinLnBrk="0" hangingPunct="1">
                        <a:spcBef>
                          <a:spcPct val="20000"/>
                        </a:spcBef>
                        <a:spcAft>
                          <a:spcPct val="0"/>
                        </a:spcAft>
                        <a:buChar char="–"/>
                      </a:pPr>
                      <a:r>
                        <a:rPr lang="en-US" sz="1300" b="0" kern="1200" dirty="0">
                          <a:solidFill>
                            <a:srgbClr val="003399"/>
                          </a:solidFill>
                          <a:latin typeface="Comic Sans MS" pitchFamily="66" charset="0"/>
                          <a:ea typeface="+mn-ea"/>
                          <a:cs typeface="+mn-cs"/>
                        </a:rPr>
                        <a:t>The EJB/CORBA mapping specifies that the CORBA principal propagation mechanism be used. This means that the client ORB adds the client's principal to each client request. The communication mechanism between the client and the server propagates the client's identity to the server. Security in EJB 1.1 is declaratively defined in the deployment descriptors and is role based.</a:t>
                      </a:r>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642910" y="1000108"/>
            <a:ext cx="7215238" cy="369332"/>
          </a:xfrm>
          <a:prstGeom prst="rect">
            <a:avLst/>
          </a:prstGeom>
        </p:spPr>
        <p:txBody>
          <a:bodyPr wrap="square">
            <a:spAutoFit/>
          </a:bodyPr>
          <a:lstStyle/>
          <a:p>
            <a:pPr lvl="0" fontAlgn="auto">
              <a:spcBef>
                <a:spcPts val="0"/>
              </a:spcBef>
              <a:spcAft>
                <a:spcPts val="0"/>
              </a:spcAft>
            </a:pPr>
            <a:r>
              <a:rPr lang="en-US" sz="1800" b="1" dirty="0">
                <a:solidFill>
                  <a:schemeClr val="accent2"/>
                </a:solidFill>
                <a:latin typeface="Comic Sans MS" pitchFamily="66" charset="0"/>
                <a:cs typeface="Arial"/>
              </a:rPr>
              <a:t>JB :</a:t>
            </a:r>
            <a:r>
              <a:rPr lang="en-US" sz="1800" dirty="0">
                <a:latin typeface="Comic Sans MS" pitchFamily="66" charset="0"/>
              </a:rPr>
              <a:t> </a:t>
            </a:r>
            <a:r>
              <a:rPr lang="en-US" sz="1800" b="1" dirty="0">
                <a:solidFill>
                  <a:schemeClr val="accent2"/>
                </a:solidFill>
                <a:latin typeface="Comic Sans MS" pitchFamily="66" charset="0"/>
                <a:cs typeface="Arial"/>
              </a:rPr>
              <a:t>There are no special security APIs for JavaBeans</a:t>
            </a:r>
            <a:endParaRPr lang="fr-FR" sz="1800" b="1" dirty="0">
              <a:solidFill>
                <a:schemeClr val="accent2"/>
              </a:solidFill>
              <a:latin typeface="Comic Sans MS" pitchFamily="66" charset="0"/>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142844" y="1000108"/>
            <a:ext cx="8786812" cy="1751010"/>
          </a:xfrm>
        </p:spPr>
        <p:txBody>
          <a:bodyPr/>
          <a:lstStyle/>
          <a:p>
            <a:pPr>
              <a:buNone/>
            </a:pPr>
            <a:r>
              <a:rPr lang="fr-FR" dirty="0">
                <a:latin typeface="Comic Sans MS" pitchFamily="66" charset="0"/>
              </a:rPr>
              <a:t>3. </a:t>
            </a:r>
            <a:r>
              <a:rPr lang="fr-FR" b="1" dirty="0" err="1">
                <a:latin typeface="Comic Sans MS" pitchFamily="66" charset="0"/>
              </a:rPr>
              <a:t>Generate</a:t>
            </a:r>
            <a:r>
              <a:rPr lang="fr-FR" b="1" dirty="0">
                <a:latin typeface="Comic Sans MS" pitchFamily="66" charset="0"/>
              </a:rPr>
              <a:t> the </a:t>
            </a:r>
            <a:r>
              <a:rPr lang="fr-FR" b="1" dirty="0" err="1">
                <a:latin typeface="Comic Sans MS" pitchFamily="66" charset="0"/>
              </a:rPr>
              <a:t>results</a:t>
            </a:r>
            <a:r>
              <a:rPr lang="fr-FR" b="1" dirty="0">
                <a:latin typeface="Comic Sans MS" pitchFamily="66" charset="0"/>
              </a:rPr>
              <a:t>.</a:t>
            </a:r>
          </a:p>
          <a:p>
            <a:pPr lvl="1"/>
            <a:r>
              <a:rPr lang="en-US" sz="1600" dirty="0">
                <a:latin typeface="Comic Sans MS" pitchFamily="66" charset="0"/>
              </a:rPr>
              <a:t>By talking to a database (browser can’t talk directly to the database or for security reasons)</a:t>
            </a:r>
          </a:p>
          <a:p>
            <a:pPr lvl="1"/>
            <a:r>
              <a:rPr lang="en-US" sz="1600" dirty="0">
                <a:latin typeface="Comic Sans MS" pitchFamily="66" charset="0"/>
              </a:rPr>
              <a:t>Executing an RMI or EJB call, </a:t>
            </a:r>
          </a:p>
          <a:p>
            <a:pPr lvl="1"/>
            <a:r>
              <a:rPr lang="en-US" sz="1600" dirty="0">
                <a:latin typeface="Comic Sans MS" pitchFamily="66" charset="0"/>
              </a:rPr>
              <a:t>Invoking a Web service, </a:t>
            </a:r>
          </a:p>
          <a:p>
            <a:pPr lvl="1"/>
            <a:r>
              <a:rPr lang="en-US" sz="1600" dirty="0">
                <a:latin typeface="Comic Sans MS" pitchFamily="66" charset="0"/>
              </a:rPr>
              <a:t>Computing the response directly.</a:t>
            </a:r>
          </a:p>
          <a:p>
            <a:pPr lvl="2">
              <a:buNone/>
            </a:pPr>
            <a:r>
              <a:rPr lang="en-US" dirty="0">
                <a:latin typeface="Comic Sans MS" pitchFamily="66" charset="0"/>
              </a:rPr>
              <a:t> </a:t>
            </a:r>
          </a:p>
          <a:p>
            <a:pPr>
              <a:buNone/>
            </a:pPr>
            <a:endParaRPr lang="en-US" sz="1600" dirty="0">
              <a:latin typeface="Comic Sans MS" pitchFamily="66" charset="0"/>
            </a:endParaRPr>
          </a:p>
        </p:txBody>
      </p:sp>
      <p:sp>
        <p:nvSpPr>
          <p:cNvPr id="4" name="Espace réservé du contenu 2"/>
          <p:cNvSpPr txBox="1">
            <a:spLocks/>
          </p:cNvSpPr>
          <p:nvPr/>
        </p:nvSpPr>
        <p:spPr bwMode="auto">
          <a:xfrm>
            <a:off x="331788" y="5786454"/>
            <a:ext cx="8786812" cy="366714"/>
          </a:xfrm>
          <a:prstGeom prst="rect">
            <a:avLst/>
          </a:prstGeom>
          <a:noFill/>
          <a:ln w="9525">
            <a:noFill/>
            <a:miter lim="800000"/>
            <a:headEnd/>
            <a:tailEnd/>
          </a:ln>
          <a:effectLst/>
        </p:spPr>
        <p:txBody>
          <a:bodyPr vert="horz" wrap="square" lIns="64310" tIns="32155" rIns="64310" bIns="32155" numCol="1" anchor="t" anchorCtr="0" compatLnSpc="1">
            <a:prstTxWarp prst="textNoShape">
              <a:avLst/>
            </a:prstTxWarp>
          </a:bodyPr>
          <a:lstStyle/>
          <a:p>
            <a:pPr marL="241300" marR="0" lvl="0" indent="-241300" algn="l" defTabSz="642938" rtl="0" eaLnBrk="1" fontAlgn="base" latinLnBrk="0" hangingPunct="1">
              <a:lnSpc>
                <a:spcPct val="100000"/>
              </a:lnSpc>
              <a:spcBef>
                <a:spcPct val="20000"/>
              </a:spcBef>
              <a:spcAft>
                <a:spcPct val="0"/>
              </a:spcAft>
              <a:buClrTx/>
              <a:buSzTx/>
              <a:buFontTx/>
              <a:buNone/>
              <a:tabLst/>
              <a:defRPr/>
            </a:pPr>
            <a:endParaRPr kumimoji="0" lang="fr-FR" sz="1600" b="0" i="0" u="none" strike="noStrike" kern="0" cap="none" spc="0" normalizeH="0" baseline="0" noProof="0" dirty="0">
              <a:ln>
                <a:noFill/>
              </a:ln>
              <a:solidFill>
                <a:srgbClr val="003399"/>
              </a:solidFill>
              <a:effectLst/>
              <a:uLnTx/>
              <a:uFillTx/>
              <a:latin typeface="Comic Sans MS" pitchFamily="66" charset="0"/>
              <a:ea typeface="+mn-ea"/>
              <a:cs typeface="+mn-cs"/>
            </a:endParaRPr>
          </a:p>
        </p:txBody>
      </p:sp>
      <p:sp>
        <p:nvSpPr>
          <p:cNvPr id="5" name="ZoneTexte 4"/>
          <p:cNvSpPr txBox="1"/>
          <p:nvPr/>
        </p:nvSpPr>
        <p:spPr>
          <a:xfrm>
            <a:off x="1142976" y="6072206"/>
            <a:ext cx="7572428" cy="338554"/>
          </a:xfrm>
          <a:prstGeom prst="rect">
            <a:avLst/>
          </a:prstGeom>
          <a:noFill/>
          <a:ln>
            <a:solidFill>
              <a:srgbClr val="C00000"/>
            </a:solidFill>
          </a:ln>
          <a:effectLst>
            <a:reflection blurRad="6350" stA="52000" endA="300" endPos="35000" dir="5400000" sy="-100000" algn="bl" rotWithShape="0"/>
          </a:effectLst>
        </p:spPr>
        <p:txBody>
          <a:bodyPr wrap="square" rtlCol="0">
            <a:spAutoFit/>
          </a:bodyPr>
          <a:lstStyle/>
          <a:p>
            <a:r>
              <a:rPr lang="fr-FR" sz="1600" dirty="0">
                <a:solidFill>
                  <a:srgbClr val="FF0000"/>
                </a:solidFill>
                <a:latin typeface="Comic Sans MS" pitchFamily="66" charset="0"/>
              </a:rPr>
              <a:t>An important </a:t>
            </a:r>
            <a:r>
              <a:rPr lang="fr-FR" sz="1600" dirty="0" err="1">
                <a:solidFill>
                  <a:srgbClr val="FF0000"/>
                </a:solidFill>
                <a:latin typeface="Comic Sans MS" pitchFamily="66" charset="0"/>
              </a:rPr>
              <a:t>servlet</a:t>
            </a:r>
            <a:r>
              <a:rPr lang="fr-FR" sz="1600" dirty="0">
                <a:solidFill>
                  <a:srgbClr val="FF0000"/>
                </a:solidFill>
                <a:latin typeface="Comic Sans MS" pitchFamily="66" charset="0"/>
              </a:rPr>
              <a:t>/JSP </a:t>
            </a:r>
            <a:r>
              <a:rPr lang="en-US" sz="1600" dirty="0">
                <a:solidFill>
                  <a:srgbClr val="FF0000"/>
                </a:solidFill>
                <a:latin typeface="Comic Sans MS" pitchFamily="66" charset="0"/>
              </a:rPr>
              <a:t>task is to wrap the results inside of HTML.</a:t>
            </a:r>
            <a:endParaRPr lang="fr-FR" dirty="0"/>
          </a:p>
        </p:txBody>
      </p:sp>
      <p:sp>
        <p:nvSpPr>
          <p:cNvPr id="6" name="Flèche droite 5"/>
          <p:cNvSpPr/>
          <p:nvPr/>
        </p:nvSpPr>
        <p:spPr bwMode="auto">
          <a:xfrm>
            <a:off x="357158" y="6143644"/>
            <a:ext cx="714380" cy="214314"/>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fr-FR" sz="2600" b="0" i="0" u="none" strike="noStrike" cap="none" normalizeH="0" baseline="0">
              <a:ln>
                <a:noFill/>
              </a:ln>
              <a:solidFill>
                <a:schemeClr val="tx1"/>
              </a:solidFill>
              <a:effectLst/>
              <a:latin typeface="Arial" charset="0"/>
              <a:cs typeface="Arial" charset="0"/>
            </a:endParaRPr>
          </a:p>
        </p:txBody>
      </p:sp>
      <p:sp>
        <p:nvSpPr>
          <p:cNvPr id="7" name="ZoneTexte 6"/>
          <p:cNvSpPr txBox="1"/>
          <p:nvPr/>
        </p:nvSpPr>
        <p:spPr>
          <a:xfrm>
            <a:off x="928630" y="2928934"/>
            <a:ext cx="7929650" cy="523220"/>
          </a:xfrm>
          <a:prstGeom prst="rect">
            <a:avLst/>
          </a:prstGeom>
          <a:noFill/>
          <a:ln>
            <a:solidFill>
              <a:srgbClr val="C00000"/>
            </a:solidFill>
          </a:ln>
          <a:effectLst>
            <a:reflection blurRad="6350" stA="52000" endA="300" endPos="35000" dir="5400000" sy="-100000" algn="bl" rotWithShape="0"/>
          </a:effectLst>
        </p:spPr>
        <p:txBody>
          <a:bodyPr wrap="square" rtlCol="0">
            <a:spAutoFit/>
          </a:bodyPr>
          <a:lstStyle/>
          <a:p>
            <a:r>
              <a:rPr lang="en-US" sz="1400" dirty="0">
                <a:solidFill>
                  <a:srgbClr val="FF0000"/>
                </a:solidFill>
                <a:latin typeface="Comic Sans MS" pitchFamily="66" charset="0"/>
                <a:cs typeface="+mn-cs"/>
              </a:rPr>
              <a:t>So the Web middle layer extracts the incoming data from the HTTP stream, talk to the application and embed the results inside a document.</a:t>
            </a:r>
            <a:endParaRPr lang="fr-FR" sz="1400" dirty="0">
              <a:solidFill>
                <a:srgbClr val="FF0000"/>
              </a:solidFill>
              <a:latin typeface="Comic Sans MS" pitchFamily="66" charset="0"/>
              <a:cs typeface="+mn-cs"/>
            </a:endParaRPr>
          </a:p>
        </p:txBody>
      </p:sp>
      <p:sp>
        <p:nvSpPr>
          <p:cNvPr id="8" name="ZoneTexte 7"/>
          <p:cNvSpPr txBox="1"/>
          <p:nvPr/>
        </p:nvSpPr>
        <p:spPr>
          <a:xfrm>
            <a:off x="357158" y="3571876"/>
            <a:ext cx="8001056" cy="2591479"/>
          </a:xfrm>
          <a:prstGeom prst="rect">
            <a:avLst/>
          </a:prstGeom>
          <a:noFill/>
        </p:spPr>
        <p:txBody>
          <a:bodyPr wrap="square" rtlCol="0">
            <a:spAutoFit/>
          </a:bodyPr>
          <a:lstStyle/>
          <a:p>
            <a:pPr defTabSz="642938">
              <a:spcBef>
                <a:spcPct val="20000"/>
              </a:spcBef>
              <a:buNone/>
            </a:pPr>
            <a:r>
              <a:rPr lang="en-US" sz="2300" dirty="0">
                <a:solidFill>
                  <a:srgbClr val="003399"/>
                </a:solidFill>
                <a:latin typeface="Comic Sans MS" pitchFamily="66" charset="0"/>
                <a:cs typeface="+mn-cs"/>
              </a:rPr>
              <a:t>4. </a:t>
            </a:r>
            <a:r>
              <a:rPr lang="en-US" sz="2300" b="1" dirty="0">
                <a:solidFill>
                  <a:srgbClr val="003399"/>
                </a:solidFill>
                <a:latin typeface="Comic Sans MS" pitchFamily="66" charset="0"/>
                <a:cs typeface="+mn-cs"/>
              </a:rPr>
              <a:t>Send the explicit data (i.e., the document) to the client.</a:t>
            </a:r>
          </a:p>
          <a:p>
            <a:pPr defTabSz="642938">
              <a:spcBef>
                <a:spcPct val="20000"/>
              </a:spcBef>
              <a:buNone/>
            </a:pPr>
            <a:r>
              <a:rPr lang="en-US" sz="1600" dirty="0">
                <a:solidFill>
                  <a:srgbClr val="003399"/>
                </a:solidFill>
                <a:latin typeface="Comic Sans MS" pitchFamily="66" charset="0"/>
                <a:cs typeface="+mn-cs"/>
              </a:rPr>
              <a:t>This document can be sent in a variety of formats :</a:t>
            </a:r>
          </a:p>
          <a:p>
            <a:pPr lvl="2" defTabSz="642938">
              <a:spcBef>
                <a:spcPct val="20000"/>
              </a:spcBef>
              <a:buFont typeface="Arial" pitchFamily="34" charset="0"/>
              <a:buChar char="•"/>
            </a:pPr>
            <a:r>
              <a:rPr lang="en-US" sz="1600" dirty="0">
                <a:solidFill>
                  <a:srgbClr val="003399"/>
                </a:solidFill>
                <a:latin typeface="Comic Sans MS" pitchFamily="66" charset="0"/>
                <a:cs typeface="+mn-cs"/>
              </a:rPr>
              <a:t>Text (HTML (is by far the most common format)</a:t>
            </a:r>
          </a:p>
          <a:p>
            <a:pPr lvl="2" defTabSz="642938">
              <a:spcBef>
                <a:spcPct val="20000"/>
              </a:spcBef>
              <a:buFont typeface="Arial" pitchFamily="34" charset="0"/>
              <a:buChar char="•"/>
            </a:pPr>
            <a:r>
              <a:rPr lang="en-US" sz="1600" dirty="0">
                <a:solidFill>
                  <a:srgbClr val="003399"/>
                </a:solidFill>
                <a:latin typeface="Comic Sans MS" pitchFamily="66" charset="0"/>
                <a:cs typeface="+mn-cs"/>
              </a:rPr>
              <a:t>Text (XML),</a:t>
            </a:r>
          </a:p>
          <a:p>
            <a:pPr lvl="2" defTabSz="642938">
              <a:spcBef>
                <a:spcPct val="20000"/>
              </a:spcBef>
              <a:buFont typeface="Arial" pitchFamily="34" charset="0"/>
              <a:buChar char="•"/>
            </a:pPr>
            <a:r>
              <a:rPr lang="en-US" sz="1600" dirty="0">
                <a:solidFill>
                  <a:srgbClr val="003399"/>
                </a:solidFill>
                <a:latin typeface="Comic Sans MS" pitchFamily="66" charset="0"/>
                <a:cs typeface="+mn-cs"/>
              </a:rPr>
              <a:t>Binary (GIF images), </a:t>
            </a:r>
          </a:p>
          <a:p>
            <a:pPr lvl="2" defTabSz="642938">
              <a:spcBef>
                <a:spcPct val="20000"/>
              </a:spcBef>
              <a:buFont typeface="Arial" pitchFamily="34" charset="0"/>
              <a:buChar char="•"/>
            </a:pPr>
            <a:r>
              <a:rPr lang="en-US" sz="1600" dirty="0">
                <a:solidFill>
                  <a:srgbClr val="003399"/>
                </a:solidFill>
                <a:latin typeface="Comic Sans MS" pitchFamily="66" charset="0"/>
                <a:cs typeface="+mn-cs"/>
              </a:rPr>
              <a:t>A compressed format like </a:t>
            </a:r>
            <a:r>
              <a:rPr lang="en-US" sz="1600" dirty="0" err="1">
                <a:solidFill>
                  <a:srgbClr val="003399"/>
                </a:solidFill>
                <a:latin typeface="Comic Sans MS" pitchFamily="66" charset="0"/>
                <a:cs typeface="+mn-cs"/>
              </a:rPr>
              <a:t>gzip</a:t>
            </a:r>
            <a:r>
              <a:rPr lang="en-US" sz="1600" dirty="0">
                <a:solidFill>
                  <a:srgbClr val="003399"/>
                </a:solidFill>
                <a:latin typeface="Comic Sans MS" pitchFamily="66" charset="0"/>
                <a:cs typeface="+mn-cs"/>
              </a:rPr>
              <a:t> that is layered on top of some other underlying format. </a:t>
            </a:r>
            <a:endParaRPr lang="fr-FR" sz="1600" dirty="0">
              <a:solidFill>
                <a:srgbClr val="003399"/>
              </a:solidFill>
              <a:latin typeface="Comic Sans MS" pitchFamily="66" charset="0"/>
              <a:cs typeface="+mn-cs"/>
            </a:endParaRPr>
          </a:p>
        </p:txBody>
      </p:sp>
      <p:sp>
        <p:nvSpPr>
          <p:cNvPr id="9" name="Flèche droite 8"/>
          <p:cNvSpPr/>
          <p:nvPr/>
        </p:nvSpPr>
        <p:spPr bwMode="auto">
          <a:xfrm>
            <a:off x="142844" y="3071810"/>
            <a:ext cx="571536" cy="214314"/>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fr-FR" sz="2600" b="0" i="0" u="none" strike="noStrike" cap="none" normalizeH="0" baseline="0">
              <a:ln>
                <a:noFill/>
              </a:ln>
              <a:solidFill>
                <a:schemeClr val="tx1"/>
              </a:solidFill>
              <a:effectLst/>
              <a:latin typeface="Arial" charset="0"/>
              <a:cs typeface="Arial"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a:t>Interoperability</a:t>
            </a:r>
            <a:endParaRPr lang="fr-FR" dirty="0"/>
          </a:p>
        </p:txBody>
      </p:sp>
      <p:graphicFrame>
        <p:nvGraphicFramePr>
          <p:cNvPr id="4" name="Espace réservé du contenu 3"/>
          <p:cNvGraphicFramePr>
            <a:graphicFrameLocks noGrp="1"/>
          </p:cNvGraphicFramePr>
          <p:nvPr>
            <p:ph idx="1"/>
          </p:nvPr>
        </p:nvGraphicFramePr>
        <p:xfrm>
          <a:off x="179388" y="1000108"/>
          <a:ext cx="8786812" cy="5470750"/>
        </p:xfrm>
        <a:graphic>
          <a:graphicData uri="http://schemas.openxmlformats.org/drawingml/2006/table">
            <a:tbl>
              <a:tblPr firstRow="1" bandRow="1">
                <a:tableStyleId>{93296810-A885-4BE3-A3E7-6D5BEEA58F35}</a:tableStyleId>
              </a:tblPr>
              <a:tblGrid>
                <a:gridCol w="3535356">
                  <a:extLst>
                    <a:ext uri="{9D8B030D-6E8A-4147-A177-3AD203B41FA5}">
                      <a16:colId xmlns:a16="http://schemas.microsoft.com/office/drawing/2014/main" val="20000"/>
                    </a:ext>
                  </a:extLst>
                </a:gridCol>
                <a:gridCol w="5251456">
                  <a:extLst>
                    <a:ext uri="{9D8B030D-6E8A-4147-A177-3AD203B41FA5}">
                      <a16:colId xmlns:a16="http://schemas.microsoft.com/office/drawing/2014/main" val="20001"/>
                    </a:ext>
                  </a:extLst>
                </a:gridCol>
              </a:tblGrid>
              <a:tr h="324298">
                <a:tc>
                  <a:txBody>
                    <a:bodyPr/>
                    <a:lstStyle/>
                    <a:p>
                      <a:r>
                        <a:rPr lang="en-US" dirty="0">
                          <a:latin typeface="Comic Sans MS" pitchFamily="66" charset="0"/>
                        </a:rPr>
                        <a:t>JB </a:t>
                      </a:r>
                      <a:endParaRPr lang="fr-FR" dirty="0">
                        <a:latin typeface="Comic Sans MS" pitchFamily="66" charset="0"/>
                      </a:endParaRPr>
                    </a:p>
                  </a:txBody>
                  <a:tcPr/>
                </a:tc>
                <a:tc>
                  <a:txBody>
                    <a:bodyPr/>
                    <a:lstStyle/>
                    <a:p>
                      <a:r>
                        <a:rPr lang="en-US" dirty="0">
                          <a:latin typeface="Comic Sans MS" pitchFamily="66" charset="0"/>
                        </a:rPr>
                        <a:t>EJB</a:t>
                      </a:r>
                      <a:endParaRPr lang="fr-FR" dirty="0">
                        <a:latin typeface="Comic Sans MS" pitchFamily="66" charset="0"/>
                      </a:endParaRPr>
                    </a:p>
                  </a:txBody>
                  <a:tcPr/>
                </a:tc>
                <a:extLst>
                  <a:ext uri="{0D108BD9-81ED-4DB2-BD59-A6C34878D82A}">
                    <a16:rowId xmlns:a16="http://schemas.microsoft.com/office/drawing/2014/main" val="10000"/>
                  </a:ext>
                </a:extLst>
              </a:tr>
              <a:tr h="5104990">
                <a:tc>
                  <a:txBody>
                    <a:bodyPr/>
                    <a:lstStyle/>
                    <a:p>
                      <a:pPr marL="65088" lvl="0" indent="-200025" algn="l" defTabSz="642938" rtl="0" eaLnBrk="1" fontAlgn="base" latinLnBrk="0" hangingPunct="1">
                        <a:spcBef>
                          <a:spcPct val="20000"/>
                        </a:spcBef>
                        <a:spcAft>
                          <a:spcPct val="0"/>
                        </a:spcAft>
                        <a:buChar char="–"/>
                      </a:pPr>
                      <a:r>
                        <a:rPr lang="en-US" sz="1300" b="0" kern="1200" dirty="0">
                          <a:solidFill>
                            <a:srgbClr val="003399"/>
                          </a:solidFill>
                          <a:latin typeface="Comic Sans MS" pitchFamily="66" charset="0"/>
                          <a:ea typeface="+mn-ea"/>
                          <a:cs typeface="+mn-cs"/>
                        </a:rPr>
                        <a:t>JavaBeans can interact with components built using other models, which includes the widely used Component Object Model (COM). </a:t>
                      </a:r>
                    </a:p>
                    <a:p>
                      <a:pPr marL="65088" lvl="0" indent="-200025" algn="l" defTabSz="642938" rtl="0" eaLnBrk="1" fontAlgn="base" latinLnBrk="0" hangingPunct="1">
                        <a:spcBef>
                          <a:spcPct val="20000"/>
                        </a:spcBef>
                        <a:spcAft>
                          <a:spcPct val="0"/>
                        </a:spcAft>
                        <a:buChar char="–"/>
                      </a:pPr>
                      <a:r>
                        <a:rPr lang="en-US" sz="1300" b="0" kern="1200" dirty="0">
                          <a:solidFill>
                            <a:srgbClr val="003399"/>
                          </a:solidFill>
                          <a:latin typeface="Comic Sans MS" pitchFamily="66" charset="0"/>
                          <a:ea typeface="+mn-ea"/>
                          <a:cs typeface="+mn-cs"/>
                        </a:rPr>
                        <a:t>Using The Beans-ActiveX Bridge, a bean can be converted to an ActiveX control. A converted ActiveX control can interoperate with other ActiveX controls in an ActiveX container. </a:t>
                      </a:r>
                    </a:p>
                    <a:p>
                      <a:pPr marL="65088" lvl="0" indent="-200025" algn="l" defTabSz="642938" rtl="0" eaLnBrk="1" fontAlgn="base" latinLnBrk="0" hangingPunct="1">
                        <a:spcBef>
                          <a:spcPct val="20000"/>
                        </a:spcBef>
                        <a:spcAft>
                          <a:spcPct val="0"/>
                        </a:spcAft>
                        <a:buChar char="–"/>
                      </a:pPr>
                      <a:endParaRPr lang="en-US" sz="1300" b="0" kern="1200" dirty="0">
                        <a:solidFill>
                          <a:srgbClr val="003399"/>
                        </a:solidFill>
                        <a:latin typeface="Comic Sans MS" pitchFamily="66" charset="0"/>
                        <a:ea typeface="+mn-ea"/>
                        <a:cs typeface="+mn-cs"/>
                      </a:endParaRPr>
                    </a:p>
                    <a:p>
                      <a:pPr marL="65088" lvl="0" indent="-200025" algn="l" defTabSz="642938" rtl="0" eaLnBrk="1" fontAlgn="base" latinLnBrk="0" hangingPunct="1">
                        <a:spcBef>
                          <a:spcPct val="20000"/>
                        </a:spcBef>
                        <a:spcAft>
                          <a:spcPct val="0"/>
                        </a:spcAft>
                        <a:buChar char="–"/>
                      </a:pPr>
                      <a:endParaRPr lang="fr-FR" sz="1300" b="0" kern="1200" dirty="0">
                        <a:solidFill>
                          <a:srgbClr val="003399"/>
                        </a:solidFill>
                        <a:latin typeface="Comic Sans MS" pitchFamily="66" charset="0"/>
                        <a:ea typeface="+mn-ea"/>
                        <a:cs typeface="+mn-cs"/>
                      </a:endParaRPr>
                    </a:p>
                  </a:txBody>
                  <a:tcPr/>
                </a:tc>
                <a:tc>
                  <a:txBody>
                    <a:bodyPr/>
                    <a:lstStyle/>
                    <a:p>
                      <a:pPr marL="65088" lvl="0" indent="-200025" algn="l" defTabSz="642938" rtl="0" eaLnBrk="1" fontAlgn="base" latinLnBrk="0" hangingPunct="1">
                        <a:spcBef>
                          <a:spcPct val="20000"/>
                        </a:spcBef>
                        <a:spcAft>
                          <a:spcPct val="0"/>
                        </a:spcAft>
                        <a:buChar char="–"/>
                      </a:pPr>
                      <a:r>
                        <a:rPr lang="en-US" sz="1300" b="0" kern="1200" dirty="0">
                          <a:solidFill>
                            <a:srgbClr val="003399"/>
                          </a:solidFill>
                          <a:latin typeface="Comic Sans MS" pitchFamily="66" charset="0"/>
                          <a:ea typeface="+mn-ea"/>
                          <a:cs typeface="+mn-cs"/>
                        </a:rPr>
                        <a:t>While The EJB spec allows the EJB server vendors to use any communication protocol between the client and the server, </a:t>
                      </a:r>
                    </a:p>
                    <a:p>
                      <a:pPr marL="65088" lvl="0" indent="-200025" algn="l" defTabSz="642938" rtl="0" eaLnBrk="1" fontAlgn="base" latinLnBrk="0" hangingPunct="1">
                        <a:spcBef>
                          <a:spcPct val="20000"/>
                        </a:spcBef>
                        <a:spcAft>
                          <a:spcPct val="0"/>
                        </a:spcAft>
                        <a:buChar char="–"/>
                      </a:pPr>
                      <a:r>
                        <a:rPr lang="en-US" sz="1300" b="0" kern="1200" dirty="0">
                          <a:solidFill>
                            <a:srgbClr val="003399"/>
                          </a:solidFill>
                          <a:latin typeface="Comic Sans MS" pitchFamily="66" charset="0"/>
                          <a:ea typeface="+mn-ea"/>
                          <a:cs typeface="+mn-cs"/>
                        </a:rPr>
                        <a:t>The EJB/CORBA mapping document is prescriptive with respect to what goes on the wire. This allows both system-level and application –level</a:t>
                      </a:r>
                      <a:r>
                        <a:rPr lang="en-US" sz="1300" b="0" kern="1200" baseline="0" dirty="0">
                          <a:solidFill>
                            <a:srgbClr val="003399"/>
                          </a:solidFill>
                          <a:latin typeface="Comic Sans MS" pitchFamily="66" charset="0"/>
                          <a:ea typeface="+mn-ea"/>
                          <a:cs typeface="+mn-cs"/>
                        </a:rPr>
                        <a:t> </a:t>
                      </a:r>
                      <a:r>
                        <a:rPr lang="en-US" sz="1300" b="0" kern="1200" dirty="0">
                          <a:solidFill>
                            <a:srgbClr val="003399"/>
                          </a:solidFill>
                          <a:latin typeface="Comic Sans MS" pitchFamily="66" charset="0"/>
                          <a:ea typeface="+mn-ea"/>
                          <a:cs typeface="+mn-cs"/>
                        </a:rPr>
                        <a:t>interoperability between products from vendors who choose to implement the EJB/CORBA protocol as the underlying communication protocol. </a:t>
                      </a:r>
                    </a:p>
                    <a:p>
                      <a:pPr marL="65088" lvl="0" indent="-200025" algn="l" defTabSz="642938" rtl="0" eaLnBrk="1" fontAlgn="base" latinLnBrk="0" hangingPunct="1">
                        <a:spcBef>
                          <a:spcPct val="20000"/>
                        </a:spcBef>
                        <a:spcAft>
                          <a:spcPct val="0"/>
                        </a:spcAft>
                        <a:buChar char="–"/>
                      </a:pPr>
                      <a:r>
                        <a:rPr lang="en-US" sz="1300" b="0" kern="1200" dirty="0">
                          <a:solidFill>
                            <a:srgbClr val="003399"/>
                          </a:solidFill>
                          <a:latin typeface="Comic Sans MS" pitchFamily="66" charset="0"/>
                          <a:ea typeface="+mn-ea"/>
                          <a:cs typeface="+mn-cs"/>
                        </a:rPr>
                        <a:t>Java clients will optionally communicate with server components using IIOP. They'll have a choice of API's - either the Java RMI or the Java mapping of the CORBA IDL interface. Non-Java clients communicate with server components using IIOP and the appropriate language mapping. Clients wishing to use the COM+ protocol communicate with the server component through a COM-CORBA bridge. Also realize that the client of an EJB can itself be a server component (for instance, Java Server Pages or a </a:t>
                      </a:r>
                      <a:r>
                        <a:rPr lang="en-US" sz="1300" b="0" kern="1200" dirty="0" err="1">
                          <a:solidFill>
                            <a:srgbClr val="003399"/>
                          </a:solidFill>
                          <a:latin typeface="Comic Sans MS" pitchFamily="66" charset="0"/>
                          <a:ea typeface="+mn-ea"/>
                          <a:cs typeface="+mn-cs"/>
                        </a:rPr>
                        <a:t>servlet</a:t>
                      </a:r>
                      <a:r>
                        <a:rPr lang="en-US" sz="1300" b="0" kern="1200" dirty="0">
                          <a:solidFill>
                            <a:srgbClr val="003399"/>
                          </a:solidFill>
                          <a:latin typeface="Comic Sans MS" pitchFamily="66" charset="0"/>
                          <a:ea typeface="+mn-ea"/>
                          <a:cs typeface="+mn-cs"/>
                        </a:rPr>
                        <a:t>), so an HTTP-only Web client can use a </a:t>
                      </a:r>
                      <a:r>
                        <a:rPr lang="en-US" sz="1300" b="0" kern="1200" dirty="0" err="1">
                          <a:solidFill>
                            <a:srgbClr val="003399"/>
                          </a:solidFill>
                          <a:latin typeface="Comic Sans MS" pitchFamily="66" charset="0"/>
                          <a:ea typeface="+mn-ea"/>
                          <a:cs typeface="+mn-cs"/>
                        </a:rPr>
                        <a:t>servlet</a:t>
                      </a:r>
                      <a:r>
                        <a:rPr lang="en-US" sz="1300" b="0" kern="1200" dirty="0">
                          <a:solidFill>
                            <a:srgbClr val="003399"/>
                          </a:solidFill>
                          <a:latin typeface="Comic Sans MS" pitchFamily="66" charset="0"/>
                          <a:ea typeface="+mn-ea"/>
                          <a:cs typeface="+mn-cs"/>
                        </a:rPr>
                        <a:t> to make EJB invocations. </a:t>
                      </a:r>
                    </a:p>
                    <a:p>
                      <a:pPr marL="65088" lvl="0" indent="-200025" algn="l" defTabSz="642938" rtl="0" eaLnBrk="1" fontAlgn="base" latinLnBrk="0" hangingPunct="1">
                        <a:spcBef>
                          <a:spcPct val="20000"/>
                        </a:spcBef>
                        <a:spcAft>
                          <a:spcPct val="0"/>
                        </a:spcAft>
                        <a:buChar char="–"/>
                      </a:pPr>
                      <a:r>
                        <a:rPr lang="en-US" sz="1300" b="0" kern="1200" dirty="0">
                          <a:solidFill>
                            <a:srgbClr val="003399"/>
                          </a:solidFill>
                          <a:latin typeface="Comic Sans MS" pitchFamily="66" charset="0"/>
                          <a:ea typeface="+mn-ea"/>
                          <a:cs typeface="+mn-cs"/>
                        </a:rPr>
                        <a:t>An EJB can't be deployed as an </a:t>
                      </a:r>
                      <a:r>
                        <a:rPr lang="en-US" sz="1300" b="0" kern="1200" dirty="0" err="1">
                          <a:solidFill>
                            <a:srgbClr val="003399"/>
                          </a:solidFill>
                          <a:latin typeface="Comic Sans MS" pitchFamily="66" charset="0"/>
                          <a:ea typeface="+mn-ea"/>
                          <a:cs typeface="+mn-cs"/>
                        </a:rPr>
                        <a:t>ACtiveX</a:t>
                      </a:r>
                      <a:r>
                        <a:rPr lang="en-US" sz="1300" b="0" kern="1200" dirty="0">
                          <a:solidFill>
                            <a:srgbClr val="003399"/>
                          </a:solidFill>
                          <a:latin typeface="Comic Sans MS" pitchFamily="66" charset="0"/>
                          <a:ea typeface="+mn-ea"/>
                          <a:cs typeface="+mn-cs"/>
                        </a:rPr>
                        <a:t> control because those controls are intended to run at the desktop and EJB's are server-side components. CORBA-IIOP compatibility via the EJB-to-CORBA mapping is defined by the OMG. However, EJB components may be able to communicate with DCOM servers using a DCOM-CORBA bridge. </a:t>
                      </a:r>
                      <a:endParaRPr lang="fr-FR" sz="1300" b="0" kern="1200" dirty="0">
                        <a:solidFill>
                          <a:srgbClr val="003399"/>
                        </a:solidFill>
                        <a:latin typeface="Comic Sans MS" pitchFamily="66" charset="0"/>
                        <a:ea typeface="+mn-ea"/>
                        <a:cs typeface="+mn-cs"/>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a:buNone/>
            </a:pPr>
            <a:r>
              <a:rPr lang="fr-FR" dirty="0">
                <a:latin typeface="Comic Sans MS" pitchFamily="66" charset="0"/>
              </a:rPr>
              <a:t>5. </a:t>
            </a:r>
            <a:r>
              <a:rPr lang="fr-FR" b="1" dirty="0" err="1">
                <a:latin typeface="Comic Sans MS" pitchFamily="66" charset="0"/>
              </a:rPr>
              <a:t>Send</a:t>
            </a:r>
            <a:r>
              <a:rPr lang="fr-FR" b="1" dirty="0">
                <a:latin typeface="Comic Sans MS" pitchFamily="66" charset="0"/>
              </a:rPr>
              <a:t> the </a:t>
            </a:r>
            <a:r>
              <a:rPr lang="fr-FR" b="1" dirty="0" err="1">
                <a:latin typeface="Comic Sans MS" pitchFamily="66" charset="0"/>
              </a:rPr>
              <a:t>implicit</a:t>
            </a:r>
            <a:r>
              <a:rPr lang="fr-FR" b="1" dirty="0">
                <a:latin typeface="Comic Sans MS" pitchFamily="66" charset="0"/>
              </a:rPr>
              <a:t> HTTP </a:t>
            </a:r>
            <a:r>
              <a:rPr lang="fr-FR" b="1" dirty="0" err="1">
                <a:latin typeface="Comic Sans MS" pitchFamily="66" charset="0"/>
              </a:rPr>
              <a:t>response</a:t>
            </a:r>
            <a:r>
              <a:rPr lang="fr-FR" b="1" dirty="0">
                <a:latin typeface="Comic Sans MS" pitchFamily="66" charset="0"/>
              </a:rPr>
              <a:t> data.</a:t>
            </a:r>
          </a:p>
          <a:p>
            <a:pPr>
              <a:buNone/>
            </a:pPr>
            <a:r>
              <a:rPr lang="en-US" dirty="0">
                <a:latin typeface="Comic Sans MS" pitchFamily="66" charset="0"/>
              </a:rPr>
              <a:t>There are really </a:t>
            </a:r>
            <a:r>
              <a:rPr lang="en-US" i="1" dirty="0">
                <a:latin typeface="Comic Sans MS" pitchFamily="66" charset="0"/>
              </a:rPr>
              <a:t>two varieties of </a:t>
            </a:r>
            <a:r>
              <a:rPr lang="en-US" dirty="0">
                <a:latin typeface="Comic Sans MS" pitchFamily="66" charset="0"/>
              </a:rPr>
              <a:t>data sent: </a:t>
            </a:r>
          </a:p>
          <a:p>
            <a:pPr lvl="1"/>
            <a:r>
              <a:rPr lang="en-US" dirty="0">
                <a:latin typeface="Comic Sans MS" pitchFamily="66" charset="0"/>
              </a:rPr>
              <a:t>The document itself </a:t>
            </a:r>
          </a:p>
          <a:p>
            <a:pPr lvl="1"/>
            <a:r>
              <a:rPr lang="en-US" dirty="0">
                <a:latin typeface="Comic Sans MS" pitchFamily="66" charset="0"/>
              </a:rPr>
              <a:t>HTTP information (Cookies, Caching parameters, etc)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3" descr="empty"/>
          <p:cNvPicPr>
            <a:picLocks noChangeAspect="1" noChangeArrowheads="1"/>
          </p:cNvPicPr>
          <p:nvPr/>
        </p:nvPicPr>
        <p:blipFill>
          <a:blip r:embed="rId2"/>
          <a:srcRect/>
          <a:stretch>
            <a:fillRect/>
          </a:stretch>
        </p:blipFill>
        <p:spPr bwMode="auto">
          <a:xfrm>
            <a:off x="457200" y="1347788"/>
            <a:ext cx="7391400" cy="457200"/>
          </a:xfrm>
          <a:prstGeom prst="rect">
            <a:avLst/>
          </a:prstGeom>
          <a:noFill/>
        </p:spPr>
      </p:pic>
      <p:pic>
        <p:nvPicPr>
          <p:cNvPr id="15364" name="Picture 4" descr="empty"/>
          <p:cNvPicPr>
            <a:picLocks noChangeAspect="1" noChangeArrowheads="1"/>
          </p:cNvPicPr>
          <p:nvPr/>
        </p:nvPicPr>
        <p:blipFill>
          <a:blip r:embed="rId2"/>
          <a:srcRect/>
          <a:stretch>
            <a:fillRect/>
          </a:stretch>
        </p:blipFill>
        <p:spPr bwMode="auto">
          <a:xfrm>
            <a:off x="457200" y="2109788"/>
            <a:ext cx="7391400" cy="1104898"/>
          </a:xfrm>
          <a:prstGeom prst="rect">
            <a:avLst/>
          </a:prstGeom>
          <a:noFill/>
        </p:spPr>
      </p:pic>
      <p:pic>
        <p:nvPicPr>
          <p:cNvPr id="15365" name="Picture 5" descr="empty"/>
          <p:cNvPicPr>
            <a:picLocks noChangeAspect="1" noChangeArrowheads="1"/>
          </p:cNvPicPr>
          <p:nvPr/>
        </p:nvPicPr>
        <p:blipFill>
          <a:blip r:embed="rId2"/>
          <a:srcRect/>
          <a:stretch>
            <a:fillRect/>
          </a:stretch>
        </p:blipFill>
        <p:spPr bwMode="auto">
          <a:xfrm>
            <a:off x="428596" y="3357562"/>
            <a:ext cx="7391400" cy="1071570"/>
          </a:xfrm>
          <a:prstGeom prst="rect">
            <a:avLst/>
          </a:prstGeom>
          <a:noFill/>
        </p:spPr>
      </p:pic>
      <p:pic>
        <p:nvPicPr>
          <p:cNvPr id="15366" name="Picture 6" descr="empty"/>
          <p:cNvPicPr>
            <a:picLocks noChangeAspect="1" noChangeArrowheads="1"/>
          </p:cNvPicPr>
          <p:nvPr/>
        </p:nvPicPr>
        <p:blipFill>
          <a:blip r:embed="rId2"/>
          <a:srcRect/>
          <a:stretch>
            <a:fillRect/>
          </a:stretch>
        </p:blipFill>
        <p:spPr bwMode="auto">
          <a:xfrm>
            <a:off x="571472" y="4786322"/>
            <a:ext cx="7391400" cy="1000132"/>
          </a:xfrm>
          <a:prstGeom prst="rect">
            <a:avLst/>
          </a:prstGeom>
          <a:noFill/>
        </p:spPr>
      </p:pic>
      <p:sp>
        <p:nvSpPr>
          <p:cNvPr id="15369" name="Rectangle 9"/>
          <p:cNvSpPr>
            <a:spLocks noGrp="1" noChangeArrowheads="1"/>
          </p:cNvSpPr>
          <p:nvPr>
            <p:ph type="title"/>
          </p:nvPr>
        </p:nvSpPr>
        <p:spPr>
          <a:xfrm>
            <a:off x="125413" y="265113"/>
            <a:ext cx="5680075" cy="425450"/>
          </a:xfrm>
        </p:spPr>
        <p:txBody>
          <a:bodyPr/>
          <a:lstStyle/>
          <a:p>
            <a:r>
              <a:rPr lang="en-US" b="1" dirty="0">
                <a:latin typeface="Comic Sans MS" pitchFamily="66" charset="0"/>
              </a:rPr>
              <a:t>Four Points for </a:t>
            </a:r>
            <a:r>
              <a:rPr lang="en-US" b="1" dirty="0" err="1">
                <a:latin typeface="Comic Sans MS" pitchFamily="66" charset="0"/>
              </a:rPr>
              <a:t>Servlets</a:t>
            </a:r>
            <a:endParaRPr lang="en-US" b="1" dirty="0">
              <a:latin typeface="Comic Sans MS" pitchFamily="66" charset="0"/>
            </a:endParaRPr>
          </a:p>
        </p:txBody>
      </p:sp>
      <p:pic>
        <p:nvPicPr>
          <p:cNvPr id="15371" name="Picture 11" descr="creation_day_1_number_ge_02"/>
          <p:cNvPicPr>
            <a:picLocks noChangeAspect="1" noChangeArrowheads="1"/>
          </p:cNvPicPr>
          <p:nvPr/>
        </p:nvPicPr>
        <p:blipFill>
          <a:blip r:embed="rId3" cstate="print"/>
          <a:srcRect/>
          <a:stretch>
            <a:fillRect/>
          </a:stretch>
        </p:blipFill>
        <p:spPr bwMode="auto">
          <a:xfrm>
            <a:off x="636588" y="1347788"/>
            <a:ext cx="201612" cy="457200"/>
          </a:xfrm>
          <a:prstGeom prst="rect">
            <a:avLst/>
          </a:prstGeom>
          <a:noFill/>
        </p:spPr>
      </p:pic>
      <p:pic>
        <p:nvPicPr>
          <p:cNvPr id="15372" name="Picture 12" descr="creation_day_2_number_ge_01"/>
          <p:cNvPicPr>
            <a:picLocks noChangeAspect="1" noChangeArrowheads="1"/>
          </p:cNvPicPr>
          <p:nvPr/>
        </p:nvPicPr>
        <p:blipFill>
          <a:blip r:embed="rId4" cstate="print"/>
          <a:srcRect/>
          <a:stretch>
            <a:fillRect/>
          </a:stretch>
        </p:blipFill>
        <p:spPr bwMode="auto">
          <a:xfrm>
            <a:off x="642910" y="2285992"/>
            <a:ext cx="228600" cy="460375"/>
          </a:xfrm>
          <a:prstGeom prst="rect">
            <a:avLst/>
          </a:prstGeom>
          <a:noFill/>
        </p:spPr>
      </p:pic>
      <p:pic>
        <p:nvPicPr>
          <p:cNvPr id="15375" name="Picture 15" descr="creation_day_3_number_ge_01"/>
          <p:cNvPicPr>
            <a:picLocks noChangeAspect="1" noChangeArrowheads="1"/>
          </p:cNvPicPr>
          <p:nvPr/>
        </p:nvPicPr>
        <p:blipFill>
          <a:blip r:embed="rId5"/>
          <a:srcRect/>
          <a:stretch>
            <a:fillRect/>
          </a:stretch>
        </p:blipFill>
        <p:spPr bwMode="auto">
          <a:xfrm>
            <a:off x="642910" y="3714752"/>
            <a:ext cx="280987" cy="457200"/>
          </a:xfrm>
          <a:prstGeom prst="rect">
            <a:avLst/>
          </a:prstGeom>
          <a:noFill/>
        </p:spPr>
      </p:pic>
      <p:pic>
        <p:nvPicPr>
          <p:cNvPr id="15376" name="Picture 16" descr="creation_day_4_number_ge_01"/>
          <p:cNvPicPr>
            <a:picLocks noChangeAspect="1" noChangeArrowheads="1"/>
          </p:cNvPicPr>
          <p:nvPr/>
        </p:nvPicPr>
        <p:blipFill>
          <a:blip r:embed="rId6"/>
          <a:srcRect/>
          <a:stretch>
            <a:fillRect/>
          </a:stretch>
        </p:blipFill>
        <p:spPr bwMode="auto">
          <a:xfrm>
            <a:off x="642910" y="5072074"/>
            <a:ext cx="280987" cy="457200"/>
          </a:xfrm>
          <a:prstGeom prst="rect">
            <a:avLst/>
          </a:prstGeom>
          <a:noFill/>
        </p:spPr>
      </p:pic>
      <p:sp>
        <p:nvSpPr>
          <p:cNvPr id="15377" name="Text Box 17"/>
          <p:cNvSpPr txBox="1">
            <a:spLocks noChangeArrowheads="1"/>
          </p:cNvSpPr>
          <p:nvPr/>
        </p:nvSpPr>
        <p:spPr bwMode="auto">
          <a:xfrm>
            <a:off x="914400" y="1347788"/>
            <a:ext cx="7372376" cy="369312"/>
          </a:xfrm>
          <a:prstGeom prst="rect">
            <a:avLst/>
          </a:prstGeom>
          <a:noFill/>
          <a:ln w="9525">
            <a:noFill/>
            <a:miter lim="800000"/>
            <a:headEnd/>
            <a:tailEnd/>
          </a:ln>
          <a:effectLst/>
        </p:spPr>
        <p:txBody>
          <a:bodyPr wrap="square" lIns="91418" tIns="45710" rIns="91418" bIns="45710">
            <a:spAutoFit/>
          </a:bodyPr>
          <a:lstStyle/>
          <a:p>
            <a:r>
              <a:rPr lang="en-US" sz="1800" dirty="0">
                <a:solidFill>
                  <a:srgbClr val="CC6600"/>
                </a:solidFill>
                <a:latin typeface="Comic Sans MS" pitchFamily="66" charset="0"/>
              </a:rPr>
              <a:t>It is regular Java code. There are new APIs, but no new syntax.</a:t>
            </a:r>
          </a:p>
        </p:txBody>
      </p:sp>
      <p:sp>
        <p:nvSpPr>
          <p:cNvPr id="15378" name="Text Box 18"/>
          <p:cNvSpPr txBox="1">
            <a:spLocks noChangeArrowheads="1"/>
          </p:cNvSpPr>
          <p:nvPr/>
        </p:nvSpPr>
        <p:spPr bwMode="auto">
          <a:xfrm>
            <a:off x="1000100" y="2143116"/>
            <a:ext cx="7801004" cy="923309"/>
          </a:xfrm>
          <a:prstGeom prst="rect">
            <a:avLst/>
          </a:prstGeom>
          <a:noFill/>
          <a:ln w="9525">
            <a:noFill/>
            <a:miter lim="800000"/>
            <a:headEnd/>
            <a:tailEnd/>
          </a:ln>
          <a:effectLst/>
        </p:spPr>
        <p:txBody>
          <a:bodyPr wrap="square" lIns="91418" tIns="45710" rIns="91418" bIns="45710">
            <a:spAutoFit/>
          </a:bodyPr>
          <a:lstStyle/>
          <a:p>
            <a:r>
              <a:rPr lang="en-US" sz="1800" dirty="0">
                <a:solidFill>
                  <a:srgbClr val="CC6600"/>
                </a:solidFill>
                <a:latin typeface="Comic Sans MS" pitchFamily="66" charset="0"/>
              </a:rPr>
              <a:t>It has unfamiliar import statements. The </a:t>
            </a:r>
            <a:r>
              <a:rPr lang="en-US" sz="1800" dirty="0" err="1">
                <a:solidFill>
                  <a:srgbClr val="CC6600"/>
                </a:solidFill>
                <a:latin typeface="Comic Sans MS" pitchFamily="66" charset="0"/>
              </a:rPr>
              <a:t>servlet</a:t>
            </a:r>
            <a:r>
              <a:rPr lang="en-US" sz="1800" dirty="0">
                <a:solidFill>
                  <a:srgbClr val="CC6600"/>
                </a:solidFill>
                <a:latin typeface="Comic Sans MS" pitchFamily="66" charset="0"/>
              </a:rPr>
              <a:t> and JSP APIs are</a:t>
            </a:r>
          </a:p>
          <a:p>
            <a:r>
              <a:rPr lang="en-US" sz="1800" dirty="0">
                <a:solidFill>
                  <a:srgbClr val="CC6600"/>
                </a:solidFill>
                <a:latin typeface="Comic Sans MS" pitchFamily="66" charset="0"/>
              </a:rPr>
              <a:t>not part of J2SE; they are a separate specification (and are also part of the J</a:t>
            </a:r>
            <a:r>
              <a:rPr lang="fr-FR" sz="1800" dirty="0">
                <a:solidFill>
                  <a:srgbClr val="CC6600"/>
                </a:solidFill>
                <a:latin typeface="Comic Sans MS" pitchFamily="66" charset="0"/>
              </a:rPr>
              <a:t>2EE).</a:t>
            </a:r>
          </a:p>
        </p:txBody>
      </p:sp>
      <p:sp>
        <p:nvSpPr>
          <p:cNvPr id="15379" name="Text Box 19"/>
          <p:cNvSpPr txBox="1">
            <a:spLocks noChangeArrowheads="1"/>
          </p:cNvSpPr>
          <p:nvPr/>
        </p:nvSpPr>
        <p:spPr bwMode="auto">
          <a:xfrm>
            <a:off x="1071538" y="5000636"/>
            <a:ext cx="8229600" cy="646311"/>
          </a:xfrm>
          <a:prstGeom prst="rect">
            <a:avLst/>
          </a:prstGeom>
          <a:noFill/>
          <a:ln w="9525">
            <a:noFill/>
            <a:miter lim="800000"/>
            <a:headEnd/>
            <a:tailEnd/>
          </a:ln>
          <a:effectLst/>
        </p:spPr>
        <p:txBody>
          <a:bodyPr wrap="square" lIns="91418" tIns="45710" rIns="91418" bIns="45710">
            <a:spAutoFit/>
          </a:bodyPr>
          <a:lstStyle/>
          <a:p>
            <a:r>
              <a:rPr lang="en-US" sz="1800" dirty="0">
                <a:solidFill>
                  <a:srgbClr val="CC6600"/>
                </a:solidFill>
                <a:latin typeface="Comic Sans MS" pitchFamily="66" charset="0"/>
              </a:rPr>
              <a:t>It extends a standard class </a:t>
            </a:r>
            <a:r>
              <a:rPr lang="en-US" sz="1800" b="1" dirty="0">
                <a:solidFill>
                  <a:srgbClr val="CC6600"/>
                </a:solidFill>
                <a:latin typeface="Comic Sans MS" pitchFamily="66" charset="0"/>
              </a:rPr>
              <a:t>(</a:t>
            </a:r>
            <a:r>
              <a:rPr lang="en-US" sz="1800" b="1" dirty="0" err="1">
                <a:solidFill>
                  <a:srgbClr val="CC6600"/>
                </a:solidFill>
                <a:latin typeface="Comic Sans MS" pitchFamily="66" charset="0"/>
              </a:rPr>
              <a:t>HttpServlet</a:t>
            </a:r>
            <a:r>
              <a:rPr lang="en-US" sz="1800" dirty="0">
                <a:solidFill>
                  <a:srgbClr val="CC6600"/>
                </a:solidFill>
                <a:latin typeface="Comic Sans MS" pitchFamily="66" charset="0"/>
              </a:rPr>
              <a:t>). </a:t>
            </a:r>
            <a:r>
              <a:rPr lang="en-US" sz="1800" dirty="0" err="1">
                <a:solidFill>
                  <a:srgbClr val="CC6600"/>
                </a:solidFill>
                <a:latin typeface="Comic Sans MS" pitchFamily="66" charset="0"/>
              </a:rPr>
              <a:t>Servlets</a:t>
            </a:r>
            <a:r>
              <a:rPr lang="en-US" sz="1800" dirty="0">
                <a:solidFill>
                  <a:srgbClr val="CC6600"/>
                </a:solidFill>
                <a:latin typeface="Comic Sans MS" pitchFamily="66" charset="0"/>
              </a:rPr>
              <a:t> provide a rich</a:t>
            </a:r>
          </a:p>
          <a:p>
            <a:r>
              <a:rPr lang="en-US" sz="1800" dirty="0">
                <a:solidFill>
                  <a:srgbClr val="CC6600"/>
                </a:solidFill>
                <a:latin typeface="Comic Sans MS" pitchFamily="66" charset="0"/>
              </a:rPr>
              <a:t>infrastructure for dealing with HTTP.</a:t>
            </a:r>
          </a:p>
        </p:txBody>
      </p:sp>
      <p:sp>
        <p:nvSpPr>
          <p:cNvPr id="15380" name="Text Box 20"/>
          <p:cNvSpPr txBox="1">
            <a:spLocks noChangeArrowheads="1"/>
          </p:cNvSpPr>
          <p:nvPr/>
        </p:nvSpPr>
        <p:spPr bwMode="auto">
          <a:xfrm>
            <a:off x="1142976" y="3357562"/>
            <a:ext cx="6500858" cy="923309"/>
          </a:xfrm>
          <a:prstGeom prst="rect">
            <a:avLst/>
          </a:prstGeom>
          <a:noFill/>
          <a:ln w="9525">
            <a:noFill/>
            <a:miter lim="800000"/>
            <a:headEnd/>
            <a:tailEnd/>
          </a:ln>
          <a:effectLst/>
        </p:spPr>
        <p:txBody>
          <a:bodyPr wrap="square" lIns="91418" tIns="45710" rIns="91418" bIns="45710">
            <a:spAutoFit/>
          </a:bodyPr>
          <a:lstStyle/>
          <a:p>
            <a:r>
              <a:rPr lang="en-US" sz="1800" dirty="0">
                <a:solidFill>
                  <a:srgbClr val="CC6600"/>
                </a:solidFill>
                <a:latin typeface="Comic Sans MS" pitchFamily="66" charset="0"/>
              </a:rPr>
              <a:t>It overrides the </a:t>
            </a:r>
            <a:r>
              <a:rPr lang="en-US" sz="1800" b="1" dirty="0" err="1">
                <a:solidFill>
                  <a:srgbClr val="CC6600"/>
                </a:solidFill>
                <a:latin typeface="Comic Sans MS" pitchFamily="66" charset="0"/>
              </a:rPr>
              <a:t>doGet</a:t>
            </a:r>
            <a:r>
              <a:rPr lang="en-US" sz="1800" dirty="0">
                <a:solidFill>
                  <a:srgbClr val="CC6600"/>
                </a:solidFill>
                <a:latin typeface="Comic Sans MS" pitchFamily="66" charset="0"/>
              </a:rPr>
              <a:t> method. </a:t>
            </a:r>
            <a:r>
              <a:rPr lang="en-US" sz="1800" dirty="0" err="1">
                <a:solidFill>
                  <a:srgbClr val="CC6600"/>
                </a:solidFill>
                <a:latin typeface="Comic Sans MS" pitchFamily="66" charset="0"/>
              </a:rPr>
              <a:t>Servlets</a:t>
            </a:r>
            <a:r>
              <a:rPr lang="en-US" sz="1800" dirty="0">
                <a:solidFill>
                  <a:srgbClr val="CC6600"/>
                </a:solidFill>
                <a:latin typeface="Comic Sans MS" pitchFamily="66" charset="0"/>
              </a:rPr>
              <a:t> have different methods to respond to different types of HTTP commands.</a:t>
            </a:r>
            <a:endParaRPr lang="fr-FR" sz="1800" dirty="0">
              <a:solidFill>
                <a:srgbClr val="CC6600"/>
              </a:solidFill>
              <a:latin typeface="Comic Sans MS" pitchFamily="66"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a:latin typeface="Comic Sans MS" pitchFamily="66" charset="0"/>
              </a:rPr>
              <a:t>Sample</a:t>
            </a:r>
            <a:r>
              <a:rPr lang="fr-FR" b="1" dirty="0">
                <a:latin typeface="Comic Sans MS" pitchFamily="66" charset="0"/>
              </a:rPr>
              <a:t> </a:t>
            </a:r>
            <a:r>
              <a:rPr lang="fr-FR" b="1" dirty="0" err="1">
                <a:latin typeface="Comic Sans MS" pitchFamily="66" charset="0"/>
              </a:rPr>
              <a:t>servlet</a:t>
            </a:r>
            <a:r>
              <a:rPr lang="fr-FR" b="1" dirty="0">
                <a:latin typeface="Comic Sans MS" pitchFamily="66" charset="0"/>
              </a:rPr>
              <a:t> code</a:t>
            </a:r>
          </a:p>
        </p:txBody>
      </p:sp>
      <p:pic>
        <p:nvPicPr>
          <p:cNvPr id="56322" name="Picture 2"/>
          <p:cNvPicPr>
            <a:picLocks noChangeAspect="1" noChangeArrowheads="1"/>
          </p:cNvPicPr>
          <p:nvPr/>
        </p:nvPicPr>
        <p:blipFill>
          <a:blip r:embed="rId2"/>
          <a:srcRect/>
          <a:stretch>
            <a:fillRect/>
          </a:stretch>
        </p:blipFill>
        <p:spPr bwMode="auto">
          <a:xfrm>
            <a:off x="490538" y="1214421"/>
            <a:ext cx="8162925" cy="4872053"/>
          </a:xfrm>
          <a:prstGeom prst="rect">
            <a:avLst/>
          </a:prstGeom>
          <a:noFill/>
          <a:ln w="9525">
            <a:solidFill>
              <a:srgbClr val="C00000"/>
            </a:solidFill>
            <a:miter lim="800000"/>
            <a:headEnd/>
            <a:tailEnd/>
          </a:ln>
          <a:effectLst/>
        </p:spPr>
      </p:pic>
    </p:spTree>
  </p:cSld>
  <p:clrMapOvr>
    <a:masterClrMapping/>
  </p:clrMapOvr>
</p:sld>
</file>

<file path=ppt/theme/theme1.xml><?xml version="1.0" encoding="utf-8"?>
<a:theme xmlns:a="http://schemas.openxmlformats.org/drawingml/2006/main" name="bk21_dt">
  <a:themeElements>
    <a:clrScheme name="bk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k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en-US" sz="26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en-US" sz="26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k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k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k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k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k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k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k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k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k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k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k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k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7CBE9A5C0C3547A946BDA9D48E940C" ma:contentTypeVersion="0" ma:contentTypeDescription="Crée un document." ma:contentTypeScope="" ma:versionID="5a2a00d9e089b5a41d541401c91b6ac1">
  <xsd:schema xmlns:xsd="http://www.w3.org/2001/XMLSchema" xmlns:xs="http://www.w3.org/2001/XMLSchema" xmlns:p="http://schemas.microsoft.com/office/2006/metadata/properties" targetNamespace="http://schemas.microsoft.com/office/2006/metadata/properties" ma:root="true" ma:fieldsID="7043723848d0f805fbc3fbd7bf262d2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54A5BF9-0D8B-4E3F-B0AE-582B2861E979}"/>
</file>

<file path=customXml/itemProps2.xml><?xml version="1.0" encoding="utf-8"?>
<ds:datastoreItem xmlns:ds="http://schemas.openxmlformats.org/officeDocument/2006/customXml" ds:itemID="{31779B3A-1A16-48F4-912E-019736A1C610}"/>
</file>

<file path=customXml/itemProps3.xml><?xml version="1.0" encoding="utf-8"?>
<ds:datastoreItem xmlns:ds="http://schemas.openxmlformats.org/officeDocument/2006/customXml" ds:itemID="{29102C30-F01F-41C8-97D8-3599B75637DF}"/>
</file>

<file path=docProps/app.xml><?xml version="1.0" encoding="utf-8"?>
<Properties xmlns="http://schemas.openxmlformats.org/officeDocument/2006/extended-properties" xmlns:vt="http://schemas.openxmlformats.org/officeDocument/2006/docPropsVTypes">
  <Template>bk21_dt</Template>
  <TotalTime>1844</TotalTime>
  <Words>5961</Words>
  <Application>Microsoft Office PowerPoint</Application>
  <PresentationFormat>Affichage à l'écran (4:3)</PresentationFormat>
  <Paragraphs>486</Paragraphs>
  <Slides>60</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60</vt:i4>
      </vt:variant>
    </vt:vector>
  </HeadingPairs>
  <TitlesOfParts>
    <vt:vector size="63" baseType="lpstr">
      <vt:lpstr>Arial</vt:lpstr>
      <vt:lpstr>Comic Sans MS</vt:lpstr>
      <vt:lpstr>bk21_dt</vt:lpstr>
      <vt:lpstr>Advanced programming</vt:lpstr>
      <vt:lpstr>Aims</vt:lpstr>
      <vt:lpstr>Introduction</vt:lpstr>
      <vt:lpstr>Présentation PowerPoint</vt:lpstr>
      <vt:lpstr>Steps description</vt:lpstr>
      <vt:lpstr>Présentation PowerPoint</vt:lpstr>
      <vt:lpstr>Présentation PowerPoint</vt:lpstr>
      <vt:lpstr>Four Points for Servlets</vt:lpstr>
      <vt:lpstr>Sample servlet code</vt:lpstr>
      <vt:lpstr>Main methods</vt:lpstr>
      <vt:lpstr>JSPs</vt:lpstr>
      <vt:lpstr>A JSP page</vt:lpstr>
      <vt:lpstr>User Inputs and Form Data</vt:lpstr>
      <vt:lpstr>Présentation PowerPoint</vt:lpstr>
      <vt:lpstr>Présentation PowerPoint</vt:lpstr>
      <vt:lpstr>Présentation PowerPoint</vt:lpstr>
      <vt:lpstr>Présentation PowerPoint</vt:lpstr>
      <vt:lpstr>Présentation PowerPoint</vt:lpstr>
      <vt:lpstr>Automatically Populating Java Objects from RequestParameters: FormBeans</vt:lpstr>
      <vt:lpstr>JSP</vt:lpstr>
      <vt:lpstr>JSP syntax</vt:lpstr>
      <vt:lpstr>JSP syntax</vt:lpstr>
      <vt:lpstr>JSP Directives</vt:lpstr>
      <vt:lpstr>The page directive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Including external pieces into a JSP document</vt:lpstr>
      <vt:lpstr>Forwarding Requests with jsp:forward</vt:lpstr>
      <vt:lpstr>USING JAVABEANS COMPONENTS IN JSP DOCUMENTS</vt:lpstr>
      <vt:lpstr>Rules for developping beans</vt:lpstr>
      <vt:lpstr>Using Beans: Basic Tasks</vt:lpstr>
      <vt:lpstr>Présentation PowerPoint</vt:lpstr>
      <vt:lpstr>Setting Simple Bean Properties: jsp:setProperty</vt:lpstr>
      <vt:lpstr>Présentation PowerPoint</vt:lpstr>
      <vt:lpstr>Présentation PowerPoint</vt:lpstr>
      <vt:lpstr>Présentation PowerPoint</vt:lpstr>
      <vt:lpstr>JavaBeans vs. Enterprise JavaBeans </vt:lpstr>
      <vt:lpstr>Basic characteristics of software components</vt:lpstr>
      <vt:lpstr>Présentation PowerPoint</vt:lpstr>
      <vt:lpstr>Présentation PowerPoint</vt:lpstr>
      <vt:lpstr>EJB solution advantages</vt:lpstr>
      <vt:lpstr>APIs for development, execution and deployment</vt:lpstr>
      <vt:lpstr>Bean Characteristics Structure and Behavior</vt:lpstr>
      <vt:lpstr>Visibility and types</vt:lpstr>
      <vt:lpstr>Persistence</vt:lpstr>
      <vt:lpstr>Customization</vt:lpstr>
      <vt:lpstr>Containment and Nesting</vt:lpstr>
      <vt:lpstr>Packaging and Deployment</vt:lpstr>
      <vt:lpstr>Application Assembly</vt:lpstr>
      <vt:lpstr>Execution</vt:lpstr>
      <vt:lpstr>Transactions </vt:lpstr>
      <vt:lpstr>Security Services </vt:lpstr>
      <vt:lpstr>Interoperability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Servelets</dc:title>
  <dc:creator>hedi</dc:creator>
  <cp:lastModifiedBy>KHEMAJA EP KHELIFI MAHA</cp:lastModifiedBy>
  <cp:revision>178</cp:revision>
  <dcterms:created xsi:type="dcterms:W3CDTF">2011-09-28T08:19:22Z</dcterms:created>
  <dcterms:modified xsi:type="dcterms:W3CDTF">2020-01-18T20:12:22Z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0x0101004A7CBE9A5C0C3547A946BDA9D48E940C</vt:lpwstr>
  </property>
</Properties>
</file>