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1" r:id="rId1"/>
  </p:sldMasterIdLst>
  <p:notesMasterIdLst>
    <p:notesMasterId r:id="rId53"/>
  </p:notesMasterIdLst>
  <p:handoutMasterIdLst>
    <p:handoutMasterId r:id="rId54"/>
  </p:handoutMasterIdLst>
  <p:sldIdLst>
    <p:sldId id="256" r:id="rId2"/>
    <p:sldId id="257" r:id="rId3"/>
    <p:sldId id="258" r:id="rId4"/>
    <p:sldId id="259" r:id="rId5"/>
    <p:sldId id="260" r:id="rId6"/>
    <p:sldId id="261" r:id="rId7"/>
    <p:sldId id="262" r:id="rId8"/>
    <p:sldId id="264" r:id="rId9"/>
    <p:sldId id="310" r:id="rId10"/>
    <p:sldId id="307" r:id="rId11"/>
    <p:sldId id="308" r:id="rId12"/>
    <p:sldId id="309" r:id="rId13"/>
    <p:sldId id="305" r:id="rId14"/>
    <p:sldId id="306" r:id="rId15"/>
    <p:sldId id="268"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263"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99" autoAdjust="0"/>
  </p:normalViewPr>
  <p:slideViewPr>
    <p:cSldViewPr>
      <p:cViewPr>
        <p:scale>
          <a:sx n="75" d="100"/>
          <a:sy n="75" d="100"/>
        </p:scale>
        <p:origin x="252" y="3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A8B259-9CFF-4799-9010-D11D19A83C77}" type="doc">
      <dgm:prSet loTypeId="urn:microsoft.com/office/officeart/2008/layout/VerticalCurvedList" loCatId="list" qsTypeId="urn:microsoft.com/office/officeart/2005/8/quickstyle/simple1" qsCatId="simple" csTypeId="urn:microsoft.com/office/officeart/2005/8/colors/colorful1" csCatId="colorful"/>
      <dgm:spPr/>
      <dgm:t>
        <a:bodyPr/>
        <a:lstStyle/>
        <a:p>
          <a:endParaRPr lang="en-US"/>
        </a:p>
      </dgm:t>
    </dgm:pt>
    <dgm:pt modelId="{87CC90F0-6809-4E96-9C7C-20C14006EDD8}">
      <dgm:prSet/>
      <dgm:spPr/>
      <dgm:t>
        <a:bodyPr/>
        <a:lstStyle/>
        <a:p>
          <a:r>
            <a:rPr lang="en-US" baseline="0" dirty="0"/>
            <a:t>Purpose of Database Systems</a:t>
          </a:r>
          <a:endParaRPr lang="en-ID" dirty="0"/>
        </a:p>
      </dgm:t>
    </dgm:pt>
    <dgm:pt modelId="{CBA8FE98-B09B-4A80-BA76-60B7B785CBCF}" type="parTrans" cxnId="{3879CA46-8B31-45B7-9DDB-B5AA743F1F86}">
      <dgm:prSet/>
      <dgm:spPr/>
      <dgm:t>
        <a:bodyPr/>
        <a:lstStyle/>
        <a:p>
          <a:endParaRPr lang="en-US"/>
        </a:p>
      </dgm:t>
    </dgm:pt>
    <dgm:pt modelId="{A87FEE8B-9D93-40E0-9975-E665DFF6385D}" type="sibTrans" cxnId="{3879CA46-8B31-45B7-9DDB-B5AA743F1F86}">
      <dgm:prSet/>
      <dgm:spPr/>
      <dgm:t>
        <a:bodyPr/>
        <a:lstStyle/>
        <a:p>
          <a:endParaRPr lang="en-US"/>
        </a:p>
      </dgm:t>
    </dgm:pt>
    <dgm:pt modelId="{A7D2E172-011E-440E-8D81-82643B6613B9}">
      <dgm:prSet/>
      <dgm:spPr/>
      <dgm:t>
        <a:bodyPr/>
        <a:lstStyle/>
        <a:p>
          <a:r>
            <a:rPr lang="en-US" baseline="0"/>
            <a:t>Database Users</a:t>
          </a:r>
          <a:endParaRPr lang="en-ID"/>
        </a:p>
      </dgm:t>
    </dgm:pt>
    <dgm:pt modelId="{1F2A502D-561F-4B26-9FA5-71EB150062B7}" type="parTrans" cxnId="{7C5CE6E1-6A4C-484C-BDCF-F86A047C02AC}">
      <dgm:prSet/>
      <dgm:spPr/>
      <dgm:t>
        <a:bodyPr/>
        <a:lstStyle/>
        <a:p>
          <a:endParaRPr lang="en-US"/>
        </a:p>
      </dgm:t>
    </dgm:pt>
    <dgm:pt modelId="{611872FF-2CC3-45B3-8F81-FA63EAFF1EA5}" type="sibTrans" cxnId="{7C5CE6E1-6A4C-484C-BDCF-F86A047C02AC}">
      <dgm:prSet/>
      <dgm:spPr/>
      <dgm:t>
        <a:bodyPr/>
        <a:lstStyle/>
        <a:p>
          <a:endParaRPr lang="en-US"/>
        </a:p>
      </dgm:t>
    </dgm:pt>
    <dgm:pt modelId="{EB941A5C-736B-4B92-B6F5-9031BB4E402B}">
      <dgm:prSet/>
      <dgm:spPr/>
      <dgm:t>
        <a:bodyPr/>
        <a:lstStyle/>
        <a:p>
          <a:r>
            <a:rPr lang="en-US" baseline="0"/>
            <a:t>Database Administrator</a:t>
          </a:r>
          <a:endParaRPr lang="en-ID"/>
        </a:p>
      </dgm:t>
    </dgm:pt>
    <dgm:pt modelId="{904BA4F2-EA62-4F15-84E5-9DF053C4A21E}" type="parTrans" cxnId="{63F4BF85-70A3-4CA0-B001-66E531BBB152}">
      <dgm:prSet/>
      <dgm:spPr/>
      <dgm:t>
        <a:bodyPr/>
        <a:lstStyle/>
        <a:p>
          <a:endParaRPr lang="en-US"/>
        </a:p>
      </dgm:t>
    </dgm:pt>
    <dgm:pt modelId="{7F8AF2E4-C832-4AE1-9851-11B4B8FE5C19}" type="sibTrans" cxnId="{63F4BF85-70A3-4CA0-B001-66E531BBB152}">
      <dgm:prSet/>
      <dgm:spPr/>
      <dgm:t>
        <a:bodyPr/>
        <a:lstStyle/>
        <a:p>
          <a:endParaRPr lang="en-US"/>
        </a:p>
      </dgm:t>
    </dgm:pt>
    <dgm:pt modelId="{131A8A9C-2CC8-42B4-B301-1DC735771224}" type="pres">
      <dgm:prSet presAssocID="{2CA8B259-9CFF-4799-9010-D11D19A83C77}" presName="Name0" presStyleCnt="0">
        <dgm:presLayoutVars>
          <dgm:chMax val="7"/>
          <dgm:chPref val="7"/>
          <dgm:dir/>
        </dgm:presLayoutVars>
      </dgm:prSet>
      <dgm:spPr/>
    </dgm:pt>
    <dgm:pt modelId="{1D5E1814-C929-4212-B7F0-1366C6D8865D}" type="pres">
      <dgm:prSet presAssocID="{2CA8B259-9CFF-4799-9010-D11D19A83C77}" presName="Name1" presStyleCnt="0"/>
      <dgm:spPr/>
    </dgm:pt>
    <dgm:pt modelId="{F48F2CC7-8A1C-40CE-A5B4-E0B142EF3E9C}" type="pres">
      <dgm:prSet presAssocID="{2CA8B259-9CFF-4799-9010-D11D19A83C77}" presName="cycle" presStyleCnt="0"/>
      <dgm:spPr/>
    </dgm:pt>
    <dgm:pt modelId="{72A9C6A9-D4B7-4F12-AD5F-56F0F0097528}" type="pres">
      <dgm:prSet presAssocID="{2CA8B259-9CFF-4799-9010-D11D19A83C77}" presName="srcNode" presStyleLbl="node1" presStyleIdx="0" presStyleCnt="3"/>
      <dgm:spPr/>
    </dgm:pt>
    <dgm:pt modelId="{5519DEC1-D4F6-4E77-8BB3-25767B234F65}" type="pres">
      <dgm:prSet presAssocID="{2CA8B259-9CFF-4799-9010-D11D19A83C77}" presName="conn" presStyleLbl="parChTrans1D2" presStyleIdx="0" presStyleCnt="1"/>
      <dgm:spPr/>
    </dgm:pt>
    <dgm:pt modelId="{35FE3351-3FD7-4DAC-80D1-60EF64BCB855}" type="pres">
      <dgm:prSet presAssocID="{2CA8B259-9CFF-4799-9010-D11D19A83C77}" presName="extraNode" presStyleLbl="node1" presStyleIdx="0" presStyleCnt="3"/>
      <dgm:spPr/>
    </dgm:pt>
    <dgm:pt modelId="{F6149394-42BB-4B1F-8072-B273F0425271}" type="pres">
      <dgm:prSet presAssocID="{2CA8B259-9CFF-4799-9010-D11D19A83C77}" presName="dstNode" presStyleLbl="node1" presStyleIdx="0" presStyleCnt="3"/>
      <dgm:spPr/>
    </dgm:pt>
    <dgm:pt modelId="{06C24FFB-0A69-48FF-B773-1554D1B6AC68}" type="pres">
      <dgm:prSet presAssocID="{87CC90F0-6809-4E96-9C7C-20C14006EDD8}" presName="text_1" presStyleLbl="node1" presStyleIdx="0" presStyleCnt="3">
        <dgm:presLayoutVars>
          <dgm:bulletEnabled val="1"/>
        </dgm:presLayoutVars>
      </dgm:prSet>
      <dgm:spPr/>
    </dgm:pt>
    <dgm:pt modelId="{8C4515EB-D250-403B-8A9B-34377BE9A7D9}" type="pres">
      <dgm:prSet presAssocID="{87CC90F0-6809-4E96-9C7C-20C14006EDD8}" presName="accent_1" presStyleCnt="0"/>
      <dgm:spPr/>
    </dgm:pt>
    <dgm:pt modelId="{16BB71F4-0984-416F-827E-895D4864A321}" type="pres">
      <dgm:prSet presAssocID="{87CC90F0-6809-4E96-9C7C-20C14006EDD8}" presName="accentRepeatNode" presStyleLbl="solidFgAcc1" presStyleIdx="0" presStyleCnt="3"/>
      <dgm:spPr/>
    </dgm:pt>
    <dgm:pt modelId="{D99E124A-143A-4C88-8C33-03F462084A56}" type="pres">
      <dgm:prSet presAssocID="{A7D2E172-011E-440E-8D81-82643B6613B9}" presName="text_2" presStyleLbl="node1" presStyleIdx="1" presStyleCnt="3">
        <dgm:presLayoutVars>
          <dgm:bulletEnabled val="1"/>
        </dgm:presLayoutVars>
      </dgm:prSet>
      <dgm:spPr/>
    </dgm:pt>
    <dgm:pt modelId="{DB42DDFC-4972-4258-8EEC-114A18CA6CC3}" type="pres">
      <dgm:prSet presAssocID="{A7D2E172-011E-440E-8D81-82643B6613B9}" presName="accent_2" presStyleCnt="0"/>
      <dgm:spPr/>
    </dgm:pt>
    <dgm:pt modelId="{030B4400-BAE3-428F-8349-AFBE442D9E24}" type="pres">
      <dgm:prSet presAssocID="{A7D2E172-011E-440E-8D81-82643B6613B9}" presName="accentRepeatNode" presStyleLbl="solidFgAcc1" presStyleIdx="1" presStyleCnt="3"/>
      <dgm:spPr/>
    </dgm:pt>
    <dgm:pt modelId="{ABC1D421-09B4-49FB-A8F2-AD7B6FF3681B}" type="pres">
      <dgm:prSet presAssocID="{EB941A5C-736B-4B92-B6F5-9031BB4E402B}" presName="text_3" presStyleLbl="node1" presStyleIdx="2" presStyleCnt="3">
        <dgm:presLayoutVars>
          <dgm:bulletEnabled val="1"/>
        </dgm:presLayoutVars>
      </dgm:prSet>
      <dgm:spPr/>
    </dgm:pt>
    <dgm:pt modelId="{B55C7A1C-43CC-4853-83F0-CA4E88AE7F4B}" type="pres">
      <dgm:prSet presAssocID="{EB941A5C-736B-4B92-B6F5-9031BB4E402B}" presName="accent_3" presStyleCnt="0"/>
      <dgm:spPr/>
    </dgm:pt>
    <dgm:pt modelId="{16A8C160-800C-43DB-B7D1-54B6461143D4}" type="pres">
      <dgm:prSet presAssocID="{EB941A5C-736B-4B92-B6F5-9031BB4E402B}" presName="accentRepeatNode" presStyleLbl="solidFgAcc1" presStyleIdx="2" presStyleCnt="3"/>
      <dgm:spPr/>
    </dgm:pt>
  </dgm:ptLst>
  <dgm:cxnLst>
    <dgm:cxn modelId="{7C5CE6E1-6A4C-484C-BDCF-F86A047C02AC}" srcId="{2CA8B259-9CFF-4799-9010-D11D19A83C77}" destId="{A7D2E172-011E-440E-8D81-82643B6613B9}" srcOrd="1" destOrd="0" parTransId="{1F2A502D-561F-4B26-9FA5-71EB150062B7}" sibTransId="{611872FF-2CC3-45B3-8F81-FA63EAFF1EA5}"/>
    <dgm:cxn modelId="{63F4BF85-70A3-4CA0-B001-66E531BBB152}" srcId="{2CA8B259-9CFF-4799-9010-D11D19A83C77}" destId="{EB941A5C-736B-4B92-B6F5-9031BB4E402B}" srcOrd="2" destOrd="0" parTransId="{904BA4F2-EA62-4F15-84E5-9DF053C4A21E}" sibTransId="{7F8AF2E4-C832-4AE1-9851-11B4B8FE5C19}"/>
    <dgm:cxn modelId="{AC8E3E2C-1211-422F-802A-9CB138B86F06}" type="presOf" srcId="{2CA8B259-9CFF-4799-9010-D11D19A83C77}" destId="{131A8A9C-2CC8-42B4-B301-1DC735771224}" srcOrd="0" destOrd="0" presId="urn:microsoft.com/office/officeart/2008/layout/VerticalCurvedList"/>
    <dgm:cxn modelId="{664C94BF-2E8C-49F8-8BCF-DB95ABB5631A}" type="presOf" srcId="{EB941A5C-736B-4B92-B6F5-9031BB4E402B}" destId="{ABC1D421-09B4-49FB-A8F2-AD7B6FF3681B}" srcOrd="0" destOrd="0" presId="urn:microsoft.com/office/officeart/2008/layout/VerticalCurvedList"/>
    <dgm:cxn modelId="{3879CA46-8B31-45B7-9DDB-B5AA743F1F86}" srcId="{2CA8B259-9CFF-4799-9010-D11D19A83C77}" destId="{87CC90F0-6809-4E96-9C7C-20C14006EDD8}" srcOrd="0" destOrd="0" parTransId="{CBA8FE98-B09B-4A80-BA76-60B7B785CBCF}" sibTransId="{A87FEE8B-9D93-40E0-9975-E665DFF6385D}"/>
    <dgm:cxn modelId="{8425DF8E-6777-4AB3-8E50-ACA3B6F71109}" type="presOf" srcId="{A87FEE8B-9D93-40E0-9975-E665DFF6385D}" destId="{5519DEC1-D4F6-4E77-8BB3-25767B234F65}" srcOrd="0" destOrd="0" presId="urn:microsoft.com/office/officeart/2008/layout/VerticalCurvedList"/>
    <dgm:cxn modelId="{7C34B104-DC2F-4616-9BC3-CBFA75E02D48}" type="presOf" srcId="{87CC90F0-6809-4E96-9C7C-20C14006EDD8}" destId="{06C24FFB-0A69-48FF-B773-1554D1B6AC68}" srcOrd="0" destOrd="0" presId="urn:microsoft.com/office/officeart/2008/layout/VerticalCurvedList"/>
    <dgm:cxn modelId="{D75CA79E-9828-45A0-816A-BA8B32AB343D}" type="presOf" srcId="{A7D2E172-011E-440E-8D81-82643B6613B9}" destId="{D99E124A-143A-4C88-8C33-03F462084A56}" srcOrd="0" destOrd="0" presId="urn:microsoft.com/office/officeart/2008/layout/VerticalCurvedList"/>
    <dgm:cxn modelId="{25B9CEE6-FA72-49F9-B1EE-57B8830CD124}" type="presParOf" srcId="{131A8A9C-2CC8-42B4-B301-1DC735771224}" destId="{1D5E1814-C929-4212-B7F0-1366C6D8865D}" srcOrd="0" destOrd="0" presId="urn:microsoft.com/office/officeart/2008/layout/VerticalCurvedList"/>
    <dgm:cxn modelId="{839B3F25-1AD8-4DE3-B93C-C500E3B396CC}" type="presParOf" srcId="{1D5E1814-C929-4212-B7F0-1366C6D8865D}" destId="{F48F2CC7-8A1C-40CE-A5B4-E0B142EF3E9C}" srcOrd="0" destOrd="0" presId="urn:microsoft.com/office/officeart/2008/layout/VerticalCurvedList"/>
    <dgm:cxn modelId="{B7BB8C39-8EDD-44DD-9F80-1A83C5620F6E}" type="presParOf" srcId="{F48F2CC7-8A1C-40CE-A5B4-E0B142EF3E9C}" destId="{72A9C6A9-D4B7-4F12-AD5F-56F0F0097528}" srcOrd="0" destOrd="0" presId="urn:microsoft.com/office/officeart/2008/layout/VerticalCurvedList"/>
    <dgm:cxn modelId="{92FB4DAC-4465-4D2E-9B57-4F05788B3BE8}" type="presParOf" srcId="{F48F2CC7-8A1C-40CE-A5B4-E0B142EF3E9C}" destId="{5519DEC1-D4F6-4E77-8BB3-25767B234F65}" srcOrd="1" destOrd="0" presId="urn:microsoft.com/office/officeart/2008/layout/VerticalCurvedList"/>
    <dgm:cxn modelId="{9B70143F-F405-4B8C-A89F-4970A03D8BB0}" type="presParOf" srcId="{F48F2CC7-8A1C-40CE-A5B4-E0B142EF3E9C}" destId="{35FE3351-3FD7-4DAC-80D1-60EF64BCB855}" srcOrd="2" destOrd="0" presId="urn:microsoft.com/office/officeart/2008/layout/VerticalCurvedList"/>
    <dgm:cxn modelId="{8298ACF4-A89E-49FA-8F8E-4A7BCA53AA7F}" type="presParOf" srcId="{F48F2CC7-8A1C-40CE-A5B4-E0B142EF3E9C}" destId="{F6149394-42BB-4B1F-8072-B273F0425271}" srcOrd="3" destOrd="0" presId="urn:microsoft.com/office/officeart/2008/layout/VerticalCurvedList"/>
    <dgm:cxn modelId="{F480C8A5-084C-4866-B49C-6C43653BFE96}" type="presParOf" srcId="{1D5E1814-C929-4212-B7F0-1366C6D8865D}" destId="{06C24FFB-0A69-48FF-B773-1554D1B6AC68}" srcOrd="1" destOrd="0" presId="urn:microsoft.com/office/officeart/2008/layout/VerticalCurvedList"/>
    <dgm:cxn modelId="{26C3C0D8-4F2A-433F-AA3F-9EE48592A0F8}" type="presParOf" srcId="{1D5E1814-C929-4212-B7F0-1366C6D8865D}" destId="{8C4515EB-D250-403B-8A9B-34377BE9A7D9}" srcOrd="2" destOrd="0" presId="urn:microsoft.com/office/officeart/2008/layout/VerticalCurvedList"/>
    <dgm:cxn modelId="{22734848-1EFD-452F-B46F-C8736636B75C}" type="presParOf" srcId="{8C4515EB-D250-403B-8A9B-34377BE9A7D9}" destId="{16BB71F4-0984-416F-827E-895D4864A321}" srcOrd="0" destOrd="0" presId="urn:microsoft.com/office/officeart/2008/layout/VerticalCurvedList"/>
    <dgm:cxn modelId="{65E96788-49A9-40AA-97D7-4A42AAADF2BA}" type="presParOf" srcId="{1D5E1814-C929-4212-B7F0-1366C6D8865D}" destId="{D99E124A-143A-4C88-8C33-03F462084A56}" srcOrd="3" destOrd="0" presId="urn:microsoft.com/office/officeart/2008/layout/VerticalCurvedList"/>
    <dgm:cxn modelId="{883EFCF9-39C5-4156-A6F5-1A8A1FCE254E}" type="presParOf" srcId="{1D5E1814-C929-4212-B7F0-1366C6D8865D}" destId="{DB42DDFC-4972-4258-8EEC-114A18CA6CC3}" srcOrd="4" destOrd="0" presId="urn:microsoft.com/office/officeart/2008/layout/VerticalCurvedList"/>
    <dgm:cxn modelId="{55513135-DC0A-432D-8A31-8831312AD3E8}" type="presParOf" srcId="{DB42DDFC-4972-4258-8EEC-114A18CA6CC3}" destId="{030B4400-BAE3-428F-8349-AFBE442D9E24}" srcOrd="0" destOrd="0" presId="urn:microsoft.com/office/officeart/2008/layout/VerticalCurvedList"/>
    <dgm:cxn modelId="{E723D69C-1EC9-42BA-A324-8655F699C482}" type="presParOf" srcId="{1D5E1814-C929-4212-B7F0-1366C6D8865D}" destId="{ABC1D421-09B4-49FB-A8F2-AD7B6FF3681B}" srcOrd="5" destOrd="0" presId="urn:microsoft.com/office/officeart/2008/layout/VerticalCurvedList"/>
    <dgm:cxn modelId="{E1262FD7-5022-4C10-B698-31C377065EED}" type="presParOf" srcId="{1D5E1814-C929-4212-B7F0-1366C6D8865D}" destId="{B55C7A1C-43CC-4853-83F0-CA4E88AE7F4B}" srcOrd="6" destOrd="0" presId="urn:microsoft.com/office/officeart/2008/layout/VerticalCurvedList"/>
    <dgm:cxn modelId="{7B98DE39-4070-447C-A448-55D880A018BE}" type="presParOf" srcId="{B55C7A1C-43CC-4853-83F0-CA4E88AE7F4B}" destId="{16A8C160-800C-43DB-B7D1-54B6461143D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40B547-970F-42DD-952A-74B0F61FA1A8}" type="doc">
      <dgm:prSet loTypeId="urn:microsoft.com/office/officeart/2008/layout/VerticalCurvedList" loCatId="list" qsTypeId="urn:microsoft.com/office/officeart/2005/8/quickstyle/simple1" qsCatId="simple" csTypeId="urn:microsoft.com/office/officeart/2005/8/colors/colorful1" csCatId="colorful"/>
      <dgm:spPr/>
      <dgm:t>
        <a:bodyPr/>
        <a:lstStyle/>
        <a:p>
          <a:endParaRPr lang="en-US"/>
        </a:p>
      </dgm:t>
    </dgm:pt>
    <dgm:pt modelId="{244B8C5F-6F90-4F3D-B6F3-2681C7217506}">
      <dgm:prSet custT="1"/>
      <dgm:spPr/>
      <dgm:t>
        <a:bodyPr/>
        <a:lstStyle/>
        <a:p>
          <a:r>
            <a:rPr lang="en-US" sz="2800" dirty="0"/>
            <a:t>Centralized Systems</a:t>
          </a:r>
          <a:endParaRPr lang="en-ID" sz="2800" dirty="0"/>
        </a:p>
      </dgm:t>
    </dgm:pt>
    <dgm:pt modelId="{60E7A74A-32CD-4EE9-9019-B437351BA730}" type="parTrans" cxnId="{FE85D71F-52BB-424F-80FA-56B9421EDE50}">
      <dgm:prSet/>
      <dgm:spPr/>
      <dgm:t>
        <a:bodyPr/>
        <a:lstStyle/>
        <a:p>
          <a:endParaRPr lang="en-US" sz="1400"/>
        </a:p>
      </dgm:t>
    </dgm:pt>
    <dgm:pt modelId="{681FF151-19AF-4300-8657-22C0F9CE97CF}" type="sibTrans" cxnId="{FE85D71F-52BB-424F-80FA-56B9421EDE50}">
      <dgm:prSet/>
      <dgm:spPr/>
      <dgm:t>
        <a:bodyPr/>
        <a:lstStyle/>
        <a:p>
          <a:endParaRPr lang="en-US" sz="1400"/>
        </a:p>
      </dgm:t>
    </dgm:pt>
    <dgm:pt modelId="{2435942E-8AA8-4705-BB94-5D9B0DD1A17D}">
      <dgm:prSet custT="1"/>
      <dgm:spPr/>
      <dgm:t>
        <a:bodyPr/>
        <a:lstStyle/>
        <a:p>
          <a:r>
            <a:rPr lang="en-US" sz="2800" dirty="0"/>
            <a:t>Client--Server Systems</a:t>
          </a:r>
          <a:endParaRPr lang="en-ID" sz="2800" dirty="0"/>
        </a:p>
      </dgm:t>
    </dgm:pt>
    <dgm:pt modelId="{699E31B4-874A-4557-95BB-C8CC58EA797F}" type="parTrans" cxnId="{171BAD8D-29B3-4B57-854B-7D8AD6A4025A}">
      <dgm:prSet/>
      <dgm:spPr/>
      <dgm:t>
        <a:bodyPr/>
        <a:lstStyle/>
        <a:p>
          <a:endParaRPr lang="en-US" sz="1400"/>
        </a:p>
      </dgm:t>
    </dgm:pt>
    <dgm:pt modelId="{EBABBEF9-AC09-4D48-8A04-DD31B75209F4}" type="sibTrans" cxnId="{171BAD8D-29B3-4B57-854B-7D8AD6A4025A}">
      <dgm:prSet/>
      <dgm:spPr/>
      <dgm:t>
        <a:bodyPr/>
        <a:lstStyle/>
        <a:p>
          <a:endParaRPr lang="en-US" sz="1400"/>
        </a:p>
      </dgm:t>
    </dgm:pt>
    <dgm:pt modelId="{B170BF84-34AA-46A4-87DB-9FC8797C0217}">
      <dgm:prSet custT="1"/>
      <dgm:spPr/>
      <dgm:t>
        <a:bodyPr/>
        <a:lstStyle/>
        <a:p>
          <a:r>
            <a:rPr lang="en-US" sz="2800" dirty="0"/>
            <a:t>Parallel Systems</a:t>
          </a:r>
          <a:endParaRPr lang="en-ID" sz="2800" dirty="0"/>
        </a:p>
      </dgm:t>
    </dgm:pt>
    <dgm:pt modelId="{574F00A7-8258-46F6-8DCA-F142DF30E4C0}" type="parTrans" cxnId="{E8EEFFC7-87C2-44B4-9F6D-FF58DC0BA56C}">
      <dgm:prSet/>
      <dgm:spPr/>
      <dgm:t>
        <a:bodyPr/>
        <a:lstStyle/>
        <a:p>
          <a:endParaRPr lang="en-US" sz="1400"/>
        </a:p>
      </dgm:t>
    </dgm:pt>
    <dgm:pt modelId="{B845FBEF-DA41-42F2-BF90-5BBB058F20B6}" type="sibTrans" cxnId="{E8EEFFC7-87C2-44B4-9F6D-FF58DC0BA56C}">
      <dgm:prSet/>
      <dgm:spPr/>
      <dgm:t>
        <a:bodyPr/>
        <a:lstStyle/>
        <a:p>
          <a:endParaRPr lang="en-US" sz="1400"/>
        </a:p>
      </dgm:t>
    </dgm:pt>
    <dgm:pt modelId="{B50763C8-C7AD-41C8-8BB0-21E8C42F066B}">
      <dgm:prSet custT="1"/>
      <dgm:spPr/>
      <dgm:t>
        <a:bodyPr/>
        <a:lstStyle/>
        <a:p>
          <a:r>
            <a:rPr lang="en-US" sz="2800" dirty="0"/>
            <a:t>Distributed Systems</a:t>
          </a:r>
          <a:endParaRPr lang="en-ID" sz="2800" dirty="0"/>
        </a:p>
      </dgm:t>
    </dgm:pt>
    <dgm:pt modelId="{896322E5-3E18-4B3F-97FF-7F45CCD909F2}" type="parTrans" cxnId="{CBBB8EC5-0064-4DF9-B1F5-B0D454A359DB}">
      <dgm:prSet/>
      <dgm:spPr/>
      <dgm:t>
        <a:bodyPr/>
        <a:lstStyle/>
        <a:p>
          <a:endParaRPr lang="en-US" sz="1400"/>
        </a:p>
      </dgm:t>
    </dgm:pt>
    <dgm:pt modelId="{93E5729C-8237-4BCE-A6C6-604B2F7D0645}" type="sibTrans" cxnId="{CBBB8EC5-0064-4DF9-B1F5-B0D454A359DB}">
      <dgm:prSet/>
      <dgm:spPr/>
      <dgm:t>
        <a:bodyPr/>
        <a:lstStyle/>
        <a:p>
          <a:endParaRPr lang="en-US" sz="1400"/>
        </a:p>
      </dgm:t>
    </dgm:pt>
    <dgm:pt modelId="{36C6E80B-3C6E-4234-AC66-D1C5C29715CB}">
      <dgm:prSet custT="1"/>
      <dgm:spPr/>
      <dgm:t>
        <a:bodyPr/>
        <a:lstStyle/>
        <a:p>
          <a:r>
            <a:rPr lang="en-US" sz="2800" dirty="0"/>
            <a:t>Network Types</a:t>
          </a:r>
          <a:endParaRPr lang="en-ID" sz="2800" dirty="0"/>
        </a:p>
      </dgm:t>
    </dgm:pt>
    <dgm:pt modelId="{B28DC92C-71C2-4850-94B9-E01505A13876}" type="parTrans" cxnId="{BDEF7516-7A8A-44CE-A8F9-BE57D74C1256}">
      <dgm:prSet/>
      <dgm:spPr/>
      <dgm:t>
        <a:bodyPr/>
        <a:lstStyle/>
        <a:p>
          <a:endParaRPr lang="en-US" sz="1400"/>
        </a:p>
      </dgm:t>
    </dgm:pt>
    <dgm:pt modelId="{7564E85E-0A5D-48E4-BC69-D2AFB51CF4DD}" type="sibTrans" cxnId="{BDEF7516-7A8A-44CE-A8F9-BE57D74C1256}">
      <dgm:prSet/>
      <dgm:spPr/>
      <dgm:t>
        <a:bodyPr/>
        <a:lstStyle/>
        <a:p>
          <a:endParaRPr lang="en-US" sz="1400"/>
        </a:p>
      </dgm:t>
    </dgm:pt>
    <dgm:pt modelId="{34F07506-E7D3-49DE-AF4D-53C83A8BB306}" type="pres">
      <dgm:prSet presAssocID="{9940B547-970F-42DD-952A-74B0F61FA1A8}" presName="Name0" presStyleCnt="0">
        <dgm:presLayoutVars>
          <dgm:chMax val="7"/>
          <dgm:chPref val="7"/>
          <dgm:dir/>
        </dgm:presLayoutVars>
      </dgm:prSet>
      <dgm:spPr/>
    </dgm:pt>
    <dgm:pt modelId="{8547A4BF-3928-4A68-9900-E6FA57885774}" type="pres">
      <dgm:prSet presAssocID="{9940B547-970F-42DD-952A-74B0F61FA1A8}" presName="Name1" presStyleCnt="0"/>
      <dgm:spPr/>
    </dgm:pt>
    <dgm:pt modelId="{E135DEFA-BEDA-43CE-9803-9D53E74FD5BF}" type="pres">
      <dgm:prSet presAssocID="{9940B547-970F-42DD-952A-74B0F61FA1A8}" presName="cycle" presStyleCnt="0"/>
      <dgm:spPr/>
    </dgm:pt>
    <dgm:pt modelId="{CFC8C156-0310-476F-8D7F-DD7C541FF4C9}" type="pres">
      <dgm:prSet presAssocID="{9940B547-970F-42DD-952A-74B0F61FA1A8}" presName="srcNode" presStyleLbl="node1" presStyleIdx="0" presStyleCnt="5"/>
      <dgm:spPr/>
    </dgm:pt>
    <dgm:pt modelId="{6E7FC2FD-11AC-4E66-A45C-E843D5329D20}" type="pres">
      <dgm:prSet presAssocID="{9940B547-970F-42DD-952A-74B0F61FA1A8}" presName="conn" presStyleLbl="parChTrans1D2" presStyleIdx="0" presStyleCnt="1"/>
      <dgm:spPr/>
    </dgm:pt>
    <dgm:pt modelId="{3AD4A2E0-0E70-4374-869C-A75968611133}" type="pres">
      <dgm:prSet presAssocID="{9940B547-970F-42DD-952A-74B0F61FA1A8}" presName="extraNode" presStyleLbl="node1" presStyleIdx="0" presStyleCnt="5"/>
      <dgm:spPr/>
    </dgm:pt>
    <dgm:pt modelId="{A7D5C6BE-4878-4AF0-95AF-FCEF4372E2A5}" type="pres">
      <dgm:prSet presAssocID="{9940B547-970F-42DD-952A-74B0F61FA1A8}" presName="dstNode" presStyleLbl="node1" presStyleIdx="0" presStyleCnt="5"/>
      <dgm:spPr/>
    </dgm:pt>
    <dgm:pt modelId="{4CA5C5A3-89FB-45E4-8EAA-FE9EA40A48E3}" type="pres">
      <dgm:prSet presAssocID="{244B8C5F-6F90-4F3D-B6F3-2681C7217506}" presName="text_1" presStyleLbl="node1" presStyleIdx="0" presStyleCnt="5">
        <dgm:presLayoutVars>
          <dgm:bulletEnabled val="1"/>
        </dgm:presLayoutVars>
      </dgm:prSet>
      <dgm:spPr/>
    </dgm:pt>
    <dgm:pt modelId="{C745F74F-9E6F-428C-A6B2-37CA514F7094}" type="pres">
      <dgm:prSet presAssocID="{244B8C5F-6F90-4F3D-B6F3-2681C7217506}" presName="accent_1" presStyleCnt="0"/>
      <dgm:spPr/>
    </dgm:pt>
    <dgm:pt modelId="{2E13150B-382C-41E5-99E6-8EA69FB8F631}" type="pres">
      <dgm:prSet presAssocID="{244B8C5F-6F90-4F3D-B6F3-2681C7217506}" presName="accentRepeatNode" presStyleLbl="solidFgAcc1" presStyleIdx="0" presStyleCnt="5"/>
      <dgm:spPr/>
    </dgm:pt>
    <dgm:pt modelId="{6F02C067-DAB8-4248-9192-55BA8A9378FD}" type="pres">
      <dgm:prSet presAssocID="{2435942E-8AA8-4705-BB94-5D9B0DD1A17D}" presName="text_2" presStyleLbl="node1" presStyleIdx="1" presStyleCnt="5">
        <dgm:presLayoutVars>
          <dgm:bulletEnabled val="1"/>
        </dgm:presLayoutVars>
      </dgm:prSet>
      <dgm:spPr/>
    </dgm:pt>
    <dgm:pt modelId="{6C548BB5-2F54-4504-B626-E1748C2E4DBC}" type="pres">
      <dgm:prSet presAssocID="{2435942E-8AA8-4705-BB94-5D9B0DD1A17D}" presName="accent_2" presStyleCnt="0"/>
      <dgm:spPr/>
    </dgm:pt>
    <dgm:pt modelId="{00988824-73EB-4676-8564-FC0AA2C57EB4}" type="pres">
      <dgm:prSet presAssocID="{2435942E-8AA8-4705-BB94-5D9B0DD1A17D}" presName="accentRepeatNode" presStyleLbl="solidFgAcc1" presStyleIdx="1" presStyleCnt="5"/>
      <dgm:spPr/>
    </dgm:pt>
    <dgm:pt modelId="{F25DFA21-2FCC-4BF7-B0CF-741E02715833}" type="pres">
      <dgm:prSet presAssocID="{B170BF84-34AA-46A4-87DB-9FC8797C0217}" presName="text_3" presStyleLbl="node1" presStyleIdx="2" presStyleCnt="5">
        <dgm:presLayoutVars>
          <dgm:bulletEnabled val="1"/>
        </dgm:presLayoutVars>
      </dgm:prSet>
      <dgm:spPr/>
    </dgm:pt>
    <dgm:pt modelId="{0A8613CE-FD23-4D45-A4CF-2EB69CB86704}" type="pres">
      <dgm:prSet presAssocID="{B170BF84-34AA-46A4-87DB-9FC8797C0217}" presName="accent_3" presStyleCnt="0"/>
      <dgm:spPr/>
    </dgm:pt>
    <dgm:pt modelId="{A8314995-89B7-4803-BE8B-EC153FF31B63}" type="pres">
      <dgm:prSet presAssocID="{B170BF84-34AA-46A4-87DB-9FC8797C0217}" presName="accentRepeatNode" presStyleLbl="solidFgAcc1" presStyleIdx="2" presStyleCnt="5"/>
      <dgm:spPr/>
    </dgm:pt>
    <dgm:pt modelId="{7CADDE40-6CA6-4CF2-B11F-E0DA62A9C153}" type="pres">
      <dgm:prSet presAssocID="{B50763C8-C7AD-41C8-8BB0-21E8C42F066B}" presName="text_4" presStyleLbl="node1" presStyleIdx="3" presStyleCnt="5">
        <dgm:presLayoutVars>
          <dgm:bulletEnabled val="1"/>
        </dgm:presLayoutVars>
      </dgm:prSet>
      <dgm:spPr/>
    </dgm:pt>
    <dgm:pt modelId="{467E2496-D272-4D19-8C9D-5133BADCB77C}" type="pres">
      <dgm:prSet presAssocID="{B50763C8-C7AD-41C8-8BB0-21E8C42F066B}" presName="accent_4" presStyleCnt="0"/>
      <dgm:spPr/>
    </dgm:pt>
    <dgm:pt modelId="{D8F60606-7D42-447C-8BA0-960D4AA3CBF8}" type="pres">
      <dgm:prSet presAssocID="{B50763C8-C7AD-41C8-8BB0-21E8C42F066B}" presName="accentRepeatNode" presStyleLbl="solidFgAcc1" presStyleIdx="3" presStyleCnt="5"/>
      <dgm:spPr/>
    </dgm:pt>
    <dgm:pt modelId="{F12E4670-4EF8-4700-B5BA-97C7D1EF6B38}" type="pres">
      <dgm:prSet presAssocID="{36C6E80B-3C6E-4234-AC66-D1C5C29715CB}" presName="text_5" presStyleLbl="node1" presStyleIdx="4" presStyleCnt="5">
        <dgm:presLayoutVars>
          <dgm:bulletEnabled val="1"/>
        </dgm:presLayoutVars>
      </dgm:prSet>
      <dgm:spPr/>
    </dgm:pt>
    <dgm:pt modelId="{EF08A930-6331-4B21-A129-2EA7EF186328}" type="pres">
      <dgm:prSet presAssocID="{36C6E80B-3C6E-4234-AC66-D1C5C29715CB}" presName="accent_5" presStyleCnt="0"/>
      <dgm:spPr/>
    </dgm:pt>
    <dgm:pt modelId="{2D72CD06-7915-4366-B9EC-D4126CA800FB}" type="pres">
      <dgm:prSet presAssocID="{36C6E80B-3C6E-4234-AC66-D1C5C29715CB}" presName="accentRepeatNode" presStyleLbl="solidFgAcc1" presStyleIdx="4" presStyleCnt="5"/>
      <dgm:spPr/>
    </dgm:pt>
  </dgm:ptLst>
  <dgm:cxnLst>
    <dgm:cxn modelId="{BDEF7516-7A8A-44CE-A8F9-BE57D74C1256}" srcId="{9940B547-970F-42DD-952A-74B0F61FA1A8}" destId="{36C6E80B-3C6E-4234-AC66-D1C5C29715CB}" srcOrd="4" destOrd="0" parTransId="{B28DC92C-71C2-4850-94B9-E01505A13876}" sibTransId="{7564E85E-0A5D-48E4-BC69-D2AFB51CF4DD}"/>
    <dgm:cxn modelId="{FF1A6BB7-9C81-49F8-9E64-13156962E99C}" type="presOf" srcId="{9940B547-970F-42DD-952A-74B0F61FA1A8}" destId="{34F07506-E7D3-49DE-AF4D-53C83A8BB306}" srcOrd="0" destOrd="0" presId="urn:microsoft.com/office/officeart/2008/layout/VerticalCurvedList"/>
    <dgm:cxn modelId="{77D9D183-8F03-4D5E-81B4-AF2CA1FCE90D}" type="presOf" srcId="{2435942E-8AA8-4705-BB94-5D9B0DD1A17D}" destId="{6F02C067-DAB8-4248-9192-55BA8A9378FD}" srcOrd="0" destOrd="0" presId="urn:microsoft.com/office/officeart/2008/layout/VerticalCurvedList"/>
    <dgm:cxn modelId="{171BAD8D-29B3-4B57-854B-7D8AD6A4025A}" srcId="{9940B547-970F-42DD-952A-74B0F61FA1A8}" destId="{2435942E-8AA8-4705-BB94-5D9B0DD1A17D}" srcOrd="1" destOrd="0" parTransId="{699E31B4-874A-4557-95BB-C8CC58EA797F}" sibTransId="{EBABBEF9-AC09-4D48-8A04-DD31B75209F4}"/>
    <dgm:cxn modelId="{14C4CCEE-0DBD-4BD3-9437-01543ADB1CA2}" type="presOf" srcId="{681FF151-19AF-4300-8657-22C0F9CE97CF}" destId="{6E7FC2FD-11AC-4E66-A45C-E843D5329D20}" srcOrd="0" destOrd="0" presId="urn:microsoft.com/office/officeart/2008/layout/VerticalCurvedList"/>
    <dgm:cxn modelId="{CBBB8EC5-0064-4DF9-B1F5-B0D454A359DB}" srcId="{9940B547-970F-42DD-952A-74B0F61FA1A8}" destId="{B50763C8-C7AD-41C8-8BB0-21E8C42F066B}" srcOrd="3" destOrd="0" parTransId="{896322E5-3E18-4B3F-97FF-7F45CCD909F2}" sibTransId="{93E5729C-8237-4BCE-A6C6-604B2F7D0645}"/>
    <dgm:cxn modelId="{9E5F466B-F747-4ED1-A1C9-FD61A898130A}" type="presOf" srcId="{B170BF84-34AA-46A4-87DB-9FC8797C0217}" destId="{F25DFA21-2FCC-4BF7-B0CF-741E02715833}" srcOrd="0" destOrd="0" presId="urn:microsoft.com/office/officeart/2008/layout/VerticalCurvedList"/>
    <dgm:cxn modelId="{E8EEFFC7-87C2-44B4-9F6D-FF58DC0BA56C}" srcId="{9940B547-970F-42DD-952A-74B0F61FA1A8}" destId="{B170BF84-34AA-46A4-87DB-9FC8797C0217}" srcOrd="2" destOrd="0" parTransId="{574F00A7-8258-46F6-8DCA-F142DF30E4C0}" sibTransId="{B845FBEF-DA41-42F2-BF90-5BBB058F20B6}"/>
    <dgm:cxn modelId="{FC658161-F377-4259-B124-0CACEE95830D}" type="presOf" srcId="{B50763C8-C7AD-41C8-8BB0-21E8C42F066B}" destId="{7CADDE40-6CA6-4CF2-B11F-E0DA62A9C153}" srcOrd="0" destOrd="0" presId="urn:microsoft.com/office/officeart/2008/layout/VerticalCurvedList"/>
    <dgm:cxn modelId="{3020C323-56B8-41DC-96D9-2723199584A8}" type="presOf" srcId="{36C6E80B-3C6E-4234-AC66-D1C5C29715CB}" destId="{F12E4670-4EF8-4700-B5BA-97C7D1EF6B38}" srcOrd="0" destOrd="0" presId="urn:microsoft.com/office/officeart/2008/layout/VerticalCurvedList"/>
    <dgm:cxn modelId="{FE85D71F-52BB-424F-80FA-56B9421EDE50}" srcId="{9940B547-970F-42DD-952A-74B0F61FA1A8}" destId="{244B8C5F-6F90-4F3D-B6F3-2681C7217506}" srcOrd="0" destOrd="0" parTransId="{60E7A74A-32CD-4EE9-9019-B437351BA730}" sibTransId="{681FF151-19AF-4300-8657-22C0F9CE97CF}"/>
    <dgm:cxn modelId="{0C5E627E-DFFE-444D-9B96-01AD4B491EFC}" type="presOf" srcId="{244B8C5F-6F90-4F3D-B6F3-2681C7217506}" destId="{4CA5C5A3-89FB-45E4-8EAA-FE9EA40A48E3}" srcOrd="0" destOrd="0" presId="urn:microsoft.com/office/officeart/2008/layout/VerticalCurvedList"/>
    <dgm:cxn modelId="{DDD52F48-2DA7-406C-BF3D-A80D237F221C}" type="presParOf" srcId="{34F07506-E7D3-49DE-AF4D-53C83A8BB306}" destId="{8547A4BF-3928-4A68-9900-E6FA57885774}" srcOrd="0" destOrd="0" presId="urn:microsoft.com/office/officeart/2008/layout/VerticalCurvedList"/>
    <dgm:cxn modelId="{D064019B-ADF4-4ECE-93DD-69DC06A46814}" type="presParOf" srcId="{8547A4BF-3928-4A68-9900-E6FA57885774}" destId="{E135DEFA-BEDA-43CE-9803-9D53E74FD5BF}" srcOrd="0" destOrd="0" presId="urn:microsoft.com/office/officeart/2008/layout/VerticalCurvedList"/>
    <dgm:cxn modelId="{B8A21F78-D6D4-49A2-A616-3CEEA529BC43}" type="presParOf" srcId="{E135DEFA-BEDA-43CE-9803-9D53E74FD5BF}" destId="{CFC8C156-0310-476F-8D7F-DD7C541FF4C9}" srcOrd="0" destOrd="0" presId="urn:microsoft.com/office/officeart/2008/layout/VerticalCurvedList"/>
    <dgm:cxn modelId="{D0B01D38-46A1-49DC-A60E-E8C79D2C4351}" type="presParOf" srcId="{E135DEFA-BEDA-43CE-9803-9D53E74FD5BF}" destId="{6E7FC2FD-11AC-4E66-A45C-E843D5329D20}" srcOrd="1" destOrd="0" presId="urn:microsoft.com/office/officeart/2008/layout/VerticalCurvedList"/>
    <dgm:cxn modelId="{4BB88E3C-C269-4422-A89D-BB1C2C54C52C}" type="presParOf" srcId="{E135DEFA-BEDA-43CE-9803-9D53E74FD5BF}" destId="{3AD4A2E0-0E70-4374-869C-A75968611133}" srcOrd="2" destOrd="0" presId="urn:microsoft.com/office/officeart/2008/layout/VerticalCurvedList"/>
    <dgm:cxn modelId="{66BE7EEE-3AAF-40C8-A385-24316F1E9366}" type="presParOf" srcId="{E135DEFA-BEDA-43CE-9803-9D53E74FD5BF}" destId="{A7D5C6BE-4878-4AF0-95AF-FCEF4372E2A5}" srcOrd="3" destOrd="0" presId="urn:microsoft.com/office/officeart/2008/layout/VerticalCurvedList"/>
    <dgm:cxn modelId="{3C9E1A0E-2CE3-4232-927F-274428584CC5}" type="presParOf" srcId="{8547A4BF-3928-4A68-9900-E6FA57885774}" destId="{4CA5C5A3-89FB-45E4-8EAA-FE9EA40A48E3}" srcOrd="1" destOrd="0" presId="urn:microsoft.com/office/officeart/2008/layout/VerticalCurvedList"/>
    <dgm:cxn modelId="{7E441ADD-07E3-4B77-BCD0-7B2608FF218A}" type="presParOf" srcId="{8547A4BF-3928-4A68-9900-E6FA57885774}" destId="{C745F74F-9E6F-428C-A6B2-37CA514F7094}" srcOrd="2" destOrd="0" presId="urn:microsoft.com/office/officeart/2008/layout/VerticalCurvedList"/>
    <dgm:cxn modelId="{A1210E9E-241F-4A90-933C-B6B29811FD3C}" type="presParOf" srcId="{C745F74F-9E6F-428C-A6B2-37CA514F7094}" destId="{2E13150B-382C-41E5-99E6-8EA69FB8F631}" srcOrd="0" destOrd="0" presId="urn:microsoft.com/office/officeart/2008/layout/VerticalCurvedList"/>
    <dgm:cxn modelId="{6CC39243-766D-40B6-B8D7-B833BF07DA9D}" type="presParOf" srcId="{8547A4BF-3928-4A68-9900-E6FA57885774}" destId="{6F02C067-DAB8-4248-9192-55BA8A9378FD}" srcOrd="3" destOrd="0" presId="urn:microsoft.com/office/officeart/2008/layout/VerticalCurvedList"/>
    <dgm:cxn modelId="{F774E898-F02F-4F62-82FC-1029147317B3}" type="presParOf" srcId="{8547A4BF-3928-4A68-9900-E6FA57885774}" destId="{6C548BB5-2F54-4504-B626-E1748C2E4DBC}" srcOrd="4" destOrd="0" presId="urn:microsoft.com/office/officeart/2008/layout/VerticalCurvedList"/>
    <dgm:cxn modelId="{DCF15ABE-6342-47D8-A565-938DCC14806D}" type="presParOf" srcId="{6C548BB5-2F54-4504-B626-E1748C2E4DBC}" destId="{00988824-73EB-4676-8564-FC0AA2C57EB4}" srcOrd="0" destOrd="0" presId="urn:microsoft.com/office/officeart/2008/layout/VerticalCurvedList"/>
    <dgm:cxn modelId="{40C3E994-F229-44A4-B057-CDA513FDF6D9}" type="presParOf" srcId="{8547A4BF-3928-4A68-9900-E6FA57885774}" destId="{F25DFA21-2FCC-4BF7-B0CF-741E02715833}" srcOrd="5" destOrd="0" presId="urn:microsoft.com/office/officeart/2008/layout/VerticalCurvedList"/>
    <dgm:cxn modelId="{A39B72AC-D3C5-4DB2-96B5-1633D2FE0460}" type="presParOf" srcId="{8547A4BF-3928-4A68-9900-E6FA57885774}" destId="{0A8613CE-FD23-4D45-A4CF-2EB69CB86704}" srcOrd="6" destOrd="0" presId="urn:microsoft.com/office/officeart/2008/layout/VerticalCurvedList"/>
    <dgm:cxn modelId="{3C5B4DF3-1727-43D3-91B8-C33FD33FF2CA}" type="presParOf" srcId="{0A8613CE-FD23-4D45-A4CF-2EB69CB86704}" destId="{A8314995-89B7-4803-BE8B-EC153FF31B63}" srcOrd="0" destOrd="0" presId="urn:microsoft.com/office/officeart/2008/layout/VerticalCurvedList"/>
    <dgm:cxn modelId="{B640920B-24E7-425A-9810-4E811EBD0D63}" type="presParOf" srcId="{8547A4BF-3928-4A68-9900-E6FA57885774}" destId="{7CADDE40-6CA6-4CF2-B11F-E0DA62A9C153}" srcOrd="7" destOrd="0" presId="urn:microsoft.com/office/officeart/2008/layout/VerticalCurvedList"/>
    <dgm:cxn modelId="{32203840-F46F-4C62-A8A3-B03D76E0C5E6}" type="presParOf" srcId="{8547A4BF-3928-4A68-9900-E6FA57885774}" destId="{467E2496-D272-4D19-8C9D-5133BADCB77C}" srcOrd="8" destOrd="0" presId="urn:microsoft.com/office/officeart/2008/layout/VerticalCurvedList"/>
    <dgm:cxn modelId="{3008326D-4FC3-4444-B70D-A9D4B04A5B05}" type="presParOf" srcId="{467E2496-D272-4D19-8C9D-5133BADCB77C}" destId="{D8F60606-7D42-447C-8BA0-960D4AA3CBF8}" srcOrd="0" destOrd="0" presId="urn:microsoft.com/office/officeart/2008/layout/VerticalCurvedList"/>
    <dgm:cxn modelId="{FAB5C731-4F12-4362-AEED-C6339BEF7CBD}" type="presParOf" srcId="{8547A4BF-3928-4A68-9900-E6FA57885774}" destId="{F12E4670-4EF8-4700-B5BA-97C7D1EF6B38}" srcOrd="9" destOrd="0" presId="urn:microsoft.com/office/officeart/2008/layout/VerticalCurvedList"/>
    <dgm:cxn modelId="{4526F3E4-9811-4D1B-899F-174F2A675992}" type="presParOf" srcId="{8547A4BF-3928-4A68-9900-E6FA57885774}" destId="{EF08A930-6331-4B21-A129-2EA7EF186328}" srcOrd="10" destOrd="0" presId="urn:microsoft.com/office/officeart/2008/layout/VerticalCurvedList"/>
    <dgm:cxn modelId="{B5918F56-56FC-49C2-A1A9-E5806E4D265D}" type="presParOf" srcId="{EF08A930-6331-4B21-A129-2EA7EF186328}" destId="{2D72CD06-7915-4366-B9EC-D4126CA800F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9DEC1-D4F6-4E77-8BB3-25767B234F65}">
      <dsp:nvSpPr>
        <dsp:cNvPr id="0" name=""/>
        <dsp:cNvSpPr/>
      </dsp:nvSpPr>
      <dsp:spPr>
        <a:xfrm>
          <a:off x="-3558650" y="-546956"/>
          <a:ext cx="4242496" cy="4242496"/>
        </a:xfrm>
        <a:prstGeom prst="blockArc">
          <a:avLst>
            <a:gd name="adj1" fmla="val 18900000"/>
            <a:gd name="adj2" fmla="val 2700000"/>
            <a:gd name="adj3" fmla="val 509"/>
          </a:avLst>
        </a:pr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C24FFB-0A69-48FF-B773-1554D1B6AC68}">
      <dsp:nvSpPr>
        <dsp:cNvPr id="0" name=""/>
        <dsp:cNvSpPr/>
      </dsp:nvSpPr>
      <dsp:spPr>
        <a:xfrm>
          <a:off x="439745" y="314858"/>
          <a:ext cx="6834726" cy="629716"/>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9838" tIns="83820" rIns="83820" bIns="83820" numCol="1" spcCol="1270" anchor="ctr" anchorCtr="0">
          <a:noAutofit/>
        </a:bodyPr>
        <a:lstStyle/>
        <a:p>
          <a:pPr marL="0" lvl="0" indent="0" algn="l" defTabSz="1466850">
            <a:lnSpc>
              <a:spcPct val="90000"/>
            </a:lnSpc>
            <a:spcBef>
              <a:spcPct val="0"/>
            </a:spcBef>
            <a:spcAft>
              <a:spcPct val="35000"/>
            </a:spcAft>
            <a:buNone/>
          </a:pPr>
          <a:r>
            <a:rPr lang="en-US" sz="3300" kern="1200" baseline="0" dirty="0"/>
            <a:t>Purpose of Database Systems</a:t>
          </a:r>
          <a:endParaRPr lang="en-ID" sz="3300" kern="1200" dirty="0"/>
        </a:p>
      </dsp:txBody>
      <dsp:txXfrm>
        <a:off x="439745" y="314858"/>
        <a:ext cx="6834726" cy="629716"/>
      </dsp:txXfrm>
    </dsp:sp>
    <dsp:sp modelId="{16BB71F4-0984-416F-827E-895D4864A321}">
      <dsp:nvSpPr>
        <dsp:cNvPr id="0" name=""/>
        <dsp:cNvSpPr/>
      </dsp:nvSpPr>
      <dsp:spPr>
        <a:xfrm>
          <a:off x="46172" y="236143"/>
          <a:ext cx="787146" cy="787146"/>
        </a:xfrm>
        <a:prstGeom prst="ellipse">
          <a:avLst/>
        </a:prstGeom>
        <a:solidFill>
          <a:schemeClr val="lt1">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9E124A-143A-4C88-8C33-03F462084A56}">
      <dsp:nvSpPr>
        <dsp:cNvPr id="0" name=""/>
        <dsp:cNvSpPr/>
      </dsp:nvSpPr>
      <dsp:spPr>
        <a:xfrm>
          <a:off x="668647" y="1259433"/>
          <a:ext cx="6605824" cy="629716"/>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9838" tIns="83820" rIns="83820" bIns="83820" numCol="1" spcCol="1270" anchor="ctr" anchorCtr="0">
          <a:noAutofit/>
        </a:bodyPr>
        <a:lstStyle/>
        <a:p>
          <a:pPr marL="0" lvl="0" indent="0" algn="l" defTabSz="1466850">
            <a:lnSpc>
              <a:spcPct val="90000"/>
            </a:lnSpc>
            <a:spcBef>
              <a:spcPct val="0"/>
            </a:spcBef>
            <a:spcAft>
              <a:spcPct val="35000"/>
            </a:spcAft>
            <a:buNone/>
          </a:pPr>
          <a:r>
            <a:rPr lang="en-US" sz="3300" kern="1200" baseline="0"/>
            <a:t>Database Users</a:t>
          </a:r>
          <a:endParaRPr lang="en-ID" sz="3300" kern="1200"/>
        </a:p>
      </dsp:txBody>
      <dsp:txXfrm>
        <a:off x="668647" y="1259433"/>
        <a:ext cx="6605824" cy="629716"/>
      </dsp:txXfrm>
    </dsp:sp>
    <dsp:sp modelId="{030B4400-BAE3-428F-8349-AFBE442D9E24}">
      <dsp:nvSpPr>
        <dsp:cNvPr id="0" name=""/>
        <dsp:cNvSpPr/>
      </dsp:nvSpPr>
      <dsp:spPr>
        <a:xfrm>
          <a:off x="275074" y="1180719"/>
          <a:ext cx="787146" cy="787146"/>
        </a:xfrm>
        <a:prstGeom prst="ellipse">
          <a:avLst/>
        </a:prstGeom>
        <a:solidFill>
          <a:schemeClr val="lt1">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C1D421-09B4-49FB-A8F2-AD7B6FF3681B}">
      <dsp:nvSpPr>
        <dsp:cNvPr id="0" name=""/>
        <dsp:cNvSpPr/>
      </dsp:nvSpPr>
      <dsp:spPr>
        <a:xfrm>
          <a:off x="439745" y="2204008"/>
          <a:ext cx="6834726" cy="629716"/>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9838" tIns="83820" rIns="83820" bIns="83820" numCol="1" spcCol="1270" anchor="ctr" anchorCtr="0">
          <a:noAutofit/>
        </a:bodyPr>
        <a:lstStyle/>
        <a:p>
          <a:pPr marL="0" lvl="0" indent="0" algn="l" defTabSz="1466850">
            <a:lnSpc>
              <a:spcPct val="90000"/>
            </a:lnSpc>
            <a:spcBef>
              <a:spcPct val="0"/>
            </a:spcBef>
            <a:spcAft>
              <a:spcPct val="35000"/>
            </a:spcAft>
            <a:buNone/>
          </a:pPr>
          <a:r>
            <a:rPr lang="en-US" sz="3300" kern="1200" baseline="0"/>
            <a:t>Database Administrator</a:t>
          </a:r>
          <a:endParaRPr lang="en-ID" sz="3300" kern="1200"/>
        </a:p>
      </dsp:txBody>
      <dsp:txXfrm>
        <a:off x="439745" y="2204008"/>
        <a:ext cx="6834726" cy="629716"/>
      </dsp:txXfrm>
    </dsp:sp>
    <dsp:sp modelId="{16A8C160-800C-43DB-B7D1-54B6461143D4}">
      <dsp:nvSpPr>
        <dsp:cNvPr id="0" name=""/>
        <dsp:cNvSpPr/>
      </dsp:nvSpPr>
      <dsp:spPr>
        <a:xfrm>
          <a:off x="46172" y="2125294"/>
          <a:ext cx="787146" cy="787146"/>
        </a:xfrm>
        <a:prstGeom prst="ellipse">
          <a:avLst/>
        </a:prstGeom>
        <a:solidFill>
          <a:schemeClr val="lt1">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7FC2FD-11AC-4E66-A45C-E843D5329D20}">
      <dsp:nvSpPr>
        <dsp:cNvPr id="0" name=""/>
        <dsp:cNvSpPr/>
      </dsp:nvSpPr>
      <dsp:spPr>
        <a:xfrm>
          <a:off x="-4946365" y="-757925"/>
          <a:ext cx="5891001" cy="5891001"/>
        </a:xfrm>
        <a:prstGeom prst="blockArc">
          <a:avLst>
            <a:gd name="adj1" fmla="val 18900000"/>
            <a:gd name="adj2" fmla="val 2700000"/>
            <a:gd name="adj3" fmla="val 367"/>
          </a:avLst>
        </a:pr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A5C5A3-89FB-45E4-8EAA-FE9EA40A48E3}">
      <dsp:nvSpPr>
        <dsp:cNvPr id="0" name=""/>
        <dsp:cNvSpPr/>
      </dsp:nvSpPr>
      <dsp:spPr>
        <a:xfrm>
          <a:off x="413290" y="273359"/>
          <a:ext cx="5470208" cy="547068"/>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236"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Centralized Systems</a:t>
          </a:r>
          <a:endParaRPr lang="en-ID" sz="2800" kern="1200" dirty="0"/>
        </a:p>
      </dsp:txBody>
      <dsp:txXfrm>
        <a:off x="413290" y="273359"/>
        <a:ext cx="5470208" cy="547068"/>
      </dsp:txXfrm>
    </dsp:sp>
    <dsp:sp modelId="{2E13150B-382C-41E5-99E6-8EA69FB8F631}">
      <dsp:nvSpPr>
        <dsp:cNvPr id="0" name=""/>
        <dsp:cNvSpPr/>
      </dsp:nvSpPr>
      <dsp:spPr>
        <a:xfrm>
          <a:off x="71372" y="204975"/>
          <a:ext cx="683835" cy="683835"/>
        </a:xfrm>
        <a:prstGeom prst="ellipse">
          <a:avLst/>
        </a:prstGeom>
        <a:solidFill>
          <a:schemeClr val="lt1">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02C067-DAB8-4248-9192-55BA8A9378FD}">
      <dsp:nvSpPr>
        <dsp:cNvPr id="0" name=""/>
        <dsp:cNvSpPr/>
      </dsp:nvSpPr>
      <dsp:spPr>
        <a:xfrm>
          <a:off x="805303" y="1093699"/>
          <a:ext cx="5078195" cy="547068"/>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236"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Client--Server Systems</a:t>
          </a:r>
          <a:endParaRPr lang="en-ID" sz="2800" kern="1200" dirty="0"/>
        </a:p>
      </dsp:txBody>
      <dsp:txXfrm>
        <a:off x="805303" y="1093699"/>
        <a:ext cx="5078195" cy="547068"/>
      </dsp:txXfrm>
    </dsp:sp>
    <dsp:sp modelId="{00988824-73EB-4676-8564-FC0AA2C57EB4}">
      <dsp:nvSpPr>
        <dsp:cNvPr id="0" name=""/>
        <dsp:cNvSpPr/>
      </dsp:nvSpPr>
      <dsp:spPr>
        <a:xfrm>
          <a:off x="463385" y="1025316"/>
          <a:ext cx="683835" cy="683835"/>
        </a:xfrm>
        <a:prstGeom prst="ellipse">
          <a:avLst/>
        </a:prstGeom>
        <a:solidFill>
          <a:schemeClr val="lt1">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5DFA21-2FCC-4BF7-B0CF-741E02715833}">
      <dsp:nvSpPr>
        <dsp:cNvPr id="0" name=""/>
        <dsp:cNvSpPr/>
      </dsp:nvSpPr>
      <dsp:spPr>
        <a:xfrm>
          <a:off x="925620" y="1914040"/>
          <a:ext cx="4957878" cy="547068"/>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236"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Parallel Systems</a:t>
          </a:r>
          <a:endParaRPr lang="en-ID" sz="2800" kern="1200" dirty="0"/>
        </a:p>
      </dsp:txBody>
      <dsp:txXfrm>
        <a:off x="925620" y="1914040"/>
        <a:ext cx="4957878" cy="547068"/>
      </dsp:txXfrm>
    </dsp:sp>
    <dsp:sp modelId="{A8314995-89B7-4803-BE8B-EC153FF31B63}">
      <dsp:nvSpPr>
        <dsp:cNvPr id="0" name=""/>
        <dsp:cNvSpPr/>
      </dsp:nvSpPr>
      <dsp:spPr>
        <a:xfrm>
          <a:off x="583702" y="1845657"/>
          <a:ext cx="683835" cy="683835"/>
        </a:xfrm>
        <a:prstGeom prst="ellipse">
          <a:avLst/>
        </a:prstGeom>
        <a:solidFill>
          <a:schemeClr val="lt1">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ADDE40-6CA6-4CF2-B11F-E0DA62A9C153}">
      <dsp:nvSpPr>
        <dsp:cNvPr id="0" name=""/>
        <dsp:cNvSpPr/>
      </dsp:nvSpPr>
      <dsp:spPr>
        <a:xfrm>
          <a:off x="805303" y="2734381"/>
          <a:ext cx="5078195" cy="547068"/>
        </a:xfrm>
        <a:prstGeom prst="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236"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Distributed Systems</a:t>
          </a:r>
          <a:endParaRPr lang="en-ID" sz="2800" kern="1200" dirty="0"/>
        </a:p>
      </dsp:txBody>
      <dsp:txXfrm>
        <a:off x="805303" y="2734381"/>
        <a:ext cx="5078195" cy="547068"/>
      </dsp:txXfrm>
    </dsp:sp>
    <dsp:sp modelId="{D8F60606-7D42-447C-8BA0-960D4AA3CBF8}">
      <dsp:nvSpPr>
        <dsp:cNvPr id="0" name=""/>
        <dsp:cNvSpPr/>
      </dsp:nvSpPr>
      <dsp:spPr>
        <a:xfrm>
          <a:off x="463385" y="2665997"/>
          <a:ext cx="683835" cy="683835"/>
        </a:xfrm>
        <a:prstGeom prst="ellipse">
          <a:avLst/>
        </a:prstGeom>
        <a:solidFill>
          <a:schemeClr val="lt1">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2E4670-4EF8-4700-B5BA-97C7D1EF6B38}">
      <dsp:nvSpPr>
        <dsp:cNvPr id="0" name=""/>
        <dsp:cNvSpPr/>
      </dsp:nvSpPr>
      <dsp:spPr>
        <a:xfrm>
          <a:off x="413290" y="3554721"/>
          <a:ext cx="5470208" cy="547068"/>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236"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Network Types</a:t>
          </a:r>
          <a:endParaRPr lang="en-ID" sz="2800" kern="1200" dirty="0"/>
        </a:p>
      </dsp:txBody>
      <dsp:txXfrm>
        <a:off x="413290" y="3554721"/>
        <a:ext cx="5470208" cy="547068"/>
      </dsp:txXfrm>
    </dsp:sp>
    <dsp:sp modelId="{2D72CD06-7915-4366-B9EC-D4126CA800FB}">
      <dsp:nvSpPr>
        <dsp:cNvPr id="0" name=""/>
        <dsp:cNvSpPr/>
      </dsp:nvSpPr>
      <dsp:spPr>
        <a:xfrm>
          <a:off x="71372" y="3486338"/>
          <a:ext cx="683835" cy="683835"/>
        </a:xfrm>
        <a:prstGeom prst="ellipse">
          <a:avLst/>
        </a:prstGeom>
        <a:solidFill>
          <a:schemeClr val="lt1">
            <a:hueOff val="0"/>
            <a:satOff val="0"/>
            <a:lumOff val="0"/>
            <a:alphaOff val="0"/>
          </a:schemeClr>
        </a:solidFill>
        <a:ln w="1079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204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endParaRPr lang="en-US"/>
          </a:p>
        </p:txBody>
      </p:sp>
      <p:sp>
        <p:nvSpPr>
          <p:cNvPr id="204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204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95D66555-D455-4B70-9805-1ED69B41A538}"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14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37DB634B-B1B5-4C46-84FD-C261742C201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kern="1200" dirty="0">
                <a:solidFill>
                  <a:schemeClr val="tx1"/>
                </a:solidFill>
                <a:effectLst/>
                <a:latin typeface="Arial" charset="0"/>
                <a:ea typeface="+mn-ea"/>
                <a:cs typeface="+mn-cs"/>
              </a:rPr>
              <a:t>The architecture of a database system is greatly influenced by the underlying computer system on which the database system runs. Database systems can be</a:t>
            </a:r>
          </a:p>
          <a:p>
            <a:r>
              <a:rPr lang="en-ID" sz="1200" kern="1200" dirty="0">
                <a:solidFill>
                  <a:schemeClr val="tx1"/>
                </a:solidFill>
                <a:effectLst/>
                <a:latin typeface="Arial" charset="0"/>
                <a:ea typeface="+mn-ea"/>
                <a:cs typeface="+mn-cs"/>
              </a:rPr>
              <a:t>centralized, or client-server, where one server machine executes work on behalf of multiple client machines. Database systems can also be designed to exploit parallel computer architectures. Distributed databases span multiple geographically separated machines.</a:t>
            </a:r>
          </a:p>
          <a:p>
            <a:endParaRPr lang="en-ID" dirty="0"/>
          </a:p>
        </p:txBody>
      </p:sp>
      <p:sp>
        <p:nvSpPr>
          <p:cNvPr id="4" name="Slide Number Placeholder 3"/>
          <p:cNvSpPr>
            <a:spLocks noGrp="1"/>
          </p:cNvSpPr>
          <p:nvPr>
            <p:ph type="sldNum" sz="quarter" idx="10"/>
          </p:nvPr>
        </p:nvSpPr>
        <p:spPr/>
        <p:txBody>
          <a:bodyPr/>
          <a:lstStyle/>
          <a:p>
            <a:fld id="{37DB634B-B1B5-4C46-84FD-C261742C201E}" type="slidenum">
              <a:rPr lang="en-US" altLang="en-US" smtClean="0"/>
              <a:pPr/>
              <a:t>15</a:t>
            </a:fld>
            <a:endParaRPr lang="en-US" altLang="en-US"/>
          </a:p>
        </p:txBody>
      </p:sp>
    </p:spTree>
    <p:extLst>
      <p:ext uri="{BB962C8B-B14F-4D97-AF65-F5344CB8AC3E}">
        <p14:creationId xmlns:p14="http://schemas.microsoft.com/office/powerpoint/2010/main" val="1699287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06FFC02-086E-4758-B5B8-24502E074771}" type="slidenum">
              <a:rPr lang="en-US" altLang="en-US" sz="1200">
                <a:latin typeface="Times New Roman" panose="02020603050405020304" pitchFamily="18" charset="0"/>
              </a:rPr>
              <a:pPr/>
              <a:t>24</a:t>
            </a:fld>
            <a:endParaRPr lang="en-US" altLang="en-US" sz="1200">
              <a:latin typeface="Times New Roman" panose="02020603050405020304"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93653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DEDE699-3269-4619-B4B0-3D3260A0F7D3}" type="slidenum">
              <a:rPr lang="en-US" altLang="en-US" sz="1200">
                <a:latin typeface="Times New Roman" panose="02020603050405020304" pitchFamily="18" charset="0"/>
              </a:rPr>
              <a:pPr/>
              <a:t>25</a:t>
            </a:fld>
            <a:endParaRPr lang="en-US" altLang="en-US" sz="1200">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12341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B0BDF9B-F17F-4FBE-9FB0-80983E67E04C}" type="slidenum">
              <a:rPr lang="en-US" altLang="en-US" sz="1200">
                <a:latin typeface="Times New Roman" panose="02020603050405020304" pitchFamily="18" charset="0"/>
              </a:rPr>
              <a:pPr/>
              <a:t>26</a:t>
            </a:fld>
            <a:endParaRPr lang="en-US" altLang="en-US" sz="1200">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70634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F12BFF4-B095-4390-9EB0-E272F4E06699}" type="slidenum">
              <a:rPr lang="en-US" altLang="en-US" sz="1200">
                <a:latin typeface="Times New Roman" panose="02020603050405020304" pitchFamily="18" charset="0"/>
              </a:rPr>
              <a:pPr/>
              <a:t>27</a:t>
            </a:fld>
            <a:endParaRPr lang="en-US" altLang="en-US" sz="1200">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888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C0DE708-0FDC-4451-91FF-5A1ACEB334AF}" type="slidenum">
              <a:rPr lang="en-US" altLang="en-US" sz="1200">
                <a:latin typeface="Times New Roman" panose="02020603050405020304" pitchFamily="18" charset="0"/>
              </a:rPr>
              <a:pPr/>
              <a:t>28</a:t>
            </a:fld>
            <a:endParaRPr lang="en-US" altLang="en-US" sz="1200">
              <a:latin typeface="Times New Roman" panose="02020603050405020304"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40115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75EDB16-AFC2-4CD3-AAFF-BEC23955028B}" type="slidenum">
              <a:rPr lang="en-US" altLang="en-US" sz="1200">
                <a:latin typeface="Times New Roman" panose="02020603050405020304" pitchFamily="18" charset="0"/>
              </a:rPr>
              <a:pPr/>
              <a:t>29</a:t>
            </a:fld>
            <a:endParaRPr lang="en-US" altLang="en-US" sz="1200">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0259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1A97B55-8740-45AF-9038-917FA058E37D}" type="slidenum">
              <a:rPr lang="en-US" altLang="en-US" sz="1200">
                <a:latin typeface="Times New Roman" panose="02020603050405020304" pitchFamily="18" charset="0"/>
              </a:rPr>
              <a:pPr/>
              <a:t>30</a:t>
            </a:fld>
            <a:endParaRPr lang="en-US" altLang="en-US" sz="1200">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61512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AF15536-8F31-4793-84F0-ADA9873F2A51}" type="slidenum">
              <a:rPr lang="en-US" altLang="en-US" sz="1200">
                <a:latin typeface="Times New Roman" panose="02020603050405020304" pitchFamily="18" charset="0"/>
              </a:rPr>
              <a:pPr/>
              <a:t>31</a:t>
            </a:fld>
            <a:endParaRPr lang="en-US" altLang="en-US" sz="1200">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53582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CC63EC0-1CF5-4F43-BC4D-88D606660BF2}" type="slidenum">
              <a:rPr lang="en-US" altLang="en-US" sz="1200">
                <a:latin typeface="Times New Roman" panose="02020603050405020304" pitchFamily="18" charset="0"/>
              </a:rPr>
              <a:pPr/>
              <a:t>32</a:t>
            </a:fld>
            <a:endParaRPr lang="en-US" altLang="en-US" sz="1200">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07274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146DE59-E37C-433B-A103-22F9BF41FD68}" type="slidenum">
              <a:rPr lang="en-US" altLang="en-US" sz="1200">
                <a:latin typeface="Times New Roman" panose="02020603050405020304" pitchFamily="18" charset="0"/>
              </a:rPr>
              <a:pPr/>
              <a:t>33</a:t>
            </a:fld>
            <a:endParaRPr lang="en-US" altLang="en-US" sz="1200">
              <a:latin typeface="Times New Roman" panose="02020603050405020304"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16699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954A0C8-6A8F-427A-B450-9A10AADB86C5}" type="slidenum">
              <a:rPr lang="en-US" altLang="en-US" sz="1200">
                <a:latin typeface="Times New Roman" panose="02020603050405020304" pitchFamily="18" charset="0"/>
              </a:rPr>
              <a:pPr/>
              <a:t>16</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51386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60B4694-C405-497F-8CFB-BA069FC7CCDA}"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979493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0783576-59D8-48CC-B61D-F027F7035063}" type="slidenum">
              <a:rPr lang="en-US" altLang="en-US" sz="1200">
                <a:latin typeface="Times New Roman" panose="02020603050405020304" pitchFamily="18" charset="0"/>
              </a:rPr>
              <a:pPr/>
              <a:t>35</a:t>
            </a:fld>
            <a:endParaRPr lang="en-US" altLang="en-US" sz="1200">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28413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BFC1902-B0B5-4D90-B983-C65A4918B478}" type="slidenum">
              <a:rPr lang="en-US" altLang="en-US" sz="1200">
                <a:latin typeface="Times New Roman" panose="02020603050405020304" pitchFamily="18" charset="0"/>
              </a:rPr>
              <a:pPr/>
              <a:t>36</a:t>
            </a:fld>
            <a:endParaRPr lang="en-US" altLang="en-US" sz="120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55625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7C2C06E-85A1-4FB4-A38F-9B3D1B988C5A}" type="slidenum">
              <a:rPr lang="en-US" altLang="en-US" sz="1200">
                <a:latin typeface="Times New Roman" panose="02020603050405020304" pitchFamily="18" charset="0"/>
              </a:rPr>
              <a:pPr/>
              <a:t>37</a:t>
            </a:fld>
            <a:endParaRPr lang="en-US" altLang="en-US" sz="1200">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604335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23F695E-35C6-437C-88DC-3B44ECF75A64}" type="slidenum">
              <a:rPr lang="en-US" altLang="en-US" sz="1200">
                <a:latin typeface="Times New Roman" panose="02020603050405020304" pitchFamily="18" charset="0"/>
              </a:rPr>
              <a:pPr/>
              <a:t>38</a:t>
            </a:fld>
            <a:endParaRPr lang="en-US" altLang="en-US" sz="1200">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825595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748DDEE-C011-436C-8245-D58B784BBEC0}" type="slidenum">
              <a:rPr lang="en-US" altLang="en-US" sz="1200">
                <a:latin typeface="Times New Roman" panose="02020603050405020304" pitchFamily="18" charset="0"/>
              </a:rPr>
              <a:pPr/>
              <a:t>39</a:t>
            </a:fld>
            <a:endParaRPr lang="en-US" altLang="en-US" sz="1200">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423016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3E1BC64-EC39-4F50-AA2F-6EEAC8B29865}" type="slidenum">
              <a:rPr lang="en-US" altLang="en-US" sz="1200">
                <a:latin typeface="Times New Roman" panose="02020603050405020304" pitchFamily="18" charset="0"/>
              </a:rPr>
              <a:pPr/>
              <a:t>40</a:t>
            </a:fld>
            <a:endParaRPr lang="en-US" altLang="en-US" sz="120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44343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E6743D1-9C0D-4C60-9812-9B76DC37A6DA}" type="slidenum">
              <a:rPr lang="en-US" altLang="en-US" sz="1200">
                <a:latin typeface="Times New Roman" panose="02020603050405020304" pitchFamily="18" charset="0"/>
              </a:rPr>
              <a:pPr/>
              <a:t>41</a:t>
            </a:fld>
            <a:endParaRPr lang="en-US" altLang="en-US" sz="1200">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26684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DC0FAB4-D7E7-4066-AA9A-0DCF40BFE513}"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655414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54821C0-D16B-4C74-9614-B1220D676FCD}" type="slidenum">
              <a:rPr lang="en-US" altLang="en-US" sz="1200">
                <a:latin typeface="Times New Roman" panose="02020603050405020304" pitchFamily="18" charset="0"/>
              </a:rPr>
              <a:pPr/>
              <a:t>43</a:t>
            </a:fld>
            <a:endParaRPr lang="en-US" altLang="en-US" sz="1200">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44407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A214312-3A78-4D8D-A2AF-956081F75E14}" type="slidenum">
              <a:rPr lang="en-US" altLang="en-US" sz="1200">
                <a:latin typeface="Times New Roman" panose="02020603050405020304" pitchFamily="18" charset="0"/>
              </a:rPr>
              <a:pPr/>
              <a:t>17</a:t>
            </a:fld>
            <a:endParaRPr lang="en-US" altLang="en-US" sz="1200">
              <a:latin typeface="Times New Roman" panose="02020603050405020304" pitchFamily="18" charset="0"/>
            </a:endParaRPr>
          </a:p>
        </p:txBody>
      </p:sp>
      <p:sp>
        <p:nvSpPr>
          <p:cNvPr id="22531" name="Rectangle 2"/>
          <p:cNvSpPr>
            <a:spLocks noGrp="1" noRot="1" noChangeAspect="1" noChangeArrowheads="1" noTextEdit="1"/>
          </p:cNvSpPr>
          <p:nvPr>
            <p:ph type="sldImg"/>
          </p:nvPr>
        </p:nvSpPr>
        <p:spPr>
          <a:xfrm>
            <a:off x="404813" y="695325"/>
            <a:ext cx="6188075" cy="3481388"/>
          </a:xfrm>
          <a:ln/>
        </p:spPr>
      </p:sp>
      <p:sp>
        <p:nvSpPr>
          <p:cNvPr id="22532" name="Rectangle 3"/>
          <p:cNvSpPr>
            <a:spLocks noGrp="1" noChangeArrowheads="1"/>
          </p:cNvSpPr>
          <p:nvPr>
            <p:ph type="body" idx="1"/>
          </p:nvPr>
        </p:nvSpPr>
        <p:spPr>
          <a:xfrm>
            <a:off x="700088" y="4410075"/>
            <a:ext cx="5599112"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220005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9A16F45-9372-404A-A5B0-8295F7738C7F}" type="slidenum">
              <a:rPr lang="en-US" altLang="en-US" sz="1200">
                <a:latin typeface="Times New Roman" panose="02020603050405020304" pitchFamily="18" charset="0"/>
              </a:rPr>
              <a:pPr/>
              <a:t>44</a:t>
            </a:fld>
            <a:endParaRPr lang="en-US" altLang="en-US" sz="1200">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183755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AC00272-2524-44F4-997F-A59F554E81E6}" type="slidenum">
              <a:rPr lang="en-US" altLang="en-US" sz="1200">
                <a:latin typeface="Times New Roman" panose="02020603050405020304" pitchFamily="18" charset="0"/>
              </a:rPr>
              <a:pPr/>
              <a:t>45</a:t>
            </a:fld>
            <a:endParaRPr lang="en-US" altLang="en-US" sz="1200">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917426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E141FE5-F3E2-4E14-9FA4-FD85960D4EF0}" type="slidenum">
              <a:rPr lang="en-US" altLang="en-US" sz="1200">
                <a:latin typeface="Times New Roman" panose="02020603050405020304" pitchFamily="18" charset="0"/>
              </a:rPr>
              <a:pPr/>
              <a:t>46</a:t>
            </a:fld>
            <a:endParaRPr lang="en-US" altLang="en-US" sz="1200">
              <a:latin typeface="Times New Roman" panose="02020603050405020304"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815695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9BBA24B-B83C-4878-8B91-7D5046931CA9}"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656306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8696DA1-456A-4703-BCB5-3F9152EB18C1}" type="slidenum">
              <a:rPr lang="en-US" altLang="en-US" sz="1200">
                <a:latin typeface="Times New Roman" panose="02020603050405020304" pitchFamily="18" charset="0"/>
              </a:rPr>
              <a:pPr/>
              <a:t>48</a:t>
            </a:fld>
            <a:endParaRPr lang="en-US" altLang="en-US" sz="1200">
              <a:latin typeface="Times New Roman" panose="02020603050405020304"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690810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1CF483B-6254-4B56-86EB-A2FBDB0BB5E7}"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710308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D502AF8-26E4-4EB0-A006-AB42534306F4}" type="slidenum">
              <a:rPr lang="en-US" altLang="en-US" sz="1200">
                <a:latin typeface="Times New Roman" panose="02020603050405020304" pitchFamily="18" charset="0"/>
              </a:rPr>
              <a:pPr/>
              <a:t>50</a:t>
            </a:fld>
            <a:endParaRPr lang="en-US" altLang="en-US" sz="1200">
              <a:latin typeface="Times New Roman" panose="02020603050405020304"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27823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69E2CC2-564D-425F-A97A-90D4440E8102}" type="slidenum">
              <a:rPr lang="en-US" altLang="en-US" sz="1200">
                <a:latin typeface="Times New Roman" panose="02020603050405020304" pitchFamily="18" charset="0"/>
              </a:rPr>
              <a:pPr/>
              <a:t>18</a:t>
            </a:fld>
            <a:endParaRPr lang="en-US" altLang="en-US" sz="1200">
              <a:latin typeface="Times New Roman" panose="02020603050405020304" pitchFamily="18"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44991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F53429-EA89-4127-A564-0FC185769AA3}" type="slidenum">
              <a:rPr lang="en-US" altLang="en-US" sz="1200">
                <a:latin typeface="Times New Roman" panose="02020603050405020304" pitchFamily="18" charset="0"/>
              </a:rPr>
              <a:pPr/>
              <a:t>19</a:t>
            </a:fld>
            <a:endParaRPr lang="en-US" altLang="en-US" sz="1200">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17603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7BA8910-A9C0-4965-B096-FD7C6E561CF3}"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42434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2002451-2B97-40A2-BE8B-DBA09D368863}" type="slidenum">
              <a:rPr lang="en-US" altLang="en-US" sz="1200">
                <a:latin typeface="Times New Roman" panose="02020603050405020304" pitchFamily="18" charset="0"/>
              </a:rPr>
              <a:pPr/>
              <a:t>21</a:t>
            </a:fld>
            <a:endParaRPr lang="en-US" altLang="en-US" sz="1200">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76198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87ECCA4-27A9-4D65-9DD3-19EEDCB7DA40}" type="slidenum">
              <a:rPr lang="en-US" altLang="en-US" sz="1200">
                <a:latin typeface="Times New Roman" panose="02020603050405020304" pitchFamily="18" charset="0"/>
              </a:rPr>
              <a:pPr/>
              <a:t>22</a:t>
            </a:fld>
            <a:endParaRPr lang="en-US" altLang="en-US" sz="1200">
              <a:latin typeface="Times New Roman" panose="02020603050405020304"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68233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4800A99-5508-42D0-9F56-D23DDDEDED24}" type="slidenum">
              <a:rPr lang="en-US" altLang="en-US" sz="1200">
                <a:latin typeface="Times New Roman" panose="02020603050405020304" pitchFamily="18" charset="0"/>
              </a:rPr>
              <a:pPr/>
              <a:t>23</a:t>
            </a:fld>
            <a:endParaRPr lang="en-US" altLang="en-US" sz="1200">
              <a:latin typeface="Times New Roman" panose="02020603050405020304"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62661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262465" y="6356350"/>
            <a:ext cx="2743200" cy="365125"/>
          </a:xfrm>
          <a:prstGeom prst="rect">
            <a:avLst/>
          </a:prstGeom>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CSH2D3 Sistem Basis Data</a:t>
            </a:r>
          </a:p>
        </p:txBody>
      </p:sp>
      <p:sp>
        <p:nvSpPr>
          <p:cNvPr id="6" name="Slide Number Placeholder 5"/>
          <p:cNvSpPr>
            <a:spLocks noGrp="1"/>
          </p:cNvSpPr>
          <p:nvPr>
            <p:ph type="sldNum" sz="quarter" idx="12"/>
          </p:nvPr>
        </p:nvSpPr>
        <p:spPr/>
        <p:txBody>
          <a:bodyPr/>
          <a:lstStyle/>
          <a:p>
            <a:fld id="{36EB1858-0E66-4EA0-B515-6A9E8E21E1CE}" type="slidenum">
              <a:rPr lang="en-US" altLang="en-US" smtClean="0"/>
              <a:pPr/>
              <a:t>‹#›</a:t>
            </a:fld>
            <a:endParaRPr lang="en-US" alt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2465" y="193344"/>
            <a:ext cx="1904764" cy="380953"/>
          </a:xfrm>
          <a:prstGeom prst="rect">
            <a:avLst/>
          </a:prstGeom>
        </p:spPr>
      </p:pic>
    </p:spTree>
    <p:extLst>
      <p:ext uri="{BB962C8B-B14F-4D97-AF65-F5344CB8AC3E}">
        <p14:creationId xmlns:p14="http://schemas.microsoft.com/office/powerpoint/2010/main" val="3030450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262465" y="6356350"/>
            <a:ext cx="2743200" cy="365125"/>
          </a:xfrm>
          <a:prstGeom prst="rect">
            <a:avLst/>
          </a:prstGeom>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CSH2D3 Sistem Basis Data</a:t>
            </a:r>
          </a:p>
        </p:txBody>
      </p:sp>
      <p:sp>
        <p:nvSpPr>
          <p:cNvPr id="9" name="Slide Number Placeholder 8"/>
          <p:cNvSpPr>
            <a:spLocks noGrp="1"/>
          </p:cNvSpPr>
          <p:nvPr>
            <p:ph type="sldNum" sz="quarter" idx="12"/>
          </p:nvPr>
        </p:nvSpPr>
        <p:spPr/>
        <p:txBody>
          <a:bodyPr/>
          <a:lstStyle/>
          <a:p>
            <a:fld id="{52F4AF4E-AB99-4CF5-BBB0-89E77A4C44F3}" type="slidenum">
              <a:rPr lang="en-US" altLang="en-US" smtClean="0"/>
              <a:pPr/>
              <a:t>‹#›</a:t>
            </a:fld>
            <a:endParaRPr lang="en-US" altLang="en-US"/>
          </a:p>
        </p:txBody>
      </p:sp>
    </p:spTree>
    <p:extLst>
      <p:ext uri="{BB962C8B-B14F-4D97-AF65-F5344CB8AC3E}">
        <p14:creationId xmlns:p14="http://schemas.microsoft.com/office/powerpoint/2010/main" val="266559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262465" y="6356350"/>
            <a:ext cx="2743200" cy="365125"/>
          </a:xfrm>
          <a:prstGeom prst="rect">
            <a:avLst/>
          </a:prstGeom>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CSH2D3 Sistem Basis Data</a:t>
            </a:r>
          </a:p>
        </p:txBody>
      </p:sp>
      <p:sp>
        <p:nvSpPr>
          <p:cNvPr id="9" name="Slide Number Placeholder 8"/>
          <p:cNvSpPr>
            <a:spLocks noGrp="1"/>
          </p:cNvSpPr>
          <p:nvPr>
            <p:ph type="sldNum" sz="quarter" idx="12"/>
          </p:nvPr>
        </p:nvSpPr>
        <p:spPr/>
        <p:txBody>
          <a:bodyPr/>
          <a:lstStyle/>
          <a:p>
            <a:fld id="{4F52E9C9-5C0D-404B-BF30-AD4CBEDA72C7}" type="slidenum">
              <a:rPr lang="en-US" altLang="en-US" smtClean="0"/>
              <a:pPr/>
              <a:t>‹#›</a:t>
            </a:fld>
            <a:endParaRPr lang="en-US" altLang="en-US"/>
          </a:p>
        </p:txBody>
      </p:sp>
    </p:spTree>
    <p:extLst>
      <p:ext uri="{BB962C8B-B14F-4D97-AF65-F5344CB8AC3E}">
        <p14:creationId xmlns:p14="http://schemas.microsoft.com/office/powerpoint/2010/main" val="2186028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62465" y="6356350"/>
            <a:ext cx="2743200" cy="365125"/>
          </a:xfrm>
          <a:prstGeom prst="rect">
            <a:avLst/>
          </a:prstGeom>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CSH2D3 Sistem Basis Data</a:t>
            </a:r>
          </a:p>
        </p:txBody>
      </p:sp>
      <p:sp>
        <p:nvSpPr>
          <p:cNvPr id="6" name="Slide Number Placeholder 5"/>
          <p:cNvSpPr>
            <a:spLocks noGrp="1"/>
          </p:cNvSpPr>
          <p:nvPr>
            <p:ph type="sldNum" sz="quarter" idx="12"/>
          </p:nvPr>
        </p:nvSpPr>
        <p:spPr/>
        <p:txBody>
          <a:bodyPr/>
          <a:lstStyle/>
          <a:p>
            <a:fld id="{CCF896ED-CAB9-41FB-ADE9-EF496D06CFE2}" type="slidenum">
              <a:rPr lang="en-US" altLang="en-US" smtClean="0"/>
              <a:pPr/>
              <a:t>‹#›</a:t>
            </a:fld>
            <a:endParaRPr lang="en-US" altLang="en-US"/>
          </a:p>
        </p:txBody>
      </p:sp>
    </p:spTree>
    <p:extLst>
      <p:ext uri="{BB962C8B-B14F-4D97-AF65-F5344CB8AC3E}">
        <p14:creationId xmlns:p14="http://schemas.microsoft.com/office/powerpoint/2010/main" val="2890438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262465" y="6356350"/>
            <a:ext cx="2743200" cy="365125"/>
          </a:xfrm>
          <a:prstGeom prst="rect">
            <a:avLst/>
          </a:prstGeom>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CSH2D3 Sistem Basis Data</a:t>
            </a:r>
          </a:p>
        </p:txBody>
      </p:sp>
      <p:sp>
        <p:nvSpPr>
          <p:cNvPr id="6" name="Slide Number Placeholder 5"/>
          <p:cNvSpPr>
            <a:spLocks noGrp="1"/>
          </p:cNvSpPr>
          <p:nvPr>
            <p:ph type="sldNum" sz="quarter" idx="12"/>
          </p:nvPr>
        </p:nvSpPr>
        <p:spPr/>
        <p:txBody>
          <a:bodyPr/>
          <a:lstStyle/>
          <a:p>
            <a:fld id="{0517D6DE-F06F-4C45-ACE1-AD556430A608}" type="slidenum">
              <a:rPr lang="en-US" altLang="en-US" smtClean="0"/>
              <a:pPr/>
              <a:t>‹#›</a:t>
            </a:fld>
            <a:endParaRPr lang="en-US" altLang="en-US"/>
          </a:p>
        </p:txBody>
      </p:sp>
    </p:spTree>
    <p:extLst>
      <p:ext uri="{BB962C8B-B14F-4D97-AF65-F5344CB8AC3E}">
        <p14:creationId xmlns:p14="http://schemas.microsoft.com/office/powerpoint/2010/main" val="769005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a:xfrm>
            <a:off x="262465" y="6356350"/>
            <a:ext cx="2743200" cy="365125"/>
          </a:xfrm>
          <a:prstGeom prst="rect">
            <a:avLst/>
          </a:prstGeom>
        </p:spPr>
        <p:txBody>
          <a:bodyPr/>
          <a:lstStyle/>
          <a:p>
            <a:pPr>
              <a:defRPr/>
            </a:pPr>
            <a:endParaRPr lang="en-US"/>
          </a:p>
        </p:txBody>
      </p:sp>
      <p:sp>
        <p:nvSpPr>
          <p:cNvPr id="9" name="Footer Placeholder 8"/>
          <p:cNvSpPr>
            <a:spLocks noGrp="1"/>
          </p:cNvSpPr>
          <p:nvPr>
            <p:ph type="ftr" sz="quarter" idx="11"/>
          </p:nvPr>
        </p:nvSpPr>
        <p:spPr/>
        <p:txBody>
          <a:bodyPr/>
          <a:lstStyle/>
          <a:p>
            <a:pPr>
              <a:defRPr/>
            </a:pPr>
            <a:r>
              <a:rPr lang="en-US"/>
              <a:t>CSH2D3 Sistem Basis Data</a:t>
            </a:r>
          </a:p>
        </p:txBody>
      </p:sp>
      <p:sp>
        <p:nvSpPr>
          <p:cNvPr id="10" name="Slide Number Placeholder 9"/>
          <p:cNvSpPr>
            <a:spLocks noGrp="1"/>
          </p:cNvSpPr>
          <p:nvPr>
            <p:ph type="sldNum" sz="quarter" idx="12"/>
          </p:nvPr>
        </p:nvSpPr>
        <p:spPr/>
        <p:txBody>
          <a:bodyPr/>
          <a:lstStyle/>
          <a:p>
            <a:fld id="{BA0534D8-26D7-4B1C-84AF-E1EC3D69C10D}" type="slidenum">
              <a:rPr lang="en-US" altLang="en-US" smtClean="0"/>
              <a:pPr/>
              <a:t>‹#›</a:t>
            </a:fld>
            <a:endParaRPr lang="en-US" altLang="en-US"/>
          </a:p>
        </p:txBody>
      </p:sp>
    </p:spTree>
    <p:extLst>
      <p:ext uri="{BB962C8B-B14F-4D97-AF65-F5344CB8AC3E}">
        <p14:creationId xmlns:p14="http://schemas.microsoft.com/office/powerpoint/2010/main" val="28250252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a:xfrm>
            <a:off x="262465" y="6356350"/>
            <a:ext cx="2743200" cy="365125"/>
          </a:xfrm>
          <a:prstGeom prst="rect">
            <a:avLst/>
          </a:prstGeom>
        </p:spPr>
        <p:txBody>
          <a:bodyPr/>
          <a:lstStyle/>
          <a:p>
            <a:pPr>
              <a:defRPr/>
            </a:pPr>
            <a:endParaRPr lang="en-US"/>
          </a:p>
        </p:txBody>
      </p:sp>
      <p:sp>
        <p:nvSpPr>
          <p:cNvPr id="11" name="Footer Placeholder 10"/>
          <p:cNvSpPr>
            <a:spLocks noGrp="1"/>
          </p:cNvSpPr>
          <p:nvPr>
            <p:ph type="ftr" sz="quarter" idx="11"/>
          </p:nvPr>
        </p:nvSpPr>
        <p:spPr/>
        <p:txBody>
          <a:bodyPr/>
          <a:lstStyle/>
          <a:p>
            <a:pPr>
              <a:defRPr/>
            </a:pPr>
            <a:r>
              <a:rPr lang="en-US"/>
              <a:t>CSH2D3 Sistem Basis Data</a:t>
            </a:r>
          </a:p>
        </p:txBody>
      </p:sp>
      <p:sp>
        <p:nvSpPr>
          <p:cNvPr id="12" name="Slide Number Placeholder 11"/>
          <p:cNvSpPr>
            <a:spLocks noGrp="1"/>
          </p:cNvSpPr>
          <p:nvPr>
            <p:ph type="sldNum" sz="quarter" idx="12"/>
          </p:nvPr>
        </p:nvSpPr>
        <p:spPr/>
        <p:txBody>
          <a:bodyPr/>
          <a:lstStyle/>
          <a:p>
            <a:fld id="{66F86027-5EA4-4411-9058-65076A1FDD2E}" type="slidenum">
              <a:rPr lang="en-US" altLang="en-US" smtClean="0"/>
              <a:pPr/>
              <a:t>‹#›</a:t>
            </a:fld>
            <a:endParaRPr lang="en-US" altLang="en-US"/>
          </a:p>
        </p:txBody>
      </p:sp>
    </p:spTree>
    <p:extLst>
      <p:ext uri="{BB962C8B-B14F-4D97-AF65-F5344CB8AC3E}">
        <p14:creationId xmlns:p14="http://schemas.microsoft.com/office/powerpoint/2010/main" val="423565716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a:xfrm>
            <a:off x="262465" y="6356350"/>
            <a:ext cx="2743200" cy="365125"/>
          </a:xfrm>
          <a:prstGeom prst="rect">
            <a:avLst/>
          </a:prstGeom>
        </p:spPr>
        <p:txBody>
          <a:bodyPr/>
          <a:lstStyle/>
          <a:p>
            <a:pPr>
              <a:defRPr/>
            </a:pPr>
            <a:endParaRPr lang="en-US"/>
          </a:p>
        </p:txBody>
      </p:sp>
      <p:sp>
        <p:nvSpPr>
          <p:cNvPr id="7" name="Footer Placeholder 6"/>
          <p:cNvSpPr>
            <a:spLocks noGrp="1"/>
          </p:cNvSpPr>
          <p:nvPr>
            <p:ph type="ftr" sz="quarter" idx="11"/>
          </p:nvPr>
        </p:nvSpPr>
        <p:spPr/>
        <p:txBody>
          <a:bodyPr/>
          <a:lstStyle/>
          <a:p>
            <a:pPr>
              <a:defRPr/>
            </a:pPr>
            <a:r>
              <a:rPr lang="en-US"/>
              <a:t>CSH2D3 Sistem Basis Data</a:t>
            </a:r>
          </a:p>
        </p:txBody>
      </p:sp>
      <p:sp>
        <p:nvSpPr>
          <p:cNvPr id="8" name="Slide Number Placeholder 7"/>
          <p:cNvSpPr>
            <a:spLocks noGrp="1"/>
          </p:cNvSpPr>
          <p:nvPr>
            <p:ph type="sldNum" sz="quarter" idx="12"/>
          </p:nvPr>
        </p:nvSpPr>
        <p:spPr/>
        <p:txBody>
          <a:bodyPr/>
          <a:lstStyle/>
          <a:p>
            <a:fld id="{82BEB9B7-F63D-4060-8DBB-9E3364929EA3}" type="slidenum">
              <a:rPr lang="en-US" altLang="en-US" smtClean="0"/>
              <a:pPr/>
              <a:t>‹#›</a:t>
            </a:fld>
            <a:endParaRPr lang="en-US" altLang="en-US"/>
          </a:p>
        </p:txBody>
      </p:sp>
    </p:spTree>
    <p:extLst>
      <p:ext uri="{BB962C8B-B14F-4D97-AF65-F5344CB8AC3E}">
        <p14:creationId xmlns:p14="http://schemas.microsoft.com/office/powerpoint/2010/main" val="1169373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262465" y="6356350"/>
            <a:ext cx="2743200" cy="365125"/>
          </a:xfrm>
          <a:prstGeom prst="rect">
            <a:avLst/>
          </a:prstGeom>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CSH2D3 Sistem Basis Data</a:t>
            </a:r>
          </a:p>
        </p:txBody>
      </p:sp>
      <p:sp>
        <p:nvSpPr>
          <p:cNvPr id="7" name="Slide Number Placeholder 6"/>
          <p:cNvSpPr>
            <a:spLocks noGrp="1"/>
          </p:cNvSpPr>
          <p:nvPr>
            <p:ph type="sldNum" sz="quarter" idx="12"/>
          </p:nvPr>
        </p:nvSpPr>
        <p:spPr/>
        <p:txBody>
          <a:bodyPr/>
          <a:lstStyle/>
          <a:p>
            <a:fld id="{683A9FF7-667C-442C-A249-46490550D03A}" type="slidenum">
              <a:rPr lang="en-US" altLang="en-US" smtClean="0"/>
              <a:pPr/>
              <a:t>‹#›</a:t>
            </a:fld>
            <a:endParaRPr lang="en-US" altLang="en-US"/>
          </a:p>
        </p:txBody>
      </p:sp>
    </p:spTree>
    <p:extLst>
      <p:ext uri="{BB962C8B-B14F-4D97-AF65-F5344CB8AC3E}">
        <p14:creationId xmlns:p14="http://schemas.microsoft.com/office/powerpoint/2010/main" val="2620743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a:xfrm>
            <a:off x="262465" y="6356350"/>
            <a:ext cx="2743200" cy="365125"/>
          </a:xfrm>
          <a:prstGeom prst="rect">
            <a:avLst/>
          </a:prstGeom>
        </p:spPr>
        <p:txBody>
          <a:bodyPr/>
          <a:lstStyle/>
          <a:p>
            <a:pPr>
              <a:defRPr/>
            </a:pPr>
            <a:endParaRPr lang="en-US"/>
          </a:p>
        </p:txBody>
      </p:sp>
      <p:sp>
        <p:nvSpPr>
          <p:cNvPr id="9" name="Footer Placeholder 8"/>
          <p:cNvSpPr>
            <a:spLocks noGrp="1"/>
          </p:cNvSpPr>
          <p:nvPr>
            <p:ph type="ftr" sz="quarter" idx="11"/>
          </p:nvPr>
        </p:nvSpPr>
        <p:spPr/>
        <p:txBody>
          <a:bodyPr/>
          <a:lstStyle/>
          <a:p>
            <a:pPr>
              <a:defRPr/>
            </a:pPr>
            <a:r>
              <a:rPr lang="en-US"/>
              <a:t>CSH2D3 Sistem Basis Data</a:t>
            </a:r>
          </a:p>
        </p:txBody>
      </p:sp>
      <p:sp>
        <p:nvSpPr>
          <p:cNvPr id="10" name="Slide Number Placeholder 9"/>
          <p:cNvSpPr>
            <a:spLocks noGrp="1"/>
          </p:cNvSpPr>
          <p:nvPr>
            <p:ph type="sldNum" sz="quarter" idx="12"/>
          </p:nvPr>
        </p:nvSpPr>
        <p:spPr/>
        <p:txBody>
          <a:bodyPr/>
          <a:lstStyle/>
          <a:p>
            <a:fld id="{460D9A53-FC4B-439C-A896-C973ABC3B136}" type="slidenum">
              <a:rPr lang="en-US" altLang="en-US" smtClean="0"/>
              <a:pPr/>
              <a:t>‹#›</a:t>
            </a:fld>
            <a:endParaRPr lang="en-US" altLang="en-US"/>
          </a:p>
        </p:txBody>
      </p:sp>
    </p:spTree>
    <p:extLst>
      <p:ext uri="{BB962C8B-B14F-4D97-AF65-F5344CB8AC3E}">
        <p14:creationId xmlns:p14="http://schemas.microsoft.com/office/powerpoint/2010/main" val="362190346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a:xfrm>
            <a:off x="262465" y="6356350"/>
            <a:ext cx="2743200" cy="365125"/>
          </a:xfrm>
          <a:prstGeom prst="rect">
            <a:avLst/>
          </a:prstGeom>
        </p:spPr>
        <p:txBody>
          <a:bodyPr/>
          <a:lstStyle/>
          <a:p>
            <a:pPr>
              <a:defRPr/>
            </a:pPr>
            <a:endParaRPr lang="en-US"/>
          </a:p>
        </p:txBody>
      </p:sp>
      <p:sp>
        <p:nvSpPr>
          <p:cNvPr id="9" name="Footer Placeholder 8"/>
          <p:cNvSpPr>
            <a:spLocks noGrp="1"/>
          </p:cNvSpPr>
          <p:nvPr>
            <p:ph type="ftr" sz="quarter" idx="11"/>
          </p:nvPr>
        </p:nvSpPr>
        <p:spPr>
          <a:xfrm>
            <a:off x="3499101" y="6356350"/>
            <a:ext cx="5911517" cy="365125"/>
          </a:xfrm>
        </p:spPr>
        <p:txBody>
          <a:bodyPr/>
          <a:lstStyle/>
          <a:p>
            <a:pPr>
              <a:defRPr/>
            </a:pPr>
            <a:r>
              <a:rPr lang="en-US"/>
              <a:t>CSH2D3 Sistem Basis Data</a:t>
            </a:r>
          </a:p>
        </p:txBody>
      </p:sp>
      <p:sp>
        <p:nvSpPr>
          <p:cNvPr id="10" name="Slide Number Placeholder 9"/>
          <p:cNvSpPr>
            <a:spLocks noGrp="1"/>
          </p:cNvSpPr>
          <p:nvPr>
            <p:ph type="sldNum" sz="quarter" idx="12"/>
          </p:nvPr>
        </p:nvSpPr>
        <p:spPr/>
        <p:txBody>
          <a:bodyPr/>
          <a:lstStyle/>
          <a:p>
            <a:fld id="{6F1EBB0D-172C-4579-9C17-4B487A0C072B}" type="slidenum">
              <a:rPr lang="en-US" altLang="en-US" smtClean="0"/>
              <a:pPr/>
              <a:t>‹#›</a:t>
            </a:fld>
            <a:endParaRPr lang="en-US" altLang="en-US"/>
          </a:p>
        </p:txBody>
      </p:sp>
    </p:spTree>
    <p:extLst>
      <p:ext uri="{BB962C8B-B14F-4D97-AF65-F5344CB8AC3E}">
        <p14:creationId xmlns:p14="http://schemas.microsoft.com/office/powerpoint/2010/main" val="3014227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0" y="6356350"/>
            <a:ext cx="3443591" cy="365125"/>
          </a:xfrm>
          <a:prstGeom prst="rect">
            <a:avLst/>
          </a:prstGeom>
          <a:solidFill>
            <a:schemeClr val="accent1"/>
          </a:solidFill>
        </p:spPr>
        <p:txBody>
          <a:bodyPr vert="horz" lIns="91440" tIns="45720" rIns="91440" bIns="45720" rtlCol="0" anchor="ctr"/>
          <a:lstStyle>
            <a:lvl1pPr algn="l">
              <a:defRPr sz="1100">
                <a:solidFill>
                  <a:schemeClr val="bg1">
                    <a:lumMod val="95000"/>
                  </a:schemeClr>
                </a:solidFill>
              </a:defRPr>
            </a:lvl1pPr>
          </a:lstStyle>
          <a:p>
            <a:pPr>
              <a:defRPr/>
            </a:pPr>
            <a:r>
              <a:rPr lang="en-US"/>
              <a:t>CSH2D3 Sistem Basis Data</a:t>
            </a: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ED7C6231-5BD1-4AC8-A0FA-4721E45E2751}" type="slidenum">
              <a:rPr lang="en-US" altLang="en-US" smtClean="0"/>
              <a:pPr/>
              <a:t>‹#›</a:t>
            </a:fld>
            <a:endParaRPr lang="en-US" altLang="en-US"/>
          </a:p>
        </p:txBody>
      </p:sp>
      <p:sp>
        <p:nvSpPr>
          <p:cNvPr id="9" name="Footer Placeholder 4"/>
          <p:cNvSpPr txBox="1">
            <a:spLocks/>
          </p:cNvSpPr>
          <p:nvPr userDrawn="1"/>
        </p:nvSpPr>
        <p:spPr>
          <a:xfrm>
            <a:off x="3869268" y="6356350"/>
            <a:ext cx="6646332" cy="365125"/>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a:t>Introduction – Database Architecture</a:t>
            </a:r>
          </a:p>
        </p:txBody>
      </p:sp>
      <p:pic>
        <p:nvPicPr>
          <p:cNvPr id="10" name="Picture 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60880" y="195556"/>
            <a:ext cx="1904764" cy="380953"/>
          </a:xfrm>
          <a:prstGeom prst="rect">
            <a:avLst/>
          </a:prstGeom>
        </p:spPr>
      </p:pic>
    </p:spTree>
    <p:extLst>
      <p:ext uri="{BB962C8B-B14F-4D97-AF65-F5344CB8AC3E}">
        <p14:creationId xmlns:p14="http://schemas.microsoft.com/office/powerpoint/2010/main" val="109213255"/>
      </p:ext>
    </p:extLst>
  </p:cSld>
  <p:clrMap bg1="lt1" tx1="dk1" bg2="lt2" tx2="dk2" accent1="accent1" accent2="accent2" accent3="accent3" accent4="accent4" accent5="accent5" accent6="accent6" hlink="hlink" folHlink="folHlink"/>
  <p:sldLayoutIdLst>
    <p:sldLayoutId id="2147484452" r:id="rId1"/>
    <p:sldLayoutId id="2147484453" r:id="rId2"/>
    <p:sldLayoutId id="2147484454" r:id="rId3"/>
    <p:sldLayoutId id="2147484455" r:id="rId4"/>
    <p:sldLayoutId id="2147484456" r:id="rId5"/>
    <p:sldLayoutId id="2147484457" r:id="rId6"/>
    <p:sldLayoutId id="2147484458" r:id="rId7"/>
    <p:sldLayoutId id="2147484459" r:id="rId8"/>
    <p:sldLayoutId id="2147484460" r:id="rId9"/>
    <p:sldLayoutId id="2147484461" r:id="rId10"/>
    <p:sldLayoutId id="2147484462"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hyperlink" Target="http://codex.cs.yale.edu/avi/db-book/db6/slide-di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ctrTitle"/>
          </p:nvPr>
        </p:nvSpPr>
        <p:spPr/>
        <p:txBody>
          <a:bodyPr>
            <a:normAutofit/>
          </a:bodyPr>
          <a:lstStyle/>
          <a:p>
            <a:r>
              <a:rPr lang="en-US" altLang="en-US" sz="4800" dirty="0"/>
              <a:t>CSH2D3 - Database System</a:t>
            </a:r>
          </a:p>
        </p:txBody>
      </p:sp>
      <p:sp>
        <p:nvSpPr>
          <p:cNvPr id="3077" name="Rectangle 3"/>
          <p:cNvSpPr>
            <a:spLocks noGrp="1" noChangeArrowheads="1"/>
          </p:cNvSpPr>
          <p:nvPr>
            <p:ph type="subTitle" idx="1"/>
          </p:nvPr>
        </p:nvSpPr>
        <p:spPr/>
        <p:txBody>
          <a:bodyPr/>
          <a:lstStyle/>
          <a:p>
            <a:r>
              <a:rPr lang="en-US" altLang="en-US" dirty="0"/>
              <a:t>Introduction – Database Architecture</a:t>
            </a:r>
          </a:p>
          <a:p>
            <a:endParaRPr lang="en-US" altLang="en-US" dirty="0"/>
          </a:p>
        </p:txBody>
      </p:sp>
      <p:sp>
        <p:nvSpPr>
          <p:cNvPr id="2" name="Rectangle 1"/>
          <p:cNvSpPr/>
          <p:nvPr/>
        </p:nvSpPr>
        <p:spPr>
          <a:xfrm>
            <a:off x="1119680" y="6096000"/>
            <a:ext cx="1968809" cy="369332"/>
          </a:xfrm>
          <a:prstGeom prst="rect">
            <a:avLst/>
          </a:prstGeom>
        </p:spPr>
        <p:txBody>
          <a:bodyPr wrap="none">
            <a:spAutoFit/>
          </a:bodyPr>
          <a:lstStyle/>
          <a:p>
            <a:r>
              <a:rPr lang="en-US" altLang="en-US" dirty="0"/>
              <a:t>16-21 </a:t>
            </a:r>
            <a:r>
              <a:rPr lang="en-US" altLang="en-US" dirty="0" err="1"/>
              <a:t>Januari</a:t>
            </a:r>
            <a:r>
              <a:rPr lang="en-US" altLang="en-US" dirty="0"/>
              <a:t> 2017</a:t>
            </a:r>
            <a:endParaRPr lang="en-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Manager</a:t>
            </a:r>
            <a:endParaRPr lang="en-ID" dirty="0"/>
          </a:p>
        </p:txBody>
      </p:sp>
      <p:sp>
        <p:nvSpPr>
          <p:cNvPr id="3" name="Content Placeholder 2"/>
          <p:cNvSpPr>
            <a:spLocks noGrp="1"/>
          </p:cNvSpPr>
          <p:nvPr>
            <p:ph idx="1"/>
          </p:nvPr>
        </p:nvSpPr>
        <p:spPr/>
        <p:txBody>
          <a:bodyPr/>
          <a:lstStyle/>
          <a:p>
            <a:r>
              <a:rPr lang="en-ID" dirty="0"/>
              <a:t>Storage manager is the component of a database system that provides the interface between the low-level data stored in the database and the application programs and queries submitted to the system.</a:t>
            </a:r>
          </a:p>
          <a:p>
            <a:r>
              <a:rPr lang="en-ID" dirty="0"/>
              <a:t>Storage manager is responsible for storing, retrieving, and updating data in the database.</a:t>
            </a:r>
          </a:p>
          <a:p>
            <a:endParaRPr lang="en-ID" dirty="0"/>
          </a:p>
          <a:p>
            <a:endParaRPr lang="en-ID" dirty="0"/>
          </a:p>
        </p:txBody>
      </p:sp>
      <p:sp>
        <p:nvSpPr>
          <p:cNvPr id="4" name="Footer Placeholder 3"/>
          <p:cNvSpPr>
            <a:spLocks noGrp="1"/>
          </p:cNvSpPr>
          <p:nvPr>
            <p:ph type="ftr" sz="quarter" idx="11"/>
          </p:nvPr>
        </p:nvSpPr>
        <p:spPr/>
        <p:txBody>
          <a:bodyPr/>
          <a:lstStyle/>
          <a:p>
            <a:pPr>
              <a:defRPr/>
            </a:pPr>
            <a:r>
              <a:rPr lang="en-US"/>
              <a:t>CSH2D3 Sistem Basis Data</a:t>
            </a:r>
          </a:p>
        </p:txBody>
      </p:sp>
      <p:sp>
        <p:nvSpPr>
          <p:cNvPr id="5" name="Slide Number Placeholder 4"/>
          <p:cNvSpPr>
            <a:spLocks noGrp="1"/>
          </p:cNvSpPr>
          <p:nvPr>
            <p:ph type="sldNum" sz="quarter" idx="12"/>
          </p:nvPr>
        </p:nvSpPr>
        <p:spPr/>
        <p:txBody>
          <a:bodyPr/>
          <a:lstStyle/>
          <a:p>
            <a:fld id="{CCF896ED-CAB9-41FB-ADE9-EF496D06CFE2}" type="slidenum">
              <a:rPr lang="en-US" altLang="en-US" smtClean="0"/>
              <a:pPr/>
              <a:t>10</a:t>
            </a:fld>
            <a:endParaRPr lang="en-US" altLang="en-US"/>
          </a:p>
        </p:txBody>
      </p:sp>
    </p:spTree>
    <p:extLst>
      <p:ext uri="{BB962C8B-B14F-4D97-AF65-F5344CB8AC3E}">
        <p14:creationId xmlns:p14="http://schemas.microsoft.com/office/powerpoint/2010/main" val="1562890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of Storage Manager</a:t>
            </a:r>
            <a:endParaRPr lang="en-ID" dirty="0"/>
          </a:p>
        </p:txBody>
      </p:sp>
      <p:sp>
        <p:nvSpPr>
          <p:cNvPr id="3" name="Content Placeholder 2"/>
          <p:cNvSpPr>
            <a:spLocks noGrp="1"/>
          </p:cNvSpPr>
          <p:nvPr>
            <p:ph idx="1"/>
          </p:nvPr>
        </p:nvSpPr>
        <p:spPr/>
        <p:txBody>
          <a:bodyPr>
            <a:normAutofit/>
          </a:bodyPr>
          <a:lstStyle/>
          <a:p>
            <a:r>
              <a:rPr lang="en-ID" b="1" dirty="0">
                <a:solidFill>
                  <a:srgbClr val="0070C0"/>
                </a:solidFill>
              </a:rPr>
              <a:t>Authorization and integrity manager</a:t>
            </a:r>
            <a:r>
              <a:rPr lang="en-ID" dirty="0"/>
              <a:t>, which tests for the satisfaction of integrity constraints and checks the authority of users to access data.</a:t>
            </a:r>
          </a:p>
          <a:p>
            <a:r>
              <a:rPr lang="en-ID" b="1" dirty="0">
                <a:solidFill>
                  <a:srgbClr val="0070C0"/>
                </a:solidFill>
              </a:rPr>
              <a:t>Transaction manager</a:t>
            </a:r>
            <a:r>
              <a:rPr lang="en-ID" dirty="0"/>
              <a:t>, which ensures that the database remains in a consistent (correct) state despite system failures, and that concurrent transaction executions proceed without conflicting.</a:t>
            </a:r>
          </a:p>
          <a:p>
            <a:r>
              <a:rPr lang="en-ID" b="1" dirty="0">
                <a:solidFill>
                  <a:srgbClr val="0070C0"/>
                </a:solidFill>
              </a:rPr>
              <a:t>File manager</a:t>
            </a:r>
            <a:r>
              <a:rPr lang="en-ID" dirty="0"/>
              <a:t>, which manages the allocation of space on disk storage and the data structures used to represent information stored on disk.</a:t>
            </a:r>
          </a:p>
          <a:p>
            <a:r>
              <a:rPr lang="en-ID" b="1" dirty="0">
                <a:solidFill>
                  <a:srgbClr val="0070C0"/>
                </a:solidFill>
              </a:rPr>
              <a:t>Buffer manager</a:t>
            </a:r>
            <a:r>
              <a:rPr lang="en-ID" dirty="0"/>
              <a:t>, which is responsible for fetching data from disk storage into main memory, and deciding what data to cache in main memory. The buffer manager is a critical part of the database system, since it enables the database to handle data sizes that are much larger than the size of main memory.</a:t>
            </a:r>
          </a:p>
          <a:p>
            <a:endParaRPr lang="en-ID" dirty="0"/>
          </a:p>
        </p:txBody>
      </p:sp>
      <p:sp>
        <p:nvSpPr>
          <p:cNvPr id="4" name="Footer Placeholder 3"/>
          <p:cNvSpPr>
            <a:spLocks noGrp="1"/>
          </p:cNvSpPr>
          <p:nvPr>
            <p:ph type="ftr" sz="quarter" idx="11"/>
          </p:nvPr>
        </p:nvSpPr>
        <p:spPr/>
        <p:txBody>
          <a:bodyPr/>
          <a:lstStyle/>
          <a:p>
            <a:pPr>
              <a:defRPr/>
            </a:pPr>
            <a:r>
              <a:rPr lang="en-US"/>
              <a:t>CSH2D3 Sistem Basis Data</a:t>
            </a:r>
          </a:p>
        </p:txBody>
      </p:sp>
      <p:sp>
        <p:nvSpPr>
          <p:cNvPr id="5" name="Slide Number Placeholder 4"/>
          <p:cNvSpPr>
            <a:spLocks noGrp="1"/>
          </p:cNvSpPr>
          <p:nvPr>
            <p:ph type="sldNum" sz="quarter" idx="12"/>
          </p:nvPr>
        </p:nvSpPr>
        <p:spPr/>
        <p:txBody>
          <a:bodyPr/>
          <a:lstStyle/>
          <a:p>
            <a:fld id="{CCF896ED-CAB9-41FB-ADE9-EF496D06CFE2}" type="slidenum">
              <a:rPr lang="en-US" altLang="en-US" smtClean="0"/>
              <a:pPr/>
              <a:t>11</a:t>
            </a:fld>
            <a:endParaRPr lang="en-US" altLang="en-US"/>
          </a:p>
        </p:txBody>
      </p:sp>
    </p:spTree>
    <p:extLst>
      <p:ext uri="{BB962C8B-B14F-4D97-AF65-F5344CB8AC3E}">
        <p14:creationId xmlns:p14="http://schemas.microsoft.com/office/powerpoint/2010/main" val="2980954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Storage</a:t>
            </a:r>
            <a:endParaRPr lang="en-ID" dirty="0"/>
          </a:p>
        </p:txBody>
      </p:sp>
      <p:sp>
        <p:nvSpPr>
          <p:cNvPr id="3" name="Content Placeholder 2"/>
          <p:cNvSpPr>
            <a:spLocks noGrp="1"/>
          </p:cNvSpPr>
          <p:nvPr>
            <p:ph idx="1"/>
          </p:nvPr>
        </p:nvSpPr>
        <p:spPr/>
        <p:txBody>
          <a:bodyPr>
            <a:normAutofit/>
          </a:bodyPr>
          <a:lstStyle/>
          <a:p>
            <a:pPr marL="0" indent="0">
              <a:buNone/>
            </a:pPr>
            <a:r>
              <a:rPr lang="en-ID" dirty="0"/>
              <a:t>The storage manager implements several data structures as part of the physical system implementation:</a:t>
            </a:r>
          </a:p>
          <a:p>
            <a:r>
              <a:rPr lang="en-ID" b="1" dirty="0">
                <a:solidFill>
                  <a:srgbClr val="0070C0"/>
                </a:solidFill>
              </a:rPr>
              <a:t>Data files</a:t>
            </a:r>
            <a:r>
              <a:rPr lang="en-ID" dirty="0"/>
              <a:t>, which store the database itself.</a:t>
            </a:r>
          </a:p>
          <a:p>
            <a:r>
              <a:rPr lang="en-ID" b="1" dirty="0">
                <a:solidFill>
                  <a:srgbClr val="0070C0"/>
                </a:solidFill>
              </a:rPr>
              <a:t>Data dictionary</a:t>
            </a:r>
            <a:r>
              <a:rPr lang="en-ID" dirty="0"/>
              <a:t>, which stores metadata about the structure of the database, in particular the schema of the database.</a:t>
            </a:r>
          </a:p>
          <a:p>
            <a:r>
              <a:rPr lang="en-ID" b="1" dirty="0">
                <a:solidFill>
                  <a:srgbClr val="0070C0"/>
                </a:solidFill>
              </a:rPr>
              <a:t>Indices</a:t>
            </a:r>
            <a:r>
              <a:rPr lang="en-ID" dirty="0"/>
              <a:t>, which can provide fast access to data items. Like the index in this textbook, a database index provides pointers to those data items that hold a particular value. For example, we could use an index to find the instructor record with a particular </a:t>
            </a:r>
            <a:r>
              <a:rPr lang="en-ID" dirty="0" err="1"/>
              <a:t>ID,or</a:t>
            </a:r>
            <a:r>
              <a:rPr lang="en-ID" dirty="0"/>
              <a:t> all instructor records with a particular name</a:t>
            </a:r>
          </a:p>
          <a:p>
            <a:r>
              <a:rPr lang="en-ID" b="1" dirty="0">
                <a:solidFill>
                  <a:srgbClr val="0070C0"/>
                </a:solidFill>
              </a:rPr>
              <a:t>Hashing</a:t>
            </a:r>
            <a:r>
              <a:rPr lang="en-ID" dirty="0"/>
              <a:t> is an alternative to indexing that is faster in some but not all cases.</a:t>
            </a:r>
          </a:p>
          <a:p>
            <a:endParaRPr lang="en-ID" dirty="0"/>
          </a:p>
        </p:txBody>
      </p:sp>
      <p:sp>
        <p:nvSpPr>
          <p:cNvPr id="4" name="Footer Placeholder 3"/>
          <p:cNvSpPr>
            <a:spLocks noGrp="1"/>
          </p:cNvSpPr>
          <p:nvPr>
            <p:ph type="ftr" sz="quarter" idx="11"/>
          </p:nvPr>
        </p:nvSpPr>
        <p:spPr/>
        <p:txBody>
          <a:bodyPr/>
          <a:lstStyle/>
          <a:p>
            <a:pPr>
              <a:defRPr/>
            </a:pPr>
            <a:r>
              <a:rPr lang="en-US"/>
              <a:t>CSH2D3 Sistem Basis Data</a:t>
            </a:r>
          </a:p>
        </p:txBody>
      </p:sp>
      <p:sp>
        <p:nvSpPr>
          <p:cNvPr id="5" name="Slide Number Placeholder 4"/>
          <p:cNvSpPr>
            <a:spLocks noGrp="1"/>
          </p:cNvSpPr>
          <p:nvPr>
            <p:ph type="sldNum" sz="quarter" idx="12"/>
          </p:nvPr>
        </p:nvSpPr>
        <p:spPr/>
        <p:txBody>
          <a:bodyPr/>
          <a:lstStyle/>
          <a:p>
            <a:fld id="{CCF896ED-CAB9-41FB-ADE9-EF496D06CFE2}" type="slidenum">
              <a:rPr lang="en-US" altLang="en-US" smtClean="0"/>
              <a:pPr/>
              <a:t>12</a:t>
            </a:fld>
            <a:endParaRPr lang="en-US" altLang="en-US"/>
          </a:p>
        </p:txBody>
      </p:sp>
    </p:spTree>
    <p:extLst>
      <p:ext uri="{BB962C8B-B14F-4D97-AF65-F5344CB8AC3E}">
        <p14:creationId xmlns:p14="http://schemas.microsoft.com/office/powerpoint/2010/main" val="292737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a:t>Two-tier and three-tier </a:t>
            </a:r>
            <a:r>
              <a:rPr lang="en-ID" dirty="0" err="1"/>
              <a:t>architec</a:t>
            </a:r>
            <a:r>
              <a:rPr lang="en-US" dirty="0" err="1"/>
              <a:t>ture</a:t>
            </a:r>
            <a:endParaRPr lang="en-ID" dirty="0"/>
          </a:p>
        </p:txBody>
      </p:sp>
      <p:sp>
        <p:nvSpPr>
          <p:cNvPr id="4" name="Footer Placeholder 3"/>
          <p:cNvSpPr>
            <a:spLocks noGrp="1"/>
          </p:cNvSpPr>
          <p:nvPr>
            <p:ph type="ftr" sz="quarter" idx="11"/>
          </p:nvPr>
        </p:nvSpPr>
        <p:spPr/>
        <p:txBody>
          <a:bodyPr/>
          <a:lstStyle/>
          <a:p>
            <a:pPr>
              <a:defRPr/>
            </a:pPr>
            <a:r>
              <a:rPr lang="en-US"/>
              <a:t>CSH2D3 Sistem Basis Data</a:t>
            </a:r>
          </a:p>
        </p:txBody>
      </p:sp>
      <p:sp>
        <p:nvSpPr>
          <p:cNvPr id="5" name="Slide Number Placeholder 4"/>
          <p:cNvSpPr>
            <a:spLocks noGrp="1"/>
          </p:cNvSpPr>
          <p:nvPr>
            <p:ph type="sldNum" sz="quarter" idx="12"/>
          </p:nvPr>
        </p:nvSpPr>
        <p:spPr/>
        <p:txBody>
          <a:bodyPr/>
          <a:lstStyle/>
          <a:p>
            <a:fld id="{CCF896ED-CAB9-41FB-ADE9-EF496D06CFE2}" type="slidenum">
              <a:rPr lang="en-US" altLang="en-US" smtClean="0"/>
              <a:pPr/>
              <a:t>13</a:t>
            </a:fld>
            <a:endParaRPr lang="en-US" altLang="en-US"/>
          </a:p>
        </p:txBody>
      </p:sp>
      <p:pic>
        <p:nvPicPr>
          <p:cNvPr id="6" name="Picture 5"/>
          <p:cNvPicPr>
            <a:picLocks noChangeAspect="1"/>
          </p:cNvPicPr>
          <p:nvPr/>
        </p:nvPicPr>
        <p:blipFill>
          <a:blip r:embed="rId2"/>
          <a:stretch>
            <a:fillRect/>
          </a:stretch>
        </p:blipFill>
        <p:spPr>
          <a:xfrm>
            <a:off x="4343400" y="1371600"/>
            <a:ext cx="6440424" cy="4086338"/>
          </a:xfrm>
          <a:prstGeom prst="rect">
            <a:avLst/>
          </a:prstGeom>
        </p:spPr>
      </p:pic>
      <p:sp>
        <p:nvSpPr>
          <p:cNvPr id="7" name="Rectangle 6"/>
          <p:cNvSpPr/>
          <p:nvPr/>
        </p:nvSpPr>
        <p:spPr>
          <a:xfrm>
            <a:off x="3886200" y="733736"/>
            <a:ext cx="7620000" cy="369332"/>
          </a:xfrm>
          <a:prstGeom prst="rect">
            <a:avLst/>
          </a:prstGeom>
        </p:spPr>
        <p:txBody>
          <a:bodyPr wrap="square">
            <a:spAutoFit/>
          </a:bodyPr>
          <a:lstStyle/>
          <a:p>
            <a:r>
              <a:rPr lang="en-ID" dirty="0"/>
              <a:t>Database applications are usually partitioned into two or three parts, as follow:</a:t>
            </a:r>
          </a:p>
        </p:txBody>
      </p:sp>
    </p:spTree>
    <p:extLst>
      <p:ext uri="{BB962C8B-B14F-4D97-AF65-F5344CB8AC3E}">
        <p14:creationId xmlns:p14="http://schemas.microsoft.com/office/powerpoint/2010/main" val="210360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a:t>Two-tier and three-tier </a:t>
            </a:r>
            <a:r>
              <a:rPr lang="en-ID" dirty="0" err="1"/>
              <a:t>architec</a:t>
            </a:r>
            <a:r>
              <a:rPr lang="en-US" dirty="0" err="1"/>
              <a:t>ture</a:t>
            </a:r>
            <a:endParaRPr lang="en-ID" dirty="0"/>
          </a:p>
        </p:txBody>
      </p:sp>
      <p:sp>
        <p:nvSpPr>
          <p:cNvPr id="3" name="Content Placeholder 2"/>
          <p:cNvSpPr>
            <a:spLocks noGrp="1"/>
          </p:cNvSpPr>
          <p:nvPr>
            <p:ph idx="1"/>
          </p:nvPr>
        </p:nvSpPr>
        <p:spPr/>
        <p:txBody>
          <a:bodyPr>
            <a:normAutofit/>
          </a:bodyPr>
          <a:lstStyle/>
          <a:p>
            <a:r>
              <a:rPr lang="en-ID" dirty="0"/>
              <a:t>In a </a:t>
            </a:r>
            <a:r>
              <a:rPr lang="en-ID" b="1" dirty="0">
                <a:solidFill>
                  <a:srgbClr val="0070C0"/>
                </a:solidFill>
              </a:rPr>
              <a:t>two-tier architecture</a:t>
            </a:r>
            <a:r>
              <a:rPr lang="en-ID" dirty="0"/>
              <a:t>, the application resides at the client machine, where it invokes database system functionality at the server machine through query language statements. Application program interface standards like ODBC and JDBC are used for interaction between the client and the server.</a:t>
            </a:r>
          </a:p>
          <a:p>
            <a:r>
              <a:rPr lang="en-ID" dirty="0"/>
              <a:t>In contrast, in a </a:t>
            </a:r>
            <a:r>
              <a:rPr lang="en-ID" b="1" dirty="0">
                <a:solidFill>
                  <a:srgbClr val="0070C0"/>
                </a:solidFill>
              </a:rPr>
              <a:t>three-tier architecture</a:t>
            </a:r>
            <a:r>
              <a:rPr lang="en-ID" dirty="0"/>
              <a:t>, the client machine acts as merely a front end and does not contain any direct database calls. Instead, the client end communicates with an application server, usually through a forms interface.</a:t>
            </a:r>
          </a:p>
          <a:p>
            <a:r>
              <a:rPr lang="en-ID" dirty="0"/>
              <a:t>The application server in turn communicates with a database system to access data. The business logic of the application, which says what actions to carry out under what conditions, is embedded in the application server, instead of being distributed across multiple clients. Three-tier applications are more appropriate for large applications, and for applications that run on the World Wide Web.</a:t>
            </a:r>
          </a:p>
          <a:p>
            <a:endParaRPr lang="en-ID" dirty="0"/>
          </a:p>
        </p:txBody>
      </p:sp>
      <p:sp>
        <p:nvSpPr>
          <p:cNvPr id="4" name="Footer Placeholder 3"/>
          <p:cNvSpPr>
            <a:spLocks noGrp="1"/>
          </p:cNvSpPr>
          <p:nvPr>
            <p:ph type="ftr" sz="quarter" idx="11"/>
          </p:nvPr>
        </p:nvSpPr>
        <p:spPr/>
        <p:txBody>
          <a:bodyPr/>
          <a:lstStyle/>
          <a:p>
            <a:pPr>
              <a:defRPr/>
            </a:pPr>
            <a:r>
              <a:rPr lang="en-US"/>
              <a:t>CSH2D3 Sistem Basis Data</a:t>
            </a:r>
          </a:p>
        </p:txBody>
      </p:sp>
      <p:sp>
        <p:nvSpPr>
          <p:cNvPr id="5" name="Slide Number Placeholder 4"/>
          <p:cNvSpPr>
            <a:spLocks noGrp="1"/>
          </p:cNvSpPr>
          <p:nvPr>
            <p:ph type="sldNum" sz="quarter" idx="12"/>
          </p:nvPr>
        </p:nvSpPr>
        <p:spPr/>
        <p:txBody>
          <a:bodyPr/>
          <a:lstStyle/>
          <a:p>
            <a:fld id="{CCF896ED-CAB9-41FB-ADE9-EF496D06CFE2}" type="slidenum">
              <a:rPr lang="en-US" altLang="en-US" smtClean="0"/>
              <a:pPr/>
              <a:t>14</a:t>
            </a:fld>
            <a:endParaRPr lang="en-US" altLang="en-US"/>
          </a:p>
        </p:txBody>
      </p:sp>
    </p:spTree>
    <p:extLst>
      <p:ext uri="{BB962C8B-B14F-4D97-AF65-F5344CB8AC3E}">
        <p14:creationId xmlns:p14="http://schemas.microsoft.com/office/powerpoint/2010/main" val="2698901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CSH2D3 Sistem Basis Data</a:t>
            </a:r>
          </a:p>
        </p:txBody>
      </p:sp>
      <p:sp>
        <p:nvSpPr>
          <p:cNvPr id="5" name="Slide Number Placeholder 4"/>
          <p:cNvSpPr>
            <a:spLocks noGrp="1"/>
          </p:cNvSpPr>
          <p:nvPr>
            <p:ph type="sldNum" sz="quarter" idx="12"/>
          </p:nvPr>
        </p:nvSpPr>
        <p:spPr/>
        <p:txBody>
          <a:bodyPr/>
          <a:lstStyle/>
          <a:p>
            <a:fld id="{CCF896ED-CAB9-41FB-ADE9-EF496D06CFE2}" type="slidenum">
              <a:rPr lang="en-US" altLang="en-US" smtClean="0"/>
              <a:pPr/>
              <a:t>15</a:t>
            </a:fld>
            <a:endParaRPr lang="en-US" altLang="en-US"/>
          </a:p>
        </p:txBody>
      </p:sp>
      <p:graphicFrame>
        <p:nvGraphicFramePr>
          <p:cNvPr id="3" name="Content Placeholder 2"/>
          <p:cNvGraphicFramePr>
            <a:graphicFrameLocks noGrp="1"/>
          </p:cNvGraphicFramePr>
          <p:nvPr>
            <p:ph idx="4294967295"/>
            <p:extLst>
              <p:ext uri="{D42A27DB-BD31-4B8C-83A1-F6EECF244321}">
                <p14:modId xmlns:p14="http://schemas.microsoft.com/office/powerpoint/2010/main" val="3080763424"/>
              </p:ext>
            </p:extLst>
          </p:nvPr>
        </p:nvGraphicFramePr>
        <p:xfrm>
          <a:off x="4038600" y="1676400"/>
          <a:ext cx="5943600" cy="4375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p:cNvSpPr/>
          <p:nvPr/>
        </p:nvSpPr>
        <p:spPr>
          <a:xfrm>
            <a:off x="3733800" y="753070"/>
            <a:ext cx="7924800" cy="646331"/>
          </a:xfrm>
          <a:prstGeom prst="rect">
            <a:avLst/>
          </a:prstGeom>
        </p:spPr>
        <p:txBody>
          <a:bodyPr wrap="square">
            <a:spAutoFit/>
          </a:bodyPr>
          <a:lstStyle/>
          <a:p>
            <a:r>
              <a:rPr lang="en-ID" dirty="0">
                <a:latin typeface="Times New Roman" panose="02020603050405020304" pitchFamily="18" charset="0"/>
              </a:rPr>
              <a:t>The architecture of a database system is greatly influenced by the underlying</a:t>
            </a:r>
          </a:p>
          <a:p>
            <a:r>
              <a:rPr lang="en-ID" dirty="0">
                <a:latin typeface="Times New Roman" panose="02020603050405020304" pitchFamily="18" charset="0"/>
              </a:rPr>
              <a:t>computer system on which the database system runs. </a:t>
            </a:r>
            <a:endParaRPr lang="en-ID" dirty="0">
              <a:effectLst/>
              <a:latin typeface="Times New Roman" panose="02020603050405020304" pitchFamily="18" charset="0"/>
            </a:endParaRPr>
          </a:p>
        </p:txBody>
      </p:sp>
      <p:sp>
        <p:nvSpPr>
          <p:cNvPr id="8" name="Title 1"/>
          <p:cNvSpPr>
            <a:spLocks noGrp="1"/>
          </p:cNvSpPr>
          <p:nvPr>
            <p:ph type="title"/>
          </p:nvPr>
        </p:nvSpPr>
        <p:spPr>
          <a:xfrm>
            <a:off x="252919" y="1123837"/>
            <a:ext cx="2947482" cy="4601183"/>
          </a:xfrm>
        </p:spPr>
        <p:txBody>
          <a:bodyPr>
            <a:normAutofit/>
          </a:bodyPr>
          <a:lstStyle/>
          <a:p>
            <a:r>
              <a:rPr lang="en-ID" sz="4400" dirty="0"/>
              <a:t>Database System Architecture</a:t>
            </a:r>
            <a:endParaRPr lang="en-ID"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a:ea typeface="+mj-ea"/>
              </a:rPr>
              <a:t>Centralized Systems</a:t>
            </a:r>
          </a:p>
        </p:txBody>
      </p:sp>
      <p:sp>
        <p:nvSpPr>
          <p:cNvPr id="19459" name="Rectangle 3"/>
          <p:cNvSpPr>
            <a:spLocks noGrp="1" noChangeArrowheads="1"/>
          </p:cNvSpPr>
          <p:nvPr>
            <p:ph type="body" idx="4294967295"/>
          </p:nvPr>
        </p:nvSpPr>
        <p:spPr/>
        <p:txBody>
          <a:bodyPr/>
          <a:lstStyle/>
          <a:p>
            <a:r>
              <a:rPr lang="en-US" altLang="en-US" dirty="0"/>
              <a:t>Run on a single computer system and do not interact with other computer systems.</a:t>
            </a:r>
          </a:p>
          <a:p>
            <a:r>
              <a:rPr lang="en-US" altLang="en-US" dirty="0"/>
              <a:t>General-purpose computer system: one to a few CPUs and a number of device controllers that are connected through a common bus that provides access to shared memory.</a:t>
            </a:r>
          </a:p>
          <a:p>
            <a:r>
              <a:rPr lang="en-US" altLang="en-US" dirty="0"/>
              <a:t>Single-user system (e.g., personal computer or workstation): desk-top unit, single user, usually has only one CPU  and one or two hard disks; the OS may support only one user.</a:t>
            </a:r>
          </a:p>
          <a:p>
            <a:r>
              <a:rPr lang="en-US" altLang="en-US" dirty="0"/>
              <a:t>Multi-user system: more disks, more memory, multiple CPUs, and a multi-user OS. Serve a large number of users who are connected to the system vie terminals. Often called </a:t>
            </a:r>
            <a:r>
              <a:rPr lang="en-US" altLang="en-US" i="1" dirty="0"/>
              <a:t>server </a:t>
            </a:r>
            <a:r>
              <a:rPr lang="en-US" altLang="en-US" dirty="0"/>
              <a:t>systems.</a:t>
            </a:r>
          </a:p>
          <a:p>
            <a:endParaRPr lang="en-US" altLang="en-US" dirty="0"/>
          </a:p>
        </p:txBody>
      </p:sp>
      <p:sp>
        <p:nvSpPr>
          <p:cNvPr id="4"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82BEB9B7-F63D-4060-8DBB-9E3364929EA3}" type="slidenum">
              <a:rPr lang="en-US" altLang="en-US" smtClean="0"/>
              <a:pPr/>
              <a:t>16</a:t>
            </a:fld>
            <a:endParaRPr lang="en-US" altLang="en-US"/>
          </a:p>
        </p:txBody>
      </p:sp>
    </p:spTree>
    <p:extLst>
      <p:ext uri="{BB962C8B-B14F-4D97-AF65-F5344CB8AC3E}">
        <p14:creationId xmlns:p14="http://schemas.microsoft.com/office/powerpoint/2010/main" val="2257420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defRPr/>
            </a:pPr>
            <a:r>
              <a:rPr lang="en-US">
                <a:ea typeface="+mj-ea"/>
              </a:rPr>
              <a:t>A Centralized Computer System</a:t>
            </a:r>
          </a:p>
        </p:txBody>
      </p:sp>
      <p:sp>
        <p:nvSpPr>
          <p:cNvPr id="4" name="Footer Placeholder 1"/>
          <p:cNvSpPr>
            <a:spLocks noGrp="1"/>
          </p:cNvSpPr>
          <p:nvPr>
            <p:ph type="ftr" sz="quarter" idx="11"/>
          </p:nvPr>
        </p:nvSpPr>
        <p:spPr/>
        <p:txBody>
          <a:bodyPr/>
          <a:lstStyle/>
          <a:p>
            <a:pPr>
              <a:defRPr/>
            </a:pPr>
            <a:r>
              <a:rPr lang="en-US" dirty="0"/>
              <a:t>CSH2D3 </a:t>
            </a:r>
            <a:r>
              <a:rPr lang="en-US" dirty="0" err="1"/>
              <a:t>Sistem</a:t>
            </a:r>
            <a:r>
              <a:rPr lang="en-US" dirty="0"/>
              <a:t> Basis Data</a:t>
            </a:r>
          </a:p>
        </p:txBody>
      </p:sp>
      <p:pic>
        <p:nvPicPr>
          <p:cNvPr id="2150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752600"/>
            <a:ext cx="7832725" cy="383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CCF896ED-CAB9-41FB-ADE9-EF496D06CFE2}" type="slidenum">
              <a:rPr lang="en-US" altLang="en-US" smtClean="0"/>
              <a:pPr/>
              <a:t>17</a:t>
            </a:fld>
            <a:endParaRPr lang="en-US" altLang="en-US"/>
          </a:p>
        </p:txBody>
      </p:sp>
    </p:spTree>
    <p:extLst>
      <p:ext uri="{BB962C8B-B14F-4D97-AF65-F5344CB8AC3E}">
        <p14:creationId xmlns:p14="http://schemas.microsoft.com/office/powerpoint/2010/main" val="3613234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a:ea typeface="+mj-ea"/>
              </a:rPr>
              <a:t>Client-Server Systems</a:t>
            </a:r>
          </a:p>
        </p:txBody>
      </p:sp>
      <p:sp>
        <p:nvSpPr>
          <p:cNvPr id="23555" name="Rectangle 3"/>
          <p:cNvSpPr>
            <a:spLocks noGrp="1" noChangeArrowheads="1"/>
          </p:cNvSpPr>
          <p:nvPr>
            <p:ph type="body" idx="4294967295"/>
          </p:nvPr>
        </p:nvSpPr>
        <p:spPr>
          <a:xfrm>
            <a:off x="3733800" y="762000"/>
            <a:ext cx="7772400" cy="1905000"/>
          </a:xfrm>
        </p:spPr>
        <p:txBody>
          <a:bodyPr/>
          <a:lstStyle/>
          <a:p>
            <a:pPr marL="0" indent="0" algn="ctr">
              <a:buNone/>
            </a:pPr>
            <a:r>
              <a:rPr lang="en-US" altLang="en-US" dirty="0"/>
              <a:t>Server systems satisfy requests generated at </a:t>
            </a:r>
            <a:r>
              <a:rPr lang="en-US" altLang="en-US" i="1" dirty="0"/>
              <a:t>m</a:t>
            </a:r>
            <a:r>
              <a:rPr lang="en-US" altLang="en-US" dirty="0"/>
              <a:t> client systems, whose general structure is shown below:</a:t>
            </a:r>
          </a:p>
        </p:txBody>
      </p:sp>
      <p:pic>
        <p:nvPicPr>
          <p:cNvPr id="23556"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805112"/>
            <a:ext cx="8034338"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82BEB9B7-F63D-4060-8DBB-9E3364929EA3}" type="slidenum">
              <a:rPr lang="en-US" altLang="en-US" smtClean="0"/>
              <a:pPr/>
              <a:t>18</a:t>
            </a:fld>
            <a:endParaRPr lang="en-US" altLang="en-US"/>
          </a:p>
        </p:txBody>
      </p:sp>
    </p:spTree>
    <p:extLst>
      <p:ext uri="{BB962C8B-B14F-4D97-AF65-F5344CB8AC3E}">
        <p14:creationId xmlns:p14="http://schemas.microsoft.com/office/powerpoint/2010/main" val="2102781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ea typeface="+mj-ea"/>
              </a:rPr>
              <a:t>Client-Server Systems (Cont.)</a:t>
            </a:r>
          </a:p>
        </p:txBody>
      </p:sp>
      <p:sp>
        <p:nvSpPr>
          <p:cNvPr id="25603" name="Rectangle 3"/>
          <p:cNvSpPr>
            <a:spLocks noGrp="1" noChangeArrowheads="1"/>
          </p:cNvSpPr>
          <p:nvPr>
            <p:ph type="body" idx="4294967295"/>
          </p:nvPr>
        </p:nvSpPr>
        <p:spPr>
          <a:xfrm>
            <a:off x="3505200" y="762246"/>
            <a:ext cx="8183562" cy="2873375"/>
          </a:xfrm>
        </p:spPr>
        <p:txBody>
          <a:bodyPr/>
          <a:lstStyle/>
          <a:p>
            <a:r>
              <a:rPr lang="en-US" altLang="en-US" dirty="0"/>
              <a:t>Database functionality can be divided into:</a:t>
            </a:r>
          </a:p>
          <a:p>
            <a:pPr lvl="1"/>
            <a:r>
              <a:rPr lang="en-US" altLang="en-US" b="1" dirty="0">
                <a:solidFill>
                  <a:srgbClr val="000099"/>
                </a:solidFill>
                <a:ea typeface="ＭＳ Ｐゴシック" panose="020B0600070205080204" pitchFamily="34" charset="-128"/>
              </a:rPr>
              <a:t>Back-end</a:t>
            </a:r>
            <a:r>
              <a:rPr lang="en-US" altLang="en-US" dirty="0">
                <a:ea typeface="ＭＳ Ｐゴシック" panose="020B0600070205080204" pitchFamily="34" charset="-128"/>
              </a:rPr>
              <a:t>: manages access structures, query evaluation and optimization, concurrency control and recovery.</a:t>
            </a:r>
          </a:p>
          <a:p>
            <a:pPr lvl="1"/>
            <a:r>
              <a:rPr lang="en-US" altLang="en-US" b="1" dirty="0">
                <a:solidFill>
                  <a:srgbClr val="000099"/>
                </a:solidFill>
                <a:ea typeface="ＭＳ Ｐゴシック" panose="020B0600070205080204" pitchFamily="34" charset="-128"/>
              </a:rPr>
              <a:t>Front-end</a:t>
            </a:r>
            <a:r>
              <a:rPr lang="en-US" altLang="en-US" dirty="0">
                <a:ea typeface="ＭＳ Ｐゴシック" panose="020B0600070205080204" pitchFamily="34" charset="-128"/>
              </a:rPr>
              <a:t>: consists of tools such as </a:t>
            </a:r>
            <a:r>
              <a:rPr lang="en-US" altLang="en-US" i="1" dirty="0">
                <a:ea typeface="ＭＳ Ｐゴシック" panose="020B0600070205080204" pitchFamily="34" charset="-128"/>
              </a:rPr>
              <a:t>forms</a:t>
            </a:r>
            <a:r>
              <a:rPr lang="en-US" altLang="en-US" dirty="0">
                <a:ea typeface="ＭＳ Ｐゴシック" panose="020B0600070205080204" pitchFamily="34" charset="-128"/>
              </a:rPr>
              <a:t>, </a:t>
            </a:r>
            <a:r>
              <a:rPr lang="en-US" altLang="en-US" i="1" dirty="0">
                <a:ea typeface="ＭＳ Ｐゴシック" panose="020B0600070205080204" pitchFamily="34" charset="-128"/>
              </a:rPr>
              <a:t>report-writers</a:t>
            </a:r>
            <a:r>
              <a:rPr lang="en-US" altLang="en-US" dirty="0">
                <a:ea typeface="ＭＳ Ｐゴシック" panose="020B0600070205080204" pitchFamily="34" charset="-128"/>
              </a:rPr>
              <a:t>, and graphical user interface facilities.</a:t>
            </a:r>
          </a:p>
          <a:p>
            <a:r>
              <a:rPr lang="en-US" altLang="en-US" dirty="0"/>
              <a:t>The interface between the front-end and the back-end is through SQL or through an application program interface.</a:t>
            </a:r>
          </a:p>
        </p:txBody>
      </p:sp>
      <p:pic>
        <p:nvPicPr>
          <p:cNvPr id="256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1974" y="3424428"/>
            <a:ext cx="6450013"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82BEB9B7-F63D-4060-8DBB-9E3364929EA3}" type="slidenum">
              <a:rPr lang="en-US" altLang="en-US" smtClean="0"/>
              <a:pPr/>
              <a:t>19</a:t>
            </a:fld>
            <a:endParaRPr lang="en-US" altLang="en-US"/>
          </a:p>
        </p:txBody>
      </p:sp>
    </p:spTree>
    <p:extLst>
      <p:ext uri="{BB962C8B-B14F-4D97-AF65-F5344CB8AC3E}">
        <p14:creationId xmlns:p14="http://schemas.microsoft.com/office/powerpoint/2010/main" val="2598109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3886200" y="703453"/>
            <a:ext cx="7315200" cy="3255264"/>
          </a:xfrm>
        </p:spPr>
        <p:txBody>
          <a:bodyPr anchor="t"/>
          <a:lstStyle/>
          <a:p>
            <a:r>
              <a:rPr lang="en-US" altLang="en-US" dirty="0"/>
              <a:t>Introduction</a:t>
            </a:r>
          </a:p>
        </p:txBody>
      </p:sp>
      <p:graphicFrame>
        <p:nvGraphicFramePr>
          <p:cNvPr id="4" name="Diagram 3"/>
          <p:cNvGraphicFramePr/>
          <p:nvPr>
            <p:extLst>
              <p:ext uri="{D42A27DB-BD31-4B8C-83A1-F6EECF244321}">
                <p14:modId xmlns:p14="http://schemas.microsoft.com/office/powerpoint/2010/main" val="2426881553"/>
              </p:ext>
            </p:extLst>
          </p:nvPr>
        </p:nvGraphicFramePr>
        <p:xfrm>
          <a:off x="3886200" y="2438400"/>
          <a:ext cx="7315200" cy="3148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1"/>
          <p:cNvSpPr>
            <a:spLocks noGrp="1"/>
          </p:cNvSpPr>
          <p:nvPr>
            <p:ph type="ftr" sz="quarter" idx="11"/>
          </p:nvPr>
        </p:nvSpPr>
        <p:spPr/>
        <p:txBody>
          <a:bodyPr/>
          <a:lstStyle/>
          <a:p>
            <a:pPr>
              <a:defRPr/>
            </a:pPr>
            <a:r>
              <a:rPr lang="en-US" dirty="0"/>
              <a:t>CSH2D3 </a:t>
            </a:r>
            <a:r>
              <a:rPr lang="en-US" dirty="0" err="1"/>
              <a:t>Sistem</a:t>
            </a:r>
            <a:r>
              <a:rPr lang="en-US" dirty="0"/>
              <a:t> Basis Data</a:t>
            </a:r>
          </a:p>
        </p:txBody>
      </p:sp>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5660FA8-C3FF-4055-A16B-0DE3963259AF}" type="slidenum">
              <a:rPr lang="en-US" altLang="en-US" sz="1200" b="0">
                <a:solidFill>
                  <a:schemeClr val="accent1"/>
                </a:solidFill>
                <a:latin typeface="+mn-lt"/>
              </a:rPr>
              <a:pPr/>
              <a:t>2</a:t>
            </a:fld>
            <a:endParaRPr lang="en-US" altLang="en-US" sz="1200" b="0">
              <a:solidFill>
                <a:schemeClr val="accent1"/>
              </a:solidFill>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a:ea typeface="+mj-ea"/>
              </a:rPr>
              <a:t>Client-Server Systems (Cont.)</a:t>
            </a:r>
          </a:p>
        </p:txBody>
      </p:sp>
      <p:sp>
        <p:nvSpPr>
          <p:cNvPr id="27651" name="Rectangle 3"/>
          <p:cNvSpPr>
            <a:spLocks noGrp="1" noChangeArrowheads="1"/>
          </p:cNvSpPr>
          <p:nvPr>
            <p:ph type="body" idx="4294967295"/>
          </p:nvPr>
        </p:nvSpPr>
        <p:spPr/>
        <p:txBody>
          <a:bodyPr>
            <a:normAutofit/>
          </a:bodyPr>
          <a:lstStyle/>
          <a:p>
            <a:pPr marL="0" indent="0">
              <a:lnSpc>
                <a:spcPct val="100000"/>
              </a:lnSpc>
              <a:buNone/>
            </a:pPr>
            <a:r>
              <a:rPr lang="en-US" altLang="en-US" sz="2800" dirty="0"/>
              <a:t>Advantages of replacing mainframes with networks of workstations or personal computers connected to back-end server machines:</a:t>
            </a:r>
          </a:p>
          <a:p>
            <a:pPr lvl="1">
              <a:lnSpc>
                <a:spcPct val="100000"/>
              </a:lnSpc>
            </a:pPr>
            <a:r>
              <a:rPr lang="en-US" altLang="en-US" sz="2400" dirty="0">
                <a:ea typeface="ＭＳ Ｐゴシック" panose="020B0600070205080204" pitchFamily="34" charset="-128"/>
              </a:rPr>
              <a:t>better functionality for the cost</a:t>
            </a:r>
          </a:p>
          <a:p>
            <a:pPr lvl="1">
              <a:lnSpc>
                <a:spcPct val="100000"/>
              </a:lnSpc>
            </a:pPr>
            <a:r>
              <a:rPr lang="en-US" altLang="en-US" sz="2400" dirty="0">
                <a:ea typeface="ＭＳ Ｐゴシック" panose="020B0600070205080204" pitchFamily="34" charset="-128"/>
              </a:rPr>
              <a:t>flexibility in locating resources and expanding facilities</a:t>
            </a:r>
          </a:p>
          <a:p>
            <a:pPr lvl="1">
              <a:lnSpc>
                <a:spcPct val="100000"/>
              </a:lnSpc>
            </a:pPr>
            <a:r>
              <a:rPr lang="en-US" altLang="en-US" sz="2400" dirty="0">
                <a:ea typeface="ＭＳ Ｐゴシック" panose="020B0600070205080204" pitchFamily="34" charset="-128"/>
              </a:rPr>
              <a:t>better user interfaces</a:t>
            </a:r>
          </a:p>
          <a:p>
            <a:pPr lvl="1">
              <a:lnSpc>
                <a:spcPct val="100000"/>
              </a:lnSpc>
            </a:pPr>
            <a:r>
              <a:rPr lang="en-US" altLang="en-US" sz="2400" dirty="0">
                <a:ea typeface="ＭＳ Ｐゴシック" panose="020B0600070205080204" pitchFamily="34" charset="-128"/>
              </a:rPr>
              <a:t>easier maintenance</a:t>
            </a:r>
          </a:p>
        </p:txBody>
      </p:sp>
      <p:sp>
        <p:nvSpPr>
          <p:cNvPr id="4"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82BEB9B7-F63D-4060-8DBB-9E3364929EA3}" type="slidenum">
              <a:rPr lang="en-US" altLang="en-US" smtClean="0"/>
              <a:pPr/>
              <a:t>20</a:t>
            </a:fld>
            <a:endParaRPr lang="en-US" altLang="en-US"/>
          </a:p>
        </p:txBody>
      </p:sp>
    </p:spTree>
    <p:extLst>
      <p:ext uri="{BB962C8B-B14F-4D97-AF65-F5344CB8AC3E}">
        <p14:creationId xmlns:p14="http://schemas.microsoft.com/office/powerpoint/2010/main" val="2987884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a:defRPr/>
            </a:pPr>
            <a:r>
              <a:rPr lang="en-US">
                <a:ea typeface="+mj-ea"/>
              </a:rPr>
              <a:t>Server System Architecture</a:t>
            </a:r>
          </a:p>
        </p:txBody>
      </p:sp>
      <p:sp>
        <p:nvSpPr>
          <p:cNvPr id="29699" name="Rectangle 3"/>
          <p:cNvSpPr>
            <a:spLocks noGrp="1" noChangeArrowheads="1"/>
          </p:cNvSpPr>
          <p:nvPr>
            <p:ph type="body" idx="1"/>
          </p:nvPr>
        </p:nvSpPr>
        <p:spPr/>
        <p:txBody>
          <a:bodyPr>
            <a:normAutofit/>
          </a:bodyPr>
          <a:lstStyle/>
          <a:p>
            <a:r>
              <a:rPr lang="en-US" altLang="en-US" sz="2800" dirty="0"/>
              <a:t>Server systems can be broadly categorized into two kinds:</a:t>
            </a:r>
          </a:p>
          <a:p>
            <a:pPr lvl="1"/>
            <a:r>
              <a:rPr lang="en-US" altLang="en-US" sz="2400" b="1" dirty="0">
                <a:solidFill>
                  <a:srgbClr val="000099"/>
                </a:solidFill>
                <a:ea typeface="ＭＳ Ｐゴシック" panose="020B0600070205080204" pitchFamily="34" charset="-128"/>
              </a:rPr>
              <a:t>transaction servers</a:t>
            </a:r>
            <a:r>
              <a:rPr lang="en-US" altLang="en-US" sz="2400" dirty="0">
                <a:ea typeface="ＭＳ Ｐゴシック" panose="020B0600070205080204" pitchFamily="34" charset="-128"/>
              </a:rPr>
              <a:t> which are widely used in relational database systems, and</a:t>
            </a:r>
          </a:p>
          <a:p>
            <a:pPr lvl="1"/>
            <a:r>
              <a:rPr lang="en-US" altLang="en-US" sz="2400" b="1" dirty="0">
                <a:solidFill>
                  <a:srgbClr val="000099"/>
                </a:solidFill>
                <a:ea typeface="ＭＳ Ｐゴシック" panose="020B0600070205080204" pitchFamily="34" charset="-128"/>
              </a:rPr>
              <a:t>data servers</a:t>
            </a:r>
            <a:r>
              <a:rPr lang="en-US" altLang="en-US" sz="2400" dirty="0">
                <a:ea typeface="ＭＳ Ｐゴシック" panose="020B0600070205080204" pitchFamily="34" charset="-128"/>
              </a:rPr>
              <a:t>, used in object-oriented database systems</a:t>
            </a:r>
          </a:p>
        </p:txBody>
      </p:sp>
      <p:sp>
        <p:nvSpPr>
          <p:cNvPr id="4"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CCF896ED-CAB9-41FB-ADE9-EF496D06CFE2}" type="slidenum">
              <a:rPr lang="en-US" altLang="en-US" smtClean="0"/>
              <a:pPr/>
              <a:t>21</a:t>
            </a:fld>
            <a:endParaRPr lang="en-US" altLang="en-US"/>
          </a:p>
        </p:txBody>
      </p:sp>
    </p:spTree>
    <p:extLst>
      <p:ext uri="{BB962C8B-B14F-4D97-AF65-F5344CB8AC3E}">
        <p14:creationId xmlns:p14="http://schemas.microsoft.com/office/powerpoint/2010/main" val="3165116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dirty="0">
                <a:ea typeface="+mj-ea"/>
              </a:rPr>
              <a:t>Transaction Servers</a:t>
            </a:r>
          </a:p>
        </p:txBody>
      </p:sp>
      <p:sp>
        <p:nvSpPr>
          <p:cNvPr id="31747" name="Rectangle 3"/>
          <p:cNvSpPr>
            <a:spLocks noGrp="1" noChangeArrowheads="1"/>
          </p:cNvSpPr>
          <p:nvPr>
            <p:ph type="body" idx="4294967295"/>
          </p:nvPr>
        </p:nvSpPr>
        <p:spPr/>
        <p:txBody>
          <a:bodyPr/>
          <a:lstStyle/>
          <a:p>
            <a:pPr>
              <a:lnSpc>
                <a:spcPct val="100000"/>
              </a:lnSpc>
            </a:pPr>
            <a:r>
              <a:rPr lang="en-US" altLang="en-US" dirty="0"/>
              <a:t>Also called </a:t>
            </a:r>
            <a:r>
              <a:rPr lang="en-US" altLang="en-US" b="1" dirty="0">
                <a:solidFill>
                  <a:srgbClr val="000099"/>
                </a:solidFill>
              </a:rPr>
              <a:t>query server</a:t>
            </a:r>
            <a:r>
              <a:rPr lang="en-US" altLang="en-US" dirty="0"/>
              <a:t> systems or SQL</a:t>
            </a:r>
            <a:r>
              <a:rPr lang="en-US" altLang="en-US" i="1" dirty="0"/>
              <a:t> server</a:t>
            </a:r>
            <a:r>
              <a:rPr lang="en-US" altLang="en-US" dirty="0"/>
              <a:t> systems</a:t>
            </a:r>
          </a:p>
          <a:p>
            <a:pPr lvl="1">
              <a:lnSpc>
                <a:spcPct val="100000"/>
              </a:lnSpc>
            </a:pPr>
            <a:r>
              <a:rPr lang="en-US" altLang="en-US" dirty="0">
                <a:ea typeface="ＭＳ Ｐゴシック" panose="020B0600070205080204" pitchFamily="34" charset="-128"/>
              </a:rPr>
              <a:t>Clients send requests to the server</a:t>
            </a:r>
          </a:p>
          <a:p>
            <a:pPr lvl="1">
              <a:lnSpc>
                <a:spcPct val="100000"/>
              </a:lnSpc>
            </a:pPr>
            <a:r>
              <a:rPr lang="en-US" altLang="en-US" dirty="0">
                <a:ea typeface="ＭＳ Ｐゴシック" panose="020B0600070205080204" pitchFamily="34" charset="-128"/>
              </a:rPr>
              <a:t>Transactions are executed at the server</a:t>
            </a:r>
          </a:p>
          <a:p>
            <a:pPr lvl="1">
              <a:lnSpc>
                <a:spcPct val="100000"/>
              </a:lnSpc>
            </a:pPr>
            <a:r>
              <a:rPr lang="en-US" altLang="en-US" dirty="0">
                <a:ea typeface="ＭＳ Ｐゴシック" panose="020B0600070205080204" pitchFamily="34" charset="-128"/>
              </a:rPr>
              <a:t>Results are shipped back to the client.</a:t>
            </a:r>
          </a:p>
          <a:p>
            <a:pPr>
              <a:lnSpc>
                <a:spcPct val="100000"/>
              </a:lnSpc>
            </a:pPr>
            <a:r>
              <a:rPr lang="en-US" altLang="en-US" dirty="0"/>
              <a:t>Requests are specified in SQL, and communicated to the server through a </a:t>
            </a:r>
            <a:r>
              <a:rPr lang="en-US" altLang="en-US" i="1" dirty="0"/>
              <a:t>remote procedure call </a:t>
            </a:r>
            <a:r>
              <a:rPr lang="en-US" altLang="en-US" dirty="0"/>
              <a:t>(RPC) mechanism.</a:t>
            </a:r>
          </a:p>
          <a:p>
            <a:pPr>
              <a:lnSpc>
                <a:spcPct val="100000"/>
              </a:lnSpc>
            </a:pPr>
            <a:r>
              <a:rPr lang="en-US" altLang="en-US" dirty="0"/>
              <a:t>Transactional RPC allows many RPC calls to form a transaction.</a:t>
            </a:r>
          </a:p>
          <a:p>
            <a:pPr>
              <a:lnSpc>
                <a:spcPct val="100000"/>
              </a:lnSpc>
            </a:pPr>
            <a:r>
              <a:rPr lang="en-US" altLang="en-US" i="1" dirty="0"/>
              <a:t>Open Database Connectivity </a:t>
            </a:r>
            <a:r>
              <a:rPr lang="en-US" altLang="en-US" dirty="0"/>
              <a:t>(ODBC) is a C language application program interface standard from Microsoft for connecting to a server, sending SQL requests, and receiving results.</a:t>
            </a:r>
          </a:p>
          <a:p>
            <a:pPr>
              <a:lnSpc>
                <a:spcPct val="100000"/>
              </a:lnSpc>
            </a:pPr>
            <a:r>
              <a:rPr lang="en-US" altLang="en-US" dirty="0"/>
              <a:t>JDBC standard is similar to ODBC, for Java</a:t>
            </a:r>
          </a:p>
          <a:p>
            <a:pPr>
              <a:lnSpc>
                <a:spcPct val="100000"/>
              </a:lnSpc>
            </a:pPr>
            <a:endParaRPr lang="en-US" altLang="en-US" dirty="0"/>
          </a:p>
        </p:txBody>
      </p:sp>
      <p:sp>
        <p:nvSpPr>
          <p:cNvPr id="4"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82BEB9B7-F63D-4060-8DBB-9E3364929EA3}" type="slidenum">
              <a:rPr lang="en-US" altLang="en-US" smtClean="0"/>
              <a:pPr/>
              <a:t>22</a:t>
            </a:fld>
            <a:endParaRPr lang="en-US" altLang="en-US"/>
          </a:p>
        </p:txBody>
      </p:sp>
    </p:spTree>
    <p:extLst>
      <p:ext uri="{BB962C8B-B14F-4D97-AF65-F5344CB8AC3E}">
        <p14:creationId xmlns:p14="http://schemas.microsoft.com/office/powerpoint/2010/main" val="1535861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2157413" y="109538"/>
            <a:ext cx="8077200" cy="609600"/>
          </a:xfrm>
        </p:spPr>
        <p:txBody>
          <a:bodyPr/>
          <a:lstStyle/>
          <a:p>
            <a:pPr>
              <a:defRPr/>
            </a:pPr>
            <a:r>
              <a:rPr lang="en-US">
                <a:ea typeface="+mj-ea"/>
              </a:rPr>
              <a:t>Transaction Server Process Structure</a:t>
            </a:r>
          </a:p>
        </p:txBody>
      </p:sp>
      <p:sp>
        <p:nvSpPr>
          <p:cNvPr id="33795" name="Rectangle 3"/>
          <p:cNvSpPr>
            <a:spLocks noGrp="1" noChangeArrowheads="1"/>
          </p:cNvSpPr>
          <p:nvPr>
            <p:ph type="body" idx="1"/>
          </p:nvPr>
        </p:nvSpPr>
        <p:spPr/>
        <p:txBody>
          <a:bodyPr/>
          <a:lstStyle/>
          <a:p>
            <a:pPr>
              <a:lnSpc>
                <a:spcPct val="100000"/>
              </a:lnSpc>
            </a:pPr>
            <a:r>
              <a:rPr lang="en-US" altLang="en-US" dirty="0"/>
              <a:t>A typical transaction server consists of multiple processes accessing data in shared memory.</a:t>
            </a:r>
          </a:p>
          <a:p>
            <a:pPr>
              <a:lnSpc>
                <a:spcPct val="100000"/>
              </a:lnSpc>
            </a:pPr>
            <a:r>
              <a:rPr lang="en-US" altLang="en-US" dirty="0"/>
              <a:t>Server processes</a:t>
            </a:r>
          </a:p>
          <a:p>
            <a:pPr lvl="1">
              <a:lnSpc>
                <a:spcPct val="100000"/>
              </a:lnSpc>
            </a:pPr>
            <a:r>
              <a:rPr lang="en-US" altLang="en-US" dirty="0">
                <a:ea typeface="ＭＳ Ｐゴシック" panose="020B0600070205080204" pitchFamily="34" charset="-128"/>
              </a:rPr>
              <a:t>These receive user queries (transactions), execute them and send results back</a:t>
            </a:r>
          </a:p>
          <a:p>
            <a:pPr lvl="1">
              <a:lnSpc>
                <a:spcPct val="100000"/>
              </a:lnSpc>
            </a:pPr>
            <a:r>
              <a:rPr lang="en-US" altLang="en-US" dirty="0">
                <a:ea typeface="ＭＳ Ｐゴシック" panose="020B0600070205080204" pitchFamily="34" charset="-128"/>
              </a:rPr>
              <a:t>Processes may be </a:t>
            </a:r>
            <a:r>
              <a:rPr lang="en-US" altLang="en-US" b="1" dirty="0">
                <a:solidFill>
                  <a:srgbClr val="000099"/>
                </a:solidFill>
                <a:ea typeface="ＭＳ Ｐゴシック" panose="020B0600070205080204" pitchFamily="34" charset="-128"/>
              </a:rPr>
              <a:t>multithreaded</a:t>
            </a:r>
            <a:r>
              <a:rPr lang="en-US" altLang="en-US" dirty="0">
                <a:ea typeface="ＭＳ Ｐゴシック" panose="020B0600070205080204" pitchFamily="34" charset="-128"/>
              </a:rPr>
              <a:t>, allowing a single process to execute several user queries concurrently</a:t>
            </a:r>
          </a:p>
          <a:p>
            <a:pPr lvl="1">
              <a:lnSpc>
                <a:spcPct val="100000"/>
              </a:lnSpc>
            </a:pPr>
            <a:r>
              <a:rPr lang="en-US" altLang="en-US" dirty="0">
                <a:ea typeface="ＭＳ Ｐゴシック" panose="020B0600070205080204" pitchFamily="34" charset="-128"/>
              </a:rPr>
              <a:t>Typically multiple multithreaded server processes</a:t>
            </a:r>
          </a:p>
          <a:p>
            <a:pPr>
              <a:lnSpc>
                <a:spcPct val="100000"/>
              </a:lnSpc>
            </a:pPr>
            <a:r>
              <a:rPr lang="en-US" altLang="en-US" dirty="0"/>
              <a:t>Lock manager process</a:t>
            </a:r>
          </a:p>
          <a:p>
            <a:pPr lvl="1">
              <a:lnSpc>
                <a:spcPct val="100000"/>
              </a:lnSpc>
            </a:pPr>
            <a:r>
              <a:rPr lang="en-US" altLang="en-US" dirty="0">
                <a:ea typeface="ＭＳ Ｐゴシック" panose="020B0600070205080204" pitchFamily="34" charset="-128"/>
              </a:rPr>
              <a:t>More on this later</a:t>
            </a:r>
          </a:p>
          <a:p>
            <a:pPr>
              <a:lnSpc>
                <a:spcPct val="100000"/>
              </a:lnSpc>
            </a:pPr>
            <a:r>
              <a:rPr lang="en-US" altLang="en-US" dirty="0"/>
              <a:t>Database writer process	</a:t>
            </a:r>
          </a:p>
          <a:p>
            <a:pPr lvl="1">
              <a:lnSpc>
                <a:spcPct val="100000"/>
              </a:lnSpc>
            </a:pPr>
            <a:r>
              <a:rPr lang="en-US" altLang="en-US" dirty="0">
                <a:ea typeface="ＭＳ Ｐゴシック" panose="020B0600070205080204" pitchFamily="34" charset="-128"/>
              </a:rPr>
              <a:t>Output modified buffer blocks to disks continually</a:t>
            </a:r>
          </a:p>
        </p:txBody>
      </p:sp>
      <p:sp>
        <p:nvSpPr>
          <p:cNvPr id="4" name="Rectangle 2"/>
          <p:cNvSpPr txBox="1">
            <a:spLocks noChangeArrowheads="1"/>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defRPr/>
            </a:pPr>
            <a:r>
              <a:rPr lang="en-US" dirty="0"/>
              <a:t>Transaction Servers</a:t>
            </a:r>
          </a:p>
          <a:p>
            <a:pPr>
              <a:defRPr/>
            </a:pPr>
            <a:r>
              <a:rPr lang="en-US" dirty="0"/>
              <a:t>(Cont.)</a:t>
            </a:r>
          </a:p>
        </p:txBody>
      </p:sp>
      <p:sp>
        <p:nvSpPr>
          <p:cNvPr id="5"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CCF896ED-CAB9-41FB-ADE9-EF496D06CFE2}" type="slidenum">
              <a:rPr lang="en-US" altLang="en-US" smtClean="0"/>
              <a:pPr/>
              <a:t>23</a:t>
            </a:fld>
            <a:endParaRPr lang="en-US" altLang="en-US"/>
          </a:p>
        </p:txBody>
      </p:sp>
    </p:spTree>
    <p:extLst>
      <p:ext uri="{BB962C8B-B14F-4D97-AF65-F5344CB8AC3E}">
        <p14:creationId xmlns:p14="http://schemas.microsoft.com/office/powerpoint/2010/main" val="1087210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26"/>
          <p:cNvSpPr>
            <a:spLocks noGrp="1" noChangeArrowheads="1"/>
          </p:cNvSpPr>
          <p:nvPr>
            <p:ph type="title"/>
          </p:nvPr>
        </p:nvSpPr>
        <p:spPr>
          <a:xfrm>
            <a:off x="2279650" y="104775"/>
            <a:ext cx="8077200" cy="609600"/>
          </a:xfrm>
        </p:spPr>
        <p:txBody>
          <a:bodyPr/>
          <a:lstStyle/>
          <a:p>
            <a:pPr>
              <a:defRPr/>
            </a:pPr>
            <a:r>
              <a:rPr lang="en-US">
                <a:ea typeface="+mj-ea"/>
              </a:rPr>
              <a:t>Transaction Server Processes (Cont.)</a:t>
            </a:r>
          </a:p>
        </p:txBody>
      </p:sp>
      <p:sp>
        <p:nvSpPr>
          <p:cNvPr id="35843" name="Rectangle 1027"/>
          <p:cNvSpPr>
            <a:spLocks noGrp="1" noChangeArrowheads="1"/>
          </p:cNvSpPr>
          <p:nvPr>
            <p:ph type="body" idx="1"/>
          </p:nvPr>
        </p:nvSpPr>
        <p:spPr>
          <a:xfrm>
            <a:off x="3733800" y="914400"/>
            <a:ext cx="7267575" cy="5140325"/>
          </a:xfrm>
        </p:spPr>
        <p:txBody>
          <a:bodyPr>
            <a:normAutofit/>
          </a:bodyPr>
          <a:lstStyle/>
          <a:p>
            <a:pPr>
              <a:lnSpc>
                <a:spcPct val="100000"/>
              </a:lnSpc>
            </a:pPr>
            <a:r>
              <a:rPr lang="en-US" altLang="en-US" sz="2400" dirty="0">
                <a:solidFill>
                  <a:schemeClr val="tx1"/>
                </a:solidFill>
              </a:rPr>
              <a:t>Log writer process</a:t>
            </a:r>
          </a:p>
          <a:p>
            <a:pPr lvl="1">
              <a:lnSpc>
                <a:spcPct val="100000"/>
              </a:lnSpc>
            </a:pPr>
            <a:r>
              <a:rPr lang="en-US" altLang="en-US" sz="2000" dirty="0">
                <a:solidFill>
                  <a:schemeClr val="tx1"/>
                </a:solidFill>
                <a:ea typeface="ＭＳ Ｐゴシック" panose="020B0600070205080204" pitchFamily="34" charset="-128"/>
              </a:rPr>
              <a:t>Server processes simply add log records to log record buffer</a:t>
            </a:r>
          </a:p>
          <a:p>
            <a:pPr lvl="1">
              <a:lnSpc>
                <a:spcPct val="100000"/>
              </a:lnSpc>
            </a:pPr>
            <a:r>
              <a:rPr lang="en-US" altLang="en-US" sz="2000" dirty="0">
                <a:solidFill>
                  <a:schemeClr val="tx1"/>
                </a:solidFill>
                <a:ea typeface="ＭＳ Ｐゴシック" panose="020B0600070205080204" pitchFamily="34" charset="-128"/>
              </a:rPr>
              <a:t>Log writer process outputs log records to stable storage. </a:t>
            </a:r>
          </a:p>
          <a:p>
            <a:pPr>
              <a:lnSpc>
                <a:spcPct val="100000"/>
              </a:lnSpc>
            </a:pPr>
            <a:r>
              <a:rPr lang="en-US" altLang="en-US" sz="2400" dirty="0">
                <a:solidFill>
                  <a:schemeClr val="tx1"/>
                </a:solidFill>
              </a:rPr>
              <a:t>Checkpoint process</a:t>
            </a:r>
          </a:p>
          <a:p>
            <a:pPr lvl="1">
              <a:lnSpc>
                <a:spcPct val="100000"/>
              </a:lnSpc>
            </a:pPr>
            <a:r>
              <a:rPr lang="en-US" altLang="en-US" sz="2000" dirty="0">
                <a:solidFill>
                  <a:schemeClr val="tx1"/>
                </a:solidFill>
                <a:ea typeface="ＭＳ Ｐゴシック" panose="020B0600070205080204" pitchFamily="34" charset="-128"/>
              </a:rPr>
              <a:t>Performs periodic checkpoints</a:t>
            </a:r>
          </a:p>
          <a:p>
            <a:pPr>
              <a:lnSpc>
                <a:spcPct val="100000"/>
              </a:lnSpc>
            </a:pPr>
            <a:r>
              <a:rPr lang="en-US" altLang="en-US" sz="2400" dirty="0">
                <a:solidFill>
                  <a:schemeClr val="tx1"/>
                </a:solidFill>
              </a:rPr>
              <a:t>Process monitor process</a:t>
            </a:r>
          </a:p>
          <a:p>
            <a:pPr lvl="1">
              <a:lnSpc>
                <a:spcPct val="100000"/>
              </a:lnSpc>
            </a:pPr>
            <a:r>
              <a:rPr lang="en-US" altLang="en-US" sz="2000" dirty="0">
                <a:solidFill>
                  <a:schemeClr val="tx1"/>
                </a:solidFill>
                <a:ea typeface="ＭＳ Ｐゴシック" panose="020B0600070205080204" pitchFamily="34" charset="-128"/>
              </a:rPr>
              <a:t>Monitors other processes, and takes recovery actions if any of the other processes fail</a:t>
            </a:r>
          </a:p>
          <a:p>
            <a:pPr lvl="2">
              <a:lnSpc>
                <a:spcPct val="100000"/>
              </a:lnSpc>
            </a:pPr>
            <a:r>
              <a:rPr lang="en-US" altLang="en-US" sz="1800" dirty="0">
                <a:solidFill>
                  <a:schemeClr val="tx1"/>
                </a:solidFill>
                <a:ea typeface="ＭＳ Ｐゴシック" panose="020B0600070205080204" pitchFamily="34" charset="-128"/>
              </a:rPr>
              <a:t>E.g., aborting any transactions being executed by a server process and restarting it</a:t>
            </a:r>
          </a:p>
        </p:txBody>
      </p:sp>
      <p:sp>
        <p:nvSpPr>
          <p:cNvPr id="4" name="Rectangle 2"/>
          <p:cNvSpPr txBox="1">
            <a:spLocks noChangeArrowheads="1"/>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defRPr/>
            </a:pPr>
            <a:r>
              <a:rPr lang="en-US" dirty="0"/>
              <a:t>Transaction System Processes</a:t>
            </a:r>
          </a:p>
        </p:txBody>
      </p:sp>
      <p:sp>
        <p:nvSpPr>
          <p:cNvPr id="5"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CCF896ED-CAB9-41FB-ADE9-EF496D06CFE2}" type="slidenum">
              <a:rPr lang="en-US" altLang="en-US" smtClean="0"/>
              <a:pPr/>
              <a:t>24</a:t>
            </a:fld>
            <a:endParaRPr lang="en-US" altLang="en-US"/>
          </a:p>
        </p:txBody>
      </p:sp>
    </p:spTree>
    <p:extLst>
      <p:ext uri="{BB962C8B-B14F-4D97-AF65-F5344CB8AC3E}">
        <p14:creationId xmlns:p14="http://schemas.microsoft.com/office/powerpoint/2010/main" val="1758944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04800"/>
            <a:ext cx="4419600" cy="602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defRPr/>
            </a:pPr>
            <a:r>
              <a:rPr lang="en-US" dirty="0"/>
              <a:t>Transaction System Processes</a:t>
            </a:r>
          </a:p>
          <a:p>
            <a:pPr>
              <a:defRPr/>
            </a:pPr>
            <a:r>
              <a:rPr lang="en-US" dirty="0"/>
              <a:t>(Cont.)</a:t>
            </a:r>
          </a:p>
        </p:txBody>
      </p:sp>
      <p:sp>
        <p:nvSpPr>
          <p:cNvPr id="7"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3" name="Slide Number Placeholder 2"/>
          <p:cNvSpPr>
            <a:spLocks noGrp="1"/>
          </p:cNvSpPr>
          <p:nvPr>
            <p:ph type="sldNum" sz="quarter" idx="12"/>
          </p:nvPr>
        </p:nvSpPr>
        <p:spPr/>
        <p:txBody>
          <a:bodyPr/>
          <a:lstStyle/>
          <a:p>
            <a:fld id="{CCF896ED-CAB9-41FB-ADE9-EF496D06CFE2}" type="slidenum">
              <a:rPr lang="en-US" altLang="en-US" smtClean="0"/>
              <a:pPr/>
              <a:t>25</a:t>
            </a:fld>
            <a:endParaRPr lang="en-US" altLang="en-US"/>
          </a:p>
        </p:txBody>
      </p:sp>
    </p:spTree>
    <p:extLst>
      <p:ext uri="{BB962C8B-B14F-4D97-AF65-F5344CB8AC3E}">
        <p14:creationId xmlns:p14="http://schemas.microsoft.com/office/powerpoint/2010/main" val="721929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en-US" dirty="0"/>
              <a:t>Transaction System Processes (Cont.)</a:t>
            </a:r>
          </a:p>
        </p:txBody>
      </p:sp>
      <p:sp>
        <p:nvSpPr>
          <p:cNvPr id="39939" name="Rectangle 3"/>
          <p:cNvSpPr>
            <a:spLocks noGrp="1" noChangeArrowheads="1"/>
          </p:cNvSpPr>
          <p:nvPr>
            <p:ph type="body" idx="1"/>
          </p:nvPr>
        </p:nvSpPr>
        <p:spPr>
          <a:xfrm>
            <a:off x="3657600" y="796322"/>
            <a:ext cx="7845425" cy="5256212"/>
          </a:xfrm>
        </p:spPr>
        <p:txBody>
          <a:bodyPr/>
          <a:lstStyle/>
          <a:p>
            <a:pPr>
              <a:lnSpc>
                <a:spcPct val="90000"/>
              </a:lnSpc>
            </a:pPr>
            <a:r>
              <a:rPr lang="en-US" altLang="en-US" dirty="0"/>
              <a:t>Shared memory contains shared data </a:t>
            </a:r>
          </a:p>
          <a:p>
            <a:pPr lvl="1">
              <a:lnSpc>
                <a:spcPct val="90000"/>
              </a:lnSpc>
            </a:pPr>
            <a:r>
              <a:rPr lang="en-US" altLang="en-US" dirty="0">
                <a:ea typeface="ＭＳ Ｐゴシック" panose="020B0600070205080204" pitchFamily="34" charset="-128"/>
              </a:rPr>
              <a:t>Buffer pool</a:t>
            </a:r>
          </a:p>
          <a:p>
            <a:pPr lvl="1">
              <a:lnSpc>
                <a:spcPct val="90000"/>
              </a:lnSpc>
            </a:pPr>
            <a:r>
              <a:rPr lang="en-US" altLang="en-US" dirty="0">
                <a:ea typeface="ＭＳ Ｐゴシック" panose="020B0600070205080204" pitchFamily="34" charset="-128"/>
              </a:rPr>
              <a:t>Lock table</a:t>
            </a:r>
          </a:p>
          <a:p>
            <a:pPr lvl="1">
              <a:lnSpc>
                <a:spcPct val="90000"/>
              </a:lnSpc>
            </a:pPr>
            <a:r>
              <a:rPr lang="en-US" altLang="en-US" dirty="0">
                <a:ea typeface="ＭＳ Ｐゴシック" panose="020B0600070205080204" pitchFamily="34" charset="-128"/>
              </a:rPr>
              <a:t>Log buffer</a:t>
            </a:r>
          </a:p>
          <a:p>
            <a:pPr lvl="1">
              <a:lnSpc>
                <a:spcPct val="90000"/>
              </a:lnSpc>
            </a:pPr>
            <a:r>
              <a:rPr lang="en-US" altLang="en-US" dirty="0">
                <a:ea typeface="ＭＳ Ｐゴシック" panose="020B0600070205080204" pitchFamily="34" charset="-128"/>
              </a:rPr>
              <a:t>Cached query plans (reused if same query submitted again)</a:t>
            </a:r>
          </a:p>
          <a:p>
            <a:pPr>
              <a:lnSpc>
                <a:spcPct val="90000"/>
              </a:lnSpc>
            </a:pPr>
            <a:r>
              <a:rPr lang="en-US" altLang="en-US" dirty="0"/>
              <a:t>All database processes can access shared memory</a:t>
            </a:r>
          </a:p>
          <a:p>
            <a:pPr>
              <a:lnSpc>
                <a:spcPct val="90000"/>
              </a:lnSpc>
            </a:pPr>
            <a:r>
              <a:rPr lang="en-US" altLang="en-US" dirty="0"/>
              <a:t>To ensure that no two processes are accessing the same data structure at the same time, databases systems implement </a:t>
            </a:r>
            <a:r>
              <a:rPr lang="en-US" altLang="en-US" b="1" dirty="0">
                <a:solidFill>
                  <a:srgbClr val="000099"/>
                </a:solidFill>
              </a:rPr>
              <a:t>mutual exclusion</a:t>
            </a:r>
            <a:r>
              <a:rPr lang="en-US" altLang="en-US" dirty="0"/>
              <a:t> using either</a:t>
            </a:r>
          </a:p>
          <a:p>
            <a:pPr lvl="1">
              <a:lnSpc>
                <a:spcPct val="90000"/>
              </a:lnSpc>
            </a:pPr>
            <a:r>
              <a:rPr lang="en-US" altLang="en-US" dirty="0">
                <a:ea typeface="ＭＳ Ｐゴシック" panose="020B0600070205080204" pitchFamily="34" charset="-128"/>
              </a:rPr>
              <a:t>Operating system semaphores</a:t>
            </a:r>
          </a:p>
          <a:p>
            <a:pPr lvl="1">
              <a:lnSpc>
                <a:spcPct val="90000"/>
              </a:lnSpc>
            </a:pPr>
            <a:r>
              <a:rPr lang="en-US" altLang="en-US" dirty="0">
                <a:ea typeface="ＭＳ Ｐゴシック" panose="020B0600070205080204" pitchFamily="34" charset="-128"/>
              </a:rPr>
              <a:t>Atomic instructions such as test-and-set</a:t>
            </a:r>
          </a:p>
          <a:p>
            <a:pPr>
              <a:lnSpc>
                <a:spcPct val="90000"/>
              </a:lnSpc>
            </a:pPr>
            <a:r>
              <a:rPr lang="en-US" altLang="en-US" sz="1900" dirty="0"/>
              <a:t>To avoid overhead of </a:t>
            </a:r>
            <a:r>
              <a:rPr lang="en-US" altLang="en-US" sz="1900" dirty="0" err="1"/>
              <a:t>interprocess</a:t>
            </a:r>
            <a:r>
              <a:rPr lang="en-US" altLang="en-US" sz="1900" dirty="0"/>
              <a:t> communication for lock request/grant, each database process operates directly on the lock table </a:t>
            </a:r>
          </a:p>
          <a:p>
            <a:pPr lvl="1">
              <a:lnSpc>
                <a:spcPct val="90000"/>
              </a:lnSpc>
            </a:pPr>
            <a:r>
              <a:rPr lang="en-US" altLang="en-US" sz="1900" dirty="0">
                <a:ea typeface="ＭＳ Ｐゴシック" panose="020B0600070205080204" pitchFamily="34" charset="-128"/>
              </a:rPr>
              <a:t>instead of sending requests to lock manager process</a:t>
            </a:r>
          </a:p>
          <a:p>
            <a:pPr>
              <a:lnSpc>
                <a:spcPct val="90000"/>
              </a:lnSpc>
            </a:pPr>
            <a:r>
              <a:rPr lang="en-US" altLang="en-US" sz="1900" dirty="0"/>
              <a:t>Lock manager process still used for deadlock detection</a:t>
            </a:r>
          </a:p>
        </p:txBody>
      </p:sp>
      <p:sp>
        <p:nvSpPr>
          <p:cNvPr id="4"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CCF896ED-CAB9-41FB-ADE9-EF496D06CFE2}" type="slidenum">
              <a:rPr lang="en-US" altLang="en-US" smtClean="0"/>
              <a:pPr/>
              <a:t>26</a:t>
            </a:fld>
            <a:endParaRPr lang="en-US" altLang="en-US"/>
          </a:p>
        </p:txBody>
      </p:sp>
    </p:spTree>
    <p:extLst>
      <p:ext uri="{BB962C8B-B14F-4D97-AF65-F5344CB8AC3E}">
        <p14:creationId xmlns:p14="http://schemas.microsoft.com/office/powerpoint/2010/main" val="2965206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a:ea typeface="+mj-ea"/>
              </a:rPr>
              <a:t>Data Servers</a:t>
            </a:r>
          </a:p>
        </p:txBody>
      </p:sp>
      <p:sp>
        <p:nvSpPr>
          <p:cNvPr id="41987" name="Rectangle 3"/>
          <p:cNvSpPr>
            <a:spLocks noGrp="1" noChangeArrowheads="1"/>
          </p:cNvSpPr>
          <p:nvPr>
            <p:ph type="body" idx="4294967295"/>
          </p:nvPr>
        </p:nvSpPr>
        <p:spPr/>
        <p:txBody>
          <a:bodyPr/>
          <a:lstStyle/>
          <a:p>
            <a:r>
              <a:rPr lang="en-US" altLang="en-US" dirty="0">
                <a:solidFill>
                  <a:schemeClr val="tx1"/>
                </a:solidFill>
              </a:rPr>
              <a:t>Used in high-speed LANs, in cases where</a:t>
            </a:r>
          </a:p>
          <a:p>
            <a:pPr lvl="1"/>
            <a:r>
              <a:rPr lang="en-US" altLang="en-US" dirty="0">
                <a:solidFill>
                  <a:schemeClr val="tx1"/>
                </a:solidFill>
                <a:ea typeface="ＭＳ Ｐゴシック" panose="020B0600070205080204" pitchFamily="34" charset="-128"/>
              </a:rPr>
              <a:t>The clients are comparable in processing power to the server</a:t>
            </a:r>
          </a:p>
          <a:p>
            <a:pPr lvl="1"/>
            <a:r>
              <a:rPr lang="en-US" altLang="en-US" dirty="0">
                <a:solidFill>
                  <a:schemeClr val="tx1"/>
                </a:solidFill>
                <a:ea typeface="ＭＳ Ｐゴシック" panose="020B0600070205080204" pitchFamily="34" charset="-128"/>
              </a:rPr>
              <a:t>The tasks to be executed are compute intensive.</a:t>
            </a:r>
          </a:p>
          <a:p>
            <a:r>
              <a:rPr lang="en-US" altLang="en-US" dirty="0">
                <a:solidFill>
                  <a:schemeClr val="tx1"/>
                </a:solidFill>
              </a:rPr>
              <a:t>Data are shipped to clients where processing is performed, and then shipped results back to the server.</a:t>
            </a:r>
          </a:p>
          <a:p>
            <a:r>
              <a:rPr lang="en-US" altLang="en-US" dirty="0">
                <a:solidFill>
                  <a:schemeClr val="tx1"/>
                </a:solidFill>
              </a:rPr>
              <a:t>This architecture requires full back-end functionality at the clients.</a:t>
            </a:r>
          </a:p>
          <a:p>
            <a:r>
              <a:rPr lang="en-US" altLang="en-US" dirty="0">
                <a:solidFill>
                  <a:schemeClr val="tx1"/>
                </a:solidFill>
              </a:rPr>
              <a:t>Used in many object-oriented database systems </a:t>
            </a:r>
          </a:p>
          <a:p>
            <a:r>
              <a:rPr lang="en-US" altLang="en-US" dirty="0">
                <a:solidFill>
                  <a:schemeClr val="tx1"/>
                </a:solidFill>
              </a:rPr>
              <a:t>Issues:</a:t>
            </a:r>
          </a:p>
          <a:p>
            <a:pPr lvl="1"/>
            <a:r>
              <a:rPr lang="en-US" altLang="en-US" dirty="0">
                <a:solidFill>
                  <a:schemeClr val="tx1"/>
                </a:solidFill>
                <a:ea typeface="ＭＳ Ｐゴシック" panose="020B0600070205080204" pitchFamily="34" charset="-128"/>
              </a:rPr>
              <a:t>Page-Shipping versus Item-Shipping</a:t>
            </a:r>
          </a:p>
          <a:p>
            <a:pPr lvl="1"/>
            <a:r>
              <a:rPr lang="en-US" altLang="en-US" dirty="0">
                <a:solidFill>
                  <a:schemeClr val="tx1"/>
                </a:solidFill>
                <a:ea typeface="ＭＳ Ｐゴシック" panose="020B0600070205080204" pitchFamily="34" charset="-128"/>
              </a:rPr>
              <a:t>Locking</a:t>
            </a:r>
          </a:p>
          <a:p>
            <a:pPr lvl="1"/>
            <a:r>
              <a:rPr lang="en-US" altLang="en-US" dirty="0">
                <a:solidFill>
                  <a:schemeClr val="tx1"/>
                </a:solidFill>
                <a:ea typeface="ＭＳ Ｐゴシック" panose="020B0600070205080204" pitchFamily="34" charset="-128"/>
              </a:rPr>
              <a:t>Data Caching</a:t>
            </a:r>
          </a:p>
          <a:p>
            <a:pPr lvl="1"/>
            <a:r>
              <a:rPr lang="en-US" altLang="en-US" dirty="0">
                <a:solidFill>
                  <a:schemeClr val="tx1"/>
                </a:solidFill>
                <a:ea typeface="ＭＳ Ｐゴシック" panose="020B0600070205080204" pitchFamily="34" charset="-128"/>
              </a:rPr>
              <a:t>Lock Caching</a:t>
            </a:r>
          </a:p>
        </p:txBody>
      </p:sp>
      <p:sp>
        <p:nvSpPr>
          <p:cNvPr id="4"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82BEB9B7-F63D-4060-8DBB-9E3364929EA3}" type="slidenum">
              <a:rPr lang="en-US" altLang="en-US" smtClean="0"/>
              <a:pPr/>
              <a:t>27</a:t>
            </a:fld>
            <a:endParaRPr lang="en-US" altLang="en-US"/>
          </a:p>
        </p:txBody>
      </p:sp>
    </p:spTree>
    <p:extLst>
      <p:ext uri="{BB962C8B-B14F-4D97-AF65-F5344CB8AC3E}">
        <p14:creationId xmlns:p14="http://schemas.microsoft.com/office/powerpoint/2010/main" val="2914326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a:ea typeface="+mj-ea"/>
              </a:rPr>
              <a:t>Data Servers (Cont.)</a:t>
            </a:r>
          </a:p>
        </p:txBody>
      </p:sp>
      <p:sp>
        <p:nvSpPr>
          <p:cNvPr id="44035" name="Rectangle 3"/>
          <p:cNvSpPr>
            <a:spLocks noGrp="1" noChangeArrowheads="1"/>
          </p:cNvSpPr>
          <p:nvPr>
            <p:ph type="body" idx="4294967295"/>
          </p:nvPr>
        </p:nvSpPr>
        <p:spPr/>
        <p:txBody>
          <a:bodyPr>
            <a:normAutofit/>
          </a:bodyPr>
          <a:lstStyle/>
          <a:p>
            <a:pPr>
              <a:lnSpc>
                <a:spcPct val="90000"/>
              </a:lnSpc>
            </a:pPr>
            <a:r>
              <a:rPr lang="en-US" altLang="en-US" sz="2400" b="1" dirty="0">
                <a:solidFill>
                  <a:srgbClr val="000099"/>
                </a:solidFill>
              </a:rPr>
              <a:t>Page-shipping</a:t>
            </a:r>
            <a:r>
              <a:rPr lang="en-US" altLang="en-US" sz="2400" dirty="0"/>
              <a:t> versus </a:t>
            </a:r>
            <a:r>
              <a:rPr lang="en-US" altLang="en-US" sz="2400" b="1" dirty="0">
                <a:solidFill>
                  <a:srgbClr val="000099"/>
                </a:solidFill>
              </a:rPr>
              <a:t>item-shipping</a:t>
            </a:r>
          </a:p>
          <a:p>
            <a:pPr lvl="1">
              <a:lnSpc>
                <a:spcPct val="90000"/>
              </a:lnSpc>
            </a:pPr>
            <a:r>
              <a:rPr lang="en-US" altLang="en-US" sz="2000" dirty="0">
                <a:ea typeface="ＭＳ Ｐゴシック" panose="020B0600070205080204" pitchFamily="34" charset="-128"/>
              </a:rPr>
              <a:t>Smaller unit of shipping </a:t>
            </a:r>
            <a:r>
              <a:rPr lang="en-US" altLang="en-US" sz="2000" dirty="0">
                <a:ea typeface="ＭＳ Ｐゴシック" panose="020B0600070205080204" pitchFamily="34" charset="-128"/>
                <a:sym typeface="Symbol" panose="05050102010706020507" pitchFamily="18" charset="2"/>
              </a:rPr>
              <a:t> </a:t>
            </a:r>
            <a:r>
              <a:rPr lang="en-US" altLang="en-US" sz="2000" dirty="0">
                <a:ea typeface="ＭＳ Ｐゴシック" panose="020B0600070205080204" pitchFamily="34" charset="-128"/>
              </a:rPr>
              <a:t>more messages</a:t>
            </a:r>
          </a:p>
          <a:p>
            <a:pPr lvl="1">
              <a:lnSpc>
                <a:spcPct val="90000"/>
              </a:lnSpc>
            </a:pPr>
            <a:r>
              <a:rPr lang="en-US" altLang="en-US" sz="2000" dirty="0">
                <a:ea typeface="ＭＳ Ｐゴシック" panose="020B0600070205080204" pitchFamily="34" charset="-128"/>
              </a:rPr>
              <a:t>Worth </a:t>
            </a:r>
            <a:r>
              <a:rPr lang="en-US" altLang="en-US" sz="2000" b="1" dirty="0">
                <a:solidFill>
                  <a:srgbClr val="000099"/>
                </a:solidFill>
                <a:ea typeface="ＭＳ Ｐゴシック" panose="020B0600070205080204" pitchFamily="34" charset="-128"/>
              </a:rPr>
              <a:t>prefetching</a:t>
            </a:r>
            <a:r>
              <a:rPr lang="en-US" altLang="en-US" sz="2000" dirty="0">
                <a:ea typeface="ＭＳ Ｐゴシック" panose="020B0600070205080204" pitchFamily="34" charset="-128"/>
              </a:rPr>
              <a:t> related items along with requested item</a:t>
            </a:r>
          </a:p>
          <a:p>
            <a:pPr lvl="1">
              <a:lnSpc>
                <a:spcPct val="90000"/>
              </a:lnSpc>
            </a:pPr>
            <a:r>
              <a:rPr lang="en-US" altLang="en-US" sz="2000" dirty="0">
                <a:ea typeface="ＭＳ Ｐゴシック" panose="020B0600070205080204" pitchFamily="34" charset="-128"/>
              </a:rPr>
              <a:t>Page shipping can be thought of as a form of prefetching</a:t>
            </a:r>
          </a:p>
          <a:p>
            <a:pPr>
              <a:lnSpc>
                <a:spcPct val="90000"/>
              </a:lnSpc>
            </a:pPr>
            <a:r>
              <a:rPr lang="en-US" altLang="en-US" sz="2400" dirty="0"/>
              <a:t>Locking</a:t>
            </a:r>
          </a:p>
          <a:p>
            <a:pPr lvl="1">
              <a:lnSpc>
                <a:spcPct val="90000"/>
              </a:lnSpc>
            </a:pPr>
            <a:r>
              <a:rPr lang="en-US" altLang="en-US" sz="2000" dirty="0">
                <a:ea typeface="ＭＳ Ｐゴシック" panose="020B0600070205080204" pitchFamily="34" charset="-128"/>
              </a:rPr>
              <a:t>Overhead of requesting and getting locks from server is high due to message delays</a:t>
            </a:r>
          </a:p>
          <a:p>
            <a:pPr lvl="1">
              <a:lnSpc>
                <a:spcPct val="90000"/>
              </a:lnSpc>
            </a:pPr>
            <a:r>
              <a:rPr lang="en-US" altLang="en-US" sz="2000" dirty="0">
                <a:ea typeface="ＭＳ Ｐゴシック" panose="020B0600070205080204" pitchFamily="34" charset="-128"/>
              </a:rPr>
              <a:t>Can grant locks on requested and </a:t>
            </a:r>
            <a:r>
              <a:rPr lang="en-US" altLang="en-US" sz="2000" dirty="0" err="1">
                <a:ea typeface="ＭＳ Ｐゴシック" panose="020B0600070205080204" pitchFamily="34" charset="-128"/>
              </a:rPr>
              <a:t>prefetched</a:t>
            </a:r>
            <a:r>
              <a:rPr lang="en-US" altLang="en-US" sz="2000" dirty="0">
                <a:ea typeface="ＭＳ Ｐゴシック" panose="020B0600070205080204" pitchFamily="34" charset="-128"/>
              </a:rPr>
              <a:t> items; with page shipping, transaction is granted lock on whole page.</a:t>
            </a:r>
          </a:p>
          <a:p>
            <a:pPr lvl="1">
              <a:lnSpc>
                <a:spcPct val="90000"/>
              </a:lnSpc>
            </a:pPr>
            <a:r>
              <a:rPr lang="en-US" altLang="en-US" sz="2000" dirty="0">
                <a:ea typeface="ＭＳ Ｐゴシック" panose="020B0600070205080204" pitchFamily="34" charset="-128"/>
              </a:rPr>
              <a:t>Locks on a </a:t>
            </a:r>
            <a:r>
              <a:rPr lang="en-US" altLang="en-US" sz="2000" dirty="0" err="1">
                <a:ea typeface="ＭＳ Ｐゴシック" panose="020B0600070205080204" pitchFamily="34" charset="-128"/>
              </a:rPr>
              <a:t>prefetched</a:t>
            </a:r>
            <a:r>
              <a:rPr lang="en-US" altLang="en-US" sz="2000" dirty="0">
                <a:ea typeface="ＭＳ Ｐゴシック" panose="020B0600070205080204" pitchFamily="34" charset="-128"/>
              </a:rPr>
              <a:t> item can be P{called back} by the server, and returned by client transaction if the </a:t>
            </a:r>
            <a:r>
              <a:rPr lang="en-US" altLang="en-US" sz="2000" dirty="0" err="1">
                <a:ea typeface="ＭＳ Ｐゴシック" panose="020B0600070205080204" pitchFamily="34" charset="-128"/>
              </a:rPr>
              <a:t>prefetched</a:t>
            </a:r>
            <a:r>
              <a:rPr lang="en-US" altLang="en-US" sz="2000" dirty="0">
                <a:ea typeface="ＭＳ Ｐゴシック" panose="020B0600070205080204" pitchFamily="34" charset="-128"/>
              </a:rPr>
              <a:t> item has not been used.  </a:t>
            </a:r>
          </a:p>
          <a:p>
            <a:pPr lvl="1">
              <a:lnSpc>
                <a:spcPct val="90000"/>
              </a:lnSpc>
            </a:pPr>
            <a:r>
              <a:rPr lang="en-US" altLang="en-US" sz="2000" dirty="0">
                <a:ea typeface="ＭＳ Ｐゴシック" panose="020B0600070205080204" pitchFamily="34" charset="-128"/>
              </a:rPr>
              <a:t>Locks on the page can be </a:t>
            </a:r>
            <a:r>
              <a:rPr lang="en-US" altLang="en-US" sz="2000" b="1" dirty="0">
                <a:solidFill>
                  <a:srgbClr val="000099"/>
                </a:solidFill>
                <a:ea typeface="ＭＳ Ｐゴシック" panose="020B0600070205080204" pitchFamily="34" charset="-128"/>
              </a:rPr>
              <a:t>deescalated </a:t>
            </a:r>
            <a:r>
              <a:rPr lang="en-US" altLang="en-US" sz="2000" dirty="0">
                <a:ea typeface="ＭＳ Ｐゴシック" panose="020B0600070205080204" pitchFamily="34" charset="-128"/>
              </a:rPr>
              <a:t>to locks on items in the page when there are lock conflicts. Locks on unused items can then be returned to server.</a:t>
            </a:r>
          </a:p>
        </p:txBody>
      </p:sp>
      <p:sp>
        <p:nvSpPr>
          <p:cNvPr id="4"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82BEB9B7-F63D-4060-8DBB-9E3364929EA3}" type="slidenum">
              <a:rPr lang="en-US" altLang="en-US" smtClean="0"/>
              <a:pPr/>
              <a:t>28</a:t>
            </a:fld>
            <a:endParaRPr lang="en-US" altLang="en-US"/>
          </a:p>
        </p:txBody>
      </p:sp>
    </p:spTree>
    <p:extLst>
      <p:ext uri="{BB962C8B-B14F-4D97-AF65-F5344CB8AC3E}">
        <p14:creationId xmlns:p14="http://schemas.microsoft.com/office/powerpoint/2010/main" val="2308831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a:ea typeface="+mj-ea"/>
              </a:rPr>
              <a:t>Data Servers (Cont.)</a:t>
            </a:r>
          </a:p>
        </p:txBody>
      </p:sp>
      <p:sp>
        <p:nvSpPr>
          <p:cNvPr id="46083" name="Rectangle 3"/>
          <p:cNvSpPr>
            <a:spLocks noGrp="1" noChangeArrowheads="1"/>
          </p:cNvSpPr>
          <p:nvPr>
            <p:ph type="body" idx="4294967295"/>
          </p:nvPr>
        </p:nvSpPr>
        <p:spPr>
          <a:xfrm>
            <a:off x="3775075" y="838200"/>
            <a:ext cx="7502525" cy="4876800"/>
          </a:xfrm>
        </p:spPr>
        <p:txBody>
          <a:bodyPr>
            <a:normAutofit/>
          </a:bodyPr>
          <a:lstStyle/>
          <a:p>
            <a:r>
              <a:rPr lang="en-US" altLang="en-US" sz="2400" b="1" dirty="0">
                <a:solidFill>
                  <a:srgbClr val="000099"/>
                </a:solidFill>
              </a:rPr>
              <a:t>Data Caching</a:t>
            </a:r>
          </a:p>
          <a:p>
            <a:pPr lvl="1"/>
            <a:r>
              <a:rPr lang="en-US" altLang="en-US" sz="2000" dirty="0">
                <a:ea typeface="ＭＳ Ｐゴシック" panose="020B0600070205080204" pitchFamily="34" charset="-128"/>
              </a:rPr>
              <a:t>Data can be cached at client even in between transactions</a:t>
            </a:r>
          </a:p>
          <a:p>
            <a:pPr lvl="1"/>
            <a:r>
              <a:rPr lang="en-US" altLang="en-US" sz="2000" dirty="0">
                <a:ea typeface="ＭＳ Ｐゴシック" panose="020B0600070205080204" pitchFamily="34" charset="-128"/>
              </a:rPr>
              <a:t>But check that data is up-to-date before it is used (</a:t>
            </a:r>
            <a:r>
              <a:rPr lang="en-US" altLang="en-US" sz="2000" b="1" dirty="0">
                <a:solidFill>
                  <a:srgbClr val="000099"/>
                </a:solidFill>
                <a:ea typeface="ＭＳ Ｐゴシック" panose="020B0600070205080204" pitchFamily="34" charset="-128"/>
              </a:rPr>
              <a:t>cache coherency</a:t>
            </a:r>
            <a:r>
              <a:rPr lang="en-US" altLang="en-US" sz="2000" dirty="0">
                <a:ea typeface="ＭＳ Ｐゴシック" panose="020B0600070205080204" pitchFamily="34" charset="-128"/>
              </a:rPr>
              <a:t>)</a:t>
            </a:r>
          </a:p>
          <a:p>
            <a:pPr lvl="1"/>
            <a:r>
              <a:rPr lang="en-US" altLang="en-US" sz="2000" dirty="0">
                <a:ea typeface="ＭＳ Ｐゴシック" panose="020B0600070205080204" pitchFamily="34" charset="-128"/>
              </a:rPr>
              <a:t>Check can be done when requesting lock on data item</a:t>
            </a:r>
          </a:p>
          <a:p>
            <a:r>
              <a:rPr lang="en-US" altLang="en-US" sz="2400" b="1" dirty="0">
                <a:solidFill>
                  <a:srgbClr val="000099"/>
                </a:solidFill>
              </a:rPr>
              <a:t>Lock Caching</a:t>
            </a:r>
          </a:p>
          <a:p>
            <a:pPr lvl="1"/>
            <a:r>
              <a:rPr lang="en-US" altLang="en-US" sz="2000" dirty="0">
                <a:ea typeface="ＭＳ Ｐゴシック" panose="020B0600070205080204" pitchFamily="34" charset="-128"/>
              </a:rPr>
              <a:t>Locks can be retained by client system even in between transactions</a:t>
            </a:r>
          </a:p>
          <a:p>
            <a:pPr lvl="1"/>
            <a:r>
              <a:rPr lang="en-US" altLang="en-US" sz="2000" dirty="0">
                <a:ea typeface="ＭＳ Ｐゴシック" panose="020B0600070205080204" pitchFamily="34" charset="-128"/>
              </a:rPr>
              <a:t>Transactions can acquire cached locks locally, without contacting server</a:t>
            </a:r>
          </a:p>
          <a:p>
            <a:pPr lvl="1"/>
            <a:r>
              <a:rPr lang="en-US" altLang="en-US" sz="2000" dirty="0">
                <a:ea typeface="ＭＳ Ｐゴシック" panose="020B0600070205080204" pitchFamily="34" charset="-128"/>
              </a:rPr>
              <a:t>Server </a:t>
            </a:r>
            <a:r>
              <a:rPr lang="en-US" altLang="en-US" sz="2000" b="1" dirty="0">
                <a:solidFill>
                  <a:srgbClr val="000099"/>
                </a:solidFill>
                <a:ea typeface="ＭＳ Ｐゴシック" panose="020B0600070205080204" pitchFamily="34" charset="-128"/>
              </a:rPr>
              <a:t>calls back</a:t>
            </a:r>
            <a:r>
              <a:rPr lang="en-US" altLang="en-US" sz="2000" dirty="0">
                <a:ea typeface="ＭＳ Ｐゴシック" panose="020B0600070205080204" pitchFamily="34" charset="-128"/>
              </a:rPr>
              <a:t> locks from clients when it receives conflicting lock request.  Client returns lock once no local transaction is using it.</a:t>
            </a:r>
          </a:p>
          <a:p>
            <a:pPr lvl="1"/>
            <a:r>
              <a:rPr lang="en-US" altLang="en-US" sz="2000" dirty="0">
                <a:ea typeface="ＭＳ Ｐゴシック" panose="020B0600070205080204" pitchFamily="34" charset="-128"/>
              </a:rPr>
              <a:t>Similar to </a:t>
            </a:r>
            <a:r>
              <a:rPr lang="en-US" altLang="en-US" sz="2000" dirty="0" err="1">
                <a:ea typeface="ＭＳ Ｐゴシック" panose="020B0600070205080204" pitchFamily="34" charset="-128"/>
              </a:rPr>
              <a:t>deescalation</a:t>
            </a:r>
            <a:r>
              <a:rPr lang="en-US" altLang="en-US" sz="2000" dirty="0">
                <a:ea typeface="ＭＳ Ｐゴシック" panose="020B0600070205080204" pitchFamily="34" charset="-128"/>
              </a:rPr>
              <a:t>, but across transactions.</a:t>
            </a:r>
          </a:p>
        </p:txBody>
      </p:sp>
      <p:sp>
        <p:nvSpPr>
          <p:cNvPr id="4"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82BEB9B7-F63D-4060-8DBB-9E3364929EA3}" type="slidenum">
              <a:rPr lang="en-US" altLang="en-US" smtClean="0"/>
              <a:pPr/>
              <a:t>29</a:t>
            </a:fld>
            <a:endParaRPr lang="en-US" altLang="en-US"/>
          </a:p>
        </p:txBody>
      </p:sp>
    </p:spTree>
    <p:extLst>
      <p:ext uri="{BB962C8B-B14F-4D97-AF65-F5344CB8AC3E}">
        <p14:creationId xmlns:p14="http://schemas.microsoft.com/office/powerpoint/2010/main" val="1743143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normAutofit/>
          </a:bodyPr>
          <a:lstStyle/>
          <a:p>
            <a:br>
              <a:rPr lang="en-US" altLang="en-US" sz="3600" b="1"/>
            </a:br>
            <a:r>
              <a:rPr lang="en-US" altLang="en-US" sz="3600" b="1"/>
              <a:t>Database Management System (DBMS)</a:t>
            </a:r>
            <a:br>
              <a:rPr lang="en-US" altLang="en-US" sz="3600"/>
            </a:br>
            <a:endParaRPr lang="en-US" altLang="en-US" sz="3600"/>
          </a:p>
        </p:txBody>
      </p:sp>
      <p:sp>
        <p:nvSpPr>
          <p:cNvPr id="5125" name="Rectangle 3"/>
          <p:cNvSpPr>
            <a:spLocks noGrp="1" noChangeArrowheads="1"/>
          </p:cNvSpPr>
          <p:nvPr>
            <p:ph idx="1"/>
          </p:nvPr>
        </p:nvSpPr>
        <p:spPr/>
        <p:txBody>
          <a:bodyPr>
            <a:normAutofit fontScale="92500" lnSpcReduction="10000"/>
          </a:bodyPr>
          <a:lstStyle/>
          <a:p>
            <a:pPr marL="450850" indent="-450850" defTabSz="854075">
              <a:lnSpc>
                <a:spcPct val="110000"/>
              </a:lnSpc>
              <a:buFont typeface="Wingdings" panose="05000000000000000000" pitchFamily="2" charset="2"/>
              <a:buChar char="§"/>
            </a:pPr>
            <a:r>
              <a:rPr lang="en-US" altLang="en-US" sz="2000" dirty="0">
                <a:solidFill>
                  <a:schemeClr val="tx1"/>
                </a:solidFill>
              </a:rPr>
              <a:t>Collection of interrelated data</a:t>
            </a:r>
          </a:p>
          <a:p>
            <a:pPr marL="450850" indent="-450850" defTabSz="854075">
              <a:lnSpc>
                <a:spcPct val="110000"/>
              </a:lnSpc>
              <a:buFont typeface="Wingdings" panose="05000000000000000000" pitchFamily="2" charset="2"/>
              <a:buChar char="§"/>
            </a:pPr>
            <a:r>
              <a:rPr lang="en-US" altLang="en-US" sz="2000" dirty="0">
                <a:solidFill>
                  <a:schemeClr val="tx1"/>
                </a:solidFill>
              </a:rPr>
              <a:t>Set of programs to access the data</a:t>
            </a:r>
          </a:p>
          <a:p>
            <a:pPr marL="450850" indent="-450850" defTabSz="854075">
              <a:lnSpc>
                <a:spcPct val="110000"/>
              </a:lnSpc>
              <a:buFont typeface="Wingdings" panose="05000000000000000000" pitchFamily="2" charset="2"/>
              <a:buChar char="§"/>
            </a:pPr>
            <a:r>
              <a:rPr lang="en-US" altLang="en-US" sz="2000" dirty="0">
                <a:solidFill>
                  <a:schemeClr val="tx1"/>
                </a:solidFill>
              </a:rPr>
              <a:t>DBMS contains information about a particular enterprise</a:t>
            </a:r>
          </a:p>
          <a:p>
            <a:pPr marL="450850" indent="-450850" defTabSz="854075">
              <a:lnSpc>
                <a:spcPct val="110000"/>
              </a:lnSpc>
              <a:buFont typeface="Wingdings" panose="05000000000000000000" pitchFamily="2" charset="2"/>
              <a:buChar char="§"/>
            </a:pPr>
            <a:r>
              <a:rPr lang="en-US" altLang="en-US" sz="2000" dirty="0">
                <a:solidFill>
                  <a:schemeClr val="tx1"/>
                </a:solidFill>
              </a:rPr>
              <a:t>DBMS provides an environment that is both </a:t>
            </a:r>
            <a:r>
              <a:rPr lang="en-US" altLang="en-US" sz="2000" i="1" dirty="0">
                <a:solidFill>
                  <a:schemeClr val="tx1"/>
                </a:solidFill>
              </a:rPr>
              <a:t>convenient </a:t>
            </a:r>
            <a:r>
              <a:rPr lang="en-US" altLang="en-US" sz="2000" dirty="0">
                <a:solidFill>
                  <a:schemeClr val="tx1"/>
                </a:solidFill>
              </a:rPr>
              <a:t>and</a:t>
            </a:r>
          </a:p>
          <a:p>
            <a:pPr marL="450850" indent="-450850" defTabSz="854075">
              <a:lnSpc>
                <a:spcPct val="110000"/>
              </a:lnSpc>
              <a:buNone/>
            </a:pPr>
            <a:r>
              <a:rPr lang="en-US" altLang="en-US" sz="2000" i="1" dirty="0">
                <a:solidFill>
                  <a:schemeClr val="tx1"/>
                </a:solidFill>
              </a:rPr>
              <a:t>	efficient </a:t>
            </a:r>
            <a:r>
              <a:rPr lang="en-US" altLang="en-US" sz="2000" dirty="0">
                <a:solidFill>
                  <a:schemeClr val="tx1"/>
                </a:solidFill>
              </a:rPr>
              <a:t>to use.</a:t>
            </a:r>
          </a:p>
          <a:p>
            <a:pPr marL="450850" indent="-450850" defTabSz="854075">
              <a:lnSpc>
                <a:spcPct val="110000"/>
              </a:lnSpc>
              <a:buFont typeface="Wingdings" panose="05000000000000000000" pitchFamily="2" charset="2"/>
              <a:buChar char="§"/>
            </a:pPr>
            <a:r>
              <a:rPr lang="en-US" altLang="en-US" sz="2000" dirty="0">
                <a:solidFill>
                  <a:schemeClr val="tx1"/>
                </a:solidFill>
              </a:rPr>
              <a:t>Database Applications:</a:t>
            </a:r>
          </a:p>
          <a:p>
            <a:pPr marL="850900" lvl="1" defTabSz="854075">
              <a:lnSpc>
                <a:spcPct val="110000"/>
              </a:lnSpc>
              <a:buFontTx/>
              <a:buChar char="•"/>
            </a:pPr>
            <a:r>
              <a:rPr lang="en-US" altLang="en-US" sz="1800" dirty="0">
                <a:solidFill>
                  <a:schemeClr val="tx1"/>
                </a:solidFill>
              </a:rPr>
              <a:t>Banking: all transactions</a:t>
            </a:r>
          </a:p>
          <a:p>
            <a:pPr marL="850900" lvl="1" defTabSz="854075">
              <a:lnSpc>
                <a:spcPct val="110000"/>
              </a:lnSpc>
              <a:buFontTx/>
              <a:buChar char="•"/>
            </a:pPr>
            <a:r>
              <a:rPr lang="en-US" altLang="en-US" sz="1800" dirty="0">
                <a:solidFill>
                  <a:schemeClr val="tx1"/>
                </a:solidFill>
              </a:rPr>
              <a:t>Airlines: reservations, schedules</a:t>
            </a:r>
          </a:p>
          <a:p>
            <a:pPr marL="850900" lvl="1" defTabSz="854075">
              <a:lnSpc>
                <a:spcPct val="110000"/>
              </a:lnSpc>
              <a:buFontTx/>
              <a:buChar char="•"/>
            </a:pPr>
            <a:r>
              <a:rPr lang="en-US" altLang="en-US" sz="1800" dirty="0">
                <a:solidFill>
                  <a:schemeClr val="tx1"/>
                </a:solidFill>
              </a:rPr>
              <a:t>Universities: registration, grades</a:t>
            </a:r>
          </a:p>
          <a:p>
            <a:pPr marL="850900" lvl="1" defTabSz="854075">
              <a:lnSpc>
                <a:spcPct val="110000"/>
              </a:lnSpc>
              <a:buFontTx/>
              <a:buChar char="•"/>
            </a:pPr>
            <a:r>
              <a:rPr lang="en-US" altLang="en-US" sz="1800" dirty="0">
                <a:solidFill>
                  <a:schemeClr val="tx1"/>
                </a:solidFill>
              </a:rPr>
              <a:t>Sales: customers, products, purchases</a:t>
            </a:r>
          </a:p>
          <a:p>
            <a:pPr marL="850900" lvl="1" defTabSz="854075">
              <a:lnSpc>
                <a:spcPct val="110000"/>
              </a:lnSpc>
              <a:buFontTx/>
              <a:buChar char="•"/>
            </a:pPr>
            <a:r>
              <a:rPr lang="en-US" altLang="en-US" sz="1800" dirty="0">
                <a:solidFill>
                  <a:schemeClr val="tx1"/>
                </a:solidFill>
              </a:rPr>
              <a:t>Manufacturing: production, inventory, orders, supply chain</a:t>
            </a:r>
          </a:p>
          <a:p>
            <a:pPr marL="850900" lvl="1" defTabSz="854075">
              <a:lnSpc>
                <a:spcPct val="110000"/>
              </a:lnSpc>
              <a:buFontTx/>
              <a:buChar char="•"/>
            </a:pPr>
            <a:r>
              <a:rPr lang="en-US" altLang="en-US" sz="1800" dirty="0">
                <a:solidFill>
                  <a:schemeClr val="tx1"/>
                </a:solidFill>
              </a:rPr>
              <a:t>Human resources: employee records, salaries, tax deductions</a:t>
            </a:r>
          </a:p>
          <a:p>
            <a:pPr marL="450850" indent="-450850" defTabSz="854075">
              <a:lnSpc>
                <a:spcPct val="110000"/>
              </a:lnSpc>
              <a:buFont typeface="Wingdings" panose="05000000000000000000" pitchFamily="2" charset="2"/>
              <a:buChar char="§"/>
            </a:pPr>
            <a:r>
              <a:rPr lang="en-US" altLang="en-US" sz="2000" dirty="0">
                <a:solidFill>
                  <a:schemeClr val="tx1"/>
                </a:solidFill>
              </a:rPr>
              <a:t>Databases touch all aspects of our lives</a:t>
            </a:r>
          </a:p>
        </p:txBody>
      </p:sp>
      <p:sp>
        <p:nvSpPr>
          <p:cNvPr id="5123" name="Slide Number Placeholder 5"/>
          <p:cNvSpPr>
            <a:spLocks noGrp="1"/>
          </p:cNvSpPr>
          <p:nvPr>
            <p:ph type="sldNum" sz="quarter" idx="12"/>
          </p:nvPr>
        </p:nvSpPr>
        <p:spPr>
          <a:xfrm>
            <a:off x="10634135" y="6340475"/>
            <a:ext cx="1530927"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7476546-D13D-49B9-BD66-47E23F40D178}" type="slidenum">
              <a:rPr lang="en-US" altLang="en-US" sz="1200" b="0">
                <a:solidFill>
                  <a:schemeClr val="accent1"/>
                </a:solidFill>
                <a:latin typeface="+mn-lt"/>
              </a:rPr>
              <a:pPr/>
              <a:t>3</a:t>
            </a:fld>
            <a:endParaRPr lang="en-US" altLang="en-US" sz="1200" b="0">
              <a:solidFill>
                <a:schemeClr val="accent1"/>
              </a:solidFill>
              <a:latin typeface="+mn-lt"/>
            </a:endParaRPr>
          </a:p>
        </p:txBody>
      </p:sp>
      <p:sp>
        <p:nvSpPr>
          <p:cNvPr id="6"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en-US">
                <a:ea typeface="+mj-ea"/>
              </a:rPr>
              <a:t>Parallel Systems</a:t>
            </a:r>
          </a:p>
        </p:txBody>
      </p:sp>
      <p:sp>
        <p:nvSpPr>
          <p:cNvPr id="48131" name="Rectangle 3"/>
          <p:cNvSpPr>
            <a:spLocks noGrp="1" noChangeArrowheads="1"/>
          </p:cNvSpPr>
          <p:nvPr>
            <p:ph type="body" idx="4294967295"/>
          </p:nvPr>
        </p:nvSpPr>
        <p:spPr/>
        <p:txBody>
          <a:bodyPr>
            <a:normAutofit/>
          </a:bodyPr>
          <a:lstStyle/>
          <a:p>
            <a:r>
              <a:rPr lang="en-US" altLang="en-US" sz="2400" dirty="0"/>
              <a:t>Parallel database systems consist of multiple processors and multiple disks connected by a fast interconnection network.</a:t>
            </a:r>
          </a:p>
          <a:p>
            <a:r>
              <a:rPr lang="en-US" altLang="en-US" sz="2400" dirty="0"/>
              <a:t>A </a:t>
            </a:r>
            <a:r>
              <a:rPr lang="en-US" altLang="en-US" sz="2400" b="1" dirty="0">
                <a:solidFill>
                  <a:srgbClr val="000099"/>
                </a:solidFill>
              </a:rPr>
              <a:t>coarse-grain</a:t>
            </a:r>
            <a:r>
              <a:rPr lang="en-US" altLang="en-US" sz="2400" dirty="0">
                <a:solidFill>
                  <a:srgbClr val="000099"/>
                </a:solidFill>
              </a:rPr>
              <a:t> </a:t>
            </a:r>
            <a:r>
              <a:rPr lang="en-US" altLang="en-US" sz="2400" b="1" dirty="0">
                <a:solidFill>
                  <a:srgbClr val="000099"/>
                </a:solidFill>
              </a:rPr>
              <a:t>parallel</a:t>
            </a:r>
            <a:r>
              <a:rPr lang="en-US" altLang="en-US" sz="2400" dirty="0"/>
              <a:t> machine consists of a small number of powerful processors</a:t>
            </a:r>
          </a:p>
          <a:p>
            <a:r>
              <a:rPr lang="en-US" altLang="en-US" sz="2400" dirty="0"/>
              <a:t>A </a:t>
            </a:r>
            <a:r>
              <a:rPr lang="en-US" altLang="en-US" sz="2400" b="1" dirty="0">
                <a:solidFill>
                  <a:srgbClr val="000099"/>
                </a:solidFill>
              </a:rPr>
              <a:t>massively parallel</a:t>
            </a:r>
            <a:r>
              <a:rPr lang="en-US" altLang="en-US" sz="2400" dirty="0"/>
              <a:t> or </a:t>
            </a:r>
            <a:r>
              <a:rPr lang="en-US" altLang="en-US" sz="2400" b="1" dirty="0">
                <a:solidFill>
                  <a:srgbClr val="000099"/>
                </a:solidFill>
              </a:rPr>
              <a:t>fine grain parallel</a:t>
            </a:r>
            <a:r>
              <a:rPr lang="en-US" altLang="en-US" sz="2400" i="1" dirty="0"/>
              <a:t> </a:t>
            </a:r>
            <a:r>
              <a:rPr lang="en-US" altLang="en-US" sz="2400" dirty="0"/>
              <a:t>machine utilizes thousands of smaller processors.</a:t>
            </a:r>
          </a:p>
          <a:p>
            <a:r>
              <a:rPr lang="en-US" altLang="en-US" sz="2400" dirty="0"/>
              <a:t>Two main performance measures:</a:t>
            </a:r>
          </a:p>
          <a:p>
            <a:pPr lvl="1"/>
            <a:r>
              <a:rPr lang="en-US" altLang="en-US" sz="2000" b="1" dirty="0">
                <a:solidFill>
                  <a:srgbClr val="000099"/>
                </a:solidFill>
                <a:ea typeface="ＭＳ Ｐゴシック" panose="020B0600070205080204" pitchFamily="34" charset="-128"/>
              </a:rPr>
              <a:t>throughput</a:t>
            </a:r>
            <a:r>
              <a:rPr lang="en-US" altLang="en-US" sz="2000" dirty="0">
                <a:ea typeface="ＭＳ Ｐゴシック" panose="020B0600070205080204" pitchFamily="34" charset="-128"/>
              </a:rPr>
              <a:t> --- the number of tasks that can be completed in a given time interval</a:t>
            </a:r>
          </a:p>
          <a:p>
            <a:pPr lvl="1"/>
            <a:r>
              <a:rPr lang="en-US" altLang="en-US" sz="2000" b="1" dirty="0">
                <a:solidFill>
                  <a:srgbClr val="000099"/>
                </a:solidFill>
                <a:ea typeface="ＭＳ Ｐゴシック" panose="020B0600070205080204" pitchFamily="34" charset="-128"/>
              </a:rPr>
              <a:t>response time</a:t>
            </a:r>
            <a:r>
              <a:rPr lang="en-US" altLang="en-US" sz="2000" dirty="0">
                <a:ea typeface="ＭＳ Ｐゴシック" panose="020B0600070205080204" pitchFamily="34" charset="-128"/>
              </a:rPr>
              <a:t> --- the amount of time it takes to complete a single task from the time it is submitted</a:t>
            </a:r>
          </a:p>
          <a:p>
            <a:endParaRPr lang="en-US" altLang="en-US" sz="2400" dirty="0"/>
          </a:p>
        </p:txBody>
      </p:sp>
      <p:sp>
        <p:nvSpPr>
          <p:cNvPr id="4"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82BEB9B7-F63D-4060-8DBB-9E3364929EA3}" type="slidenum">
              <a:rPr lang="en-US" altLang="en-US" smtClean="0"/>
              <a:pPr/>
              <a:t>30</a:t>
            </a:fld>
            <a:endParaRPr lang="en-US" altLang="en-US"/>
          </a:p>
        </p:txBody>
      </p:sp>
    </p:spTree>
    <p:extLst>
      <p:ext uri="{BB962C8B-B14F-4D97-AF65-F5344CB8AC3E}">
        <p14:creationId xmlns:p14="http://schemas.microsoft.com/office/powerpoint/2010/main" val="531257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a:ea typeface="+mj-ea"/>
              </a:rPr>
              <a:t>Speed-Up and Scale-Up</a:t>
            </a:r>
          </a:p>
        </p:txBody>
      </p:sp>
      <p:sp>
        <p:nvSpPr>
          <p:cNvPr id="50179" name="Rectangle 3"/>
          <p:cNvSpPr>
            <a:spLocks noGrp="1" noChangeArrowheads="1"/>
          </p:cNvSpPr>
          <p:nvPr>
            <p:ph type="body" idx="4294967295"/>
          </p:nvPr>
        </p:nvSpPr>
        <p:spPr>
          <a:xfrm>
            <a:off x="3733800" y="821232"/>
            <a:ext cx="7661275" cy="4903788"/>
          </a:xfrm>
        </p:spPr>
        <p:txBody>
          <a:bodyPr>
            <a:normAutofit lnSpcReduction="10000"/>
          </a:bodyPr>
          <a:lstStyle/>
          <a:p>
            <a:pPr>
              <a:lnSpc>
                <a:spcPct val="100000"/>
              </a:lnSpc>
            </a:pPr>
            <a:r>
              <a:rPr lang="en-US" altLang="en-US" sz="2400" b="1" dirty="0">
                <a:solidFill>
                  <a:srgbClr val="000099"/>
                </a:solidFill>
              </a:rPr>
              <a:t>Speedup</a:t>
            </a:r>
            <a:r>
              <a:rPr lang="en-US" altLang="en-US" sz="2400" dirty="0"/>
              <a:t>: a fixed-sized problem executing on a small system is given to a system which is </a:t>
            </a:r>
            <a:r>
              <a:rPr lang="en-US" altLang="en-US" sz="2400" i="1" dirty="0"/>
              <a:t>N</a:t>
            </a:r>
            <a:r>
              <a:rPr lang="en-US" altLang="en-US" sz="2400" dirty="0"/>
              <a:t>-times larger.</a:t>
            </a:r>
          </a:p>
          <a:p>
            <a:pPr lvl="1">
              <a:lnSpc>
                <a:spcPct val="100000"/>
              </a:lnSpc>
            </a:pPr>
            <a:r>
              <a:rPr lang="en-US" altLang="en-US" sz="2000" dirty="0">
                <a:ea typeface="ＭＳ Ｐゴシック" panose="020B0600070205080204" pitchFamily="34" charset="-128"/>
              </a:rPr>
              <a:t>Measured by:</a:t>
            </a:r>
          </a:p>
          <a:p>
            <a:pPr lvl="1">
              <a:lnSpc>
                <a:spcPct val="100000"/>
              </a:lnSpc>
              <a:buFont typeface="Monotype Sorts" charset="2"/>
              <a:buNone/>
            </a:pPr>
            <a:r>
              <a:rPr lang="en-US" altLang="en-US" sz="2000" i="1" dirty="0">
                <a:ea typeface="ＭＳ Ｐゴシック" panose="020B0600070205080204" pitchFamily="34" charset="-128"/>
              </a:rPr>
              <a:t>     speedup = small system elapsed time</a:t>
            </a:r>
          </a:p>
          <a:p>
            <a:pPr lvl="1">
              <a:lnSpc>
                <a:spcPct val="100000"/>
              </a:lnSpc>
              <a:buFont typeface="Monotype Sorts" charset="2"/>
              <a:buNone/>
            </a:pPr>
            <a:r>
              <a:rPr lang="en-US" altLang="en-US" sz="2000" i="1" dirty="0">
                <a:ea typeface="ＭＳ Ｐゴシック" panose="020B0600070205080204" pitchFamily="34" charset="-128"/>
              </a:rPr>
              <a:t>                        large system elapsed time</a:t>
            </a:r>
          </a:p>
          <a:p>
            <a:pPr lvl="1">
              <a:lnSpc>
                <a:spcPct val="100000"/>
              </a:lnSpc>
            </a:pPr>
            <a:r>
              <a:rPr lang="en-US" altLang="en-US" sz="2000" dirty="0">
                <a:ea typeface="ＭＳ Ｐゴシック" panose="020B0600070205080204" pitchFamily="34" charset="-128"/>
              </a:rPr>
              <a:t>Speedup is </a:t>
            </a:r>
            <a:r>
              <a:rPr lang="en-US" altLang="en-US" sz="2000" b="1" dirty="0">
                <a:ea typeface="ＭＳ Ｐゴシック" panose="020B0600070205080204" pitchFamily="34" charset="-128"/>
              </a:rPr>
              <a:t>linear</a:t>
            </a:r>
            <a:r>
              <a:rPr lang="en-US" altLang="en-US" sz="2000" dirty="0">
                <a:ea typeface="ＭＳ Ｐゴシック" panose="020B0600070205080204" pitchFamily="34" charset="-128"/>
              </a:rPr>
              <a:t> if equation equals N.</a:t>
            </a:r>
          </a:p>
          <a:p>
            <a:pPr>
              <a:lnSpc>
                <a:spcPct val="100000"/>
              </a:lnSpc>
            </a:pPr>
            <a:r>
              <a:rPr lang="en-US" altLang="en-US" sz="2400" b="1" dirty="0" err="1">
                <a:solidFill>
                  <a:srgbClr val="000099"/>
                </a:solidFill>
              </a:rPr>
              <a:t>Scaleup</a:t>
            </a:r>
            <a:r>
              <a:rPr lang="en-US" altLang="en-US" sz="2400" dirty="0"/>
              <a:t>: increase the size of both the problem and the system</a:t>
            </a:r>
          </a:p>
          <a:p>
            <a:pPr lvl="1">
              <a:lnSpc>
                <a:spcPct val="100000"/>
              </a:lnSpc>
            </a:pPr>
            <a:r>
              <a:rPr lang="en-US" altLang="en-US" sz="2000" i="1" dirty="0">
                <a:ea typeface="ＭＳ Ｐゴシック" panose="020B0600070205080204" pitchFamily="34" charset="-128"/>
              </a:rPr>
              <a:t>N</a:t>
            </a:r>
            <a:r>
              <a:rPr lang="en-US" altLang="en-US" sz="2000" dirty="0">
                <a:ea typeface="ＭＳ Ｐゴシック" panose="020B0600070205080204" pitchFamily="34" charset="-128"/>
              </a:rPr>
              <a:t>-times larger system used to perform </a:t>
            </a:r>
            <a:r>
              <a:rPr lang="en-US" altLang="en-US" sz="2000" i="1" dirty="0">
                <a:ea typeface="ＭＳ Ｐゴシック" panose="020B0600070205080204" pitchFamily="34" charset="-128"/>
              </a:rPr>
              <a:t>N</a:t>
            </a:r>
            <a:r>
              <a:rPr lang="en-US" altLang="en-US" sz="2000" dirty="0">
                <a:ea typeface="ＭＳ Ｐゴシック" panose="020B0600070205080204" pitchFamily="34" charset="-128"/>
              </a:rPr>
              <a:t>-times larger job</a:t>
            </a:r>
          </a:p>
          <a:p>
            <a:pPr lvl="1">
              <a:lnSpc>
                <a:spcPct val="100000"/>
              </a:lnSpc>
            </a:pPr>
            <a:r>
              <a:rPr lang="en-US" altLang="en-US" sz="2000" dirty="0">
                <a:ea typeface="ＭＳ Ｐゴシック" panose="020B0600070205080204" pitchFamily="34" charset="-128"/>
              </a:rPr>
              <a:t>Measured by:</a:t>
            </a:r>
          </a:p>
          <a:p>
            <a:pPr lvl="1">
              <a:lnSpc>
                <a:spcPct val="100000"/>
              </a:lnSpc>
              <a:buFont typeface="Monotype Sorts" charset="2"/>
              <a:buNone/>
            </a:pPr>
            <a:r>
              <a:rPr lang="en-US" altLang="en-US" sz="2000" i="1" dirty="0">
                <a:ea typeface="ＭＳ Ｐゴシック" panose="020B0600070205080204" pitchFamily="34" charset="-128"/>
              </a:rPr>
              <a:t>     </a:t>
            </a:r>
            <a:r>
              <a:rPr lang="en-US" altLang="en-US" sz="2000" i="1" dirty="0" err="1">
                <a:ea typeface="ＭＳ Ｐゴシック" panose="020B0600070205080204" pitchFamily="34" charset="-128"/>
              </a:rPr>
              <a:t>scaleup</a:t>
            </a:r>
            <a:r>
              <a:rPr lang="en-US" altLang="en-US" sz="2000" i="1" dirty="0">
                <a:ea typeface="ＭＳ Ｐゴシック" panose="020B0600070205080204" pitchFamily="34" charset="-128"/>
              </a:rPr>
              <a:t> = small system small problem elapsed time</a:t>
            </a:r>
          </a:p>
          <a:p>
            <a:pPr lvl="1">
              <a:lnSpc>
                <a:spcPct val="100000"/>
              </a:lnSpc>
              <a:buFont typeface="Monotype Sorts" charset="2"/>
              <a:buNone/>
            </a:pPr>
            <a:r>
              <a:rPr lang="en-US" altLang="en-US" sz="2000" i="1" dirty="0">
                <a:ea typeface="ＭＳ Ｐゴシック" panose="020B0600070205080204" pitchFamily="34" charset="-128"/>
              </a:rPr>
              <a:t>                         big system big problem elapsed time </a:t>
            </a:r>
          </a:p>
          <a:p>
            <a:pPr lvl="1">
              <a:lnSpc>
                <a:spcPct val="100000"/>
              </a:lnSpc>
            </a:pPr>
            <a:r>
              <a:rPr lang="en-US" altLang="en-US" sz="2000" dirty="0">
                <a:ea typeface="ＭＳ Ｐゴシック" panose="020B0600070205080204" pitchFamily="34" charset="-128"/>
              </a:rPr>
              <a:t>Scale up is </a:t>
            </a:r>
            <a:r>
              <a:rPr lang="en-US" altLang="en-US" sz="2000" b="1" dirty="0">
                <a:ea typeface="ＭＳ Ｐゴシック" panose="020B0600070205080204" pitchFamily="34" charset="-128"/>
              </a:rPr>
              <a:t>linear</a:t>
            </a:r>
            <a:r>
              <a:rPr lang="en-US" altLang="en-US" sz="2000" dirty="0">
                <a:ea typeface="ＭＳ Ｐゴシック" panose="020B0600070205080204" pitchFamily="34" charset="-128"/>
              </a:rPr>
              <a:t> if equation equals 1.</a:t>
            </a:r>
          </a:p>
        </p:txBody>
      </p:sp>
      <p:sp>
        <p:nvSpPr>
          <p:cNvPr id="50180" name="Line 4"/>
          <p:cNvSpPr>
            <a:spLocks noChangeShapeType="1"/>
          </p:cNvSpPr>
          <p:nvPr/>
        </p:nvSpPr>
        <p:spPr bwMode="auto">
          <a:xfrm>
            <a:off x="5715000" y="2286000"/>
            <a:ext cx="2743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D"/>
          </a:p>
        </p:txBody>
      </p:sp>
      <p:sp>
        <p:nvSpPr>
          <p:cNvPr id="50181" name="Line 5"/>
          <p:cNvSpPr>
            <a:spLocks noChangeShapeType="1"/>
          </p:cNvSpPr>
          <p:nvPr/>
        </p:nvSpPr>
        <p:spPr bwMode="auto">
          <a:xfrm>
            <a:off x="5562600" y="4876800"/>
            <a:ext cx="419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D"/>
          </a:p>
        </p:txBody>
      </p:sp>
      <p:sp>
        <p:nvSpPr>
          <p:cNvPr id="6"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82BEB9B7-F63D-4060-8DBB-9E3364929EA3}" type="slidenum">
              <a:rPr lang="en-US" altLang="en-US" smtClean="0"/>
              <a:pPr/>
              <a:t>31</a:t>
            </a:fld>
            <a:endParaRPr lang="en-US" altLang="en-US"/>
          </a:p>
        </p:txBody>
      </p:sp>
    </p:spTree>
    <p:extLst>
      <p:ext uri="{BB962C8B-B14F-4D97-AF65-F5344CB8AC3E}">
        <p14:creationId xmlns:p14="http://schemas.microsoft.com/office/powerpoint/2010/main" val="380590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defRPr/>
            </a:pPr>
            <a:r>
              <a:rPr lang="en-US">
                <a:ea typeface="+mj-ea"/>
              </a:rPr>
              <a:t>Speedup</a:t>
            </a:r>
          </a:p>
        </p:txBody>
      </p:sp>
      <p:pic>
        <p:nvPicPr>
          <p:cNvPr id="5222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123837"/>
            <a:ext cx="7159625"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82BEB9B7-F63D-4060-8DBB-9E3364929EA3}" type="slidenum">
              <a:rPr lang="en-US" altLang="en-US" smtClean="0"/>
              <a:pPr/>
              <a:t>32</a:t>
            </a:fld>
            <a:endParaRPr lang="en-US" altLang="en-US"/>
          </a:p>
        </p:txBody>
      </p:sp>
    </p:spTree>
    <p:extLst>
      <p:ext uri="{BB962C8B-B14F-4D97-AF65-F5344CB8AC3E}">
        <p14:creationId xmlns:p14="http://schemas.microsoft.com/office/powerpoint/2010/main" val="2005385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defRPr/>
            </a:pPr>
            <a:r>
              <a:rPr lang="en-US">
                <a:ea typeface="+mj-ea"/>
              </a:rPr>
              <a:t>Scaleup</a:t>
            </a:r>
          </a:p>
        </p:txBody>
      </p:sp>
      <p:pic>
        <p:nvPicPr>
          <p:cNvPr id="5427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123837"/>
            <a:ext cx="7940675" cy="47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82BEB9B7-F63D-4060-8DBB-9E3364929EA3}" type="slidenum">
              <a:rPr lang="en-US" altLang="en-US" smtClean="0"/>
              <a:pPr/>
              <a:t>33</a:t>
            </a:fld>
            <a:endParaRPr lang="en-US" altLang="en-US"/>
          </a:p>
        </p:txBody>
      </p:sp>
    </p:spTree>
    <p:extLst>
      <p:ext uri="{BB962C8B-B14F-4D97-AF65-F5344CB8AC3E}">
        <p14:creationId xmlns:p14="http://schemas.microsoft.com/office/powerpoint/2010/main" val="3424811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en-US">
                <a:ea typeface="+mj-ea"/>
              </a:rPr>
              <a:t>Batch and Transaction Scaleup</a:t>
            </a:r>
          </a:p>
        </p:txBody>
      </p:sp>
      <p:sp>
        <p:nvSpPr>
          <p:cNvPr id="56323" name="Rectangle 3"/>
          <p:cNvSpPr>
            <a:spLocks noGrp="1" noChangeArrowheads="1"/>
          </p:cNvSpPr>
          <p:nvPr>
            <p:ph type="body" idx="4294967295"/>
          </p:nvPr>
        </p:nvSpPr>
        <p:spPr/>
        <p:txBody>
          <a:bodyPr>
            <a:normAutofit/>
          </a:bodyPr>
          <a:lstStyle/>
          <a:p>
            <a:r>
              <a:rPr lang="en-US" altLang="en-US" sz="2400" b="1" dirty="0">
                <a:solidFill>
                  <a:srgbClr val="000099"/>
                </a:solidFill>
              </a:rPr>
              <a:t>Batch </a:t>
            </a:r>
            <a:r>
              <a:rPr lang="en-US" altLang="en-US" sz="2400" b="1" dirty="0" err="1">
                <a:solidFill>
                  <a:srgbClr val="000099"/>
                </a:solidFill>
              </a:rPr>
              <a:t>scaleup</a:t>
            </a:r>
            <a:r>
              <a:rPr lang="en-US" altLang="en-US" sz="2400" b="1" dirty="0"/>
              <a:t>:</a:t>
            </a:r>
            <a:endParaRPr lang="en-US" altLang="en-US" sz="2400" dirty="0"/>
          </a:p>
          <a:p>
            <a:pPr lvl="1"/>
            <a:r>
              <a:rPr lang="en-US" altLang="en-US" sz="2000" dirty="0">
                <a:ea typeface="ＭＳ Ｐゴシック" panose="020B0600070205080204" pitchFamily="34" charset="-128"/>
              </a:rPr>
              <a:t>A single large job; typical of most decision support queries and scientific simulation.</a:t>
            </a:r>
          </a:p>
          <a:p>
            <a:pPr lvl="1"/>
            <a:r>
              <a:rPr lang="en-US" altLang="en-US" sz="2000" dirty="0">
                <a:ea typeface="ＭＳ Ｐゴシック" panose="020B0600070205080204" pitchFamily="34" charset="-128"/>
              </a:rPr>
              <a:t>Use an </a:t>
            </a:r>
            <a:r>
              <a:rPr lang="en-US" altLang="en-US" sz="2000" i="1" dirty="0">
                <a:ea typeface="ＭＳ Ｐゴシック" panose="020B0600070205080204" pitchFamily="34" charset="-128"/>
              </a:rPr>
              <a:t>N</a:t>
            </a:r>
            <a:r>
              <a:rPr lang="en-US" altLang="en-US" sz="2000" dirty="0">
                <a:ea typeface="ＭＳ Ｐゴシック" panose="020B0600070205080204" pitchFamily="34" charset="-128"/>
              </a:rPr>
              <a:t>-times larger computer on </a:t>
            </a:r>
            <a:r>
              <a:rPr lang="en-US" altLang="en-US" sz="2000" i="1" dirty="0">
                <a:ea typeface="ＭＳ Ｐゴシック" panose="020B0600070205080204" pitchFamily="34" charset="-128"/>
              </a:rPr>
              <a:t>N</a:t>
            </a:r>
            <a:r>
              <a:rPr lang="en-US" altLang="en-US" sz="2000" dirty="0">
                <a:ea typeface="ＭＳ Ｐゴシック" panose="020B0600070205080204" pitchFamily="34" charset="-128"/>
              </a:rPr>
              <a:t>-times larger problem.</a:t>
            </a:r>
          </a:p>
          <a:p>
            <a:r>
              <a:rPr lang="en-US" altLang="en-US" sz="2400" b="1" dirty="0">
                <a:solidFill>
                  <a:srgbClr val="000099"/>
                </a:solidFill>
              </a:rPr>
              <a:t>Transaction </a:t>
            </a:r>
            <a:r>
              <a:rPr lang="en-US" altLang="en-US" sz="2400" b="1" dirty="0" err="1">
                <a:solidFill>
                  <a:srgbClr val="000099"/>
                </a:solidFill>
              </a:rPr>
              <a:t>scaleup</a:t>
            </a:r>
            <a:r>
              <a:rPr lang="en-US" altLang="en-US" sz="2400" dirty="0"/>
              <a:t>:</a:t>
            </a:r>
          </a:p>
          <a:p>
            <a:pPr lvl="1"/>
            <a:r>
              <a:rPr lang="en-US" altLang="en-US" sz="2000" dirty="0">
                <a:ea typeface="ＭＳ Ｐゴシック" panose="020B0600070205080204" pitchFamily="34" charset="-128"/>
              </a:rPr>
              <a:t>Numerous small queries submitted by independent users to a shared database; typical transaction processing and timesharing systems.</a:t>
            </a:r>
          </a:p>
          <a:p>
            <a:pPr lvl="1"/>
            <a:r>
              <a:rPr lang="en-US" altLang="en-US" sz="2000" i="1" dirty="0">
                <a:ea typeface="ＭＳ Ｐゴシック" panose="020B0600070205080204" pitchFamily="34" charset="-128"/>
              </a:rPr>
              <a:t>N</a:t>
            </a:r>
            <a:r>
              <a:rPr lang="en-US" altLang="en-US" sz="2000" dirty="0">
                <a:ea typeface="ＭＳ Ｐゴシック" panose="020B0600070205080204" pitchFamily="34" charset="-128"/>
              </a:rPr>
              <a:t>-times as many users submitting requests (hence, </a:t>
            </a:r>
            <a:r>
              <a:rPr lang="en-US" altLang="en-US" sz="2000" i="1" dirty="0">
                <a:ea typeface="ＭＳ Ｐゴシック" panose="020B0600070205080204" pitchFamily="34" charset="-128"/>
              </a:rPr>
              <a:t>N</a:t>
            </a:r>
            <a:r>
              <a:rPr lang="en-US" altLang="en-US" sz="2000" dirty="0">
                <a:ea typeface="ＭＳ Ｐゴシック" panose="020B0600070205080204" pitchFamily="34" charset="-128"/>
              </a:rPr>
              <a:t>-times as many requests) to an </a:t>
            </a:r>
            <a:r>
              <a:rPr lang="en-US" altLang="en-US" sz="2000" i="1" dirty="0">
                <a:ea typeface="ＭＳ Ｐゴシック" panose="020B0600070205080204" pitchFamily="34" charset="-128"/>
              </a:rPr>
              <a:t>N</a:t>
            </a:r>
            <a:r>
              <a:rPr lang="en-US" altLang="en-US" sz="2000" dirty="0">
                <a:ea typeface="ＭＳ Ｐゴシック" panose="020B0600070205080204" pitchFamily="34" charset="-128"/>
              </a:rPr>
              <a:t>-times larger database, on an </a:t>
            </a:r>
            <a:r>
              <a:rPr lang="en-US" altLang="en-US" sz="2000" i="1" dirty="0">
                <a:ea typeface="ＭＳ Ｐゴシック" panose="020B0600070205080204" pitchFamily="34" charset="-128"/>
              </a:rPr>
              <a:t>N</a:t>
            </a:r>
            <a:r>
              <a:rPr lang="en-US" altLang="en-US" sz="2000" dirty="0">
                <a:ea typeface="ＭＳ Ｐゴシック" panose="020B0600070205080204" pitchFamily="34" charset="-128"/>
              </a:rPr>
              <a:t>-times larger computer.</a:t>
            </a:r>
          </a:p>
          <a:p>
            <a:pPr lvl="1"/>
            <a:r>
              <a:rPr lang="en-US" altLang="en-US" sz="2000" dirty="0">
                <a:ea typeface="ＭＳ Ｐゴシック" panose="020B0600070205080204" pitchFamily="34" charset="-128"/>
              </a:rPr>
              <a:t>Well-suited to parallel execution.</a:t>
            </a:r>
          </a:p>
        </p:txBody>
      </p:sp>
      <p:sp>
        <p:nvSpPr>
          <p:cNvPr id="4"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82BEB9B7-F63D-4060-8DBB-9E3364929EA3}" type="slidenum">
              <a:rPr lang="en-US" altLang="en-US" smtClean="0"/>
              <a:pPr/>
              <a:t>34</a:t>
            </a:fld>
            <a:endParaRPr lang="en-US" altLang="en-US"/>
          </a:p>
        </p:txBody>
      </p:sp>
    </p:spTree>
    <p:extLst>
      <p:ext uri="{BB962C8B-B14F-4D97-AF65-F5344CB8AC3E}">
        <p14:creationId xmlns:p14="http://schemas.microsoft.com/office/powerpoint/2010/main" val="34650662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en-US">
                <a:ea typeface="+mj-ea"/>
              </a:rPr>
              <a:t>Factors Limiting Speedup and Scaleup</a:t>
            </a:r>
          </a:p>
        </p:txBody>
      </p:sp>
      <p:sp>
        <p:nvSpPr>
          <p:cNvPr id="58371" name="Rectangle 3"/>
          <p:cNvSpPr>
            <a:spLocks noGrp="1" noChangeArrowheads="1"/>
          </p:cNvSpPr>
          <p:nvPr>
            <p:ph type="body" idx="4294967295"/>
          </p:nvPr>
        </p:nvSpPr>
        <p:spPr/>
        <p:txBody>
          <a:bodyPr>
            <a:normAutofit/>
          </a:bodyPr>
          <a:lstStyle/>
          <a:p>
            <a:pPr>
              <a:lnSpc>
                <a:spcPct val="100000"/>
              </a:lnSpc>
              <a:buFont typeface="Monotype Sorts" charset="2"/>
              <a:buNone/>
            </a:pPr>
            <a:r>
              <a:rPr lang="en-US" altLang="en-US" dirty="0"/>
              <a:t>Speedup and </a:t>
            </a:r>
            <a:r>
              <a:rPr lang="en-US" altLang="en-US" dirty="0" err="1"/>
              <a:t>scaleup</a:t>
            </a:r>
            <a:r>
              <a:rPr lang="en-US" altLang="en-US" dirty="0"/>
              <a:t> are often sublinear due to:</a:t>
            </a:r>
          </a:p>
          <a:p>
            <a:pPr>
              <a:lnSpc>
                <a:spcPct val="100000"/>
              </a:lnSpc>
            </a:pPr>
            <a:r>
              <a:rPr lang="en-US" altLang="en-US" b="1" dirty="0">
                <a:solidFill>
                  <a:srgbClr val="000099"/>
                </a:solidFill>
              </a:rPr>
              <a:t>Startup costs</a:t>
            </a:r>
            <a:r>
              <a:rPr lang="en-US" altLang="en-US" dirty="0"/>
              <a:t>: Cost of starting up multiple processes may dominate computation time, if the degree of parallelism is high.</a:t>
            </a:r>
          </a:p>
          <a:p>
            <a:pPr>
              <a:lnSpc>
                <a:spcPct val="100000"/>
              </a:lnSpc>
            </a:pPr>
            <a:r>
              <a:rPr lang="en-US" altLang="en-US" b="1" dirty="0">
                <a:solidFill>
                  <a:srgbClr val="000099"/>
                </a:solidFill>
              </a:rPr>
              <a:t>Interference</a:t>
            </a:r>
            <a:r>
              <a:rPr lang="en-US" altLang="en-US" dirty="0"/>
              <a:t>:  Processes accessing shared resources (e.g., system bus, disks, or locks) compete with each other, thus spending time waiting on other processes, rather than performing useful work.</a:t>
            </a:r>
          </a:p>
          <a:p>
            <a:pPr>
              <a:lnSpc>
                <a:spcPct val="100000"/>
              </a:lnSpc>
            </a:pPr>
            <a:r>
              <a:rPr lang="en-US" altLang="en-US" b="1" dirty="0">
                <a:solidFill>
                  <a:srgbClr val="000099"/>
                </a:solidFill>
              </a:rPr>
              <a:t>Skew</a:t>
            </a:r>
            <a:r>
              <a:rPr lang="en-US" altLang="en-US" dirty="0"/>
              <a:t>: Increasing the degree of parallelism increases the variance in service times of </a:t>
            </a:r>
            <a:r>
              <a:rPr lang="en-US" altLang="en-US" dirty="0" err="1"/>
              <a:t>parallely</a:t>
            </a:r>
            <a:r>
              <a:rPr lang="en-US" altLang="en-US" dirty="0"/>
              <a:t> executing tasks.  Overall execution time determined by </a:t>
            </a:r>
            <a:r>
              <a:rPr lang="en-US" altLang="en-US" b="1" dirty="0"/>
              <a:t>slowest</a:t>
            </a:r>
            <a:r>
              <a:rPr lang="en-US" altLang="en-US" dirty="0"/>
              <a:t> of </a:t>
            </a:r>
            <a:r>
              <a:rPr lang="en-US" altLang="en-US" dirty="0" err="1"/>
              <a:t>parallely</a:t>
            </a:r>
            <a:r>
              <a:rPr lang="en-US" altLang="en-US" dirty="0"/>
              <a:t> executing tasks.</a:t>
            </a:r>
          </a:p>
        </p:txBody>
      </p:sp>
      <p:sp>
        <p:nvSpPr>
          <p:cNvPr id="4"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82BEB9B7-F63D-4060-8DBB-9E3364929EA3}" type="slidenum">
              <a:rPr lang="en-US" altLang="en-US" smtClean="0"/>
              <a:pPr/>
              <a:t>35</a:t>
            </a:fld>
            <a:endParaRPr lang="en-US" altLang="en-US"/>
          </a:p>
        </p:txBody>
      </p:sp>
    </p:spTree>
    <p:extLst>
      <p:ext uri="{BB962C8B-B14F-4D97-AF65-F5344CB8AC3E}">
        <p14:creationId xmlns:p14="http://schemas.microsoft.com/office/powerpoint/2010/main" val="3702065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52918" y="1123837"/>
            <a:ext cx="3023681" cy="4601183"/>
          </a:xfrm>
        </p:spPr>
        <p:txBody>
          <a:bodyPr/>
          <a:lstStyle/>
          <a:p>
            <a:pPr>
              <a:defRPr/>
            </a:pPr>
            <a:r>
              <a:rPr lang="en-US" dirty="0">
                <a:ea typeface="+mj-ea"/>
              </a:rPr>
              <a:t>Interconnection Network Architectures</a:t>
            </a:r>
          </a:p>
        </p:txBody>
      </p:sp>
      <p:sp>
        <p:nvSpPr>
          <p:cNvPr id="60419" name="Rectangle 3"/>
          <p:cNvSpPr>
            <a:spLocks noGrp="1" noChangeArrowheads="1"/>
          </p:cNvSpPr>
          <p:nvPr>
            <p:ph type="body" idx="4294967295"/>
          </p:nvPr>
        </p:nvSpPr>
        <p:spPr/>
        <p:txBody>
          <a:bodyPr/>
          <a:lstStyle/>
          <a:p>
            <a:pPr>
              <a:lnSpc>
                <a:spcPct val="90000"/>
              </a:lnSpc>
            </a:pPr>
            <a:r>
              <a:rPr lang="en-US" altLang="en-US" b="1" dirty="0">
                <a:solidFill>
                  <a:srgbClr val="000099"/>
                </a:solidFill>
              </a:rPr>
              <a:t>Bus</a:t>
            </a:r>
            <a:r>
              <a:rPr lang="en-US" altLang="en-US" dirty="0"/>
              <a:t>. System components send data on and receive data from a single communication bus;</a:t>
            </a:r>
          </a:p>
          <a:p>
            <a:pPr lvl="1">
              <a:lnSpc>
                <a:spcPct val="90000"/>
              </a:lnSpc>
            </a:pPr>
            <a:r>
              <a:rPr lang="en-US" altLang="en-US" dirty="0">
                <a:ea typeface="ＭＳ Ｐゴシック" panose="020B0600070205080204" pitchFamily="34" charset="-128"/>
              </a:rPr>
              <a:t>Does not scale well with increasing parallelism.</a:t>
            </a:r>
          </a:p>
          <a:p>
            <a:pPr>
              <a:lnSpc>
                <a:spcPct val="90000"/>
              </a:lnSpc>
            </a:pPr>
            <a:r>
              <a:rPr lang="en-US" altLang="en-US" b="1" dirty="0">
                <a:solidFill>
                  <a:srgbClr val="000099"/>
                </a:solidFill>
              </a:rPr>
              <a:t>Mesh</a:t>
            </a:r>
            <a:r>
              <a:rPr lang="en-US" altLang="en-US" dirty="0"/>
              <a:t>. Components are arranged as nodes in a grid, and each component is connected to all adjacent components</a:t>
            </a:r>
          </a:p>
          <a:p>
            <a:pPr lvl="1">
              <a:lnSpc>
                <a:spcPct val="90000"/>
              </a:lnSpc>
            </a:pPr>
            <a:r>
              <a:rPr lang="en-US" altLang="en-US" dirty="0">
                <a:ea typeface="ＭＳ Ｐゴシック" panose="020B0600070205080204" pitchFamily="34" charset="-128"/>
              </a:rPr>
              <a:t>Communication links grow with growing number of components, and so scales better.  </a:t>
            </a:r>
          </a:p>
          <a:p>
            <a:pPr lvl="1">
              <a:lnSpc>
                <a:spcPct val="90000"/>
              </a:lnSpc>
            </a:pPr>
            <a:r>
              <a:rPr lang="en-US" altLang="en-US" dirty="0">
                <a:ea typeface="ＭＳ Ｐゴシック" panose="020B0600070205080204" pitchFamily="34" charset="-128"/>
              </a:rPr>
              <a:t>But may require 2</a:t>
            </a:r>
            <a:r>
              <a:rPr lang="en-US" altLang="en-US" dirty="0">
                <a:ea typeface="ＭＳ Ｐゴシック" panose="020B0600070205080204" pitchFamily="34" charset="-128"/>
                <a:sym typeface="Symbol" panose="05050102010706020507" pitchFamily="18" charset="2"/>
              </a:rPr>
              <a:t></a:t>
            </a:r>
            <a:r>
              <a:rPr lang="en-US" altLang="en-US" i="1" dirty="0">
                <a:ea typeface="ＭＳ Ｐゴシック" panose="020B0600070205080204" pitchFamily="34" charset="-128"/>
                <a:sym typeface="Symbol" panose="05050102010706020507" pitchFamily="18" charset="2"/>
              </a:rPr>
              <a:t>n</a:t>
            </a:r>
            <a:r>
              <a:rPr lang="en-US" altLang="en-US" dirty="0">
                <a:ea typeface="ＭＳ Ｐゴシック" panose="020B0600070205080204" pitchFamily="34" charset="-128"/>
              </a:rPr>
              <a:t> hops to send message to a node (or </a:t>
            </a:r>
            <a:r>
              <a:rPr lang="en-US" altLang="en-US" dirty="0">
                <a:ea typeface="ＭＳ Ｐゴシック" panose="020B0600070205080204" pitchFamily="34" charset="-128"/>
                <a:sym typeface="Symbol" panose="05050102010706020507" pitchFamily="18" charset="2"/>
              </a:rPr>
              <a:t></a:t>
            </a:r>
            <a:r>
              <a:rPr lang="en-US" altLang="en-US" i="1" dirty="0">
                <a:ea typeface="ＭＳ Ｐゴシック" panose="020B0600070205080204" pitchFamily="34" charset="-128"/>
              </a:rPr>
              <a:t>n</a:t>
            </a:r>
            <a:r>
              <a:rPr lang="en-US" altLang="en-US" dirty="0">
                <a:ea typeface="ＭＳ Ｐゴシック" panose="020B0600070205080204" pitchFamily="34" charset="-128"/>
              </a:rPr>
              <a:t> with wraparound connections at edge of grid).</a:t>
            </a:r>
          </a:p>
          <a:p>
            <a:pPr>
              <a:lnSpc>
                <a:spcPct val="90000"/>
              </a:lnSpc>
            </a:pPr>
            <a:r>
              <a:rPr lang="en-US" altLang="en-US" b="1" dirty="0">
                <a:solidFill>
                  <a:srgbClr val="000099"/>
                </a:solidFill>
              </a:rPr>
              <a:t>Hypercube</a:t>
            </a:r>
            <a:r>
              <a:rPr lang="en-US" altLang="en-US" dirty="0"/>
              <a:t>.  Components are numbered in binary;  components are connected to one another if their binary representations differ in exactly one bit.</a:t>
            </a:r>
          </a:p>
          <a:p>
            <a:pPr lvl="1">
              <a:lnSpc>
                <a:spcPct val="90000"/>
              </a:lnSpc>
            </a:pPr>
            <a:r>
              <a:rPr lang="en-US" altLang="en-US" i="1" dirty="0">
                <a:ea typeface="ＭＳ Ｐゴシック" panose="020B0600070205080204" pitchFamily="34" charset="-128"/>
              </a:rPr>
              <a:t>n</a:t>
            </a:r>
            <a:r>
              <a:rPr lang="en-US" altLang="en-US" dirty="0">
                <a:ea typeface="ＭＳ Ｐゴシック" panose="020B0600070205080204" pitchFamily="34" charset="-128"/>
              </a:rPr>
              <a:t> components are connected to </a:t>
            </a:r>
            <a:r>
              <a:rPr lang="en-US" altLang="en-US" i="1" dirty="0">
                <a:ea typeface="ＭＳ Ｐゴシック" panose="020B0600070205080204" pitchFamily="34" charset="-128"/>
              </a:rPr>
              <a:t>log(n) </a:t>
            </a:r>
            <a:r>
              <a:rPr lang="en-US" altLang="en-US" dirty="0">
                <a:ea typeface="ＭＳ Ｐゴシック" panose="020B0600070205080204" pitchFamily="34" charset="-128"/>
              </a:rPr>
              <a:t>other components and can reach each other via at most </a:t>
            </a:r>
            <a:r>
              <a:rPr lang="en-US" altLang="en-US" i="1" dirty="0">
                <a:ea typeface="ＭＳ Ｐゴシック" panose="020B0600070205080204" pitchFamily="34" charset="-128"/>
              </a:rPr>
              <a:t>log(n) </a:t>
            </a:r>
            <a:r>
              <a:rPr lang="en-US" altLang="en-US" dirty="0">
                <a:ea typeface="ＭＳ Ｐゴシック" panose="020B0600070205080204" pitchFamily="34" charset="-128"/>
              </a:rPr>
              <a:t>links; reduces communication delays.</a:t>
            </a:r>
          </a:p>
        </p:txBody>
      </p:sp>
      <p:sp>
        <p:nvSpPr>
          <p:cNvPr id="4"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82BEB9B7-F63D-4060-8DBB-9E3364929EA3}" type="slidenum">
              <a:rPr lang="en-US" altLang="en-US" smtClean="0"/>
              <a:pPr/>
              <a:t>36</a:t>
            </a:fld>
            <a:endParaRPr lang="en-US" altLang="en-US"/>
          </a:p>
        </p:txBody>
      </p:sp>
    </p:spTree>
    <p:extLst>
      <p:ext uri="{BB962C8B-B14F-4D97-AF65-F5344CB8AC3E}">
        <p14:creationId xmlns:p14="http://schemas.microsoft.com/office/powerpoint/2010/main" val="2113841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52918" y="1123837"/>
            <a:ext cx="3023681" cy="4601183"/>
          </a:xfrm>
        </p:spPr>
        <p:txBody>
          <a:bodyPr/>
          <a:lstStyle/>
          <a:p>
            <a:pPr>
              <a:defRPr/>
            </a:pPr>
            <a:r>
              <a:rPr lang="en-US" dirty="0">
                <a:ea typeface="+mj-ea"/>
              </a:rPr>
              <a:t>Interconnection Architectures</a:t>
            </a:r>
          </a:p>
        </p:txBody>
      </p:sp>
      <p:pic>
        <p:nvPicPr>
          <p:cNvPr id="62467"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1" y="1828800"/>
            <a:ext cx="8153400" cy="264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82BEB9B7-F63D-4060-8DBB-9E3364929EA3}" type="slidenum">
              <a:rPr lang="en-US" altLang="en-US" smtClean="0"/>
              <a:pPr/>
              <a:t>37</a:t>
            </a:fld>
            <a:endParaRPr lang="en-US" altLang="en-US"/>
          </a:p>
        </p:txBody>
      </p:sp>
    </p:spTree>
    <p:extLst>
      <p:ext uri="{BB962C8B-B14F-4D97-AF65-F5344CB8AC3E}">
        <p14:creationId xmlns:p14="http://schemas.microsoft.com/office/powerpoint/2010/main" val="724278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en-US">
                <a:ea typeface="+mj-ea"/>
              </a:rPr>
              <a:t>Parallel Database Architectures</a:t>
            </a:r>
          </a:p>
        </p:txBody>
      </p:sp>
      <p:sp>
        <p:nvSpPr>
          <p:cNvPr id="64515" name="Rectangle 3"/>
          <p:cNvSpPr>
            <a:spLocks noGrp="1" noChangeArrowheads="1"/>
          </p:cNvSpPr>
          <p:nvPr>
            <p:ph type="body" idx="4294967295"/>
          </p:nvPr>
        </p:nvSpPr>
        <p:spPr/>
        <p:txBody>
          <a:bodyPr>
            <a:normAutofit/>
          </a:bodyPr>
          <a:lstStyle/>
          <a:p>
            <a:r>
              <a:rPr lang="en-US" altLang="en-US" sz="2400" b="1" dirty="0">
                <a:solidFill>
                  <a:schemeClr val="tx1"/>
                </a:solidFill>
              </a:rPr>
              <a:t>Shared memory</a:t>
            </a:r>
            <a:r>
              <a:rPr lang="en-US" altLang="en-US" sz="2400" dirty="0">
                <a:solidFill>
                  <a:schemeClr val="tx1"/>
                </a:solidFill>
              </a:rPr>
              <a:t> -- processors share a common memory</a:t>
            </a:r>
          </a:p>
          <a:p>
            <a:r>
              <a:rPr lang="en-US" altLang="en-US" sz="2400" b="1" dirty="0">
                <a:solidFill>
                  <a:schemeClr val="tx1"/>
                </a:solidFill>
              </a:rPr>
              <a:t>Shared disk</a:t>
            </a:r>
            <a:r>
              <a:rPr lang="en-US" altLang="en-US" sz="2400" dirty="0">
                <a:solidFill>
                  <a:schemeClr val="tx1"/>
                </a:solidFill>
              </a:rPr>
              <a:t> -- processors share a common disk</a:t>
            </a:r>
          </a:p>
          <a:p>
            <a:r>
              <a:rPr lang="en-US" altLang="en-US" sz="2400" b="1" dirty="0">
                <a:solidFill>
                  <a:schemeClr val="tx1"/>
                </a:solidFill>
              </a:rPr>
              <a:t>Shared nothing</a:t>
            </a:r>
            <a:r>
              <a:rPr lang="en-US" altLang="en-US" sz="2400" dirty="0">
                <a:solidFill>
                  <a:schemeClr val="tx1"/>
                </a:solidFill>
              </a:rPr>
              <a:t> -- processors share neither a common memory nor common disk</a:t>
            </a:r>
          </a:p>
          <a:p>
            <a:r>
              <a:rPr lang="en-US" altLang="en-US" sz="2400" b="1" dirty="0">
                <a:solidFill>
                  <a:schemeClr val="tx1"/>
                </a:solidFill>
              </a:rPr>
              <a:t>Hierarchical</a:t>
            </a:r>
            <a:r>
              <a:rPr lang="en-US" altLang="en-US" sz="2400" dirty="0">
                <a:solidFill>
                  <a:schemeClr val="tx1"/>
                </a:solidFill>
              </a:rPr>
              <a:t> -- hybrid of the above architectures</a:t>
            </a:r>
          </a:p>
          <a:p>
            <a:endParaRPr lang="en-US" altLang="en-US" sz="2400" dirty="0">
              <a:solidFill>
                <a:schemeClr val="tx1"/>
              </a:solidFill>
            </a:endParaRPr>
          </a:p>
        </p:txBody>
      </p:sp>
      <p:sp>
        <p:nvSpPr>
          <p:cNvPr id="4"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82BEB9B7-F63D-4060-8DBB-9E3364929EA3}" type="slidenum">
              <a:rPr lang="en-US" altLang="en-US" smtClean="0"/>
              <a:pPr/>
              <a:t>38</a:t>
            </a:fld>
            <a:endParaRPr lang="en-US" altLang="en-US"/>
          </a:p>
        </p:txBody>
      </p:sp>
    </p:spTree>
    <p:extLst>
      <p:ext uri="{BB962C8B-B14F-4D97-AF65-F5344CB8AC3E}">
        <p14:creationId xmlns:p14="http://schemas.microsoft.com/office/powerpoint/2010/main" val="2806439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defRPr/>
            </a:pPr>
            <a:r>
              <a:rPr lang="en-US">
                <a:ea typeface="+mj-ea"/>
              </a:rPr>
              <a:t>Parallel Database Architectures</a:t>
            </a:r>
          </a:p>
        </p:txBody>
      </p:sp>
      <p:pic>
        <p:nvPicPr>
          <p:cNvPr id="66563"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704246"/>
            <a:ext cx="7956550" cy="544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82BEB9B7-F63D-4060-8DBB-9E3364929EA3}" type="slidenum">
              <a:rPr lang="en-US" altLang="en-US" smtClean="0"/>
              <a:pPr/>
              <a:t>39</a:t>
            </a:fld>
            <a:endParaRPr lang="en-US" altLang="en-US"/>
          </a:p>
        </p:txBody>
      </p:sp>
    </p:spTree>
    <p:extLst>
      <p:ext uri="{BB962C8B-B14F-4D97-AF65-F5344CB8AC3E}">
        <p14:creationId xmlns:p14="http://schemas.microsoft.com/office/powerpoint/2010/main" val="1137944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r>
              <a:rPr lang="en-US" altLang="en-US" b="1"/>
              <a:t>Purpose of Database System</a:t>
            </a:r>
            <a:endParaRPr lang="en-US" altLang="en-US"/>
          </a:p>
        </p:txBody>
      </p:sp>
      <p:sp>
        <p:nvSpPr>
          <p:cNvPr id="6149" name="Rectangle 3"/>
          <p:cNvSpPr>
            <a:spLocks noGrp="1" noChangeArrowheads="1"/>
          </p:cNvSpPr>
          <p:nvPr>
            <p:ph idx="1"/>
          </p:nvPr>
        </p:nvSpPr>
        <p:spPr/>
        <p:txBody>
          <a:bodyPr>
            <a:normAutofit/>
          </a:bodyPr>
          <a:lstStyle/>
          <a:p>
            <a:pPr>
              <a:lnSpc>
                <a:spcPct val="100000"/>
              </a:lnSpc>
            </a:pPr>
            <a:r>
              <a:rPr lang="en-US" altLang="en-US" sz="2400" dirty="0">
                <a:solidFill>
                  <a:schemeClr val="tx1"/>
                </a:solidFill>
              </a:rPr>
              <a:t>In the early days, database applications were built on top of file systems</a:t>
            </a:r>
          </a:p>
          <a:p>
            <a:pPr>
              <a:lnSpc>
                <a:spcPct val="100000"/>
              </a:lnSpc>
            </a:pPr>
            <a:r>
              <a:rPr lang="en-US" altLang="en-US" sz="2400" dirty="0">
                <a:solidFill>
                  <a:schemeClr val="tx1"/>
                </a:solidFill>
              </a:rPr>
              <a:t>Drawbacks of using file systems to store data:</a:t>
            </a:r>
          </a:p>
          <a:p>
            <a:pPr lvl="1">
              <a:lnSpc>
                <a:spcPct val="100000"/>
              </a:lnSpc>
              <a:buFont typeface="Wingdings" panose="05000000000000000000" pitchFamily="2" charset="2"/>
              <a:buChar char="Ø"/>
            </a:pPr>
            <a:r>
              <a:rPr lang="en-US" altLang="en-US" sz="2000" dirty="0">
                <a:solidFill>
                  <a:schemeClr val="tx1"/>
                </a:solidFill>
              </a:rPr>
              <a:t>Data redundancy and inconsistency</a:t>
            </a:r>
          </a:p>
          <a:p>
            <a:pPr lvl="2">
              <a:lnSpc>
                <a:spcPct val="100000"/>
              </a:lnSpc>
              <a:buFont typeface="Wingdings" panose="05000000000000000000" pitchFamily="2" charset="2"/>
              <a:buChar char="Ø"/>
            </a:pPr>
            <a:r>
              <a:rPr lang="en-US" altLang="en-US" sz="1800" dirty="0">
                <a:solidFill>
                  <a:schemeClr val="tx1"/>
                </a:solidFill>
              </a:rPr>
              <a:t>Multiple file formats, duplication of information in different files</a:t>
            </a:r>
          </a:p>
          <a:p>
            <a:pPr lvl="1">
              <a:lnSpc>
                <a:spcPct val="100000"/>
              </a:lnSpc>
              <a:buFont typeface="Wingdings" panose="05000000000000000000" pitchFamily="2" charset="2"/>
              <a:buChar char="Ø"/>
            </a:pPr>
            <a:r>
              <a:rPr lang="en-US" altLang="en-US" sz="2000" dirty="0">
                <a:solidFill>
                  <a:schemeClr val="tx1"/>
                </a:solidFill>
              </a:rPr>
              <a:t>Difficulty in accessing data</a:t>
            </a:r>
          </a:p>
          <a:p>
            <a:pPr lvl="2">
              <a:lnSpc>
                <a:spcPct val="100000"/>
              </a:lnSpc>
              <a:buFont typeface="Wingdings" panose="05000000000000000000" pitchFamily="2" charset="2"/>
              <a:buChar char="Ø"/>
            </a:pPr>
            <a:r>
              <a:rPr lang="en-US" altLang="en-US" sz="1800" dirty="0">
                <a:solidFill>
                  <a:schemeClr val="tx1"/>
                </a:solidFill>
              </a:rPr>
              <a:t>Need to write a new program to carry out each new task</a:t>
            </a:r>
          </a:p>
          <a:p>
            <a:pPr lvl="1">
              <a:lnSpc>
                <a:spcPct val="100000"/>
              </a:lnSpc>
              <a:buFont typeface="Wingdings" panose="05000000000000000000" pitchFamily="2" charset="2"/>
              <a:buChar char="Ø"/>
            </a:pPr>
            <a:r>
              <a:rPr lang="en-US" altLang="en-US" sz="2000" dirty="0">
                <a:solidFill>
                  <a:schemeClr val="tx1"/>
                </a:solidFill>
              </a:rPr>
              <a:t>Data isolation — multiple files and formats</a:t>
            </a:r>
          </a:p>
          <a:p>
            <a:pPr lvl="1">
              <a:lnSpc>
                <a:spcPct val="100000"/>
              </a:lnSpc>
              <a:buFont typeface="Wingdings" panose="05000000000000000000" pitchFamily="2" charset="2"/>
              <a:buChar char="Ø"/>
            </a:pPr>
            <a:r>
              <a:rPr lang="en-US" altLang="en-US" sz="2000" dirty="0">
                <a:solidFill>
                  <a:schemeClr val="tx1"/>
                </a:solidFill>
              </a:rPr>
              <a:t>Integrity problems</a:t>
            </a:r>
          </a:p>
          <a:p>
            <a:pPr lvl="2">
              <a:lnSpc>
                <a:spcPct val="100000"/>
              </a:lnSpc>
              <a:buFont typeface="Wingdings" panose="05000000000000000000" pitchFamily="2" charset="2"/>
              <a:buChar char="Ø"/>
            </a:pPr>
            <a:r>
              <a:rPr lang="en-US" altLang="en-US" sz="1800" dirty="0">
                <a:solidFill>
                  <a:schemeClr val="tx1"/>
                </a:solidFill>
              </a:rPr>
              <a:t>Integrity constraints (e.g. account balance &gt; 0) become part of program code</a:t>
            </a:r>
          </a:p>
          <a:p>
            <a:pPr lvl="2">
              <a:lnSpc>
                <a:spcPct val="100000"/>
              </a:lnSpc>
              <a:buFont typeface="Wingdings" panose="05000000000000000000" pitchFamily="2" charset="2"/>
              <a:buChar char="Ø"/>
            </a:pPr>
            <a:r>
              <a:rPr lang="en-US" altLang="en-US" sz="1800" dirty="0">
                <a:solidFill>
                  <a:schemeClr val="tx1"/>
                </a:solidFill>
              </a:rPr>
              <a:t>Hard to add new constraints or change existing ones</a:t>
            </a:r>
          </a:p>
        </p:txBody>
      </p:sp>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4BB7784-B7FC-4621-8925-97E0D99C2BC2}" type="slidenum">
              <a:rPr lang="en-US" altLang="en-US" sz="1200" b="0">
                <a:solidFill>
                  <a:schemeClr val="accent1"/>
                </a:solidFill>
                <a:latin typeface="+mn-lt"/>
              </a:rPr>
              <a:pPr/>
              <a:t>4</a:t>
            </a:fld>
            <a:endParaRPr lang="en-US" altLang="en-US" sz="1200" b="0" dirty="0">
              <a:solidFill>
                <a:schemeClr val="accent1"/>
              </a:solidFill>
              <a:latin typeface="+mn-lt"/>
            </a:endParaRPr>
          </a:p>
        </p:txBody>
      </p:sp>
      <p:sp>
        <p:nvSpPr>
          <p:cNvPr id="6"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defRPr/>
            </a:pPr>
            <a:r>
              <a:rPr lang="en-US">
                <a:ea typeface="+mj-ea"/>
              </a:rPr>
              <a:t>Shared Memory</a:t>
            </a:r>
          </a:p>
        </p:txBody>
      </p:sp>
      <p:sp>
        <p:nvSpPr>
          <p:cNvPr id="68611" name="Rectangle 3"/>
          <p:cNvSpPr>
            <a:spLocks noGrp="1" noChangeArrowheads="1"/>
          </p:cNvSpPr>
          <p:nvPr>
            <p:ph type="body" idx="4294967295"/>
          </p:nvPr>
        </p:nvSpPr>
        <p:spPr/>
        <p:txBody>
          <a:bodyPr/>
          <a:lstStyle/>
          <a:p>
            <a:r>
              <a:rPr lang="en-US" altLang="en-US" dirty="0">
                <a:solidFill>
                  <a:schemeClr val="tx1"/>
                </a:solidFill>
              </a:rPr>
              <a:t>Processors and disks have access to a common memory, typically via a bus or through an interconnection network.</a:t>
            </a:r>
          </a:p>
          <a:p>
            <a:r>
              <a:rPr lang="en-US" altLang="en-US" dirty="0">
                <a:solidFill>
                  <a:schemeClr val="tx1"/>
                </a:solidFill>
              </a:rPr>
              <a:t>Extremely efficient communication between processors — data in shared memory can be accessed by any processor without having to move it using software.</a:t>
            </a:r>
          </a:p>
          <a:p>
            <a:r>
              <a:rPr lang="en-US" altLang="en-US" dirty="0">
                <a:solidFill>
                  <a:schemeClr val="tx1"/>
                </a:solidFill>
              </a:rPr>
              <a:t>Downside – architecture is not scalable beyond 32 or 64 processors since the bus or the interconnection network becomes a bottleneck</a:t>
            </a:r>
          </a:p>
          <a:p>
            <a:r>
              <a:rPr lang="en-US" altLang="en-US" dirty="0">
                <a:solidFill>
                  <a:schemeClr val="tx1"/>
                </a:solidFill>
              </a:rPr>
              <a:t>Widely used for lower degrees of parallelism (4 to 8).</a:t>
            </a:r>
          </a:p>
          <a:p>
            <a:endParaRPr lang="en-US" altLang="en-US" dirty="0">
              <a:solidFill>
                <a:schemeClr val="tx1"/>
              </a:solidFill>
            </a:endParaRPr>
          </a:p>
        </p:txBody>
      </p:sp>
      <p:sp>
        <p:nvSpPr>
          <p:cNvPr id="4"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82BEB9B7-F63D-4060-8DBB-9E3364929EA3}" type="slidenum">
              <a:rPr lang="en-US" altLang="en-US" smtClean="0"/>
              <a:pPr/>
              <a:t>40</a:t>
            </a:fld>
            <a:endParaRPr lang="en-US" altLang="en-US"/>
          </a:p>
        </p:txBody>
      </p:sp>
    </p:spTree>
    <p:extLst>
      <p:ext uri="{BB962C8B-B14F-4D97-AF65-F5344CB8AC3E}">
        <p14:creationId xmlns:p14="http://schemas.microsoft.com/office/powerpoint/2010/main" val="34270833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defRPr/>
            </a:pPr>
            <a:r>
              <a:rPr lang="en-US">
                <a:ea typeface="+mj-ea"/>
              </a:rPr>
              <a:t>Shared Disk</a:t>
            </a:r>
          </a:p>
        </p:txBody>
      </p:sp>
      <p:sp>
        <p:nvSpPr>
          <p:cNvPr id="70659" name="Rectangle 3"/>
          <p:cNvSpPr>
            <a:spLocks noGrp="1" noChangeArrowheads="1"/>
          </p:cNvSpPr>
          <p:nvPr>
            <p:ph type="body" idx="4294967295"/>
          </p:nvPr>
        </p:nvSpPr>
        <p:spPr>
          <a:xfrm>
            <a:off x="3657600" y="986028"/>
            <a:ext cx="7469187" cy="4876800"/>
          </a:xfrm>
        </p:spPr>
        <p:txBody>
          <a:bodyPr>
            <a:noAutofit/>
          </a:bodyPr>
          <a:lstStyle/>
          <a:p>
            <a:r>
              <a:rPr lang="en-US" altLang="en-US" dirty="0"/>
              <a:t>All processors can directly access all disks via an interconnection network, but the processors have private memories.</a:t>
            </a:r>
          </a:p>
          <a:p>
            <a:pPr lvl="1"/>
            <a:r>
              <a:rPr lang="en-US" altLang="en-US" dirty="0">
                <a:ea typeface="ＭＳ Ｐゴシック" panose="020B0600070205080204" pitchFamily="34" charset="-128"/>
              </a:rPr>
              <a:t>The memory bus is not a bottleneck</a:t>
            </a:r>
          </a:p>
          <a:p>
            <a:pPr lvl="1"/>
            <a:r>
              <a:rPr lang="en-US" altLang="en-US" dirty="0">
                <a:ea typeface="ＭＳ Ｐゴシック" panose="020B0600070205080204" pitchFamily="34" charset="-128"/>
              </a:rPr>
              <a:t>Architecture provides a degree of </a:t>
            </a:r>
            <a:r>
              <a:rPr lang="en-US" altLang="en-US" b="1" dirty="0">
                <a:solidFill>
                  <a:srgbClr val="000099"/>
                </a:solidFill>
                <a:ea typeface="ＭＳ Ｐゴシック" panose="020B0600070205080204" pitchFamily="34" charset="-128"/>
              </a:rPr>
              <a:t>fault-tolerance</a:t>
            </a:r>
            <a:r>
              <a:rPr lang="en-US" altLang="en-US" dirty="0">
                <a:ea typeface="ＭＳ Ｐゴシック" panose="020B0600070205080204" pitchFamily="34" charset="-128"/>
              </a:rPr>
              <a:t> — if a processor fails, the other processors can take over its tasks since the database is resident on disks that are accessible from all processors.</a:t>
            </a:r>
          </a:p>
          <a:p>
            <a:r>
              <a:rPr lang="en-US" altLang="en-US" dirty="0"/>
              <a:t>Examples:  IBM </a:t>
            </a:r>
            <a:r>
              <a:rPr lang="en-US" altLang="en-US" dirty="0" err="1"/>
              <a:t>Sysplex</a:t>
            </a:r>
            <a:r>
              <a:rPr lang="en-US" altLang="en-US" dirty="0"/>
              <a:t> and DEC clusters (now part of Compaq) running </a:t>
            </a:r>
            <a:r>
              <a:rPr lang="en-US" altLang="en-US" dirty="0" err="1"/>
              <a:t>Rdb</a:t>
            </a:r>
            <a:r>
              <a:rPr lang="en-US" altLang="en-US" dirty="0"/>
              <a:t> (now Oracle </a:t>
            </a:r>
            <a:r>
              <a:rPr lang="en-US" altLang="en-US" dirty="0" err="1"/>
              <a:t>Rdb</a:t>
            </a:r>
            <a:r>
              <a:rPr lang="en-US" altLang="en-US" dirty="0"/>
              <a:t>) were early commercial users </a:t>
            </a:r>
          </a:p>
          <a:p>
            <a:r>
              <a:rPr lang="en-US" altLang="en-US" dirty="0"/>
              <a:t>Downside: bottleneck now occurs at interconnection to the disk subsystem.</a:t>
            </a:r>
          </a:p>
          <a:p>
            <a:r>
              <a:rPr lang="en-US" altLang="en-US" dirty="0"/>
              <a:t>Shared-disk systems can scale to a somewhat larger number of processors, but communication between processors is slower.</a:t>
            </a:r>
          </a:p>
          <a:p>
            <a:endParaRPr lang="en-US" altLang="en-US" dirty="0"/>
          </a:p>
        </p:txBody>
      </p:sp>
      <p:sp>
        <p:nvSpPr>
          <p:cNvPr id="4"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82BEB9B7-F63D-4060-8DBB-9E3364929EA3}" type="slidenum">
              <a:rPr lang="en-US" altLang="en-US" smtClean="0"/>
              <a:pPr/>
              <a:t>41</a:t>
            </a:fld>
            <a:endParaRPr lang="en-US" altLang="en-US"/>
          </a:p>
        </p:txBody>
      </p:sp>
    </p:spTree>
    <p:extLst>
      <p:ext uri="{BB962C8B-B14F-4D97-AF65-F5344CB8AC3E}">
        <p14:creationId xmlns:p14="http://schemas.microsoft.com/office/powerpoint/2010/main" val="142587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a:ea typeface="+mj-ea"/>
              </a:rPr>
              <a:t>Shared Nothing</a:t>
            </a:r>
          </a:p>
        </p:txBody>
      </p:sp>
      <p:sp>
        <p:nvSpPr>
          <p:cNvPr id="72707" name="Rectangle 3"/>
          <p:cNvSpPr>
            <a:spLocks noGrp="1" noChangeArrowheads="1"/>
          </p:cNvSpPr>
          <p:nvPr>
            <p:ph type="body" idx="4294967295"/>
          </p:nvPr>
        </p:nvSpPr>
        <p:spPr/>
        <p:txBody>
          <a:bodyPr/>
          <a:lstStyle/>
          <a:p>
            <a:r>
              <a:rPr lang="en-US" altLang="en-US" dirty="0">
                <a:solidFill>
                  <a:schemeClr val="tx1"/>
                </a:solidFill>
              </a:rPr>
              <a:t>Node consists of a processor, memory, and one or more disks. Processors at one node  communicate with another processor at another node using an interconnection network. A node functions as the server for the data on the disk or disks the node owns.</a:t>
            </a:r>
          </a:p>
          <a:p>
            <a:r>
              <a:rPr lang="en-US" altLang="en-US" dirty="0">
                <a:solidFill>
                  <a:schemeClr val="tx1"/>
                </a:solidFill>
              </a:rPr>
              <a:t>Examples: Teradata, Tandem, Oracle-n CUBE</a:t>
            </a:r>
          </a:p>
          <a:p>
            <a:r>
              <a:rPr lang="en-US" altLang="en-US" dirty="0">
                <a:solidFill>
                  <a:schemeClr val="tx1"/>
                </a:solidFill>
              </a:rPr>
              <a:t>Data accessed from local disks (and local memory accesses)  do not pass through interconnection network, thereby minimizing the interference of resource sharing.</a:t>
            </a:r>
          </a:p>
          <a:p>
            <a:r>
              <a:rPr lang="en-US" altLang="en-US" dirty="0">
                <a:solidFill>
                  <a:schemeClr val="tx1"/>
                </a:solidFill>
              </a:rPr>
              <a:t>Shared-nothing multiprocessors can be scaled up to thousands of processors without interference.</a:t>
            </a:r>
          </a:p>
          <a:p>
            <a:r>
              <a:rPr lang="en-US" altLang="en-US" dirty="0">
                <a:solidFill>
                  <a:schemeClr val="tx1"/>
                </a:solidFill>
              </a:rPr>
              <a:t>Main drawback: cost of communication and non-local disk access; sending data involves software interaction at both ends.</a:t>
            </a:r>
          </a:p>
        </p:txBody>
      </p:sp>
      <p:sp>
        <p:nvSpPr>
          <p:cNvPr id="4"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82BEB9B7-F63D-4060-8DBB-9E3364929EA3}" type="slidenum">
              <a:rPr lang="en-US" altLang="en-US" smtClean="0"/>
              <a:pPr/>
              <a:t>42</a:t>
            </a:fld>
            <a:endParaRPr lang="en-US" altLang="en-US"/>
          </a:p>
        </p:txBody>
      </p:sp>
    </p:spTree>
    <p:extLst>
      <p:ext uri="{BB962C8B-B14F-4D97-AF65-F5344CB8AC3E}">
        <p14:creationId xmlns:p14="http://schemas.microsoft.com/office/powerpoint/2010/main" val="38320501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defRPr/>
            </a:pPr>
            <a:r>
              <a:rPr lang="en-US">
                <a:ea typeface="+mj-ea"/>
              </a:rPr>
              <a:t>Hierarchical</a:t>
            </a:r>
          </a:p>
        </p:txBody>
      </p:sp>
      <p:sp>
        <p:nvSpPr>
          <p:cNvPr id="74755" name="Rectangle 3"/>
          <p:cNvSpPr>
            <a:spLocks noGrp="1" noChangeArrowheads="1"/>
          </p:cNvSpPr>
          <p:nvPr>
            <p:ph type="body" idx="4294967295"/>
          </p:nvPr>
        </p:nvSpPr>
        <p:spPr/>
        <p:txBody>
          <a:bodyPr/>
          <a:lstStyle/>
          <a:p>
            <a:r>
              <a:rPr lang="en-US" altLang="en-US"/>
              <a:t>Combines characteristics of shared-memory, shared-disk, and shared-nothing architectures.</a:t>
            </a:r>
          </a:p>
          <a:p>
            <a:r>
              <a:rPr lang="en-US" altLang="en-US"/>
              <a:t>Top level is a shared-nothing architecture –  nodes connected by an interconnection network, and do not share disks or memory with each other.</a:t>
            </a:r>
          </a:p>
          <a:p>
            <a:r>
              <a:rPr lang="en-US" altLang="en-US"/>
              <a:t>Each node of the system could be a shared-memory system with a few processors.</a:t>
            </a:r>
          </a:p>
          <a:p>
            <a:r>
              <a:rPr lang="en-US" altLang="en-US"/>
              <a:t>Alternatively, each node could be a shared-disk system, and each of the systems sharing a set of disks could be a shared-memory system.</a:t>
            </a:r>
          </a:p>
          <a:p>
            <a:r>
              <a:rPr lang="en-US" altLang="en-US"/>
              <a:t>Reduce the complexity of programming such systems by </a:t>
            </a:r>
            <a:r>
              <a:rPr lang="en-US" altLang="en-US" b="1">
                <a:solidFill>
                  <a:srgbClr val="000099"/>
                </a:solidFill>
              </a:rPr>
              <a:t>distributed virtual-memory</a:t>
            </a:r>
            <a:r>
              <a:rPr lang="en-US" altLang="en-US"/>
              <a:t> architectures</a:t>
            </a:r>
          </a:p>
          <a:p>
            <a:pPr lvl="1"/>
            <a:r>
              <a:rPr lang="en-US" altLang="en-US">
                <a:ea typeface="ＭＳ Ｐゴシック" panose="020B0600070205080204" pitchFamily="34" charset="-128"/>
              </a:rPr>
              <a:t>Also called </a:t>
            </a:r>
            <a:r>
              <a:rPr lang="en-US" altLang="en-US" b="1">
                <a:solidFill>
                  <a:srgbClr val="000099"/>
                </a:solidFill>
                <a:ea typeface="ＭＳ Ｐゴシック" panose="020B0600070205080204" pitchFamily="34" charset="-128"/>
              </a:rPr>
              <a:t>non-uniform memory architecture (NUMA)</a:t>
            </a:r>
          </a:p>
          <a:p>
            <a:pPr>
              <a:buFont typeface="Monotype Sorts" charset="2"/>
              <a:buNone/>
            </a:pPr>
            <a:endParaRPr lang="en-US" altLang="en-US"/>
          </a:p>
        </p:txBody>
      </p:sp>
      <p:sp>
        <p:nvSpPr>
          <p:cNvPr id="4"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82BEB9B7-F63D-4060-8DBB-9E3364929EA3}" type="slidenum">
              <a:rPr lang="en-US" altLang="en-US" smtClean="0"/>
              <a:pPr/>
              <a:t>43</a:t>
            </a:fld>
            <a:endParaRPr lang="en-US" altLang="en-US"/>
          </a:p>
        </p:txBody>
      </p:sp>
    </p:spTree>
    <p:extLst>
      <p:ext uri="{BB962C8B-B14F-4D97-AF65-F5344CB8AC3E}">
        <p14:creationId xmlns:p14="http://schemas.microsoft.com/office/powerpoint/2010/main" val="19103546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defRPr/>
            </a:pPr>
            <a:r>
              <a:rPr lang="en-US">
                <a:ea typeface="+mj-ea"/>
              </a:rPr>
              <a:t>Distributed Systems</a:t>
            </a:r>
          </a:p>
        </p:txBody>
      </p:sp>
      <p:sp>
        <p:nvSpPr>
          <p:cNvPr id="76803" name="Rectangle 3"/>
          <p:cNvSpPr>
            <a:spLocks noGrp="1" noChangeArrowheads="1"/>
          </p:cNvSpPr>
          <p:nvPr>
            <p:ph type="body" idx="4294967295"/>
          </p:nvPr>
        </p:nvSpPr>
        <p:spPr>
          <a:xfrm>
            <a:off x="3657600" y="838200"/>
            <a:ext cx="7848600" cy="1443228"/>
          </a:xfrm>
        </p:spPr>
        <p:txBody>
          <a:bodyPr/>
          <a:lstStyle/>
          <a:p>
            <a:r>
              <a:rPr lang="en-US" altLang="en-US" dirty="0"/>
              <a:t>Data spread over multiple machines (also referred to as </a:t>
            </a:r>
            <a:r>
              <a:rPr lang="en-US" altLang="en-US" b="1" dirty="0">
                <a:solidFill>
                  <a:srgbClr val="000099"/>
                </a:solidFill>
              </a:rPr>
              <a:t>sites</a:t>
            </a:r>
            <a:r>
              <a:rPr lang="en-US" altLang="en-US" dirty="0"/>
              <a:t> or </a:t>
            </a:r>
            <a:r>
              <a:rPr lang="en-US" altLang="en-US" b="1" dirty="0">
                <a:solidFill>
                  <a:srgbClr val="000099"/>
                </a:solidFill>
              </a:rPr>
              <a:t>nodes</a:t>
            </a:r>
            <a:r>
              <a:rPr lang="en-US" altLang="en-US" dirty="0"/>
              <a:t>).</a:t>
            </a:r>
          </a:p>
          <a:p>
            <a:r>
              <a:rPr lang="en-US" altLang="en-US" dirty="0"/>
              <a:t>Network interconnects the machines</a:t>
            </a:r>
          </a:p>
          <a:p>
            <a:r>
              <a:rPr lang="en-US" altLang="en-US" dirty="0"/>
              <a:t>Data shared by users on multiple machines</a:t>
            </a:r>
          </a:p>
        </p:txBody>
      </p:sp>
      <p:pic>
        <p:nvPicPr>
          <p:cNvPr id="7680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2274054"/>
            <a:ext cx="5410200" cy="37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82BEB9B7-F63D-4060-8DBB-9E3364929EA3}" type="slidenum">
              <a:rPr lang="en-US" altLang="en-US" smtClean="0"/>
              <a:pPr/>
              <a:t>44</a:t>
            </a:fld>
            <a:endParaRPr lang="en-US" altLang="en-US"/>
          </a:p>
        </p:txBody>
      </p:sp>
    </p:spTree>
    <p:extLst>
      <p:ext uri="{BB962C8B-B14F-4D97-AF65-F5344CB8AC3E}">
        <p14:creationId xmlns:p14="http://schemas.microsoft.com/office/powerpoint/2010/main" val="11686692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a:defRPr/>
            </a:pPr>
            <a:r>
              <a:rPr lang="en-US">
                <a:ea typeface="+mj-ea"/>
              </a:rPr>
              <a:t>Distributed Databases</a:t>
            </a:r>
          </a:p>
        </p:txBody>
      </p:sp>
      <p:sp>
        <p:nvSpPr>
          <p:cNvPr id="78851" name="Rectangle 3"/>
          <p:cNvSpPr>
            <a:spLocks noGrp="1" noChangeArrowheads="1"/>
          </p:cNvSpPr>
          <p:nvPr>
            <p:ph type="body" idx="1"/>
          </p:nvPr>
        </p:nvSpPr>
        <p:spPr/>
        <p:txBody>
          <a:bodyPr/>
          <a:lstStyle/>
          <a:p>
            <a:pPr>
              <a:lnSpc>
                <a:spcPct val="90000"/>
              </a:lnSpc>
            </a:pPr>
            <a:r>
              <a:rPr lang="en-US" altLang="en-US" dirty="0">
                <a:solidFill>
                  <a:schemeClr val="tx1"/>
                </a:solidFill>
              </a:rPr>
              <a:t>Homogeneous distributed databases</a:t>
            </a:r>
          </a:p>
          <a:p>
            <a:pPr lvl="1">
              <a:lnSpc>
                <a:spcPct val="90000"/>
              </a:lnSpc>
            </a:pPr>
            <a:r>
              <a:rPr lang="en-US" altLang="en-US" dirty="0">
                <a:solidFill>
                  <a:schemeClr val="tx1"/>
                </a:solidFill>
                <a:ea typeface="ＭＳ Ｐゴシック" panose="020B0600070205080204" pitchFamily="34" charset="-128"/>
              </a:rPr>
              <a:t>Same software/schema on all sites, data may be partitioned among sites</a:t>
            </a:r>
          </a:p>
          <a:p>
            <a:pPr lvl="1">
              <a:lnSpc>
                <a:spcPct val="90000"/>
              </a:lnSpc>
            </a:pPr>
            <a:r>
              <a:rPr lang="en-US" altLang="en-US" dirty="0">
                <a:solidFill>
                  <a:schemeClr val="tx1"/>
                </a:solidFill>
                <a:ea typeface="ＭＳ Ｐゴシック" panose="020B0600070205080204" pitchFamily="34" charset="-128"/>
              </a:rPr>
              <a:t>Goal: provide a view of a single database, hiding details of distribution</a:t>
            </a:r>
          </a:p>
          <a:p>
            <a:pPr>
              <a:lnSpc>
                <a:spcPct val="90000"/>
              </a:lnSpc>
            </a:pPr>
            <a:r>
              <a:rPr lang="en-US" altLang="en-US" dirty="0">
                <a:solidFill>
                  <a:schemeClr val="tx1"/>
                </a:solidFill>
              </a:rPr>
              <a:t>Heterogeneous distributed databases</a:t>
            </a:r>
          </a:p>
          <a:p>
            <a:pPr lvl="1">
              <a:lnSpc>
                <a:spcPct val="90000"/>
              </a:lnSpc>
            </a:pPr>
            <a:r>
              <a:rPr lang="en-US" altLang="en-US" dirty="0">
                <a:solidFill>
                  <a:schemeClr val="tx1"/>
                </a:solidFill>
                <a:ea typeface="ＭＳ Ｐゴシック" panose="020B0600070205080204" pitchFamily="34" charset="-128"/>
              </a:rPr>
              <a:t>Different software/schema on different sites</a:t>
            </a:r>
          </a:p>
          <a:p>
            <a:pPr lvl="1">
              <a:lnSpc>
                <a:spcPct val="90000"/>
              </a:lnSpc>
            </a:pPr>
            <a:r>
              <a:rPr lang="en-US" altLang="en-US" dirty="0">
                <a:solidFill>
                  <a:schemeClr val="tx1"/>
                </a:solidFill>
                <a:ea typeface="ＭＳ Ｐゴシック" panose="020B0600070205080204" pitchFamily="34" charset="-128"/>
              </a:rPr>
              <a:t>Goal: integrate existing databases to provide useful functionality</a:t>
            </a:r>
          </a:p>
          <a:p>
            <a:pPr>
              <a:lnSpc>
                <a:spcPct val="90000"/>
              </a:lnSpc>
            </a:pPr>
            <a:r>
              <a:rPr lang="en-US" altLang="en-US" dirty="0">
                <a:solidFill>
                  <a:schemeClr val="tx1"/>
                </a:solidFill>
              </a:rPr>
              <a:t>Differentiate between </a:t>
            </a:r>
            <a:r>
              <a:rPr lang="en-US" altLang="en-US" i="1" dirty="0">
                <a:solidFill>
                  <a:schemeClr val="tx1"/>
                </a:solidFill>
              </a:rPr>
              <a:t>local </a:t>
            </a:r>
            <a:r>
              <a:rPr lang="en-US" altLang="en-US" dirty="0">
                <a:solidFill>
                  <a:schemeClr val="tx1"/>
                </a:solidFill>
              </a:rPr>
              <a:t>and </a:t>
            </a:r>
            <a:r>
              <a:rPr lang="en-US" altLang="en-US" i="1" dirty="0">
                <a:solidFill>
                  <a:schemeClr val="tx1"/>
                </a:solidFill>
              </a:rPr>
              <a:t>global</a:t>
            </a:r>
            <a:r>
              <a:rPr lang="en-US" altLang="en-US" dirty="0">
                <a:solidFill>
                  <a:schemeClr val="tx1"/>
                </a:solidFill>
              </a:rPr>
              <a:t> transactions</a:t>
            </a:r>
          </a:p>
          <a:p>
            <a:pPr lvl="1">
              <a:lnSpc>
                <a:spcPct val="90000"/>
              </a:lnSpc>
            </a:pPr>
            <a:r>
              <a:rPr lang="en-US" altLang="en-US" dirty="0">
                <a:solidFill>
                  <a:schemeClr val="tx1"/>
                </a:solidFill>
                <a:ea typeface="ＭＳ Ｐゴシック" panose="020B0600070205080204" pitchFamily="34" charset="-128"/>
              </a:rPr>
              <a:t>A </a:t>
            </a:r>
            <a:r>
              <a:rPr lang="en-US" altLang="en-US" b="1" dirty="0">
                <a:solidFill>
                  <a:srgbClr val="000099"/>
                </a:solidFill>
                <a:ea typeface="ＭＳ Ｐゴシック" panose="020B0600070205080204" pitchFamily="34" charset="-128"/>
              </a:rPr>
              <a:t>local transaction</a:t>
            </a:r>
            <a:r>
              <a:rPr lang="en-US" altLang="en-US" dirty="0">
                <a:ea typeface="ＭＳ Ｐゴシック" panose="020B0600070205080204" pitchFamily="34" charset="-128"/>
              </a:rPr>
              <a:t> </a:t>
            </a:r>
            <a:r>
              <a:rPr lang="en-US" altLang="en-US" dirty="0">
                <a:solidFill>
                  <a:schemeClr val="tx1"/>
                </a:solidFill>
                <a:ea typeface="ＭＳ Ｐゴシック" panose="020B0600070205080204" pitchFamily="34" charset="-128"/>
              </a:rPr>
              <a:t>accesses data in the </a:t>
            </a:r>
            <a:r>
              <a:rPr lang="en-US" altLang="en-US" i="1" dirty="0">
                <a:solidFill>
                  <a:schemeClr val="tx1"/>
                </a:solidFill>
                <a:ea typeface="ＭＳ Ｐゴシック" panose="020B0600070205080204" pitchFamily="34" charset="-128"/>
              </a:rPr>
              <a:t>single</a:t>
            </a:r>
            <a:r>
              <a:rPr lang="en-US" altLang="en-US" dirty="0">
                <a:solidFill>
                  <a:schemeClr val="tx1"/>
                </a:solidFill>
                <a:ea typeface="ＭＳ Ｐゴシック" panose="020B0600070205080204" pitchFamily="34" charset="-128"/>
              </a:rPr>
              <a:t> site at which the transaction was initiated.</a:t>
            </a:r>
          </a:p>
          <a:p>
            <a:pPr lvl="1">
              <a:lnSpc>
                <a:spcPct val="90000"/>
              </a:lnSpc>
            </a:pPr>
            <a:r>
              <a:rPr lang="en-US" altLang="en-US" dirty="0">
                <a:ea typeface="ＭＳ Ｐゴシック" panose="020B0600070205080204" pitchFamily="34" charset="-128"/>
              </a:rPr>
              <a:t>A </a:t>
            </a:r>
            <a:r>
              <a:rPr lang="en-US" altLang="en-US" b="1" dirty="0">
                <a:solidFill>
                  <a:srgbClr val="000099"/>
                </a:solidFill>
                <a:ea typeface="ＭＳ Ｐゴシック" panose="020B0600070205080204" pitchFamily="34" charset="-128"/>
              </a:rPr>
              <a:t>global transaction</a:t>
            </a:r>
            <a:r>
              <a:rPr lang="en-US" altLang="en-US" dirty="0">
                <a:ea typeface="ＭＳ Ｐゴシック" panose="020B0600070205080204" pitchFamily="34" charset="-128"/>
              </a:rPr>
              <a:t> </a:t>
            </a:r>
            <a:r>
              <a:rPr lang="en-US" altLang="en-US" dirty="0">
                <a:solidFill>
                  <a:schemeClr val="tx1"/>
                </a:solidFill>
                <a:ea typeface="ＭＳ Ｐゴシック" panose="020B0600070205080204" pitchFamily="34" charset="-128"/>
              </a:rPr>
              <a:t>either accesses data in a site different from the one at which the transaction was initiated or accesses data in several different sites.</a:t>
            </a:r>
          </a:p>
          <a:p>
            <a:pPr>
              <a:lnSpc>
                <a:spcPct val="90000"/>
              </a:lnSpc>
            </a:pPr>
            <a:endParaRPr lang="en-US" altLang="en-US" dirty="0"/>
          </a:p>
        </p:txBody>
      </p:sp>
      <p:sp>
        <p:nvSpPr>
          <p:cNvPr id="4"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CCF896ED-CAB9-41FB-ADE9-EF496D06CFE2}" type="slidenum">
              <a:rPr lang="en-US" altLang="en-US" smtClean="0"/>
              <a:pPr/>
              <a:t>45</a:t>
            </a:fld>
            <a:endParaRPr lang="en-US" altLang="en-US"/>
          </a:p>
        </p:txBody>
      </p:sp>
    </p:spTree>
    <p:extLst>
      <p:ext uri="{BB962C8B-B14F-4D97-AF65-F5344CB8AC3E}">
        <p14:creationId xmlns:p14="http://schemas.microsoft.com/office/powerpoint/2010/main" val="7426607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defRPr/>
            </a:pPr>
            <a:r>
              <a:rPr lang="en-US">
                <a:ea typeface="+mj-ea"/>
              </a:rPr>
              <a:t>Trade-offs in Distributed Systems</a:t>
            </a:r>
          </a:p>
        </p:txBody>
      </p:sp>
      <p:sp>
        <p:nvSpPr>
          <p:cNvPr id="80899" name="Rectangle 3"/>
          <p:cNvSpPr>
            <a:spLocks noGrp="1" noChangeArrowheads="1"/>
          </p:cNvSpPr>
          <p:nvPr>
            <p:ph type="body" idx="4294967295"/>
          </p:nvPr>
        </p:nvSpPr>
        <p:spPr/>
        <p:txBody>
          <a:bodyPr/>
          <a:lstStyle/>
          <a:p>
            <a:r>
              <a:rPr lang="en-US" altLang="en-US" dirty="0">
                <a:solidFill>
                  <a:schemeClr val="tx1"/>
                </a:solidFill>
              </a:rPr>
              <a:t>Sharing data – users at one site able to access the data residing at some other sites.</a:t>
            </a:r>
          </a:p>
          <a:p>
            <a:r>
              <a:rPr lang="en-US" altLang="en-US" dirty="0">
                <a:solidFill>
                  <a:schemeClr val="tx1"/>
                </a:solidFill>
              </a:rPr>
              <a:t>Autonomy – each site is able to retain a degree of control over data stored locally.</a:t>
            </a:r>
          </a:p>
          <a:p>
            <a:r>
              <a:rPr lang="en-US" altLang="en-US" dirty="0">
                <a:solidFill>
                  <a:schemeClr val="tx1"/>
                </a:solidFill>
              </a:rPr>
              <a:t>Higher system availability through redundancy — data can be replicated at remote sites, and system can function even if a site fails.</a:t>
            </a:r>
          </a:p>
          <a:p>
            <a:r>
              <a:rPr lang="en-US" altLang="en-US" dirty="0">
                <a:solidFill>
                  <a:schemeClr val="tx1"/>
                </a:solidFill>
              </a:rPr>
              <a:t>Disadvantage: added complexity required to ensure proper coordination among sites.</a:t>
            </a:r>
          </a:p>
          <a:p>
            <a:pPr lvl="1"/>
            <a:r>
              <a:rPr lang="en-US" altLang="en-US" dirty="0">
                <a:solidFill>
                  <a:schemeClr val="tx1"/>
                </a:solidFill>
                <a:ea typeface="ＭＳ Ｐゴシック" panose="020B0600070205080204" pitchFamily="34" charset="-128"/>
              </a:rPr>
              <a:t>Software development cost.</a:t>
            </a:r>
          </a:p>
          <a:p>
            <a:pPr lvl="1"/>
            <a:r>
              <a:rPr lang="en-US" altLang="en-US" dirty="0">
                <a:solidFill>
                  <a:schemeClr val="tx1"/>
                </a:solidFill>
                <a:ea typeface="ＭＳ Ｐゴシック" panose="020B0600070205080204" pitchFamily="34" charset="-128"/>
              </a:rPr>
              <a:t>Greater potential for bugs.</a:t>
            </a:r>
          </a:p>
          <a:p>
            <a:pPr lvl="1"/>
            <a:r>
              <a:rPr lang="en-US" altLang="en-US" dirty="0">
                <a:solidFill>
                  <a:schemeClr val="tx1"/>
                </a:solidFill>
                <a:ea typeface="ＭＳ Ｐゴシック" panose="020B0600070205080204" pitchFamily="34" charset="-128"/>
              </a:rPr>
              <a:t>Increased processing overhead.</a:t>
            </a:r>
          </a:p>
          <a:p>
            <a:endParaRPr lang="en-US" altLang="en-US" dirty="0">
              <a:solidFill>
                <a:schemeClr val="tx1"/>
              </a:solidFill>
            </a:endParaRPr>
          </a:p>
        </p:txBody>
      </p:sp>
      <p:sp>
        <p:nvSpPr>
          <p:cNvPr id="4"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82BEB9B7-F63D-4060-8DBB-9E3364929EA3}" type="slidenum">
              <a:rPr lang="en-US" altLang="en-US" smtClean="0"/>
              <a:pPr/>
              <a:t>46</a:t>
            </a:fld>
            <a:endParaRPr lang="en-US" altLang="en-US"/>
          </a:p>
        </p:txBody>
      </p:sp>
    </p:spTree>
    <p:extLst>
      <p:ext uri="{BB962C8B-B14F-4D97-AF65-F5344CB8AC3E}">
        <p14:creationId xmlns:p14="http://schemas.microsoft.com/office/powerpoint/2010/main" val="31860949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04800" y="1219200"/>
            <a:ext cx="2895600" cy="4419600"/>
          </a:xfrm>
        </p:spPr>
        <p:txBody>
          <a:bodyPr>
            <a:normAutofit/>
          </a:bodyPr>
          <a:lstStyle/>
          <a:p>
            <a:pPr>
              <a:defRPr/>
            </a:pPr>
            <a:r>
              <a:rPr lang="en-US" sz="3200" dirty="0"/>
              <a:t>Implementation Issues for Distributed Databases</a:t>
            </a:r>
            <a:r>
              <a:rPr lang="en-US" sz="4000" dirty="0">
                <a:ea typeface="+mj-ea"/>
              </a:rPr>
              <a:t> </a:t>
            </a:r>
          </a:p>
        </p:txBody>
      </p:sp>
      <p:sp>
        <p:nvSpPr>
          <p:cNvPr id="82947" name="Rectangle 3"/>
          <p:cNvSpPr>
            <a:spLocks noGrp="1" noChangeArrowheads="1"/>
          </p:cNvSpPr>
          <p:nvPr>
            <p:ph type="body" idx="1"/>
          </p:nvPr>
        </p:nvSpPr>
        <p:spPr>
          <a:xfrm>
            <a:off x="3733800" y="715963"/>
            <a:ext cx="7518400" cy="5291138"/>
          </a:xfrm>
        </p:spPr>
        <p:txBody>
          <a:bodyPr/>
          <a:lstStyle/>
          <a:p>
            <a:r>
              <a:rPr lang="en-US" altLang="en-US" dirty="0">
                <a:solidFill>
                  <a:schemeClr val="tx1"/>
                </a:solidFill>
              </a:rPr>
              <a:t>Atomicity needed even for transactions that update data at multiple sites</a:t>
            </a:r>
          </a:p>
          <a:p>
            <a:r>
              <a:rPr lang="en-US" altLang="en-US" dirty="0">
                <a:solidFill>
                  <a:schemeClr val="tx1"/>
                </a:solidFill>
              </a:rPr>
              <a:t>The two-phase commit protocol (2PC) is used to ensure atomicity</a:t>
            </a:r>
          </a:p>
          <a:p>
            <a:pPr lvl="1"/>
            <a:r>
              <a:rPr lang="en-US" altLang="en-US" dirty="0">
                <a:solidFill>
                  <a:schemeClr val="tx1"/>
                </a:solidFill>
                <a:ea typeface="ＭＳ Ｐゴシック" panose="020B0600070205080204" pitchFamily="34" charset="-128"/>
              </a:rPr>
              <a:t>Basic idea:  each site executes transaction until just before commit, and the leaves final decision to a coordinator</a:t>
            </a:r>
          </a:p>
          <a:p>
            <a:pPr lvl="1"/>
            <a:r>
              <a:rPr lang="en-US" altLang="en-US" dirty="0">
                <a:solidFill>
                  <a:schemeClr val="tx1"/>
                </a:solidFill>
                <a:ea typeface="ＭＳ Ｐゴシック" panose="020B0600070205080204" pitchFamily="34" charset="-128"/>
              </a:rPr>
              <a:t>Each site must follow decision of coordinator, even if there is a failure while waiting for coordinators decision</a:t>
            </a:r>
          </a:p>
          <a:p>
            <a:r>
              <a:rPr lang="en-US" altLang="en-US" dirty="0">
                <a:solidFill>
                  <a:schemeClr val="tx1"/>
                </a:solidFill>
              </a:rPr>
              <a:t>2PC is not always appropriate:  other transaction models based on persistent messaging, and workflows, are also used </a:t>
            </a:r>
          </a:p>
          <a:p>
            <a:r>
              <a:rPr lang="en-US" altLang="en-US" dirty="0">
                <a:solidFill>
                  <a:schemeClr val="tx1"/>
                </a:solidFill>
              </a:rPr>
              <a:t>Distributed concurrency control (and deadlock detection) required</a:t>
            </a:r>
          </a:p>
          <a:p>
            <a:r>
              <a:rPr lang="en-US" altLang="en-US" dirty="0">
                <a:solidFill>
                  <a:schemeClr val="tx1"/>
                </a:solidFill>
              </a:rPr>
              <a:t>Data items may be replicated to improve data availability</a:t>
            </a:r>
          </a:p>
          <a:p>
            <a:pPr marL="0" indent="0">
              <a:buNone/>
            </a:pPr>
            <a:endParaRPr lang="en-US" altLang="en-US" dirty="0">
              <a:solidFill>
                <a:schemeClr val="tx1"/>
              </a:solidFill>
            </a:endParaRPr>
          </a:p>
          <a:p>
            <a:pPr>
              <a:buFont typeface="Monotype Sorts" charset="2"/>
              <a:buNone/>
            </a:pPr>
            <a:endParaRPr lang="en-US" altLang="en-US" dirty="0">
              <a:solidFill>
                <a:schemeClr val="tx1"/>
              </a:solidFill>
            </a:endParaRPr>
          </a:p>
        </p:txBody>
      </p:sp>
      <p:sp>
        <p:nvSpPr>
          <p:cNvPr id="4"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CCF896ED-CAB9-41FB-ADE9-EF496D06CFE2}" type="slidenum">
              <a:rPr lang="en-US" altLang="en-US" smtClean="0"/>
              <a:pPr/>
              <a:t>47</a:t>
            </a:fld>
            <a:endParaRPr lang="en-US" altLang="en-US"/>
          </a:p>
        </p:txBody>
      </p:sp>
    </p:spTree>
    <p:extLst>
      <p:ext uri="{BB962C8B-B14F-4D97-AF65-F5344CB8AC3E}">
        <p14:creationId xmlns:p14="http://schemas.microsoft.com/office/powerpoint/2010/main" val="28511145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defRPr/>
            </a:pPr>
            <a:r>
              <a:rPr lang="en-US">
                <a:ea typeface="+mj-ea"/>
              </a:rPr>
              <a:t>Network Types</a:t>
            </a:r>
          </a:p>
        </p:txBody>
      </p:sp>
      <p:sp>
        <p:nvSpPr>
          <p:cNvPr id="84995" name="Rectangle 3"/>
          <p:cNvSpPr>
            <a:spLocks noGrp="1" noChangeArrowheads="1"/>
          </p:cNvSpPr>
          <p:nvPr>
            <p:ph type="body" idx="4294967295"/>
          </p:nvPr>
        </p:nvSpPr>
        <p:spPr/>
        <p:txBody>
          <a:bodyPr/>
          <a:lstStyle/>
          <a:p>
            <a:r>
              <a:rPr lang="en-US" altLang="en-US" b="1"/>
              <a:t>Local-area networks (</a:t>
            </a:r>
            <a:r>
              <a:rPr lang="en-US" altLang="en-US"/>
              <a:t>LANs) – composed of processors that are distributed over small geographical areas, such as a single building or a few adjacent buildings. </a:t>
            </a:r>
          </a:p>
          <a:p>
            <a:r>
              <a:rPr lang="en-US" altLang="en-US" b="1"/>
              <a:t>Wide-area networks (</a:t>
            </a:r>
            <a:r>
              <a:rPr lang="en-US" altLang="en-US"/>
              <a:t>WANs) – composed of processors distributed over a large geographical area.</a:t>
            </a:r>
          </a:p>
          <a:p>
            <a:pPr>
              <a:buFont typeface="Monotype Sorts" charset="2"/>
              <a:buNone/>
            </a:pPr>
            <a:endParaRPr lang="en-US" altLang="en-US"/>
          </a:p>
        </p:txBody>
      </p:sp>
      <p:sp>
        <p:nvSpPr>
          <p:cNvPr id="4"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82BEB9B7-F63D-4060-8DBB-9E3364929EA3}" type="slidenum">
              <a:rPr lang="en-US" altLang="en-US" smtClean="0"/>
              <a:pPr/>
              <a:t>48</a:t>
            </a:fld>
            <a:endParaRPr lang="en-US" altLang="en-US"/>
          </a:p>
        </p:txBody>
      </p:sp>
    </p:spTree>
    <p:extLst>
      <p:ext uri="{BB962C8B-B14F-4D97-AF65-F5344CB8AC3E}">
        <p14:creationId xmlns:p14="http://schemas.microsoft.com/office/powerpoint/2010/main" val="11020101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en-US" dirty="0"/>
              <a:t>Local-area Network </a:t>
            </a:r>
          </a:p>
        </p:txBody>
      </p:sp>
      <p:pic>
        <p:nvPicPr>
          <p:cNvPr id="8704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685990"/>
            <a:ext cx="6983413" cy="547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82BEB9B7-F63D-4060-8DBB-9E3364929EA3}" type="slidenum">
              <a:rPr lang="en-US" altLang="en-US" smtClean="0"/>
              <a:pPr/>
              <a:t>49</a:t>
            </a:fld>
            <a:endParaRPr lang="en-US" altLang="en-US"/>
          </a:p>
        </p:txBody>
      </p:sp>
    </p:spTree>
    <p:extLst>
      <p:ext uri="{BB962C8B-B14F-4D97-AF65-F5344CB8AC3E}">
        <p14:creationId xmlns:p14="http://schemas.microsoft.com/office/powerpoint/2010/main" val="324973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ormAutofit/>
          </a:bodyPr>
          <a:lstStyle/>
          <a:p>
            <a:r>
              <a:rPr lang="en-US" altLang="en-US" sz="4000" b="1"/>
              <a:t>Purpose of Database Systems (Cont.)</a:t>
            </a:r>
            <a:endParaRPr lang="en-US" altLang="en-US" sz="4000"/>
          </a:p>
        </p:txBody>
      </p:sp>
      <p:sp>
        <p:nvSpPr>
          <p:cNvPr id="7173" name="Rectangle 3"/>
          <p:cNvSpPr>
            <a:spLocks noGrp="1" noChangeArrowheads="1"/>
          </p:cNvSpPr>
          <p:nvPr>
            <p:ph idx="1"/>
          </p:nvPr>
        </p:nvSpPr>
        <p:spPr>
          <a:xfrm>
            <a:off x="3869268" y="838200"/>
            <a:ext cx="7315200" cy="5120640"/>
          </a:xfrm>
        </p:spPr>
        <p:txBody>
          <a:bodyPr>
            <a:normAutofit fontScale="92500" lnSpcReduction="10000"/>
          </a:bodyPr>
          <a:lstStyle/>
          <a:p>
            <a:pPr>
              <a:lnSpc>
                <a:spcPct val="120000"/>
              </a:lnSpc>
            </a:pPr>
            <a:r>
              <a:rPr lang="en-US" altLang="en-US" sz="2400" dirty="0">
                <a:solidFill>
                  <a:schemeClr val="tx1"/>
                </a:solidFill>
              </a:rPr>
              <a:t>Drawbacks of using file systems (cont.)</a:t>
            </a:r>
          </a:p>
          <a:p>
            <a:pPr lvl="1">
              <a:lnSpc>
                <a:spcPct val="120000"/>
              </a:lnSpc>
              <a:buFont typeface="Wingdings" panose="05000000000000000000" pitchFamily="2" charset="2"/>
              <a:buChar char="Ø"/>
            </a:pPr>
            <a:r>
              <a:rPr lang="en-US" altLang="en-US" sz="2000" dirty="0">
                <a:solidFill>
                  <a:schemeClr val="tx1"/>
                </a:solidFill>
              </a:rPr>
              <a:t>Atomicity of updates</a:t>
            </a:r>
          </a:p>
          <a:p>
            <a:pPr lvl="2">
              <a:lnSpc>
                <a:spcPct val="120000"/>
              </a:lnSpc>
              <a:buFont typeface="Wingdings" panose="05000000000000000000" pitchFamily="2" charset="2"/>
              <a:buChar char="Ø"/>
            </a:pPr>
            <a:r>
              <a:rPr lang="en-US" altLang="en-US" sz="1800" dirty="0">
                <a:solidFill>
                  <a:schemeClr val="tx1"/>
                </a:solidFill>
              </a:rPr>
              <a:t>Failures may leave database in an inconsistent state with partial updates carried out</a:t>
            </a:r>
          </a:p>
          <a:p>
            <a:pPr lvl="2">
              <a:lnSpc>
                <a:spcPct val="120000"/>
              </a:lnSpc>
              <a:buFont typeface="Wingdings" panose="05000000000000000000" pitchFamily="2" charset="2"/>
              <a:buChar char="Ø"/>
            </a:pPr>
            <a:r>
              <a:rPr lang="en-US" altLang="en-US" sz="1800" dirty="0">
                <a:solidFill>
                  <a:schemeClr val="tx1"/>
                </a:solidFill>
              </a:rPr>
              <a:t>E.g. transfer of funds from one account to another should either complete or not happen at all</a:t>
            </a:r>
          </a:p>
          <a:p>
            <a:pPr lvl="1">
              <a:lnSpc>
                <a:spcPct val="120000"/>
              </a:lnSpc>
              <a:buFont typeface="Wingdings" panose="05000000000000000000" pitchFamily="2" charset="2"/>
              <a:buChar char="Ø"/>
            </a:pPr>
            <a:r>
              <a:rPr lang="en-US" altLang="en-US" sz="2000" dirty="0">
                <a:solidFill>
                  <a:schemeClr val="tx1"/>
                </a:solidFill>
              </a:rPr>
              <a:t>Concurrent access by multiple users</a:t>
            </a:r>
          </a:p>
          <a:p>
            <a:pPr lvl="2">
              <a:lnSpc>
                <a:spcPct val="120000"/>
              </a:lnSpc>
              <a:buFont typeface="Wingdings" panose="05000000000000000000" pitchFamily="2" charset="2"/>
              <a:buChar char="Ø"/>
            </a:pPr>
            <a:r>
              <a:rPr lang="en-US" altLang="en-US" sz="1800" dirty="0">
                <a:solidFill>
                  <a:schemeClr val="tx1"/>
                </a:solidFill>
              </a:rPr>
              <a:t>Concurrent accessed needed for performance</a:t>
            </a:r>
          </a:p>
          <a:p>
            <a:pPr lvl="2">
              <a:lnSpc>
                <a:spcPct val="120000"/>
              </a:lnSpc>
              <a:buFont typeface="Wingdings" panose="05000000000000000000" pitchFamily="2" charset="2"/>
              <a:buChar char="Ø"/>
            </a:pPr>
            <a:r>
              <a:rPr lang="en-US" altLang="en-US" sz="1800" dirty="0">
                <a:solidFill>
                  <a:schemeClr val="tx1"/>
                </a:solidFill>
              </a:rPr>
              <a:t>Uncontrolled concurrent accesses can lead to inconsistencies</a:t>
            </a:r>
          </a:p>
          <a:p>
            <a:pPr lvl="3">
              <a:lnSpc>
                <a:spcPct val="120000"/>
              </a:lnSpc>
              <a:buFontTx/>
              <a:buChar char="o"/>
            </a:pPr>
            <a:r>
              <a:rPr lang="en-US" altLang="en-US" sz="1600" dirty="0">
                <a:solidFill>
                  <a:schemeClr val="tx1"/>
                </a:solidFill>
              </a:rPr>
              <a:t>E.g. two people reading a balance and updating it at the same time</a:t>
            </a:r>
          </a:p>
          <a:p>
            <a:pPr lvl="1">
              <a:lnSpc>
                <a:spcPct val="120000"/>
              </a:lnSpc>
              <a:buFont typeface="Wingdings" panose="05000000000000000000" pitchFamily="2" charset="2"/>
              <a:buChar char="Ø"/>
            </a:pPr>
            <a:r>
              <a:rPr lang="en-US" altLang="en-US" sz="2000" dirty="0">
                <a:solidFill>
                  <a:schemeClr val="tx1"/>
                </a:solidFill>
              </a:rPr>
              <a:t>Security problems</a:t>
            </a:r>
          </a:p>
          <a:p>
            <a:pPr lvl="1">
              <a:lnSpc>
                <a:spcPct val="120000"/>
              </a:lnSpc>
              <a:buFont typeface="Wingdings" panose="05000000000000000000" pitchFamily="2" charset="2"/>
              <a:buChar char="Ø"/>
            </a:pPr>
            <a:endParaRPr lang="en-US" altLang="en-US" sz="2000" dirty="0">
              <a:solidFill>
                <a:schemeClr val="tx1"/>
              </a:solidFill>
            </a:endParaRPr>
          </a:p>
          <a:p>
            <a:pPr>
              <a:lnSpc>
                <a:spcPct val="120000"/>
              </a:lnSpc>
            </a:pPr>
            <a:r>
              <a:rPr lang="en-US" altLang="en-US" sz="2400" dirty="0">
                <a:solidFill>
                  <a:schemeClr val="tx1"/>
                </a:solidFill>
              </a:rPr>
              <a:t> Database systems offer solutions to all the above problems</a:t>
            </a:r>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8E00F1B-F966-49B2-89DE-D2E741F78471}" type="slidenum">
              <a:rPr lang="en-US" altLang="en-US" sz="1200" b="0">
                <a:solidFill>
                  <a:schemeClr val="accent1"/>
                </a:solidFill>
                <a:latin typeface="+mn-lt"/>
              </a:rPr>
              <a:pPr/>
              <a:t>5</a:t>
            </a:fld>
            <a:endParaRPr lang="en-US" altLang="en-US" sz="1200" b="0">
              <a:solidFill>
                <a:schemeClr val="accent1"/>
              </a:solidFill>
              <a:latin typeface="+mn-lt"/>
            </a:endParaRPr>
          </a:p>
        </p:txBody>
      </p:sp>
      <p:sp>
        <p:nvSpPr>
          <p:cNvPr id="6"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defRPr/>
            </a:pPr>
            <a:r>
              <a:rPr lang="en-US">
                <a:ea typeface="+mj-ea"/>
              </a:rPr>
              <a:t>Networks Types (Cont.)</a:t>
            </a:r>
          </a:p>
        </p:txBody>
      </p:sp>
      <p:sp>
        <p:nvSpPr>
          <p:cNvPr id="89091" name="Rectangle 3"/>
          <p:cNvSpPr>
            <a:spLocks noGrp="1" noChangeArrowheads="1"/>
          </p:cNvSpPr>
          <p:nvPr>
            <p:ph type="body" idx="4294967295"/>
          </p:nvPr>
        </p:nvSpPr>
        <p:spPr/>
        <p:txBody>
          <a:bodyPr/>
          <a:lstStyle/>
          <a:p>
            <a:pPr>
              <a:lnSpc>
                <a:spcPct val="100000"/>
              </a:lnSpc>
            </a:pPr>
            <a:r>
              <a:rPr lang="en-US" altLang="en-US" dirty="0"/>
              <a:t>WANs with continuous connection (e.g., the Internet) are needed for implementing distributed database systems</a:t>
            </a:r>
          </a:p>
          <a:p>
            <a:pPr>
              <a:lnSpc>
                <a:spcPct val="100000"/>
              </a:lnSpc>
            </a:pPr>
            <a:r>
              <a:rPr lang="en-US" altLang="en-US" dirty="0"/>
              <a:t>Groupware applications such as Lotus notes can work on WANs with discontinuous connection:</a:t>
            </a:r>
          </a:p>
          <a:p>
            <a:pPr lvl="1">
              <a:lnSpc>
                <a:spcPct val="100000"/>
              </a:lnSpc>
            </a:pPr>
            <a:r>
              <a:rPr lang="en-US" altLang="en-US" dirty="0">
                <a:ea typeface="ＭＳ Ｐゴシック" panose="020B0600070205080204" pitchFamily="34" charset="-128"/>
              </a:rPr>
              <a:t>Data is replicated.</a:t>
            </a:r>
          </a:p>
          <a:p>
            <a:pPr lvl="1">
              <a:lnSpc>
                <a:spcPct val="100000"/>
              </a:lnSpc>
            </a:pPr>
            <a:r>
              <a:rPr lang="en-US" altLang="en-US" dirty="0">
                <a:ea typeface="ＭＳ Ｐゴシック" panose="020B0600070205080204" pitchFamily="34" charset="-128"/>
              </a:rPr>
              <a:t>Updates are propagated to replicas periodically.</a:t>
            </a:r>
          </a:p>
          <a:p>
            <a:pPr lvl="1">
              <a:lnSpc>
                <a:spcPct val="100000"/>
              </a:lnSpc>
            </a:pPr>
            <a:r>
              <a:rPr lang="en-US" altLang="en-US" dirty="0">
                <a:ea typeface="ＭＳ Ｐゴシック" panose="020B0600070205080204" pitchFamily="34" charset="-128"/>
              </a:rPr>
              <a:t>Copies of data may be updated independently.</a:t>
            </a:r>
          </a:p>
          <a:p>
            <a:pPr lvl="1">
              <a:lnSpc>
                <a:spcPct val="100000"/>
              </a:lnSpc>
            </a:pPr>
            <a:r>
              <a:rPr lang="en-US" altLang="en-US" dirty="0">
                <a:ea typeface="ＭＳ Ｐゴシック" panose="020B0600070205080204" pitchFamily="34" charset="-128"/>
              </a:rPr>
              <a:t>Non-serializable executions can thus result. Resolution is application dependent.   </a:t>
            </a:r>
          </a:p>
        </p:txBody>
      </p:sp>
      <p:sp>
        <p:nvSpPr>
          <p:cNvPr id="4"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
        <p:nvSpPr>
          <p:cNvPr id="2" name="Slide Number Placeholder 1"/>
          <p:cNvSpPr>
            <a:spLocks noGrp="1"/>
          </p:cNvSpPr>
          <p:nvPr>
            <p:ph type="sldNum" sz="quarter" idx="12"/>
          </p:nvPr>
        </p:nvSpPr>
        <p:spPr/>
        <p:txBody>
          <a:bodyPr/>
          <a:lstStyle/>
          <a:p>
            <a:fld id="{82BEB9B7-F63D-4060-8DBB-9E3364929EA3}" type="slidenum">
              <a:rPr lang="en-US" altLang="en-US" smtClean="0"/>
              <a:pPr/>
              <a:t>50</a:t>
            </a:fld>
            <a:endParaRPr lang="en-US" altLang="en-US"/>
          </a:p>
        </p:txBody>
      </p:sp>
    </p:spTree>
    <p:extLst>
      <p:ext uri="{BB962C8B-B14F-4D97-AF65-F5344CB8AC3E}">
        <p14:creationId xmlns:p14="http://schemas.microsoft.com/office/powerpoint/2010/main" val="38671026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r>
              <a:rPr lang="en-US" altLang="en-US" dirty="0"/>
              <a:t>References</a:t>
            </a:r>
          </a:p>
        </p:txBody>
      </p:sp>
      <p:sp>
        <p:nvSpPr>
          <p:cNvPr id="15365" name="Rectangle 3"/>
          <p:cNvSpPr>
            <a:spLocks noGrp="1" noChangeArrowheads="1"/>
          </p:cNvSpPr>
          <p:nvPr>
            <p:ph idx="1"/>
          </p:nvPr>
        </p:nvSpPr>
        <p:spPr/>
        <p:txBody>
          <a:bodyPr>
            <a:normAutofit/>
          </a:bodyPr>
          <a:lstStyle/>
          <a:p>
            <a:pPr>
              <a:buNone/>
            </a:pPr>
            <a:r>
              <a:rPr lang="en-US" altLang="en-US" dirty="0" err="1"/>
              <a:t>Silberschatz</a:t>
            </a:r>
            <a:r>
              <a:rPr lang="en-US" altLang="en-US" dirty="0"/>
              <a:t>, </a:t>
            </a:r>
            <a:r>
              <a:rPr lang="en-US" altLang="en-US" dirty="0" err="1"/>
              <a:t>Korth</a:t>
            </a:r>
            <a:r>
              <a:rPr lang="en-US" altLang="en-US" dirty="0"/>
              <a:t>, and </a:t>
            </a:r>
            <a:r>
              <a:rPr lang="en-US" altLang="en-US" dirty="0" err="1"/>
              <a:t>Sudarshan</a:t>
            </a:r>
            <a:r>
              <a:rPr lang="en-US" altLang="en-US" dirty="0"/>
              <a:t>. 2010. </a:t>
            </a:r>
            <a:r>
              <a:rPr lang="en-US" altLang="en-US" i="1" dirty="0"/>
              <a:t>Database System Concepts </a:t>
            </a:r>
            <a:r>
              <a:rPr lang="en-US" altLang="en-US" dirty="0"/>
              <a:t>- Sixth Edition. McGraw-Hill. </a:t>
            </a:r>
          </a:p>
          <a:p>
            <a:pPr>
              <a:buNone/>
            </a:pPr>
            <a:r>
              <a:rPr lang="en-US" altLang="en-US" dirty="0" err="1"/>
              <a:t>Silberschatz,Avi</a:t>
            </a:r>
            <a:r>
              <a:rPr lang="en-US" altLang="en-US" dirty="0"/>
              <a:t>. 2012. Database System Architecture-Slides. </a:t>
            </a:r>
          </a:p>
          <a:p>
            <a:pPr>
              <a:buNone/>
            </a:pPr>
            <a:r>
              <a:rPr lang="en-US" altLang="en-US" dirty="0"/>
              <a:t>	Source: </a:t>
            </a:r>
            <a:r>
              <a:rPr lang="en-US" altLang="en-US" dirty="0">
                <a:hlinkClick r:id="rId2"/>
              </a:rPr>
              <a:t>http://codex.cs.yale.edu/avi/db-book/db6/slide-dir/</a:t>
            </a:r>
            <a:r>
              <a:rPr lang="en-US" altLang="en-US" dirty="0"/>
              <a:t> </a:t>
            </a:r>
          </a:p>
          <a:p>
            <a:pPr>
              <a:buNone/>
            </a:pPr>
            <a:endParaRPr lang="en-US" altLang="en-US" dirty="0"/>
          </a:p>
          <a:p>
            <a:pPr>
              <a:buNone/>
            </a:pPr>
            <a:endParaRPr lang="en-US" altLang="en-US" dirty="0"/>
          </a:p>
          <a:p>
            <a:pPr>
              <a:buFontTx/>
              <a:buNone/>
            </a:pPr>
            <a:endParaRPr lang="en-US" altLang="en-US" dirty="0">
              <a:latin typeface="Forte" panose="03060902040502070203" pitchFamily="66" charset="0"/>
            </a:endParaRPr>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A9CE087-6D0E-4281-979C-B4FB0DDD99F7}" type="slidenum">
              <a:rPr lang="en-US" altLang="en-US" sz="1200" b="0">
                <a:solidFill>
                  <a:schemeClr val="accent1"/>
                </a:solidFill>
                <a:latin typeface="+mn-lt"/>
              </a:rPr>
              <a:pPr/>
              <a:t>51</a:t>
            </a:fld>
            <a:endParaRPr lang="en-US" altLang="en-US" sz="1200" b="0" dirty="0">
              <a:solidFill>
                <a:schemeClr val="accent1"/>
              </a:solidFill>
              <a:latin typeface="+mn-lt"/>
            </a:endParaRPr>
          </a:p>
        </p:txBody>
      </p:sp>
      <p:sp>
        <p:nvSpPr>
          <p:cNvPr id="6"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altLang="en-US" b="1"/>
              <a:t>Database Users</a:t>
            </a:r>
            <a:endParaRPr lang="en-US" altLang="en-US"/>
          </a:p>
        </p:txBody>
      </p:sp>
      <p:sp>
        <p:nvSpPr>
          <p:cNvPr id="8197" name="Rectangle 3"/>
          <p:cNvSpPr>
            <a:spLocks noGrp="1" noChangeArrowheads="1"/>
          </p:cNvSpPr>
          <p:nvPr>
            <p:ph idx="1"/>
          </p:nvPr>
        </p:nvSpPr>
        <p:spPr/>
        <p:txBody>
          <a:bodyPr>
            <a:normAutofit fontScale="92500" lnSpcReduction="10000"/>
          </a:bodyPr>
          <a:lstStyle/>
          <a:p>
            <a:pPr>
              <a:lnSpc>
                <a:spcPct val="110000"/>
              </a:lnSpc>
            </a:pPr>
            <a:r>
              <a:rPr lang="en-US" altLang="en-US" sz="2800" dirty="0">
                <a:solidFill>
                  <a:schemeClr val="tx1"/>
                </a:solidFill>
              </a:rPr>
              <a:t>Users are differentiated by the way they expect to interact with the system</a:t>
            </a:r>
          </a:p>
          <a:p>
            <a:pPr marL="811213" lvl="1" indent="-307975">
              <a:lnSpc>
                <a:spcPct val="110000"/>
              </a:lnSpc>
              <a:buFont typeface="Wingdings" panose="05000000000000000000" pitchFamily="2" charset="2"/>
              <a:buChar char="Ø"/>
            </a:pPr>
            <a:r>
              <a:rPr lang="en-US" altLang="en-US" sz="2400" dirty="0">
                <a:solidFill>
                  <a:schemeClr val="tx1"/>
                </a:solidFill>
              </a:rPr>
              <a:t>Application programmers – interact with system through DML calls</a:t>
            </a:r>
          </a:p>
          <a:p>
            <a:pPr marL="811213" lvl="1" indent="-307975">
              <a:lnSpc>
                <a:spcPct val="110000"/>
              </a:lnSpc>
              <a:buFont typeface="Wingdings" panose="05000000000000000000" pitchFamily="2" charset="2"/>
              <a:buChar char="Ø"/>
            </a:pPr>
            <a:r>
              <a:rPr lang="en-US" altLang="en-US" sz="2400" dirty="0">
                <a:solidFill>
                  <a:schemeClr val="tx1"/>
                </a:solidFill>
              </a:rPr>
              <a:t>Sophisticated users – form requests in a database query language</a:t>
            </a:r>
          </a:p>
          <a:p>
            <a:pPr marL="811213" lvl="1" indent="-307975">
              <a:lnSpc>
                <a:spcPct val="110000"/>
              </a:lnSpc>
              <a:buFont typeface="Wingdings" panose="05000000000000000000" pitchFamily="2" charset="2"/>
              <a:buChar char="Ø"/>
            </a:pPr>
            <a:r>
              <a:rPr lang="en-US" altLang="en-US" sz="2400" dirty="0">
                <a:solidFill>
                  <a:schemeClr val="tx1"/>
                </a:solidFill>
              </a:rPr>
              <a:t>Specialized users – write specialized database applications that do not fit into the traditional data processing framework</a:t>
            </a:r>
          </a:p>
          <a:p>
            <a:pPr marL="811213" lvl="1" indent="-307975">
              <a:lnSpc>
                <a:spcPct val="110000"/>
              </a:lnSpc>
              <a:buFont typeface="Wingdings" panose="05000000000000000000" pitchFamily="2" charset="2"/>
              <a:buChar char="Ø"/>
            </a:pPr>
            <a:r>
              <a:rPr lang="en-US" altLang="en-US" sz="2400" dirty="0">
                <a:solidFill>
                  <a:schemeClr val="tx1"/>
                </a:solidFill>
              </a:rPr>
              <a:t>Naïve users – invoke one of the permanent application programs that have been written previously</a:t>
            </a:r>
          </a:p>
          <a:p>
            <a:pPr marL="1341438" lvl="2" indent="-381000">
              <a:lnSpc>
                <a:spcPct val="110000"/>
              </a:lnSpc>
              <a:buFont typeface="Wingdings" panose="05000000000000000000" pitchFamily="2" charset="2"/>
              <a:buChar char="Ø"/>
            </a:pPr>
            <a:r>
              <a:rPr lang="en-US" altLang="en-US" sz="2000" dirty="0">
                <a:solidFill>
                  <a:schemeClr val="tx1"/>
                </a:solidFill>
              </a:rPr>
              <a:t>E.g. people accessing database over the web, bank tellers, clerical  staff</a:t>
            </a:r>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B41E2C-84C1-489A-AEB1-66FC53528D7E}" type="slidenum">
              <a:rPr lang="en-US" altLang="en-US" sz="1200">
                <a:solidFill>
                  <a:schemeClr val="accent1"/>
                </a:solidFill>
                <a:latin typeface="+mn-lt"/>
              </a:rPr>
              <a:pPr/>
              <a:t>6</a:t>
            </a:fld>
            <a:endParaRPr lang="en-US" altLang="en-US" sz="1200" dirty="0">
              <a:solidFill>
                <a:schemeClr val="accent1"/>
              </a:solidFill>
              <a:latin typeface="+mn-lt"/>
            </a:endParaRPr>
          </a:p>
        </p:txBody>
      </p:sp>
      <p:sp>
        <p:nvSpPr>
          <p:cNvPr id="7"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altLang="en-US"/>
              <a:t>Database Administrator</a:t>
            </a:r>
          </a:p>
        </p:txBody>
      </p:sp>
      <p:sp>
        <p:nvSpPr>
          <p:cNvPr id="9221" name="Rectangle 3"/>
          <p:cNvSpPr>
            <a:spLocks noGrp="1" noChangeArrowheads="1"/>
          </p:cNvSpPr>
          <p:nvPr>
            <p:ph idx="1"/>
          </p:nvPr>
        </p:nvSpPr>
        <p:spPr/>
        <p:txBody>
          <a:bodyPr>
            <a:noAutofit/>
          </a:bodyPr>
          <a:lstStyle/>
          <a:p>
            <a:pPr>
              <a:lnSpc>
                <a:spcPct val="100000"/>
              </a:lnSpc>
            </a:pPr>
            <a:r>
              <a:rPr lang="en-US" altLang="en-US" sz="2400" dirty="0">
                <a:solidFill>
                  <a:schemeClr val="tx1"/>
                </a:solidFill>
              </a:rPr>
              <a:t>Coordinates all the activities of the database system</a:t>
            </a:r>
          </a:p>
          <a:p>
            <a:pPr marL="182563" indent="-182563">
              <a:lnSpc>
                <a:spcPct val="100000"/>
              </a:lnSpc>
            </a:pPr>
            <a:r>
              <a:rPr lang="en-US" altLang="en-US" sz="2400" dirty="0">
                <a:solidFill>
                  <a:schemeClr val="tx1"/>
                </a:solidFill>
              </a:rPr>
              <a:t>Database administrator has a good understanding of the Enterprise’s information resources and needs.</a:t>
            </a:r>
          </a:p>
          <a:p>
            <a:pPr>
              <a:lnSpc>
                <a:spcPct val="100000"/>
              </a:lnSpc>
            </a:pPr>
            <a:r>
              <a:rPr lang="en-US" altLang="en-US" sz="2400" dirty="0">
                <a:solidFill>
                  <a:schemeClr val="tx1"/>
                </a:solidFill>
              </a:rPr>
              <a:t>Database administrator's duties include:</a:t>
            </a:r>
          </a:p>
          <a:p>
            <a:pPr lvl="1">
              <a:lnSpc>
                <a:spcPct val="100000"/>
              </a:lnSpc>
            </a:pPr>
            <a:r>
              <a:rPr lang="en-US" altLang="en-US" sz="2000" dirty="0">
                <a:solidFill>
                  <a:schemeClr val="tx1"/>
                </a:solidFill>
              </a:rPr>
              <a:t>Schema definition</a:t>
            </a:r>
          </a:p>
          <a:p>
            <a:pPr lvl="1">
              <a:lnSpc>
                <a:spcPct val="100000"/>
              </a:lnSpc>
            </a:pPr>
            <a:r>
              <a:rPr lang="en-US" altLang="en-US" sz="2000" dirty="0">
                <a:solidFill>
                  <a:schemeClr val="tx1"/>
                </a:solidFill>
              </a:rPr>
              <a:t>Storage structure and access method definition</a:t>
            </a:r>
          </a:p>
          <a:p>
            <a:pPr lvl="1">
              <a:lnSpc>
                <a:spcPct val="100000"/>
              </a:lnSpc>
            </a:pPr>
            <a:r>
              <a:rPr lang="en-US" altLang="en-US" sz="2000" dirty="0">
                <a:solidFill>
                  <a:schemeClr val="tx1"/>
                </a:solidFill>
              </a:rPr>
              <a:t>Schema and physical organization modification</a:t>
            </a:r>
          </a:p>
          <a:p>
            <a:pPr lvl="1">
              <a:lnSpc>
                <a:spcPct val="100000"/>
              </a:lnSpc>
            </a:pPr>
            <a:r>
              <a:rPr lang="en-US" altLang="en-US" sz="2000" dirty="0">
                <a:solidFill>
                  <a:schemeClr val="tx1"/>
                </a:solidFill>
              </a:rPr>
              <a:t>Granting user authority to access the database</a:t>
            </a:r>
          </a:p>
          <a:p>
            <a:pPr lvl="1">
              <a:lnSpc>
                <a:spcPct val="100000"/>
              </a:lnSpc>
            </a:pPr>
            <a:r>
              <a:rPr lang="en-US" altLang="en-US" sz="2000" dirty="0">
                <a:solidFill>
                  <a:schemeClr val="tx1"/>
                </a:solidFill>
              </a:rPr>
              <a:t>Specifying integrity constraints</a:t>
            </a:r>
          </a:p>
          <a:p>
            <a:pPr lvl="1">
              <a:lnSpc>
                <a:spcPct val="100000"/>
              </a:lnSpc>
            </a:pPr>
            <a:r>
              <a:rPr lang="en-US" altLang="en-US" sz="2000" dirty="0">
                <a:solidFill>
                  <a:schemeClr val="tx1"/>
                </a:solidFill>
              </a:rPr>
              <a:t>Acting as liaison with users</a:t>
            </a:r>
          </a:p>
          <a:p>
            <a:pPr lvl="1">
              <a:lnSpc>
                <a:spcPct val="100000"/>
              </a:lnSpc>
            </a:pPr>
            <a:r>
              <a:rPr lang="en-US" altLang="en-US" sz="2000" dirty="0">
                <a:solidFill>
                  <a:schemeClr val="tx1"/>
                </a:solidFill>
              </a:rPr>
              <a:t>Monitoring performance and responding to changes in requirements</a:t>
            </a:r>
          </a:p>
        </p:txBody>
      </p:sp>
      <p:sp>
        <p:nvSpPr>
          <p:cNvPr id="9219"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D2FB99E-FD76-4D5D-BD25-35C714F2DFEE}" type="slidenum">
              <a:rPr lang="en-US" altLang="en-US" sz="1200" smtClean="0">
                <a:solidFill>
                  <a:schemeClr val="accent1"/>
                </a:solidFill>
                <a:latin typeface="+mn-lt"/>
              </a:rPr>
              <a:pPr/>
              <a:t>7</a:t>
            </a:fld>
            <a:endParaRPr lang="en-US" altLang="en-US" sz="1200" dirty="0">
              <a:solidFill>
                <a:schemeClr val="accent1"/>
              </a:solidFill>
              <a:latin typeface="+mn-lt"/>
            </a:endParaRPr>
          </a:p>
        </p:txBody>
      </p:sp>
      <p:sp>
        <p:nvSpPr>
          <p:cNvPr id="11" name="Footer Placeholder 1"/>
          <p:cNvSpPr>
            <a:spLocks noGrp="1"/>
          </p:cNvSpPr>
          <p:nvPr>
            <p:ph type="ftr" sz="quarter" idx="11"/>
          </p:nvPr>
        </p:nvSpPr>
        <p:spPr>
          <a:xfrm>
            <a:off x="0" y="6356350"/>
            <a:ext cx="3443591" cy="365125"/>
          </a:xfrm>
        </p:spPr>
        <p:txBody>
          <a:bodyPr/>
          <a:lstStyle/>
          <a:p>
            <a:pPr>
              <a:defRPr/>
            </a:pPr>
            <a:r>
              <a:rPr lang="en-US" dirty="0"/>
              <a:t>CSH2D3 </a:t>
            </a:r>
            <a:r>
              <a:rPr lang="en-US" dirty="0" err="1"/>
              <a:t>Sistem</a:t>
            </a:r>
            <a:r>
              <a:rPr lang="en-US" dirty="0"/>
              <a:t> Basis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4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69" name="Rectangle 6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 name="Rectangle 6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p:cNvPicPr>
            <a:picLocks noChangeAspect="1"/>
          </p:cNvPicPr>
          <p:nvPr/>
        </p:nvPicPr>
        <p:blipFill>
          <a:blip r:embed="rId2"/>
          <a:stretch>
            <a:fillRect/>
          </a:stretch>
        </p:blipFill>
        <p:spPr>
          <a:xfrm>
            <a:off x="6398568" y="759599"/>
            <a:ext cx="3811414" cy="5330650"/>
          </a:xfrm>
          <a:prstGeom prst="rect">
            <a:avLst/>
          </a:prstGeom>
        </p:spPr>
      </p:pic>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42" name="Rectangle 2"/>
          <p:cNvSpPr>
            <a:spLocks noGrp="1" noChangeArrowheads="1"/>
          </p:cNvSpPr>
          <p:nvPr>
            <p:ph type="title"/>
          </p:nvPr>
        </p:nvSpPr>
        <p:spPr>
          <a:xfrm>
            <a:off x="1069849" y="1298448"/>
            <a:ext cx="3258688" cy="3255264"/>
          </a:xfrm>
        </p:spPr>
        <p:txBody>
          <a:bodyPr vert="horz" lIns="91440" tIns="45720" rIns="91440" bIns="45720" rtlCol="0" anchor="b">
            <a:normAutofit/>
          </a:bodyPr>
          <a:lstStyle/>
          <a:p>
            <a:r>
              <a:rPr lang="en-US" altLang="en-US" sz="5900" b="1" spc="-100"/>
              <a:t>Overall System Structure</a:t>
            </a:r>
            <a:endParaRPr lang="en-US" altLang="en-US" sz="5900" spc="-100"/>
          </a:p>
        </p:txBody>
      </p:sp>
      <p:sp>
        <p:nvSpPr>
          <p:cNvPr id="2" name="Footer Placeholder 1"/>
          <p:cNvSpPr>
            <a:spLocks noGrp="1"/>
          </p:cNvSpPr>
          <p:nvPr>
            <p:ph type="ftr" sz="quarter" idx="11"/>
          </p:nvPr>
        </p:nvSpPr>
        <p:spPr>
          <a:xfrm>
            <a:off x="3869268" y="6356350"/>
            <a:ext cx="5911517" cy="365125"/>
          </a:xfrm>
        </p:spPr>
        <p:txBody>
          <a:bodyPr vert="horz" lIns="91440" tIns="45720" rIns="91440" bIns="45720" rtlCol="0" anchor="ctr">
            <a:normAutofit/>
          </a:bodyPr>
          <a:lstStyle/>
          <a:p>
            <a:pPr>
              <a:defRPr/>
            </a:pPr>
            <a:r>
              <a:rPr lang="en-US" dirty="0">
                <a:solidFill>
                  <a:schemeClr val="tx1">
                    <a:lumMod val="50000"/>
                    <a:lumOff val="50000"/>
                  </a:schemeClr>
                </a:solidFill>
              </a:rPr>
              <a:t>CSH2D3 Sistem Basis Data</a:t>
            </a:r>
          </a:p>
        </p:txBody>
      </p:sp>
      <p:sp>
        <p:nvSpPr>
          <p:cNvPr id="3" name="Slide Number Placeholder 2"/>
          <p:cNvSpPr>
            <a:spLocks noGrp="1"/>
          </p:cNvSpPr>
          <p:nvPr>
            <p:ph type="sldNum" sz="quarter" idx="12"/>
          </p:nvPr>
        </p:nvSpPr>
        <p:spPr/>
        <p:txBody>
          <a:bodyPr vert="horz" lIns="91440" tIns="45720" rIns="91440" bIns="45720" rtlCol="0" anchor="ctr">
            <a:normAutofit/>
          </a:bodyPr>
          <a:lstStyle/>
          <a:p>
            <a:fld id="{CCF896ED-CAB9-41FB-ADE9-EF496D06CFE2}" type="slidenum">
              <a:rPr lang="en-US" altLang="en-US" smtClean="0"/>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a:t>Query Processor</a:t>
            </a:r>
          </a:p>
        </p:txBody>
      </p:sp>
      <p:sp>
        <p:nvSpPr>
          <p:cNvPr id="3" name="Content Placeholder 2"/>
          <p:cNvSpPr>
            <a:spLocks noGrp="1"/>
          </p:cNvSpPr>
          <p:nvPr>
            <p:ph idx="1"/>
          </p:nvPr>
        </p:nvSpPr>
        <p:spPr/>
        <p:txBody>
          <a:bodyPr>
            <a:normAutofit/>
          </a:bodyPr>
          <a:lstStyle/>
          <a:p>
            <a:pPr marL="0" indent="0">
              <a:buNone/>
            </a:pPr>
            <a:r>
              <a:rPr lang="en-ID" dirty="0"/>
              <a:t>The query processor components include:</a:t>
            </a:r>
          </a:p>
          <a:p>
            <a:r>
              <a:rPr lang="en-ID" b="1" dirty="0">
                <a:solidFill>
                  <a:srgbClr val="0070C0"/>
                </a:solidFill>
              </a:rPr>
              <a:t>DDL interpreter</a:t>
            </a:r>
            <a:r>
              <a:rPr lang="en-ID" dirty="0"/>
              <a:t>, which interprets DDL statements and records the definitions in the data dictionary.</a:t>
            </a:r>
          </a:p>
          <a:p>
            <a:r>
              <a:rPr lang="en-ID" b="1" dirty="0">
                <a:solidFill>
                  <a:srgbClr val="0070C0"/>
                </a:solidFill>
              </a:rPr>
              <a:t>DML compiler</a:t>
            </a:r>
            <a:r>
              <a:rPr lang="en-ID" dirty="0"/>
              <a:t>, which translates DML statements in a query language into an evaluation plan consisting of low-level instructions that the query evaluation engine understands</a:t>
            </a:r>
          </a:p>
          <a:p>
            <a:r>
              <a:rPr lang="en-ID" dirty="0"/>
              <a:t>A query can usually be translated into any of a number of alternative evaluation plans that all give the same result. The DML compiler also performs </a:t>
            </a:r>
            <a:r>
              <a:rPr lang="en-ID" b="1" dirty="0">
                <a:solidFill>
                  <a:srgbClr val="0070C0"/>
                </a:solidFill>
              </a:rPr>
              <a:t>query optimization</a:t>
            </a:r>
            <a:r>
              <a:rPr lang="en-ID" dirty="0"/>
              <a:t>; that is, it picks the lowest cost evaluation plan from among the alternatives.</a:t>
            </a:r>
          </a:p>
          <a:p>
            <a:r>
              <a:rPr lang="en-ID" b="1" dirty="0">
                <a:solidFill>
                  <a:srgbClr val="0070C0"/>
                </a:solidFill>
              </a:rPr>
              <a:t>Query evaluation engine</a:t>
            </a:r>
            <a:r>
              <a:rPr lang="en-ID" dirty="0"/>
              <a:t>, which executes low-level instructions generated by the DML compiler</a:t>
            </a:r>
          </a:p>
          <a:p>
            <a:endParaRPr lang="en-ID" dirty="0"/>
          </a:p>
        </p:txBody>
      </p:sp>
      <p:sp>
        <p:nvSpPr>
          <p:cNvPr id="4" name="Footer Placeholder 3"/>
          <p:cNvSpPr>
            <a:spLocks noGrp="1"/>
          </p:cNvSpPr>
          <p:nvPr>
            <p:ph type="ftr" sz="quarter" idx="11"/>
          </p:nvPr>
        </p:nvSpPr>
        <p:spPr/>
        <p:txBody>
          <a:bodyPr/>
          <a:lstStyle/>
          <a:p>
            <a:pPr>
              <a:defRPr/>
            </a:pPr>
            <a:r>
              <a:rPr lang="en-US"/>
              <a:t>CSH2D3 Sistem Basis Data</a:t>
            </a:r>
          </a:p>
        </p:txBody>
      </p:sp>
      <p:sp>
        <p:nvSpPr>
          <p:cNvPr id="5" name="Slide Number Placeholder 4"/>
          <p:cNvSpPr>
            <a:spLocks noGrp="1"/>
          </p:cNvSpPr>
          <p:nvPr>
            <p:ph type="sldNum" sz="quarter" idx="12"/>
          </p:nvPr>
        </p:nvSpPr>
        <p:spPr/>
        <p:txBody>
          <a:bodyPr/>
          <a:lstStyle/>
          <a:p>
            <a:fld id="{CCF896ED-CAB9-41FB-ADE9-EF496D06CFE2}" type="slidenum">
              <a:rPr lang="en-US" altLang="en-US" smtClean="0"/>
              <a:pPr/>
              <a:t>9</a:t>
            </a:fld>
            <a:endParaRPr lang="en-US" altLang="en-US"/>
          </a:p>
        </p:txBody>
      </p:sp>
    </p:spTree>
    <p:extLst>
      <p:ext uri="{BB962C8B-B14F-4D97-AF65-F5344CB8AC3E}">
        <p14:creationId xmlns:p14="http://schemas.microsoft.com/office/powerpoint/2010/main" val="3280439528"/>
      </p:ext>
    </p:extLst>
  </p:cSld>
  <p:clrMapOvr>
    <a:masterClrMapping/>
  </p:clrMapOvr>
</p:sld>
</file>

<file path=ppt/theme/theme1.xml><?xml version="1.0" encoding="utf-8"?>
<a:theme xmlns:a="http://schemas.openxmlformats.org/drawingml/2006/main" name="Fra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TM03457475[[fn=Frame]]</Template>
  <TotalTime>1362</TotalTime>
  <Words>3695</Words>
  <Application>Microsoft Office PowerPoint</Application>
  <PresentationFormat>Widescreen</PresentationFormat>
  <Paragraphs>456</Paragraphs>
  <Slides>51</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ＭＳ Ｐゴシック</vt:lpstr>
      <vt:lpstr>Arial</vt:lpstr>
      <vt:lpstr>Calibri</vt:lpstr>
      <vt:lpstr>Forte</vt:lpstr>
      <vt:lpstr>Monotype Sorts</vt:lpstr>
      <vt:lpstr>Symbol</vt:lpstr>
      <vt:lpstr>Times New Roman</vt:lpstr>
      <vt:lpstr>Wingdings</vt:lpstr>
      <vt:lpstr>Wingdings 2</vt:lpstr>
      <vt:lpstr>Frame</vt:lpstr>
      <vt:lpstr>CSH2D3 - Database System</vt:lpstr>
      <vt:lpstr>Introduction</vt:lpstr>
      <vt:lpstr> Database Management System (DBMS) </vt:lpstr>
      <vt:lpstr>Purpose of Database System</vt:lpstr>
      <vt:lpstr>Purpose of Database Systems (Cont.)</vt:lpstr>
      <vt:lpstr>Database Users</vt:lpstr>
      <vt:lpstr>Database Administrator</vt:lpstr>
      <vt:lpstr>Overall System Structure</vt:lpstr>
      <vt:lpstr>Query Processor</vt:lpstr>
      <vt:lpstr>Storage Manager</vt:lpstr>
      <vt:lpstr>Component of Storage Manager</vt:lpstr>
      <vt:lpstr>Disk Storage</vt:lpstr>
      <vt:lpstr>Two-tier and three-tier architecture</vt:lpstr>
      <vt:lpstr>Two-tier and three-tier architecture</vt:lpstr>
      <vt:lpstr>Database System Architecture</vt:lpstr>
      <vt:lpstr>Centralized Systems</vt:lpstr>
      <vt:lpstr>A Centralized Computer System</vt:lpstr>
      <vt:lpstr>Client-Server Systems</vt:lpstr>
      <vt:lpstr>Client-Server Systems (Cont.)</vt:lpstr>
      <vt:lpstr>Client-Server Systems (Cont.)</vt:lpstr>
      <vt:lpstr>Server System Architecture</vt:lpstr>
      <vt:lpstr>Transaction Servers</vt:lpstr>
      <vt:lpstr>Transaction Server Process Structure</vt:lpstr>
      <vt:lpstr>Transaction Server Processes (Cont.)</vt:lpstr>
      <vt:lpstr>PowerPoint Presentation</vt:lpstr>
      <vt:lpstr>Transaction System Processes (Cont.)</vt:lpstr>
      <vt:lpstr>Data Servers</vt:lpstr>
      <vt:lpstr>Data Servers (Cont.)</vt:lpstr>
      <vt:lpstr>Data Servers (Cont.)</vt:lpstr>
      <vt:lpstr>Parallel Systems</vt:lpstr>
      <vt:lpstr>Speed-Up and Scale-Up</vt:lpstr>
      <vt:lpstr>Speedup</vt:lpstr>
      <vt:lpstr>Scaleup</vt:lpstr>
      <vt:lpstr>Batch and Transaction Scaleup</vt:lpstr>
      <vt:lpstr>Factors Limiting Speedup and Scaleup</vt:lpstr>
      <vt:lpstr>Interconnection Network Architectures</vt:lpstr>
      <vt:lpstr>Interconnection Architectures</vt:lpstr>
      <vt:lpstr>Parallel Database Architectures</vt:lpstr>
      <vt:lpstr>Parallel Database Architectures</vt:lpstr>
      <vt:lpstr>Shared Memory</vt:lpstr>
      <vt:lpstr>Shared Disk</vt:lpstr>
      <vt:lpstr>Shared Nothing</vt:lpstr>
      <vt:lpstr>Hierarchical</vt:lpstr>
      <vt:lpstr>Distributed Systems</vt:lpstr>
      <vt:lpstr>Distributed Databases</vt:lpstr>
      <vt:lpstr>Trade-offs in Distributed Systems</vt:lpstr>
      <vt:lpstr>Implementation Issues for Distributed Databases </vt:lpstr>
      <vt:lpstr>Network Types</vt:lpstr>
      <vt:lpstr>Local-area Network </vt:lpstr>
      <vt:lpstr>Networks Types (Cont.)</vt:lpstr>
      <vt:lpstr>References</vt:lpstr>
    </vt:vector>
  </TitlesOfParts>
  <Company>GenLimo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Kemas</dc:creator>
  <cp:lastModifiedBy>Anisa Herdiani</cp:lastModifiedBy>
  <cp:revision>49</cp:revision>
  <dcterms:created xsi:type="dcterms:W3CDTF">2006-08-26T05:11:02Z</dcterms:created>
  <dcterms:modified xsi:type="dcterms:W3CDTF">2017-01-16T23:30:02Z</dcterms:modified>
</cp:coreProperties>
</file>