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fr-FR"/>
    </a:defPPr>
    <a:lvl1pPr algn="r" rtl="0" fontAlgn="base">
      <a:spcBef>
        <a:spcPct val="0"/>
      </a:spcBef>
      <a:spcAft>
        <a:spcPct val="0"/>
      </a:spcAft>
      <a:defRPr sz="1000" b="1" kern="1200">
        <a:solidFill>
          <a:schemeClr val="bg1"/>
        </a:solidFill>
        <a:latin typeface="Arial" pitchFamily="34" charset="0"/>
        <a:ea typeface="+mn-ea"/>
        <a:cs typeface="+mn-cs"/>
      </a:defRPr>
    </a:lvl1pPr>
    <a:lvl2pPr marL="457200" algn="r" rtl="0" fontAlgn="base">
      <a:spcBef>
        <a:spcPct val="0"/>
      </a:spcBef>
      <a:spcAft>
        <a:spcPct val="0"/>
      </a:spcAft>
      <a:defRPr sz="1000" b="1" kern="1200">
        <a:solidFill>
          <a:schemeClr val="bg1"/>
        </a:solidFill>
        <a:latin typeface="Arial" pitchFamily="34" charset="0"/>
        <a:ea typeface="+mn-ea"/>
        <a:cs typeface="+mn-cs"/>
      </a:defRPr>
    </a:lvl2pPr>
    <a:lvl3pPr marL="914400" algn="r" rtl="0" fontAlgn="base">
      <a:spcBef>
        <a:spcPct val="0"/>
      </a:spcBef>
      <a:spcAft>
        <a:spcPct val="0"/>
      </a:spcAft>
      <a:defRPr sz="1000" b="1" kern="1200">
        <a:solidFill>
          <a:schemeClr val="bg1"/>
        </a:solidFill>
        <a:latin typeface="Arial" pitchFamily="34" charset="0"/>
        <a:ea typeface="+mn-ea"/>
        <a:cs typeface="+mn-cs"/>
      </a:defRPr>
    </a:lvl3pPr>
    <a:lvl4pPr marL="1371600" algn="r" rtl="0" fontAlgn="base">
      <a:spcBef>
        <a:spcPct val="0"/>
      </a:spcBef>
      <a:spcAft>
        <a:spcPct val="0"/>
      </a:spcAft>
      <a:defRPr sz="1000" b="1" kern="1200">
        <a:solidFill>
          <a:schemeClr val="bg1"/>
        </a:solidFill>
        <a:latin typeface="Arial" pitchFamily="34" charset="0"/>
        <a:ea typeface="+mn-ea"/>
        <a:cs typeface="+mn-cs"/>
      </a:defRPr>
    </a:lvl4pPr>
    <a:lvl5pPr marL="1828800" algn="r" rtl="0" fontAlgn="base">
      <a:spcBef>
        <a:spcPct val="0"/>
      </a:spcBef>
      <a:spcAft>
        <a:spcPct val="0"/>
      </a:spcAft>
      <a:defRPr sz="1000" b="1" kern="1200">
        <a:solidFill>
          <a:schemeClr val="bg1"/>
        </a:solidFill>
        <a:latin typeface="Arial" pitchFamily="34" charset="0"/>
        <a:ea typeface="+mn-ea"/>
        <a:cs typeface="+mn-cs"/>
      </a:defRPr>
    </a:lvl5pPr>
    <a:lvl6pPr marL="2286000" algn="l" defTabSz="914400" rtl="0" eaLnBrk="1" latinLnBrk="0" hangingPunct="1">
      <a:defRPr sz="1000" b="1" kern="1200">
        <a:solidFill>
          <a:schemeClr val="bg1"/>
        </a:solidFill>
        <a:latin typeface="Arial" pitchFamily="34" charset="0"/>
        <a:ea typeface="+mn-ea"/>
        <a:cs typeface="+mn-cs"/>
      </a:defRPr>
    </a:lvl6pPr>
    <a:lvl7pPr marL="2743200" algn="l" defTabSz="914400" rtl="0" eaLnBrk="1" latinLnBrk="0" hangingPunct="1">
      <a:defRPr sz="1000" b="1" kern="1200">
        <a:solidFill>
          <a:schemeClr val="bg1"/>
        </a:solidFill>
        <a:latin typeface="Arial" pitchFamily="34" charset="0"/>
        <a:ea typeface="+mn-ea"/>
        <a:cs typeface="+mn-cs"/>
      </a:defRPr>
    </a:lvl7pPr>
    <a:lvl8pPr marL="3200400" algn="l" defTabSz="914400" rtl="0" eaLnBrk="1" latinLnBrk="0" hangingPunct="1">
      <a:defRPr sz="1000" b="1" kern="1200">
        <a:solidFill>
          <a:schemeClr val="bg1"/>
        </a:solidFill>
        <a:latin typeface="Arial" pitchFamily="34" charset="0"/>
        <a:ea typeface="+mn-ea"/>
        <a:cs typeface="+mn-cs"/>
      </a:defRPr>
    </a:lvl8pPr>
    <a:lvl9pPr marL="3657600" algn="l" defTabSz="914400" rtl="0" eaLnBrk="1" latinLnBrk="0" hangingPunct="1">
      <a:defRPr sz="1000" b="1" kern="1200">
        <a:solidFill>
          <a:schemeClr val="bg1"/>
        </a:solidFill>
        <a:latin typeface="Arial"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0" autoAdjust="0"/>
    <p:restoredTop sz="94660"/>
  </p:normalViewPr>
  <p:slideViewPr>
    <p:cSldViewPr snapToGrid="0">
      <p:cViewPr varScale="1">
        <p:scale>
          <a:sx n="56" d="100"/>
          <a:sy n="56" d="100"/>
        </p:scale>
        <p:origin x="5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785" b="11855"/>
          <a:stretch/>
        </p:blipFill>
        <p:spPr bwMode="auto">
          <a:xfrm>
            <a:off x="43395" y="3251533"/>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4"/>
            <a:ext cx="7909316" cy="765053"/>
          </a:xfrm>
          <a:prstGeom prst="rect">
            <a:avLst/>
          </a:prstGeom>
        </p:spPr>
        <p:txBody>
          <a:bodyPr/>
          <a:lstStyle>
            <a:lvl1pPr algn="l">
              <a:lnSpc>
                <a:spcPct val="90000"/>
              </a:lnSpc>
              <a:defRPr sz="2100" b="1">
                <a:solidFill>
                  <a:schemeClr val="tx1"/>
                </a:solidFill>
                <a:latin typeface="+mn-lt"/>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1500" b="0" baseline="0">
                <a:solidFill>
                  <a:schemeClr val="tx1"/>
                </a:solidFill>
                <a:latin typeface="Verdana"/>
                <a:cs typeface="Verdana"/>
              </a:defRPr>
            </a:lvl1pPr>
          </a:lstStyle>
          <a:p>
            <a:r>
              <a:rPr lang="en-US"/>
              <a:t>Click to edit Master subtitle style</a:t>
            </a:r>
            <a:endParaRPr lang="en-US" dirty="0"/>
          </a:p>
        </p:txBody>
      </p:sp>
      <p:sp>
        <p:nvSpPr>
          <p:cNvPr id="7" name="Text Placeholder 15"/>
          <p:cNvSpPr>
            <a:spLocks noGrp="1"/>
          </p:cNvSpPr>
          <p:nvPr>
            <p:ph type="body" sz="quarter" idx="13"/>
          </p:nvPr>
        </p:nvSpPr>
        <p:spPr>
          <a:xfrm>
            <a:off x="1234684" y="2875086"/>
            <a:ext cx="7918022" cy="378005"/>
          </a:xfrm>
          <a:prstGeom prst="rect">
            <a:avLst/>
          </a:prstGeom>
        </p:spPr>
        <p:txBody>
          <a:bodyPr/>
          <a:lstStyle>
            <a:lvl1pPr marL="0" indent="0">
              <a:buFontTx/>
              <a:buNone/>
              <a:defRPr sz="1200">
                <a:solidFill>
                  <a:schemeClr val="tx1"/>
                </a:solidFill>
                <a:latin typeface="Verdana"/>
              </a:defRPr>
            </a:lvl1pPr>
          </a:lstStyle>
          <a:p>
            <a:pPr lvl="0"/>
            <a:r>
              <a:rPr lang="en-US"/>
              <a:t>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fld id="{536D258F-7912-4F0A-A174-E8204AA6E6DF}" type="datetimeFigureOut">
              <a:rPr lang="id-ID" smtClean="0"/>
              <a:t>17/03/2017</a:t>
            </a:fld>
            <a:endParaRPr lang="id-ID"/>
          </a:p>
        </p:txBody>
      </p:sp>
      <p:sp>
        <p:nvSpPr>
          <p:cNvPr id="12" name="Slide Number Placeholder 2"/>
          <p:cNvSpPr>
            <a:spLocks noGrp="1"/>
          </p:cNvSpPr>
          <p:nvPr>
            <p:ph type="sldNum" sz="quarter" idx="15"/>
          </p:nvPr>
        </p:nvSpPr>
        <p:spPr/>
        <p:txBody>
          <a:bodyPr/>
          <a:lstStyle>
            <a:lvl1pPr>
              <a:defRPr>
                <a:solidFill>
                  <a:schemeClr val="tx1"/>
                </a:solidFill>
              </a:defRPr>
            </a:lvl1pPr>
          </a:lstStyle>
          <a:p>
            <a:fld id="{C3D17A50-164B-46E5-A939-240B6E349572}" type="slidenum">
              <a:rPr lang="id-ID" smtClean="0"/>
              <a:t>‹#›</a:t>
            </a:fld>
            <a:endParaRPr lang="id-ID"/>
          </a:p>
        </p:txBody>
      </p:sp>
      <p:sp>
        <p:nvSpPr>
          <p:cNvPr id="2" name="Rectangle 1"/>
          <p:cNvSpPr/>
          <p:nvPr/>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p>
        </p:txBody>
      </p:sp>
      <p:pic>
        <p:nvPicPr>
          <p:cNvPr id="1026" name="Picture 2" descr="C:\Users\Mystogan\Pictures\Untitled-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9706" y="216580"/>
            <a:ext cx="3264827"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C3D17A50-164B-46E5-A939-240B6E349572}" type="slidenum">
              <a:rPr lang="id-ID" smtClean="0"/>
              <a:t>‹#›</a:t>
            </a:fld>
            <a:endParaRPr lang="id-ID"/>
          </a:p>
        </p:txBody>
      </p:sp>
      <p:sp>
        <p:nvSpPr>
          <p:cNvPr id="3" name="Date Placeholder 2"/>
          <p:cNvSpPr>
            <a:spLocks noGrp="1"/>
          </p:cNvSpPr>
          <p:nvPr>
            <p:ph type="dt" sz="half" idx="11"/>
          </p:nvPr>
        </p:nvSpPr>
        <p:spPr/>
        <p:txBody>
          <a:bodyPr/>
          <a:lstStyle>
            <a:lvl1pPr>
              <a:defRPr smtClean="0"/>
            </a:lvl1pPr>
          </a:lstStyle>
          <a:p>
            <a:fld id="{536D258F-7912-4F0A-A174-E8204AA6E6DF}" type="datetimeFigureOut">
              <a:rPr lang="id-ID" smtClean="0"/>
              <a:t>17/03/2017</a:t>
            </a:fld>
            <a:endParaRPr lang="id-ID"/>
          </a:p>
        </p:txBody>
      </p:sp>
    </p:spTree>
    <p:extLst>
      <p:ext uri="{BB962C8B-B14F-4D97-AF65-F5344CB8AC3E}">
        <p14:creationId xmlns:p14="http://schemas.microsoft.com/office/powerpoint/2010/main" val="120251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fld id="{C3D17A50-164B-46E5-A939-240B6E349572}" type="slidenum">
              <a:rPr lang="id-ID" smtClean="0"/>
              <a:t>‹#›</a:t>
            </a:fld>
            <a:endParaRPr lang="id-ID"/>
          </a:p>
        </p:txBody>
      </p:sp>
      <p:sp>
        <p:nvSpPr>
          <p:cNvPr id="6" name="Date Placeholder 2"/>
          <p:cNvSpPr>
            <a:spLocks noGrp="1"/>
          </p:cNvSpPr>
          <p:nvPr>
            <p:ph type="dt" sz="half" idx="16"/>
          </p:nvPr>
        </p:nvSpPr>
        <p:spPr/>
        <p:txBody>
          <a:bodyPr/>
          <a:lstStyle>
            <a:lvl1pPr>
              <a:defRPr/>
            </a:lvl1pPr>
          </a:lstStyle>
          <a:p>
            <a:fld id="{536D258F-7912-4F0A-A174-E8204AA6E6DF}" type="datetimeFigureOut">
              <a:rPr lang="id-ID" smtClean="0"/>
              <a:t>17/03/2017</a:t>
            </a:fld>
            <a:endParaRPr lang="id-ID"/>
          </a:p>
        </p:txBody>
      </p:sp>
      <p:sp>
        <p:nvSpPr>
          <p:cNvPr id="2" name="Rectangle 1"/>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4" y="6451602"/>
            <a:ext cx="3315778" cy="365125"/>
          </a:xfrm>
        </p:spPr>
        <p:txBody>
          <a:bodyPr anchor="ctr"/>
          <a:lstStyle>
            <a:lvl1pPr marL="0" indent="0" algn="r">
              <a:buFontTx/>
              <a:buNone/>
              <a:defRPr sz="788">
                <a:solidFill>
                  <a:schemeClr val="bg1"/>
                </a:solidFill>
              </a:defRPr>
            </a:lvl1pPr>
            <a:lvl2pPr>
              <a:defRPr sz="788">
                <a:solidFill>
                  <a:schemeClr val="bg1"/>
                </a:solidFill>
              </a:defRPr>
            </a:lvl2pPr>
            <a:lvl3pPr>
              <a:defRPr sz="788">
                <a:solidFill>
                  <a:schemeClr val="bg1"/>
                </a:solidFill>
              </a:defRPr>
            </a:lvl3pPr>
            <a:lvl4pPr>
              <a:defRPr sz="788">
                <a:solidFill>
                  <a:schemeClr val="bg1"/>
                </a:solidFill>
              </a:defRPr>
            </a:lvl4pPr>
            <a:lvl5pPr>
              <a:defRPr sz="788">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8491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fld id="{C3D17A50-164B-46E5-A939-240B6E349572}" type="slidenum">
              <a:rPr lang="id-ID" smtClean="0"/>
              <a:t>‹#›</a:t>
            </a:fld>
            <a:endParaRPr lang="id-ID"/>
          </a:p>
        </p:txBody>
      </p:sp>
      <p:sp>
        <p:nvSpPr>
          <p:cNvPr id="4" name="Date Placeholder 2"/>
          <p:cNvSpPr>
            <a:spLocks noGrp="1"/>
          </p:cNvSpPr>
          <p:nvPr>
            <p:ph type="dt" sz="half" idx="11"/>
          </p:nvPr>
        </p:nvSpPr>
        <p:spPr/>
        <p:txBody>
          <a:bodyPr/>
          <a:lstStyle>
            <a:lvl1pPr>
              <a:defRPr/>
            </a:lvl1pPr>
          </a:lstStyle>
          <a:p>
            <a:fld id="{536D258F-7912-4F0A-A174-E8204AA6E6DF}" type="datetimeFigureOut">
              <a:rPr lang="id-ID" smtClean="0"/>
              <a:t>17/03/2017</a:t>
            </a:fld>
            <a:endParaRPr lang="id-ID"/>
          </a:p>
        </p:txBody>
      </p:sp>
      <p:sp>
        <p:nvSpPr>
          <p:cNvPr id="6" name="Rectangle 5"/>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t>Click to edit Master title style</a:t>
            </a:r>
          </a:p>
        </p:txBody>
      </p:sp>
      <p:sp>
        <p:nvSpPr>
          <p:cNvPr id="7" name="Text Placeholder 20"/>
          <p:cNvSpPr>
            <a:spLocks noGrp="1"/>
          </p:cNvSpPr>
          <p:nvPr>
            <p:ph type="body" sz="quarter" idx="17" hasCustomPrompt="1"/>
          </p:nvPr>
        </p:nvSpPr>
        <p:spPr>
          <a:xfrm>
            <a:off x="5418164" y="6451602"/>
            <a:ext cx="3315778" cy="365125"/>
          </a:xfrm>
        </p:spPr>
        <p:txBody>
          <a:bodyPr anchor="ctr"/>
          <a:lstStyle>
            <a:lvl1pPr marL="0" indent="0" algn="r">
              <a:buFontTx/>
              <a:buNone/>
              <a:defRPr sz="788">
                <a:solidFill>
                  <a:schemeClr val="bg1"/>
                </a:solidFill>
              </a:defRPr>
            </a:lvl1pPr>
            <a:lvl2pPr>
              <a:defRPr sz="788">
                <a:solidFill>
                  <a:schemeClr val="bg1"/>
                </a:solidFill>
              </a:defRPr>
            </a:lvl2pPr>
            <a:lvl3pPr>
              <a:defRPr sz="788">
                <a:solidFill>
                  <a:schemeClr val="bg1"/>
                </a:solidFill>
              </a:defRPr>
            </a:lvl3pPr>
            <a:lvl4pPr>
              <a:defRPr sz="788">
                <a:solidFill>
                  <a:schemeClr val="bg1"/>
                </a:solidFill>
              </a:defRPr>
            </a:lvl4pPr>
            <a:lvl5pPr>
              <a:defRPr sz="788">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20416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7" y="2009552"/>
            <a:ext cx="4035425" cy="4002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4"/>
          </p:nvPr>
        </p:nvSpPr>
        <p:spPr>
          <a:xfrm>
            <a:off x="4738864" y="2009552"/>
            <a:ext cx="4035425" cy="4002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25"/>
          </p:nvPr>
        </p:nvSpPr>
        <p:spPr/>
        <p:txBody>
          <a:bodyPr/>
          <a:lstStyle>
            <a:lvl1pPr>
              <a:defRPr/>
            </a:lvl1pPr>
          </a:lstStyle>
          <a:p>
            <a:fld id="{C3D17A50-164B-46E5-A939-240B6E349572}" type="slidenum">
              <a:rPr lang="id-ID" smtClean="0"/>
              <a:t>‹#›</a:t>
            </a:fld>
            <a:endParaRPr lang="id-ID"/>
          </a:p>
        </p:txBody>
      </p:sp>
      <p:sp>
        <p:nvSpPr>
          <p:cNvPr id="7" name="Date Placeholder 2"/>
          <p:cNvSpPr>
            <a:spLocks noGrp="1"/>
          </p:cNvSpPr>
          <p:nvPr>
            <p:ph type="dt" sz="half" idx="26"/>
          </p:nvPr>
        </p:nvSpPr>
        <p:spPr/>
        <p:txBody>
          <a:bodyPr/>
          <a:lstStyle>
            <a:lvl1pPr>
              <a:defRPr/>
            </a:lvl1pPr>
          </a:lstStyle>
          <a:p>
            <a:fld id="{536D258F-7912-4F0A-A174-E8204AA6E6DF}" type="datetimeFigureOut">
              <a:rPr lang="id-ID" smtClean="0"/>
              <a:t>17/03/2017</a:t>
            </a:fld>
            <a:endParaRPr lang="id-ID"/>
          </a:p>
        </p:txBody>
      </p:sp>
      <p:sp>
        <p:nvSpPr>
          <p:cNvPr id="9" name="Rectangle 8"/>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65125" y="1336419"/>
            <a:ext cx="8409163" cy="641239"/>
          </a:xfrm>
        </p:spPr>
        <p:txBody>
          <a:bodyPr/>
          <a:lstStyle/>
          <a:p>
            <a:r>
              <a:rPr lang="en-US"/>
              <a:t>Click to edit Master title style</a:t>
            </a:r>
          </a:p>
        </p:txBody>
      </p:sp>
      <p:sp>
        <p:nvSpPr>
          <p:cNvPr id="8" name="Text Placeholder 20"/>
          <p:cNvSpPr>
            <a:spLocks noGrp="1"/>
          </p:cNvSpPr>
          <p:nvPr>
            <p:ph type="body" sz="quarter" idx="17" hasCustomPrompt="1"/>
          </p:nvPr>
        </p:nvSpPr>
        <p:spPr>
          <a:xfrm>
            <a:off x="5418164" y="6451602"/>
            <a:ext cx="3315778" cy="365125"/>
          </a:xfrm>
        </p:spPr>
        <p:txBody>
          <a:bodyPr anchor="ctr"/>
          <a:lstStyle>
            <a:lvl1pPr marL="0" indent="0" algn="r">
              <a:buFontTx/>
              <a:buNone/>
              <a:defRPr sz="788">
                <a:solidFill>
                  <a:schemeClr val="bg1"/>
                </a:solidFill>
              </a:defRPr>
            </a:lvl1pPr>
            <a:lvl2pPr>
              <a:defRPr sz="788">
                <a:solidFill>
                  <a:schemeClr val="bg1"/>
                </a:solidFill>
              </a:defRPr>
            </a:lvl2pPr>
            <a:lvl3pPr>
              <a:defRPr sz="788">
                <a:solidFill>
                  <a:schemeClr val="bg1"/>
                </a:solidFill>
              </a:defRPr>
            </a:lvl3pPr>
            <a:lvl4pPr>
              <a:defRPr sz="788">
                <a:solidFill>
                  <a:schemeClr val="bg1"/>
                </a:solidFill>
              </a:defRPr>
            </a:lvl4pPr>
            <a:lvl5pPr>
              <a:defRPr sz="788">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353452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90" y="1645920"/>
            <a:ext cx="4035247" cy="789828"/>
          </a:xfrm>
          <a:prstGeom prst="rect">
            <a:avLst/>
          </a:prstGeom>
        </p:spPr>
        <p:txBody>
          <a:bodyPr anchor="b">
            <a:noAutofit/>
          </a:bodyPr>
          <a:lstStyle>
            <a:lvl1pPr marL="0" indent="0" algn="ctr">
              <a:lnSpc>
                <a:spcPts val="2250"/>
              </a:lnSpc>
              <a:spcBef>
                <a:spcPts val="0"/>
              </a:spcBef>
              <a:buNone/>
              <a:defRPr sz="1950" b="0"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2"/>
          <p:cNvSpPr>
            <a:spLocks noGrp="1"/>
          </p:cNvSpPr>
          <p:nvPr>
            <p:ph type="body" idx="17"/>
          </p:nvPr>
        </p:nvSpPr>
        <p:spPr>
          <a:xfrm>
            <a:off x="4703763" y="1645920"/>
            <a:ext cx="4045126" cy="789828"/>
          </a:xfrm>
          <a:prstGeom prst="rect">
            <a:avLst/>
          </a:prstGeom>
        </p:spPr>
        <p:txBody>
          <a:bodyPr anchor="b">
            <a:noAutofit/>
          </a:bodyPr>
          <a:lstStyle>
            <a:lvl1pPr marL="0" indent="0" algn="ctr">
              <a:lnSpc>
                <a:spcPts val="2250"/>
              </a:lnSpc>
              <a:spcBef>
                <a:spcPts val="0"/>
              </a:spcBef>
              <a:buNone/>
              <a:defRPr sz="195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4703763" y="2659063"/>
            <a:ext cx="4044950" cy="3352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
          <p:cNvSpPr>
            <a:spLocks noGrp="1"/>
          </p:cNvSpPr>
          <p:nvPr>
            <p:ph type="sldNum" sz="quarter" idx="26"/>
          </p:nvPr>
        </p:nvSpPr>
        <p:spPr/>
        <p:txBody>
          <a:bodyPr/>
          <a:lstStyle>
            <a:lvl1pPr>
              <a:defRPr/>
            </a:lvl1pPr>
          </a:lstStyle>
          <a:p>
            <a:fld id="{C3D17A50-164B-46E5-A939-240B6E349572}" type="slidenum">
              <a:rPr lang="id-ID" smtClean="0"/>
              <a:t>‹#›</a:t>
            </a:fld>
            <a:endParaRPr lang="id-ID"/>
          </a:p>
        </p:txBody>
      </p:sp>
      <p:sp>
        <p:nvSpPr>
          <p:cNvPr id="9" name="Date Placeholder 2"/>
          <p:cNvSpPr>
            <a:spLocks noGrp="1"/>
          </p:cNvSpPr>
          <p:nvPr>
            <p:ph type="dt" sz="half" idx="27"/>
          </p:nvPr>
        </p:nvSpPr>
        <p:spPr/>
        <p:txBody>
          <a:bodyPr/>
          <a:lstStyle>
            <a:lvl1pPr>
              <a:defRPr/>
            </a:lvl1pPr>
          </a:lstStyle>
          <a:p>
            <a:fld id="{536D258F-7912-4F0A-A174-E8204AA6E6DF}" type="datetimeFigureOut">
              <a:rPr lang="id-ID" smtClean="0"/>
              <a:t>17/03/2017</a:t>
            </a:fld>
            <a:endParaRPr lang="id-ID"/>
          </a:p>
        </p:txBody>
      </p:sp>
      <p:sp>
        <p:nvSpPr>
          <p:cNvPr id="11" name="Rectangle 10"/>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0" name="Text Placeholder 20"/>
          <p:cNvSpPr>
            <a:spLocks noGrp="1"/>
          </p:cNvSpPr>
          <p:nvPr>
            <p:ph type="body" sz="quarter" idx="28" hasCustomPrompt="1"/>
          </p:nvPr>
        </p:nvSpPr>
        <p:spPr>
          <a:xfrm>
            <a:off x="5418164" y="6451602"/>
            <a:ext cx="3315778" cy="365125"/>
          </a:xfrm>
        </p:spPr>
        <p:txBody>
          <a:bodyPr anchor="ctr"/>
          <a:lstStyle>
            <a:lvl1pPr marL="0" indent="0" algn="r">
              <a:buFontTx/>
              <a:buNone/>
              <a:defRPr sz="788">
                <a:solidFill>
                  <a:schemeClr val="bg1"/>
                </a:solidFill>
              </a:defRPr>
            </a:lvl1pPr>
            <a:lvl2pPr>
              <a:defRPr sz="788">
                <a:solidFill>
                  <a:schemeClr val="bg1"/>
                </a:solidFill>
              </a:defRPr>
            </a:lvl2pPr>
            <a:lvl3pPr>
              <a:defRPr sz="788">
                <a:solidFill>
                  <a:schemeClr val="bg1"/>
                </a:solidFill>
              </a:defRPr>
            </a:lvl3pPr>
            <a:lvl4pPr>
              <a:defRPr sz="788">
                <a:solidFill>
                  <a:schemeClr val="bg1"/>
                </a:solidFill>
              </a:defRPr>
            </a:lvl4pPr>
            <a:lvl5pPr>
              <a:defRPr sz="788">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66708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9" y="2009552"/>
            <a:ext cx="4035425" cy="4002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p:cNvSpPr>
            <a:spLocks noGrp="1"/>
          </p:cNvSpPr>
          <p:nvPr>
            <p:ph type="pic" sz="quarter" idx="22"/>
          </p:nvPr>
        </p:nvSpPr>
        <p:spPr>
          <a:xfrm>
            <a:off x="365126" y="2009552"/>
            <a:ext cx="3997325" cy="4002313"/>
          </a:xfrm>
        </p:spPr>
        <p:txBody>
          <a:bodyPr rtlCol="0">
            <a:normAutofit/>
          </a:bodyPr>
          <a:lstStyle>
            <a:lvl1pPr marL="0" marR="0" indent="0" algn="l" defTabSz="342900" rtl="0" eaLnBrk="1" fontAlgn="auto" latinLnBrk="0" hangingPunct="1">
              <a:lnSpc>
                <a:spcPct val="100000"/>
              </a:lnSpc>
              <a:spcBef>
                <a:spcPts val="1350"/>
              </a:spcBef>
              <a:spcAft>
                <a:spcPts val="0"/>
              </a:spcAft>
              <a:buClrTx/>
              <a:buSzPct val="135000"/>
              <a:buFontTx/>
              <a:buNone/>
              <a:tabLst/>
              <a:defRPr sz="1500"/>
            </a:lvl1pPr>
          </a:lstStyle>
          <a:p>
            <a:pPr lvl="0"/>
            <a:r>
              <a:rPr lang="en-US" noProof="0"/>
              <a:t>Click icon to add picture</a:t>
            </a:r>
            <a:endParaRPr lang="en-US" noProof="0" dirty="0"/>
          </a:p>
        </p:txBody>
      </p:sp>
      <p:sp>
        <p:nvSpPr>
          <p:cNvPr id="6" name="Slide Number Placeholder 1"/>
          <p:cNvSpPr>
            <a:spLocks noGrp="1"/>
          </p:cNvSpPr>
          <p:nvPr>
            <p:ph type="sldNum" sz="quarter" idx="23"/>
          </p:nvPr>
        </p:nvSpPr>
        <p:spPr/>
        <p:txBody>
          <a:bodyPr/>
          <a:lstStyle>
            <a:lvl1pPr>
              <a:defRPr/>
            </a:lvl1pPr>
          </a:lstStyle>
          <a:p>
            <a:fld id="{C3D17A50-164B-46E5-A939-240B6E349572}" type="slidenum">
              <a:rPr lang="id-ID" smtClean="0"/>
              <a:t>‹#›</a:t>
            </a:fld>
            <a:endParaRPr lang="id-ID"/>
          </a:p>
        </p:txBody>
      </p:sp>
      <p:sp>
        <p:nvSpPr>
          <p:cNvPr id="7" name="Date Placeholder 2"/>
          <p:cNvSpPr>
            <a:spLocks noGrp="1"/>
          </p:cNvSpPr>
          <p:nvPr>
            <p:ph type="dt" sz="half" idx="24"/>
          </p:nvPr>
        </p:nvSpPr>
        <p:spPr/>
        <p:txBody>
          <a:bodyPr/>
          <a:lstStyle>
            <a:lvl1pPr>
              <a:defRPr/>
            </a:lvl1pPr>
          </a:lstStyle>
          <a:p>
            <a:fld id="{536D258F-7912-4F0A-A174-E8204AA6E6DF}" type="datetimeFigureOut">
              <a:rPr lang="id-ID" smtClean="0"/>
              <a:t>17/03/2017</a:t>
            </a:fld>
            <a:endParaRPr lang="id-ID"/>
          </a:p>
        </p:txBody>
      </p:sp>
      <p:sp>
        <p:nvSpPr>
          <p:cNvPr id="9" name="Rectangle 8"/>
          <p:cNvSpPr/>
          <p:nvPr/>
        </p:nvSpPr>
        <p:spPr>
          <a:xfrm>
            <a:off x="0" y="1242942"/>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t>Click to edit Master title style</a:t>
            </a:r>
          </a:p>
        </p:txBody>
      </p:sp>
      <p:sp>
        <p:nvSpPr>
          <p:cNvPr id="8" name="Text Placeholder 20"/>
          <p:cNvSpPr>
            <a:spLocks noGrp="1"/>
          </p:cNvSpPr>
          <p:nvPr>
            <p:ph type="body" sz="quarter" idx="17" hasCustomPrompt="1"/>
          </p:nvPr>
        </p:nvSpPr>
        <p:spPr>
          <a:xfrm>
            <a:off x="5418164" y="6451602"/>
            <a:ext cx="3315778" cy="365125"/>
          </a:xfrm>
        </p:spPr>
        <p:txBody>
          <a:bodyPr anchor="ctr"/>
          <a:lstStyle>
            <a:lvl1pPr marL="0" indent="0" algn="r">
              <a:buFontTx/>
              <a:buNone/>
              <a:defRPr sz="788">
                <a:solidFill>
                  <a:schemeClr val="bg1"/>
                </a:solidFill>
              </a:defRPr>
            </a:lvl1pPr>
            <a:lvl2pPr>
              <a:defRPr sz="788">
                <a:solidFill>
                  <a:schemeClr val="bg1"/>
                </a:solidFill>
              </a:defRPr>
            </a:lvl2pPr>
            <a:lvl3pPr>
              <a:defRPr sz="788">
                <a:solidFill>
                  <a:schemeClr val="bg1"/>
                </a:solidFill>
              </a:defRPr>
            </a:lvl3pPr>
            <a:lvl4pPr>
              <a:defRPr sz="788">
                <a:solidFill>
                  <a:schemeClr val="bg1"/>
                </a:solidFill>
              </a:defRPr>
            </a:lvl4pPr>
            <a:lvl5pPr>
              <a:defRPr sz="788">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415341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6" name="Title 1"/>
          <p:cNvSpPr txBox="1">
            <a:spLocks/>
          </p:cNvSpPr>
          <p:nvPr/>
        </p:nvSpPr>
        <p:spPr bwMode="auto">
          <a:xfrm>
            <a:off x="434549" y="4489333"/>
            <a:ext cx="8326438"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4050" dirty="0">
                <a:solidFill>
                  <a:srgbClr val="C00000"/>
                </a:solidFill>
                <a:latin typeface="Brush Script Std" pitchFamily="66" charset="0"/>
              </a:rPr>
              <a:t>THANK YOU</a:t>
            </a:r>
          </a:p>
        </p:txBody>
      </p:sp>
      <p:sp>
        <p:nvSpPr>
          <p:cNvPr id="16" name="Rectangle 15"/>
          <p:cNvSpPr/>
          <p:nvPr/>
        </p:nvSpPr>
        <p:spPr>
          <a:xfrm>
            <a:off x="-489" y="4670969"/>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3074" name="Picture 2" descr="C:\Users\Mystogan\Pictures\red-digital-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t="17910" b="13980"/>
          <a:stretch/>
        </p:blipFill>
        <p:spPr bwMode="auto">
          <a:xfrm>
            <a:off x="-2566" y="2"/>
            <a:ext cx="9144000" cy="4670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 y="142948"/>
            <a:ext cx="3039184" cy="60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5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6D258F-7912-4F0A-A174-E8204AA6E6DF}" type="datetimeFigureOut">
              <a:rPr lang="id-ID" smtClean="0"/>
              <a:t>17/03/2017</a:t>
            </a:fld>
            <a:endParaRPr lang="id-ID"/>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p:txBody>
          <a:bodyPr/>
          <a:lstStyle/>
          <a:p>
            <a:fld id="{C3D17A50-164B-46E5-A939-240B6E349572}" type="slidenum">
              <a:rPr lang="id-ID" smtClean="0"/>
              <a:t>‹#›</a:t>
            </a:fld>
            <a:endParaRPr lang="id-ID"/>
          </a:p>
        </p:txBody>
      </p:sp>
    </p:spTree>
    <p:extLst>
      <p:ext uri="{BB962C8B-B14F-4D97-AF65-F5344CB8AC3E}">
        <p14:creationId xmlns:p14="http://schemas.microsoft.com/office/powerpoint/2010/main" val="52815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D258F-7912-4F0A-A174-E8204AA6E6DF}" type="datetimeFigureOut">
              <a:rPr lang="id-ID" smtClean="0"/>
              <a:t>17/03/2017</a:t>
            </a:fld>
            <a:endParaRPr lang="id-ID"/>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id-ID"/>
          </a:p>
        </p:txBody>
      </p:sp>
      <p:sp>
        <p:nvSpPr>
          <p:cNvPr id="6" name="Slide Number Placeholder 5"/>
          <p:cNvSpPr>
            <a:spLocks noGrp="1"/>
          </p:cNvSpPr>
          <p:nvPr>
            <p:ph type="sldNum" sz="quarter" idx="12"/>
          </p:nvPr>
        </p:nvSpPr>
        <p:spPr/>
        <p:txBody>
          <a:bodyPr/>
          <a:lstStyle/>
          <a:p>
            <a:fld id="{C3D17A50-164B-46E5-A939-240B6E349572}" type="slidenum">
              <a:rPr lang="id-ID" smtClean="0"/>
              <a:t>‹#›</a:t>
            </a:fld>
            <a:endParaRPr lang="id-ID"/>
          </a:p>
        </p:txBody>
      </p:sp>
    </p:spTree>
    <p:extLst>
      <p:ext uri="{BB962C8B-B14F-4D97-AF65-F5344CB8AC3E}">
        <p14:creationId xmlns:p14="http://schemas.microsoft.com/office/powerpoint/2010/main" val="65345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 y="2"/>
            <a:ext cx="9143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026" name="Title Placeholder 9"/>
          <p:cNvSpPr>
            <a:spLocks noGrp="1" noChangeAspect="1"/>
          </p:cNvSpPr>
          <p:nvPr>
            <p:ph type="title"/>
          </p:nvPr>
        </p:nvSpPr>
        <p:spPr bwMode="auto">
          <a:xfrm>
            <a:off x="365126" y="1336419"/>
            <a:ext cx="8326438"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5" name="Picture 2" descr="C:\Users\Mystogan\Pictures\75_big.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624840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389909" y="6451888"/>
            <a:ext cx="358775" cy="365125"/>
          </a:xfrm>
          <a:prstGeom prst="rect">
            <a:avLst/>
          </a:prstGeom>
        </p:spPr>
        <p:txBody>
          <a:bodyPr vert="horz" lIns="0" tIns="45720" rIns="91440" bIns="45720" rtlCol="0" anchor="ctr"/>
          <a:lstStyle>
            <a:lvl1pPr algn="l" fontAlgn="auto">
              <a:spcBef>
                <a:spcPts val="0"/>
              </a:spcBef>
              <a:spcAft>
                <a:spcPts val="0"/>
              </a:spcAft>
              <a:defRPr sz="788" smtClean="0">
                <a:solidFill>
                  <a:schemeClr val="bg1"/>
                </a:solidFill>
                <a:latin typeface="+mn-lt"/>
                <a:ea typeface="+mn-ea"/>
                <a:cs typeface="+mn-cs"/>
              </a:defRPr>
            </a:lvl1pPr>
          </a:lstStyle>
          <a:p>
            <a:fld id="{C3D17A50-164B-46E5-A939-240B6E349572}" type="slidenum">
              <a:rPr lang="id-ID" smtClean="0"/>
              <a:t>‹#›</a:t>
            </a:fld>
            <a:endParaRPr lang="id-ID"/>
          </a:p>
        </p:txBody>
      </p:sp>
      <p:sp>
        <p:nvSpPr>
          <p:cNvPr id="3" name="Date Placeholder 2"/>
          <p:cNvSpPr>
            <a:spLocks noGrp="1"/>
          </p:cNvSpPr>
          <p:nvPr>
            <p:ph type="dt" sz="half" idx="2"/>
          </p:nvPr>
        </p:nvSpPr>
        <p:spPr>
          <a:xfrm>
            <a:off x="810597" y="6451888"/>
            <a:ext cx="1643062" cy="365125"/>
          </a:xfrm>
          <a:prstGeom prst="rect">
            <a:avLst/>
          </a:prstGeom>
        </p:spPr>
        <p:txBody>
          <a:bodyPr vert="horz" lIns="0" tIns="45720" rIns="91440" bIns="45720" rtlCol="0" anchor="ctr"/>
          <a:lstStyle>
            <a:lvl1pPr algn="l" fontAlgn="auto">
              <a:spcBef>
                <a:spcPts val="0"/>
              </a:spcBef>
              <a:spcAft>
                <a:spcPts val="0"/>
              </a:spcAft>
              <a:defRPr sz="788" smtClean="0">
                <a:solidFill>
                  <a:schemeClr val="bg1"/>
                </a:solidFill>
                <a:latin typeface="+mn-lt"/>
                <a:ea typeface="+mn-ea"/>
                <a:cs typeface="+mn-cs"/>
              </a:defRPr>
            </a:lvl1pPr>
          </a:lstStyle>
          <a:p>
            <a:fld id="{536D258F-7912-4F0A-A174-E8204AA6E6DF}" type="datetimeFigureOut">
              <a:rPr lang="id-ID" smtClean="0"/>
              <a:t>17/03/2017</a:t>
            </a:fld>
            <a:endParaRPr lang="id-ID"/>
          </a:p>
        </p:txBody>
      </p:sp>
      <p:sp>
        <p:nvSpPr>
          <p:cNvPr id="1030" name="Rectangle 3"/>
          <p:cNvSpPr>
            <a:spLocks noChangeArrowheads="1"/>
          </p:cNvSpPr>
          <p:nvPr/>
        </p:nvSpPr>
        <p:spPr bwMode="auto">
          <a:xfrm rot="-5400000">
            <a:off x="9449595" y="5922341"/>
            <a:ext cx="1709737"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450" dirty="0">
                <a:solidFill>
                  <a:srgbClr val="7F7F7F"/>
                </a:solidFill>
              </a:rPr>
              <a:t>12-CRS-0106 REVISED 8 FEB 2013</a:t>
            </a:r>
          </a:p>
        </p:txBody>
      </p:sp>
      <p:sp>
        <p:nvSpPr>
          <p:cNvPr id="1031" name="Text Placeholder 11"/>
          <p:cNvSpPr>
            <a:spLocks noGrp="1"/>
          </p:cNvSpPr>
          <p:nvPr>
            <p:ph type="body" idx="1"/>
          </p:nvPr>
        </p:nvSpPr>
        <p:spPr bwMode="auto">
          <a:xfrm>
            <a:off x="365126" y="1977656"/>
            <a:ext cx="8326438" cy="405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4" y="0"/>
            <a:ext cx="9143993" cy="12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96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342900" rtl="0" eaLnBrk="1" fontAlgn="base" hangingPunct="1">
        <a:spcBef>
          <a:spcPct val="0"/>
        </a:spcBef>
        <a:spcAft>
          <a:spcPct val="0"/>
        </a:spcAft>
        <a:defRPr sz="2100" b="1" kern="1200">
          <a:solidFill>
            <a:schemeClr val="tx1">
              <a:lumMod val="75000"/>
              <a:lumOff val="25000"/>
            </a:schemeClr>
          </a:solidFill>
          <a:latin typeface="+mj-lt"/>
          <a:ea typeface="ＭＳ Ｐゴシック" charset="0"/>
          <a:cs typeface="ＭＳ Ｐゴシック" charset="0"/>
        </a:defRPr>
      </a:lvl1pPr>
      <a:lvl2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2pPr>
      <a:lvl3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3pPr>
      <a:lvl4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4pPr>
      <a:lvl5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5pPr>
      <a:lvl6pPr marL="3429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6pPr>
      <a:lvl7pPr marL="6858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7pPr>
      <a:lvl8pPr marL="10287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8pPr>
      <a:lvl9pPr marL="13716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9pPr>
    </p:titleStyle>
    <p:bodyStyle>
      <a:lvl1pPr marL="259556" indent="-259556" algn="l" defTabSz="342900" rtl="0" eaLnBrk="1" fontAlgn="base" hangingPunct="1">
        <a:spcBef>
          <a:spcPts val="1350"/>
        </a:spcBef>
        <a:spcAft>
          <a:spcPct val="0"/>
        </a:spcAft>
        <a:buSzPct val="135000"/>
        <a:buBlip>
          <a:blip r:embed="rId15"/>
        </a:buBlip>
        <a:defRPr sz="1800" kern="1200">
          <a:solidFill>
            <a:schemeClr val="tx1"/>
          </a:solidFill>
          <a:latin typeface="+mn-lt"/>
          <a:ea typeface="ＭＳ Ｐゴシック" charset="0"/>
          <a:cs typeface="ＭＳ Ｐゴシック" charset="0"/>
        </a:defRPr>
      </a:lvl1pPr>
      <a:lvl2pPr marL="445294" indent="-136922" algn="l" defTabSz="342900" rtl="0" eaLnBrk="1" fontAlgn="base" hangingPunct="1">
        <a:spcBef>
          <a:spcPts val="600"/>
        </a:spcBef>
        <a:spcAft>
          <a:spcPct val="0"/>
        </a:spcAft>
        <a:buClr>
          <a:srgbClr val="595959"/>
        </a:buClr>
        <a:buFont typeface="Lucida Grande" charset="0"/>
        <a:buChar char="–"/>
        <a:defRPr sz="1500" kern="1200">
          <a:solidFill>
            <a:schemeClr val="tx1"/>
          </a:solidFill>
          <a:latin typeface="+mn-lt"/>
          <a:ea typeface="ＭＳ Ｐゴシック" charset="0"/>
          <a:cs typeface="+mn-cs"/>
        </a:defRPr>
      </a:lvl2pPr>
      <a:lvl3pPr marL="616744" indent="-136922" algn="l" defTabSz="342900" rtl="0" eaLnBrk="1" fontAlgn="base" hangingPunct="1">
        <a:spcBef>
          <a:spcPts val="525"/>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788194" indent="-136922" algn="l" defTabSz="342900" rtl="0" eaLnBrk="1" fontAlgn="base" hangingPunct="1">
        <a:spcBef>
          <a:spcPts val="450"/>
        </a:spcBef>
        <a:spcAft>
          <a:spcPct val="0"/>
        </a:spcAft>
        <a:buClr>
          <a:srgbClr val="595959"/>
        </a:buClr>
        <a:buFont typeface="Arial" charset="0"/>
        <a:buChar char="–"/>
        <a:defRPr sz="1200" kern="1200">
          <a:solidFill>
            <a:schemeClr val="tx1"/>
          </a:solidFill>
          <a:latin typeface="+mn-lt"/>
          <a:ea typeface="ＭＳ Ｐゴシック" charset="0"/>
          <a:cs typeface="+mn-cs"/>
        </a:defRPr>
      </a:lvl4pPr>
      <a:lvl5pPr marL="925116" indent="-136922" algn="l" defTabSz="342900" rtl="0" eaLnBrk="1" fontAlgn="base" hangingPunct="1">
        <a:spcBef>
          <a:spcPts val="450"/>
        </a:spcBef>
        <a:spcAft>
          <a:spcPct val="0"/>
        </a:spcAft>
        <a:buClr>
          <a:srgbClr val="7F7F7F"/>
        </a:buClr>
        <a:buFont typeface="Wingdings" charset="0"/>
        <a:buChar char="§"/>
        <a:defRPr sz="1200" kern="1200">
          <a:solidFill>
            <a:schemeClr val="tx1"/>
          </a:solidFill>
          <a:latin typeface="+mn-lt"/>
          <a:ea typeface="ＭＳ Ｐゴシック"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CSH2D3 - Database System</a:t>
            </a:r>
            <a:endParaRPr lang="id-ID" dirty="0"/>
          </a:p>
        </p:txBody>
      </p:sp>
      <p:sp>
        <p:nvSpPr>
          <p:cNvPr id="5" name="Subtitle 4"/>
          <p:cNvSpPr>
            <a:spLocks noGrp="1"/>
          </p:cNvSpPr>
          <p:nvPr>
            <p:ph type="subTitle" idx="1"/>
          </p:nvPr>
        </p:nvSpPr>
        <p:spPr/>
        <p:txBody>
          <a:bodyPr/>
          <a:lstStyle/>
          <a:p>
            <a:r>
              <a:rPr lang="id-ID" b="1" dirty="0"/>
              <a:t>Transaction Processing part 1</a:t>
            </a:r>
          </a:p>
        </p:txBody>
      </p:sp>
      <p:sp>
        <p:nvSpPr>
          <p:cNvPr id="6" name="Text Placeholder 5"/>
          <p:cNvSpPr>
            <a:spLocks noGrp="1"/>
          </p:cNvSpPr>
          <p:nvPr>
            <p:ph type="body" sz="quarter" idx="13"/>
          </p:nvPr>
        </p:nvSpPr>
        <p:spPr/>
        <p:txBody>
          <a:bodyPr/>
          <a:lstStyle/>
          <a:p>
            <a:r>
              <a:rPr lang="id-ID" dirty="0"/>
              <a:t>Tim Dosen</a:t>
            </a:r>
          </a:p>
        </p:txBody>
      </p:sp>
    </p:spTree>
    <p:extLst>
      <p:ext uri="{BB962C8B-B14F-4D97-AF65-F5344CB8AC3E}">
        <p14:creationId xmlns:p14="http://schemas.microsoft.com/office/powerpoint/2010/main" val="323643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ltLang="id-ID" dirty="0"/>
              <a:t>After the current transaction has ended with a COMMIT or ROLLBACK, the first executable SQL statement that you subsequently issue will automatically begin another transaction.</a:t>
            </a:r>
          </a:p>
          <a:p>
            <a:r>
              <a:rPr lang="en-US" altLang="id-ID" dirty="0"/>
              <a:t>COMMIT makes permanent any database changes you made during the current transaction. </a:t>
            </a:r>
            <a:r>
              <a:rPr lang="id-ID" altLang="id-ID" dirty="0"/>
              <a:t>Normally,</a:t>
            </a:r>
            <a:r>
              <a:rPr lang="en-US" altLang="id-ID" dirty="0"/>
              <a:t> other users cannot see them</a:t>
            </a:r>
            <a:r>
              <a:rPr lang="id-ID" altLang="id-ID" dirty="0"/>
              <a:t> u</a:t>
            </a:r>
            <a:r>
              <a:rPr lang="en-US" altLang="id-ID" dirty="0" err="1"/>
              <a:t>ntil</a:t>
            </a:r>
            <a:r>
              <a:rPr lang="en-US" altLang="id-ID" dirty="0"/>
              <a:t> you commit your changes. </a:t>
            </a:r>
            <a:r>
              <a:rPr lang="id-ID" altLang="id-ID" dirty="0"/>
              <a:t>But this depends on the isolation level of DBMS, which will be studied in next chapter.</a:t>
            </a:r>
            <a:endParaRPr lang="en-US" altLang="id-ID" dirty="0"/>
          </a:p>
          <a:p>
            <a:r>
              <a:rPr lang="en-US" altLang="id-ID" dirty="0"/>
              <a:t>ROLLBACK ends the current transaction and undoes any changes made since the transaction began.</a:t>
            </a:r>
          </a:p>
        </p:txBody>
      </p:sp>
      <p:sp>
        <p:nvSpPr>
          <p:cNvPr id="3" name="Title 2"/>
          <p:cNvSpPr>
            <a:spLocks noGrp="1"/>
          </p:cNvSpPr>
          <p:nvPr>
            <p:ph type="title"/>
          </p:nvPr>
        </p:nvSpPr>
        <p:spPr/>
        <p:txBody>
          <a:bodyPr/>
          <a:lstStyle/>
          <a:p>
            <a:r>
              <a:rPr lang="en-US" altLang="id-ID" dirty="0" err="1"/>
              <a:t>Tx</a:t>
            </a:r>
            <a:r>
              <a:rPr lang="en-US" altLang="id-ID" dirty="0"/>
              <a:t> – Commit and Rollback</a:t>
            </a:r>
            <a:endParaRPr lang="id-ID" dirty="0"/>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62397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ltLang="id-ID" dirty="0"/>
              <a:t>For example, the following SQL commands have the final effect of inserting into table R the tuple (3, 4), but not (1, 2):</a:t>
            </a:r>
          </a:p>
          <a:p>
            <a:pPr lvl="2">
              <a:buFont typeface="Wingdings" panose="05000000000000000000" pitchFamily="2" charset="2"/>
              <a:buNone/>
            </a:pPr>
            <a:endParaRPr lang="en-US" altLang="id-ID" dirty="0">
              <a:latin typeface="Courier New" panose="02070309020205020404" pitchFamily="49" charset="0"/>
            </a:endParaRPr>
          </a:p>
          <a:p>
            <a:pPr lvl="2">
              <a:buFont typeface="Wingdings" panose="05000000000000000000" pitchFamily="2" charset="2"/>
              <a:buNone/>
            </a:pPr>
            <a:r>
              <a:rPr lang="en-US" altLang="id-ID" b="1" dirty="0">
                <a:latin typeface="Courier New" panose="02070309020205020404" pitchFamily="49" charset="0"/>
              </a:rPr>
              <a:t>insert into R values (1, 2);</a:t>
            </a:r>
          </a:p>
          <a:p>
            <a:pPr lvl="2">
              <a:buFont typeface="Wingdings" panose="05000000000000000000" pitchFamily="2" charset="2"/>
              <a:buNone/>
            </a:pPr>
            <a:r>
              <a:rPr lang="en-US" altLang="id-ID" b="1" dirty="0">
                <a:latin typeface="Courier New" panose="02070309020205020404" pitchFamily="49" charset="0"/>
              </a:rPr>
              <a:t>rollback;</a:t>
            </a:r>
          </a:p>
          <a:p>
            <a:pPr lvl="2">
              <a:buFont typeface="Wingdings" panose="05000000000000000000" pitchFamily="2" charset="2"/>
              <a:buNone/>
            </a:pPr>
            <a:r>
              <a:rPr lang="en-US" altLang="id-ID" b="1" dirty="0">
                <a:latin typeface="Courier New" panose="02070309020205020404" pitchFamily="49" charset="0"/>
              </a:rPr>
              <a:t>insert into R values (3, 4);</a:t>
            </a:r>
          </a:p>
          <a:p>
            <a:pPr lvl="2">
              <a:buFont typeface="Wingdings" panose="05000000000000000000" pitchFamily="2" charset="2"/>
              <a:buNone/>
            </a:pPr>
            <a:r>
              <a:rPr lang="en-US" altLang="id-ID" b="1" dirty="0">
                <a:latin typeface="Courier New" panose="02070309020205020404" pitchFamily="49" charset="0"/>
              </a:rPr>
              <a:t>commit; </a:t>
            </a:r>
          </a:p>
          <a:p>
            <a:endParaRPr lang="id-ID" dirty="0"/>
          </a:p>
        </p:txBody>
      </p:sp>
      <p:sp>
        <p:nvSpPr>
          <p:cNvPr id="3" name="Title 2"/>
          <p:cNvSpPr>
            <a:spLocks noGrp="1"/>
          </p:cNvSpPr>
          <p:nvPr>
            <p:ph type="title"/>
          </p:nvPr>
        </p:nvSpPr>
        <p:spPr/>
        <p:txBody>
          <a:bodyPr/>
          <a:lstStyle/>
          <a:p>
            <a:r>
              <a:rPr lang="id-ID" dirty="0"/>
              <a:t>Example 2:</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151528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009550"/>
            <a:ext cx="8326438" cy="1123117"/>
          </a:xfrm>
        </p:spPr>
        <p:txBody>
          <a:bodyPr/>
          <a:lstStyle/>
          <a:p>
            <a:r>
              <a:rPr lang="en-US" altLang="id-ID" dirty="0"/>
              <a:t>The SQL statement COMMIT causes a transaction to complete.</a:t>
            </a:r>
          </a:p>
          <a:p>
            <a:pPr lvl="1"/>
            <a:r>
              <a:rPr lang="en-US" altLang="id-ID" dirty="0"/>
              <a:t>It’s database modifications are now permanent in the database.</a:t>
            </a:r>
          </a:p>
          <a:p>
            <a:endParaRPr lang="id-ID" dirty="0"/>
          </a:p>
        </p:txBody>
      </p:sp>
      <p:sp>
        <p:nvSpPr>
          <p:cNvPr id="3" name="Title 2"/>
          <p:cNvSpPr>
            <a:spLocks noGrp="1"/>
          </p:cNvSpPr>
          <p:nvPr>
            <p:ph type="title"/>
          </p:nvPr>
        </p:nvSpPr>
        <p:spPr/>
        <p:txBody>
          <a:bodyPr/>
          <a:lstStyle/>
          <a:p>
            <a:r>
              <a:rPr lang="en-US" altLang="id-ID" dirty="0"/>
              <a:t>COMMIT</a:t>
            </a:r>
            <a:endParaRPr lang="id-ID" dirty="0"/>
          </a:p>
        </p:txBody>
      </p:sp>
      <p:sp>
        <p:nvSpPr>
          <p:cNvPr id="4" name="Text Placeholder 3"/>
          <p:cNvSpPr>
            <a:spLocks noGrp="1"/>
          </p:cNvSpPr>
          <p:nvPr>
            <p:ph type="body" sz="quarter" idx="17"/>
          </p:nvPr>
        </p:nvSpPr>
        <p:spPr/>
        <p:txBody>
          <a:bodyPr/>
          <a:lstStyle/>
          <a:p>
            <a:endParaRPr lang="id-ID"/>
          </a:p>
        </p:txBody>
      </p:sp>
      <p:sp>
        <p:nvSpPr>
          <p:cNvPr id="5" name="Content Placeholder 1"/>
          <p:cNvSpPr txBox="1">
            <a:spLocks/>
          </p:cNvSpPr>
          <p:nvPr/>
        </p:nvSpPr>
        <p:spPr bwMode="auto">
          <a:xfrm>
            <a:off x="407504" y="3805798"/>
            <a:ext cx="8326438" cy="112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59556" indent="-259556" algn="l" defTabSz="342900" rtl="0" eaLnBrk="1" fontAlgn="base" hangingPunct="1">
              <a:spcBef>
                <a:spcPts val="1350"/>
              </a:spcBef>
              <a:spcAft>
                <a:spcPct val="0"/>
              </a:spcAft>
              <a:buSzPct val="135000"/>
              <a:buBlip>
                <a:blip r:embed="rId2"/>
              </a:buBlip>
              <a:defRPr sz="1800" kern="1200">
                <a:solidFill>
                  <a:schemeClr val="tx1"/>
                </a:solidFill>
                <a:latin typeface="+mn-lt"/>
                <a:ea typeface="ＭＳ Ｐゴシック" charset="0"/>
                <a:cs typeface="ＭＳ Ｐゴシック" charset="0"/>
              </a:defRPr>
            </a:lvl1pPr>
            <a:lvl2pPr marL="445294" indent="-136922" algn="l" defTabSz="342900" rtl="0" eaLnBrk="1" fontAlgn="base" hangingPunct="1">
              <a:spcBef>
                <a:spcPts val="600"/>
              </a:spcBef>
              <a:spcAft>
                <a:spcPct val="0"/>
              </a:spcAft>
              <a:buClr>
                <a:srgbClr val="595959"/>
              </a:buClr>
              <a:buFont typeface="Lucida Grande" charset="0"/>
              <a:buChar char="–"/>
              <a:defRPr sz="1500" kern="1200">
                <a:solidFill>
                  <a:schemeClr val="tx1"/>
                </a:solidFill>
                <a:latin typeface="+mn-lt"/>
                <a:ea typeface="ＭＳ Ｐゴシック" charset="0"/>
                <a:cs typeface="+mn-cs"/>
              </a:defRPr>
            </a:lvl2pPr>
            <a:lvl3pPr marL="616744" indent="-136922" algn="l" defTabSz="342900" rtl="0" eaLnBrk="1" fontAlgn="base" hangingPunct="1">
              <a:spcBef>
                <a:spcPts val="525"/>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788194" indent="-136922" algn="l" defTabSz="342900" rtl="0" eaLnBrk="1" fontAlgn="base" hangingPunct="1">
              <a:spcBef>
                <a:spcPts val="450"/>
              </a:spcBef>
              <a:spcAft>
                <a:spcPct val="0"/>
              </a:spcAft>
              <a:buClr>
                <a:srgbClr val="595959"/>
              </a:buClr>
              <a:buFont typeface="Arial" charset="0"/>
              <a:buChar char="–"/>
              <a:defRPr sz="1200" kern="1200">
                <a:solidFill>
                  <a:schemeClr val="tx1"/>
                </a:solidFill>
                <a:latin typeface="+mn-lt"/>
                <a:ea typeface="ＭＳ Ｐゴシック" charset="0"/>
                <a:cs typeface="+mn-cs"/>
              </a:defRPr>
            </a:lvl4pPr>
            <a:lvl5pPr marL="925116" indent="-136922" algn="l" defTabSz="342900" rtl="0" eaLnBrk="1" fontAlgn="base" hangingPunct="1">
              <a:spcBef>
                <a:spcPts val="450"/>
              </a:spcBef>
              <a:spcAft>
                <a:spcPct val="0"/>
              </a:spcAft>
              <a:buClr>
                <a:srgbClr val="7F7F7F"/>
              </a:buClr>
              <a:buFont typeface="Wingdings" charset="0"/>
              <a:buChar char="§"/>
              <a:defRPr sz="1200" kern="1200">
                <a:solidFill>
                  <a:schemeClr val="tx1"/>
                </a:solidFill>
                <a:latin typeface="+mn-lt"/>
                <a:ea typeface="ＭＳ Ｐゴシック"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altLang="id-ID" b="0" dirty="0"/>
              <a:t>The SQL statement ROLLBACK also causes the transaction to end, but by </a:t>
            </a:r>
            <a:r>
              <a:rPr lang="en-US" altLang="id-ID" b="0" i="1" dirty="0"/>
              <a:t>aborting</a:t>
            </a:r>
            <a:r>
              <a:rPr lang="en-US" altLang="id-ID" b="0" dirty="0"/>
              <a:t>.</a:t>
            </a:r>
          </a:p>
          <a:p>
            <a:pPr lvl="1"/>
            <a:r>
              <a:rPr lang="en-US" altLang="id-ID" b="0" dirty="0"/>
              <a:t>No effects on the database.</a:t>
            </a:r>
          </a:p>
          <a:p>
            <a:r>
              <a:rPr lang="en-US" altLang="id-ID" b="0" dirty="0"/>
              <a:t>Failures like division by 0 can also cause rollback, even if the programmer does not request it.</a:t>
            </a:r>
          </a:p>
        </p:txBody>
      </p:sp>
      <p:sp>
        <p:nvSpPr>
          <p:cNvPr id="6" name="Title 2"/>
          <p:cNvSpPr txBox="1">
            <a:spLocks/>
          </p:cNvSpPr>
          <p:nvPr/>
        </p:nvSpPr>
        <p:spPr bwMode="auto">
          <a:xfrm>
            <a:off x="406870" y="3132667"/>
            <a:ext cx="8326438"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342900" rtl="0" eaLnBrk="1" fontAlgn="base" hangingPunct="1">
              <a:spcBef>
                <a:spcPct val="0"/>
              </a:spcBef>
              <a:spcAft>
                <a:spcPct val="0"/>
              </a:spcAft>
              <a:defRPr sz="2100" b="1" kern="1200">
                <a:solidFill>
                  <a:schemeClr val="tx1">
                    <a:lumMod val="75000"/>
                    <a:lumOff val="25000"/>
                  </a:schemeClr>
                </a:solidFill>
                <a:latin typeface="+mj-lt"/>
                <a:ea typeface="ＭＳ Ｐゴシック" charset="0"/>
                <a:cs typeface="ＭＳ Ｐゴシック" charset="0"/>
              </a:defRPr>
            </a:lvl1pPr>
            <a:lvl2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2pPr>
            <a:lvl3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3pPr>
            <a:lvl4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4pPr>
            <a:lvl5pPr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5pPr>
            <a:lvl6pPr marL="3429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6pPr>
            <a:lvl7pPr marL="6858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7pPr>
            <a:lvl8pPr marL="10287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8pPr>
            <a:lvl9pPr marL="1371600" algn="l" defTabSz="342900" rtl="0" eaLnBrk="1" fontAlgn="base" hangingPunct="1">
              <a:spcBef>
                <a:spcPct val="0"/>
              </a:spcBef>
              <a:spcAft>
                <a:spcPct val="0"/>
              </a:spcAft>
              <a:defRPr sz="2400" b="1">
                <a:solidFill>
                  <a:schemeClr val="bg1"/>
                </a:solidFill>
                <a:latin typeface="Verdana" charset="0"/>
                <a:ea typeface="ＭＳ Ｐゴシック" charset="0"/>
                <a:cs typeface="ＭＳ Ｐゴシック" charset="0"/>
              </a:defRPr>
            </a:lvl9pPr>
          </a:lstStyle>
          <a:p>
            <a:r>
              <a:rPr lang="id-ID" altLang="id-ID" dirty="0"/>
              <a:t>ROLLBACK</a:t>
            </a:r>
            <a:endParaRPr lang="id-ID" dirty="0"/>
          </a:p>
        </p:txBody>
      </p:sp>
    </p:spTree>
    <p:extLst>
      <p:ext uri="{BB962C8B-B14F-4D97-AF65-F5344CB8AC3E}">
        <p14:creationId xmlns:p14="http://schemas.microsoft.com/office/powerpoint/2010/main" val="320831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id-ID" dirty="0"/>
              <a:t>Transaction State</a:t>
            </a:r>
            <a:endParaRPr lang="id-ID" dirty="0"/>
          </a:p>
        </p:txBody>
      </p:sp>
      <p:sp>
        <p:nvSpPr>
          <p:cNvPr id="4" name="Text Placeholder 3"/>
          <p:cNvSpPr>
            <a:spLocks noGrp="1"/>
          </p:cNvSpPr>
          <p:nvPr>
            <p:ph type="body" sz="quarter" idx="17"/>
          </p:nvPr>
        </p:nvSpPr>
        <p:spPr/>
        <p:txBody>
          <a:bodyPr/>
          <a:lstStyle/>
          <a:p>
            <a:endParaRPr lang="id-ID"/>
          </a:p>
        </p:txBody>
      </p:sp>
      <p:pic>
        <p:nvPicPr>
          <p:cNvPr id="7" name="Picture 7" descr="states00"/>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a:xfrm>
            <a:off x="365126" y="1977658"/>
            <a:ext cx="5150175"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8"/>
          <p:cNvSpPr/>
          <p:nvPr/>
        </p:nvSpPr>
        <p:spPr>
          <a:xfrm>
            <a:off x="5232400" y="2097782"/>
            <a:ext cx="3546474" cy="3046988"/>
          </a:xfrm>
          <a:prstGeom prst="rect">
            <a:avLst/>
          </a:prstGeom>
        </p:spPr>
        <p:txBody>
          <a:bodyPr wrap="square">
            <a:spAutoFit/>
          </a:bodyPr>
          <a:lstStyle/>
          <a:p>
            <a:pPr algn="l"/>
            <a:r>
              <a:rPr lang="en-US" altLang="id-ID" sz="2400" b="0" dirty="0">
                <a:solidFill>
                  <a:schemeClr val="tx1"/>
                </a:solidFill>
              </a:rPr>
              <a:t>Transaction state </a:t>
            </a:r>
            <a:r>
              <a:rPr lang="id-ID" altLang="id-ID" sz="2400" b="0" dirty="0">
                <a:solidFill>
                  <a:schemeClr val="tx1"/>
                </a:solidFill>
              </a:rPr>
              <a:t>describes transaction conditions </a:t>
            </a:r>
            <a:r>
              <a:rPr lang="en-US" altLang="id-ID" sz="2400" b="0" dirty="0">
                <a:solidFill>
                  <a:schemeClr val="tx1"/>
                </a:solidFill>
              </a:rPr>
              <a:t>since </a:t>
            </a:r>
            <a:r>
              <a:rPr lang="id-ID" altLang="id-ID" sz="2400" b="0" dirty="0">
                <a:solidFill>
                  <a:schemeClr val="tx1"/>
                </a:solidFill>
              </a:rPr>
              <a:t>they start</a:t>
            </a:r>
            <a:r>
              <a:rPr lang="en-US" altLang="id-ID" sz="2400" b="0" dirty="0">
                <a:solidFill>
                  <a:schemeClr val="tx1"/>
                </a:solidFill>
              </a:rPr>
              <a:t> until the end </a:t>
            </a:r>
            <a:r>
              <a:rPr lang="id-ID" altLang="id-ID" sz="2400" b="0" dirty="0">
                <a:solidFill>
                  <a:schemeClr val="tx1"/>
                </a:solidFill>
              </a:rPr>
              <a:t>of </a:t>
            </a:r>
            <a:r>
              <a:rPr lang="en-US" altLang="id-ID" sz="2400" b="0" dirty="0">
                <a:solidFill>
                  <a:schemeClr val="tx1"/>
                </a:solidFill>
              </a:rPr>
              <a:t>processing. </a:t>
            </a:r>
            <a:endParaRPr lang="id-ID" altLang="id-ID" sz="2400" b="0" dirty="0">
              <a:solidFill>
                <a:schemeClr val="tx1"/>
              </a:solidFill>
            </a:endParaRPr>
          </a:p>
          <a:p>
            <a:pPr algn="l"/>
            <a:r>
              <a:rPr lang="id-ID" altLang="id-ID" sz="2400" b="0" dirty="0">
                <a:solidFill>
                  <a:schemeClr val="tx1"/>
                </a:solidFill>
              </a:rPr>
              <a:t>Following figure shows how’s the </a:t>
            </a:r>
            <a:r>
              <a:rPr lang="en-US" altLang="id-ID" sz="2400" b="0" dirty="0">
                <a:solidFill>
                  <a:schemeClr val="tx1"/>
                </a:solidFill>
              </a:rPr>
              <a:t>state</a:t>
            </a:r>
            <a:r>
              <a:rPr lang="id-ID" altLang="id-ID" sz="2400" b="0" dirty="0">
                <a:solidFill>
                  <a:schemeClr val="tx1"/>
                </a:solidFill>
              </a:rPr>
              <a:t> of transaction</a:t>
            </a:r>
            <a:r>
              <a:rPr lang="en-US" altLang="id-ID" sz="2400" b="0" dirty="0">
                <a:solidFill>
                  <a:schemeClr val="tx1"/>
                </a:solidFill>
              </a:rPr>
              <a:t>:</a:t>
            </a:r>
          </a:p>
        </p:txBody>
      </p:sp>
    </p:spTree>
    <p:extLst>
      <p:ext uri="{BB962C8B-B14F-4D97-AF65-F5344CB8AC3E}">
        <p14:creationId xmlns:p14="http://schemas.microsoft.com/office/powerpoint/2010/main" val="333101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ltLang="id-ID" dirty="0">
                <a:solidFill>
                  <a:srgbClr val="F90F47"/>
                </a:solidFill>
              </a:rPr>
              <a:t>Active</a:t>
            </a:r>
            <a:r>
              <a:rPr lang="en-US" altLang="id-ID" b="1" dirty="0"/>
              <a:t>, </a:t>
            </a:r>
            <a:r>
              <a:rPr lang="en-US" altLang="id-ID" dirty="0"/>
              <a:t>the initial state; the transaction stays in this state while it is executing.</a:t>
            </a:r>
            <a:endParaRPr lang="en-US" altLang="id-ID" dirty="0">
              <a:sym typeface="Symbol" panose="05050102010706020507" pitchFamily="18" charset="2"/>
            </a:endParaRPr>
          </a:p>
          <a:p>
            <a:r>
              <a:rPr lang="en-US" altLang="id-ID" dirty="0">
                <a:solidFill>
                  <a:srgbClr val="F90F47"/>
                </a:solidFill>
              </a:rPr>
              <a:t>Pre-commit</a:t>
            </a:r>
            <a:r>
              <a:rPr lang="en-US" altLang="id-ID" dirty="0"/>
              <a:t> </a:t>
            </a:r>
            <a:r>
              <a:rPr lang="id-ID" altLang="id-ID" dirty="0"/>
              <a:t>or</a:t>
            </a:r>
            <a:r>
              <a:rPr lang="en-US" altLang="id-ID" b="1" dirty="0"/>
              <a:t> </a:t>
            </a:r>
            <a:r>
              <a:rPr lang="en-US" altLang="id-ID" dirty="0"/>
              <a:t>partially committed</a:t>
            </a:r>
            <a:r>
              <a:rPr lang="en-US" altLang="id-ID" b="1" dirty="0"/>
              <a:t>,</a:t>
            </a:r>
            <a:r>
              <a:rPr lang="en-US" altLang="id-ID" dirty="0"/>
              <a:t> after the final statement has been executed.</a:t>
            </a:r>
            <a:endParaRPr lang="en-US" altLang="id-ID" dirty="0">
              <a:sym typeface="Symbol" panose="05050102010706020507" pitchFamily="18" charset="2"/>
            </a:endParaRPr>
          </a:p>
          <a:p>
            <a:r>
              <a:rPr lang="en-US" altLang="id-ID" dirty="0">
                <a:solidFill>
                  <a:srgbClr val="F90F47"/>
                </a:solidFill>
              </a:rPr>
              <a:t>Failed</a:t>
            </a:r>
            <a:r>
              <a:rPr lang="en-US" altLang="id-ID" b="1" dirty="0"/>
              <a:t>, </a:t>
            </a:r>
            <a:r>
              <a:rPr lang="en-US" altLang="id-ID" dirty="0"/>
              <a:t>after the discovery that normal execution can no longer proceed.</a:t>
            </a:r>
            <a:endParaRPr lang="en-US" altLang="id-ID" dirty="0">
              <a:sym typeface="Symbol" panose="05050102010706020507" pitchFamily="18" charset="2"/>
            </a:endParaRPr>
          </a:p>
          <a:p>
            <a:r>
              <a:rPr lang="en-US" altLang="id-ID" dirty="0">
                <a:solidFill>
                  <a:srgbClr val="F90F47"/>
                </a:solidFill>
              </a:rPr>
              <a:t>Committed</a:t>
            </a:r>
            <a:r>
              <a:rPr lang="en-US" altLang="id-ID" b="1" dirty="0"/>
              <a:t>,</a:t>
            </a:r>
            <a:r>
              <a:rPr lang="en-US" altLang="id-ID" dirty="0"/>
              <a:t> after </a:t>
            </a:r>
            <a:r>
              <a:rPr lang="en-US" altLang="id-ID" i="1" dirty="0"/>
              <a:t>successful completion</a:t>
            </a:r>
            <a:r>
              <a:rPr lang="en-US" altLang="id-ID" dirty="0"/>
              <a:t>.</a:t>
            </a:r>
            <a:endParaRPr lang="en-US" altLang="id-ID" dirty="0">
              <a:sym typeface="Symbol" panose="05050102010706020507" pitchFamily="18" charset="2"/>
            </a:endParaRPr>
          </a:p>
          <a:p>
            <a:r>
              <a:rPr lang="en-US" altLang="id-ID" dirty="0">
                <a:solidFill>
                  <a:srgbClr val="F90F47"/>
                </a:solidFill>
              </a:rPr>
              <a:t>Terminated</a:t>
            </a:r>
            <a:r>
              <a:rPr lang="en-US" altLang="id-ID" dirty="0"/>
              <a:t>, end of transaction</a:t>
            </a:r>
          </a:p>
          <a:p>
            <a:endParaRPr lang="id-ID" dirty="0"/>
          </a:p>
        </p:txBody>
      </p:sp>
      <p:sp>
        <p:nvSpPr>
          <p:cNvPr id="3" name="Title 2"/>
          <p:cNvSpPr>
            <a:spLocks noGrp="1"/>
          </p:cNvSpPr>
          <p:nvPr>
            <p:ph type="title"/>
          </p:nvPr>
        </p:nvSpPr>
        <p:spPr/>
        <p:txBody>
          <a:bodyPr/>
          <a:lstStyle/>
          <a:p>
            <a:r>
              <a:rPr lang="en-US" altLang="id-ID" dirty="0"/>
              <a:t>Transaction State</a:t>
            </a:r>
            <a:endParaRPr lang="id-ID" dirty="0"/>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250402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1924885"/>
            <a:ext cx="8326438" cy="4025490"/>
          </a:xfrm>
        </p:spPr>
        <p:txBody>
          <a:bodyPr/>
          <a:lstStyle/>
          <a:p>
            <a:pPr>
              <a:lnSpc>
                <a:spcPct val="80000"/>
              </a:lnSpc>
            </a:pPr>
            <a:r>
              <a:rPr lang="en-US" altLang="id-ID" sz="2400" b="1" dirty="0">
                <a:solidFill>
                  <a:srgbClr val="F90F47"/>
                </a:solidFill>
                <a:latin typeface="Arial" panose="020B0604020202020204" pitchFamily="34" charset="0"/>
              </a:rPr>
              <a:t>A</a:t>
            </a:r>
            <a:r>
              <a:rPr lang="en-US" altLang="id-ID" b="1" dirty="0">
                <a:latin typeface="Arial" panose="020B0604020202020204" pitchFamily="34" charset="0"/>
              </a:rPr>
              <a:t>tomicity</a:t>
            </a:r>
            <a:endParaRPr lang="en-US" altLang="id-ID" dirty="0">
              <a:latin typeface="Arial" panose="020B0604020202020204" pitchFamily="34" charset="0"/>
            </a:endParaRPr>
          </a:p>
          <a:p>
            <a:pPr lvl="3">
              <a:lnSpc>
                <a:spcPct val="80000"/>
              </a:lnSpc>
            </a:pPr>
            <a:r>
              <a:rPr lang="en-US" altLang="id-ID" sz="1400" dirty="0">
                <a:latin typeface="Arial" panose="020B0604020202020204" pitchFamily="34" charset="0"/>
              </a:rPr>
              <a:t>As already stated, the transaction should work as a unit. Even though a transaction may involve many updates, the state of the database should look as if either the whole transaction or no part of the transaction has been carried out. All the statements should complete or none.</a:t>
            </a:r>
            <a:endParaRPr lang="en-US" altLang="id-ID" sz="1400" b="1" dirty="0">
              <a:latin typeface="Arial" panose="020B0604020202020204" pitchFamily="34" charset="0"/>
            </a:endParaRPr>
          </a:p>
          <a:p>
            <a:pPr>
              <a:lnSpc>
                <a:spcPct val="80000"/>
              </a:lnSpc>
            </a:pPr>
            <a:r>
              <a:rPr lang="en-US" altLang="id-ID" sz="2400" b="1" dirty="0">
                <a:solidFill>
                  <a:srgbClr val="F90F47"/>
                </a:solidFill>
                <a:latin typeface="Arial" panose="020B0604020202020204" pitchFamily="34" charset="0"/>
              </a:rPr>
              <a:t>C</a:t>
            </a:r>
            <a:r>
              <a:rPr lang="en-US" altLang="id-ID" b="1" dirty="0">
                <a:latin typeface="Arial" panose="020B0604020202020204" pitchFamily="34" charset="0"/>
              </a:rPr>
              <a:t>onsistency</a:t>
            </a:r>
            <a:endParaRPr lang="en-US" altLang="id-ID" dirty="0">
              <a:latin typeface="Arial" panose="020B0604020202020204" pitchFamily="34" charset="0"/>
            </a:endParaRPr>
          </a:p>
          <a:p>
            <a:pPr lvl="3">
              <a:lnSpc>
                <a:spcPct val="80000"/>
              </a:lnSpc>
            </a:pPr>
            <a:r>
              <a:rPr lang="en-US" altLang="id-ID" sz="1400" dirty="0">
                <a:latin typeface="Arial" panose="020B0604020202020204" pitchFamily="34" charset="0"/>
              </a:rPr>
              <a:t>The transaction should take the database from one consistent state to the next. Execution of a transaction in isolation preserves the consistency of the database.</a:t>
            </a:r>
            <a:endParaRPr lang="en-US" altLang="id-ID" sz="1400" b="1" dirty="0">
              <a:latin typeface="Arial" panose="020B0604020202020204" pitchFamily="34" charset="0"/>
            </a:endParaRPr>
          </a:p>
          <a:p>
            <a:pPr>
              <a:lnSpc>
                <a:spcPct val="80000"/>
              </a:lnSpc>
            </a:pPr>
            <a:r>
              <a:rPr lang="en-US" altLang="id-ID" sz="2400" b="1" dirty="0">
                <a:solidFill>
                  <a:srgbClr val="F90F47"/>
                </a:solidFill>
                <a:latin typeface="Arial" panose="020B0604020202020204" pitchFamily="34" charset="0"/>
              </a:rPr>
              <a:t>I</a:t>
            </a:r>
            <a:r>
              <a:rPr lang="en-US" altLang="id-ID" b="1" dirty="0">
                <a:latin typeface="Arial" panose="020B0604020202020204" pitchFamily="34" charset="0"/>
              </a:rPr>
              <a:t>solation</a:t>
            </a:r>
            <a:endParaRPr lang="en-US" altLang="id-ID" dirty="0">
              <a:latin typeface="Arial" panose="020B0604020202020204" pitchFamily="34" charset="0"/>
            </a:endParaRPr>
          </a:p>
          <a:p>
            <a:pPr lvl="3">
              <a:lnSpc>
                <a:spcPct val="80000"/>
              </a:lnSpc>
            </a:pPr>
            <a:r>
              <a:rPr lang="en-US" altLang="id-ID" sz="1400" dirty="0">
                <a:latin typeface="Arial" panose="020B0604020202020204" pitchFamily="34" charset="0"/>
              </a:rPr>
              <a:t>Although multiple transactions may execute concurrently, each transaction must be unaware of other concurrently executing transactions. Intermediate transaction results must be hidden from other concurrently executed transactions.</a:t>
            </a:r>
          </a:p>
          <a:p>
            <a:pPr lvl="3">
              <a:lnSpc>
                <a:spcPct val="80000"/>
              </a:lnSpc>
            </a:pPr>
            <a:r>
              <a:rPr lang="en-US" altLang="id-ID" sz="1400" dirty="0">
                <a:latin typeface="Arial" panose="020B0604020202020204" pitchFamily="34" charset="0"/>
              </a:rPr>
              <a:t>That is, for every pair of transactions </a:t>
            </a:r>
            <a:r>
              <a:rPr lang="en-US" altLang="id-ID" sz="1400" i="1" dirty="0" err="1">
                <a:latin typeface="Arial" panose="020B0604020202020204" pitchFamily="34" charset="0"/>
              </a:rPr>
              <a:t>Ti</a:t>
            </a:r>
            <a:r>
              <a:rPr lang="en-US" altLang="id-ID" sz="1400" i="1" dirty="0">
                <a:latin typeface="Arial" panose="020B0604020202020204" pitchFamily="34" charset="0"/>
              </a:rPr>
              <a:t> </a:t>
            </a:r>
            <a:r>
              <a:rPr lang="en-US" altLang="id-ID" sz="1400" dirty="0">
                <a:latin typeface="Arial" panose="020B0604020202020204" pitchFamily="34" charset="0"/>
              </a:rPr>
              <a:t>and </a:t>
            </a:r>
            <a:r>
              <a:rPr lang="en-US" altLang="id-ID" sz="1400" i="1" dirty="0" err="1">
                <a:latin typeface="Arial" panose="020B0604020202020204" pitchFamily="34" charset="0"/>
              </a:rPr>
              <a:t>Tj</a:t>
            </a:r>
            <a:r>
              <a:rPr lang="en-US" altLang="id-ID" sz="1400" i="1" dirty="0">
                <a:latin typeface="Arial" panose="020B0604020202020204" pitchFamily="34" charset="0"/>
              </a:rPr>
              <a:t>, </a:t>
            </a:r>
            <a:r>
              <a:rPr lang="en-US" altLang="id-ID" sz="1400" dirty="0">
                <a:latin typeface="Arial" panose="020B0604020202020204" pitchFamily="34" charset="0"/>
              </a:rPr>
              <a:t>it appears to </a:t>
            </a:r>
            <a:r>
              <a:rPr lang="en-US" altLang="id-ID" sz="1400" i="1" dirty="0" err="1">
                <a:latin typeface="Arial" panose="020B0604020202020204" pitchFamily="34" charset="0"/>
              </a:rPr>
              <a:t>Ti</a:t>
            </a:r>
            <a:r>
              <a:rPr lang="en-US" altLang="id-ID" sz="1400" i="1" dirty="0">
                <a:latin typeface="Arial" panose="020B0604020202020204" pitchFamily="34" charset="0"/>
              </a:rPr>
              <a:t> </a:t>
            </a:r>
            <a:r>
              <a:rPr lang="en-US" altLang="id-ID" sz="1400" dirty="0">
                <a:latin typeface="Arial" panose="020B0604020202020204" pitchFamily="34" charset="0"/>
              </a:rPr>
              <a:t>that either </a:t>
            </a:r>
            <a:r>
              <a:rPr lang="en-US" altLang="id-ID" sz="1400" i="1" dirty="0" err="1">
                <a:latin typeface="Arial" panose="020B0604020202020204" pitchFamily="34" charset="0"/>
              </a:rPr>
              <a:t>Tj</a:t>
            </a:r>
            <a:r>
              <a:rPr lang="en-US" altLang="id-ID" sz="1400" i="1" dirty="0">
                <a:latin typeface="Arial" panose="020B0604020202020204" pitchFamily="34" charset="0"/>
              </a:rPr>
              <a:t>, </a:t>
            </a:r>
            <a:r>
              <a:rPr lang="en-US" altLang="id-ID" sz="1400" dirty="0">
                <a:latin typeface="Arial" panose="020B0604020202020204" pitchFamily="34" charset="0"/>
              </a:rPr>
              <a:t>finished execution before </a:t>
            </a:r>
            <a:r>
              <a:rPr lang="en-US" altLang="id-ID" sz="1400" i="1" dirty="0" err="1">
                <a:latin typeface="Arial" panose="020B0604020202020204" pitchFamily="34" charset="0"/>
              </a:rPr>
              <a:t>Ti</a:t>
            </a:r>
            <a:r>
              <a:rPr lang="en-US" altLang="id-ID" sz="1400" dirty="0">
                <a:latin typeface="Arial" panose="020B0604020202020204" pitchFamily="34" charset="0"/>
              </a:rPr>
              <a:t> started, or </a:t>
            </a:r>
            <a:r>
              <a:rPr lang="en-US" altLang="id-ID" sz="1400" i="1" dirty="0" err="1">
                <a:latin typeface="Arial" panose="020B0604020202020204" pitchFamily="34" charset="0"/>
              </a:rPr>
              <a:t>Tj</a:t>
            </a:r>
            <a:r>
              <a:rPr lang="en-US" altLang="id-ID" sz="1400" dirty="0">
                <a:latin typeface="Arial" panose="020B0604020202020204" pitchFamily="34" charset="0"/>
              </a:rPr>
              <a:t> started execution after </a:t>
            </a:r>
            <a:r>
              <a:rPr lang="en-US" altLang="id-ID" sz="1400" i="1" dirty="0" err="1">
                <a:latin typeface="Arial" panose="020B0604020202020204" pitchFamily="34" charset="0"/>
              </a:rPr>
              <a:t>Ti</a:t>
            </a:r>
            <a:r>
              <a:rPr lang="en-US" altLang="id-ID" sz="1400" dirty="0">
                <a:latin typeface="Arial" panose="020B0604020202020204" pitchFamily="34" charset="0"/>
              </a:rPr>
              <a:t> finished.</a:t>
            </a:r>
            <a:endParaRPr lang="en-US" altLang="id-ID" sz="1400" b="1" dirty="0">
              <a:latin typeface="Arial" panose="020B0604020202020204" pitchFamily="34" charset="0"/>
            </a:endParaRPr>
          </a:p>
          <a:p>
            <a:pPr>
              <a:lnSpc>
                <a:spcPct val="80000"/>
              </a:lnSpc>
            </a:pPr>
            <a:r>
              <a:rPr lang="en-US" altLang="id-ID" sz="2400" b="1" dirty="0">
                <a:solidFill>
                  <a:srgbClr val="F90F47"/>
                </a:solidFill>
                <a:latin typeface="Arial" panose="020B0604020202020204" pitchFamily="34" charset="0"/>
              </a:rPr>
              <a:t>D</a:t>
            </a:r>
            <a:r>
              <a:rPr lang="en-US" altLang="id-ID" b="1" dirty="0">
                <a:latin typeface="Arial" panose="020B0604020202020204" pitchFamily="34" charset="0"/>
              </a:rPr>
              <a:t>urability</a:t>
            </a:r>
            <a:endParaRPr lang="en-US" altLang="id-ID" dirty="0">
              <a:latin typeface="Arial" panose="020B0604020202020204" pitchFamily="34" charset="0"/>
            </a:endParaRPr>
          </a:p>
          <a:p>
            <a:pPr lvl="3">
              <a:lnSpc>
                <a:spcPct val="80000"/>
              </a:lnSpc>
            </a:pPr>
            <a:r>
              <a:rPr lang="en-US" altLang="id-ID" sz="1400" dirty="0">
                <a:latin typeface="Arial" panose="020B0604020202020204" pitchFamily="34" charset="0"/>
              </a:rPr>
              <a:t>After a transaction completes successfully, the changes it has made to the database persist (data changed by the transaction will remain </a:t>
            </a:r>
            <a:r>
              <a:rPr lang="en-US" altLang="id-ID" sz="1400" dirty="0" err="1">
                <a:latin typeface="Arial" panose="020B0604020202020204" pitchFamily="34" charset="0"/>
              </a:rPr>
              <a:t>permantently</a:t>
            </a:r>
            <a:r>
              <a:rPr lang="en-US" altLang="id-ID" sz="1400" dirty="0">
                <a:latin typeface="Arial" panose="020B0604020202020204" pitchFamily="34" charset="0"/>
              </a:rPr>
              <a:t>), even if there are system failures. We will see that this is accomplished with a system log file.</a:t>
            </a:r>
          </a:p>
          <a:p>
            <a:pPr marL="0" indent="0">
              <a:buNone/>
            </a:pPr>
            <a:endParaRPr lang="id-ID" dirty="0"/>
          </a:p>
        </p:txBody>
      </p:sp>
      <p:sp>
        <p:nvSpPr>
          <p:cNvPr id="3" name="Title 2"/>
          <p:cNvSpPr>
            <a:spLocks noGrp="1"/>
          </p:cNvSpPr>
          <p:nvPr>
            <p:ph type="title"/>
          </p:nvPr>
        </p:nvSpPr>
        <p:spPr>
          <a:xfrm>
            <a:off x="365126" y="1234821"/>
            <a:ext cx="8326438" cy="641239"/>
          </a:xfrm>
        </p:spPr>
        <p:txBody>
          <a:bodyPr/>
          <a:lstStyle/>
          <a:p>
            <a:r>
              <a:rPr lang="en-US" altLang="id-ID" sz="2400" dirty="0"/>
              <a:t>The ACID Properties of Transactions</a:t>
            </a:r>
            <a:endParaRPr lang="id-ID" dirty="0"/>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39448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id-ID" sz="2400" dirty="0"/>
              <a:t>ACID Transactions</a:t>
            </a:r>
            <a:endParaRPr lang="id-ID" dirty="0"/>
          </a:p>
        </p:txBody>
      </p:sp>
      <p:sp>
        <p:nvSpPr>
          <p:cNvPr id="4" name="Text Placeholder 3"/>
          <p:cNvSpPr>
            <a:spLocks noGrp="1"/>
          </p:cNvSpPr>
          <p:nvPr>
            <p:ph type="body" sz="quarter" idx="17"/>
          </p:nvPr>
        </p:nvSpPr>
        <p:spPr/>
        <p:txBody>
          <a:bodyPr/>
          <a:lstStyle/>
          <a:p>
            <a:endParaRPr lang="id-ID"/>
          </a:p>
        </p:txBody>
      </p:sp>
      <p:sp>
        <p:nvSpPr>
          <p:cNvPr id="5" name="Rectangle 3"/>
          <p:cNvSpPr>
            <a:spLocks noGrp="1" noChangeArrowheads="1"/>
          </p:cNvSpPr>
          <p:nvPr>
            <p:ph sz="quarter" idx="14"/>
          </p:nvPr>
        </p:nvSpPr>
        <p:spPr/>
        <p:txBody>
          <a:bodyPr/>
          <a:lstStyle/>
          <a:p>
            <a:pPr>
              <a:lnSpc>
                <a:spcPct val="90000"/>
              </a:lnSpc>
              <a:buFont typeface="Wingdings" panose="05000000000000000000" pitchFamily="2" charset="2"/>
              <a:buNone/>
            </a:pPr>
            <a:r>
              <a:rPr lang="en-US" altLang="id-ID" sz="3200" dirty="0"/>
              <a:t>A DBMS is expected to support “ACID transactions,”</a:t>
            </a:r>
            <a:r>
              <a:rPr lang="en-US" altLang="id-ID" sz="2000" dirty="0"/>
              <a:t> which are:</a:t>
            </a:r>
            <a:endParaRPr lang="en-US" altLang="id-ID" b="1" dirty="0"/>
          </a:p>
          <a:p>
            <a:pPr lvl="1">
              <a:lnSpc>
                <a:spcPct val="90000"/>
              </a:lnSpc>
            </a:pPr>
            <a:r>
              <a:rPr lang="en-US" altLang="id-ID" sz="1800" b="1" dirty="0">
                <a:solidFill>
                  <a:srgbClr val="F90F47"/>
                </a:solidFill>
              </a:rPr>
              <a:t>A</a:t>
            </a:r>
            <a:r>
              <a:rPr lang="en-US" altLang="id-ID" sz="1800" b="1" dirty="0"/>
              <a:t>tomic		</a:t>
            </a:r>
            <a:r>
              <a:rPr lang="id-ID" altLang="id-ID" sz="1800" b="1" dirty="0"/>
              <a:t>	</a:t>
            </a:r>
            <a:r>
              <a:rPr lang="en-US" altLang="id-ID" sz="1800" b="1" dirty="0"/>
              <a:t>-	</a:t>
            </a:r>
            <a:r>
              <a:rPr lang="en-US" altLang="id-ID" sz="1400" b="1" dirty="0">
                <a:solidFill>
                  <a:srgbClr val="F90F47"/>
                </a:solidFill>
              </a:rPr>
              <a:t>All or Nothing</a:t>
            </a:r>
            <a:endParaRPr lang="en-US" altLang="id-ID" sz="1400" dirty="0">
              <a:solidFill>
                <a:srgbClr val="F90F47"/>
              </a:solidFill>
            </a:endParaRPr>
          </a:p>
          <a:p>
            <a:pPr>
              <a:lnSpc>
                <a:spcPct val="90000"/>
              </a:lnSpc>
            </a:pPr>
            <a:r>
              <a:rPr lang="en-US" altLang="id-ID" sz="2000" dirty="0"/>
              <a:t>Either the whole process is done or none is</a:t>
            </a:r>
            <a:endParaRPr lang="en-US" altLang="id-ID" sz="2000" b="1" dirty="0"/>
          </a:p>
          <a:p>
            <a:pPr lvl="1">
              <a:lnSpc>
                <a:spcPct val="90000"/>
              </a:lnSpc>
            </a:pPr>
            <a:r>
              <a:rPr lang="en-US" altLang="id-ID" sz="1800" b="1" dirty="0">
                <a:solidFill>
                  <a:srgbClr val="F90F47"/>
                </a:solidFill>
              </a:rPr>
              <a:t>C</a:t>
            </a:r>
            <a:r>
              <a:rPr lang="en-US" altLang="id-ID" sz="1800" b="1" dirty="0"/>
              <a:t>onsistent	-	</a:t>
            </a:r>
            <a:r>
              <a:rPr lang="en-US" altLang="id-ID" sz="1400" b="1" dirty="0">
                <a:solidFill>
                  <a:srgbClr val="F90F47"/>
                </a:solidFill>
              </a:rPr>
              <a:t>Before and After</a:t>
            </a:r>
          </a:p>
          <a:p>
            <a:pPr>
              <a:lnSpc>
                <a:spcPct val="90000"/>
              </a:lnSpc>
            </a:pPr>
            <a:r>
              <a:rPr lang="en-US" altLang="id-ID" sz="2000" dirty="0"/>
              <a:t>Database constraints are preserved</a:t>
            </a:r>
            <a:endParaRPr lang="en-US" altLang="id-ID" sz="2000" b="1" dirty="0"/>
          </a:p>
          <a:p>
            <a:pPr lvl="1">
              <a:lnSpc>
                <a:spcPct val="90000"/>
              </a:lnSpc>
            </a:pPr>
            <a:r>
              <a:rPr lang="en-US" altLang="id-ID" sz="1800" b="1" dirty="0">
                <a:solidFill>
                  <a:srgbClr val="F90F47"/>
                </a:solidFill>
              </a:rPr>
              <a:t>I</a:t>
            </a:r>
            <a:r>
              <a:rPr lang="en-US" altLang="id-ID" sz="1800" b="1" dirty="0"/>
              <a:t>solated		-	</a:t>
            </a:r>
            <a:r>
              <a:rPr lang="en-US" altLang="id-ID" sz="1400" b="1" dirty="0">
                <a:solidFill>
                  <a:srgbClr val="F90F47"/>
                </a:solidFill>
              </a:rPr>
              <a:t>You’re the One</a:t>
            </a:r>
          </a:p>
          <a:p>
            <a:pPr>
              <a:lnSpc>
                <a:spcPct val="90000"/>
              </a:lnSpc>
            </a:pPr>
            <a:r>
              <a:rPr lang="en-US" altLang="id-ID" sz="2000" dirty="0"/>
              <a:t>It appears  to the user as if only one process executes at a time</a:t>
            </a:r>
          </a:p>
          <a:p>
            <a:pPr lvl="1">
              <a:lnSpc>
                <a:spcPct val="90000"/>
              </a:lnSpc>
            </a:pPr>
            <a:r>
              <a:rPr lang="en-US" altLang="id-ID" sz="1800" b="1" dirty="0">
                <a:solidFill>
                  <a:srgbClr val="F90F47"/>
                </a:solidFill>
              </a:rPr>
              <a:t>D</a:t>
            </a:r>
            <a:r>
              <a:rPr lang="en-US" altLang="id-ID" sz="1800" b="1" dirty="0"/>
              <a:t>urable		-	</a:t>
            </a:r>
            <a:r>
              <a:rPr lang="en-US" altLang="id-ID" sz="1400" b="1" dirty="0">
                <a:solidFill>
                  <a:srgbClr val="F90F47"/>
                </a:solidFill>
              </a:rPr>
              <a:t>Nothing can change</a:t>
            </a:r>
          </a:p>
          <a:p>
            <a:pPr>
              <a:lnSpc>
                <a:spcPct val="90000"/>
              </a:lnSpc>
            </a:pPr>
            <a:r>
              <a:rPr lang="en-US" altLang="id-ID" sz="2000" dirty="0"/>
              <a:t>Effects of a process do not get lost if the system crashes</a:t>
            </a:r>
          </a:p>
        </p:txBody>
      </p:sp>
    </p:spTree>
    <p:extLst>
      <p:ext uri="{BB962C8B-B14F-4D97-AF65-F5344CB8AC3E}">
        <p14:creationId xmlns:p14="http://schemas.microsoft.com/office/powerpoint/2010/main" val="3893351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buNone/>
            </a:pPr>
            <a:r>
              <a:rPr lang="id-ID" dirty="0"/>
              <a:t>Ilustration: </a:t>
            </a:r>
            <a:r>
              <a:rPr lang="id-ID" b="1" dirty="0"/>
              <a:t>Fund Transfer</a:t>
            </a:r>
          </a:p>
          <a:p>
            <a:pPr marL="0" indent="0">
              <a:buNone/>
            </a:pPr>
            <a:r>
              <a:rPr lang="id-ID" dirty="0"/>
              <a:t>account “003" transferring money $50 to account “001”. </a:t>
            </a:r>
          </a:p>
          <a:p>
            <a:pPr marL="0" indent="0">
              <a:buNone/>
            </a:pPr>
            <a:endParaRPr lang="id-ID" dirty="0"/>
          </a:p>
        </p:txBody>
      </p:sp>
      <p:sp>
        <p:nvSpPr>
          <p:cNvPr id="3" name="Title 2"/>
          <p:cNvSpPr>
            <a:spLocks noGrp="1"/>
          </p:cNvSpPr>
          <p:nvPr>
            <p:ph type="title"/>
          </p:nvPr>
        </p:nvSpPr>
        <p:spPr/>
        <p:txBody>
          <a:bodyPr/>
          <a:lstStyle/>
          <a:p>
            <a:r>
              <a:rPr lang="id-ID" dirty="0"/>
              <a:t>Description of ACID principle by Transaction</a:t>
            </a:r>
          </a:p>
        </p:txBody>
      </p:sp>
      <p:sp>
        <p:nvSpPr>
          <p:cNvPr id="4" name="Text Placeholder 3"/>
          <p:cNvSpPr>
            <a:spLocks noGrp="1"/>
          </p:cNvSpPr>
          <p:nvPr>
            <p:ph type="body" sz="quarter" idx="17"/>
          </p:nvPr>
        </p:nvSpPr>
        <p:spPr/>
        <p:txBody>
          <a:bodyPr/>
          <a:lstStyle/>
          <a:p>
            <a:endParaRPr lang="id-ID"/>
          </a:p>
        </p:txBody>
      </p:sp>
      <p:sp>
        <p:nvSpPr>
          <p:cNvPr id="5" name="Rectangle 4"/>
          <p:cNvSpPr/>
          <p:nvPr/>
        </p:nvSpPr>
        <p:spPr>
          <a:xfrm>
            <a:off x="1168400" y="2896226"/>
            <a:ext cx="6163733" cy="2455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lang="id-ID" sz="1800" b="0" dirty="0">
                <a:latin typeface="Courier New" panose="02070309020205020404" pitchFamily="49" charset="0"/>
                <a:cs typeface="Courier New" panose="02070309020205020404" pitchFamily="49" charset="0"/>
              </a:rPr>
              <a:t>UPDATE account </a:t>
            </a:r>
          </a:p>
          <a:p>
            <a:pPr algn="l"/>
            <a:r>
              <a:rPr lang="id-ID" sz="1800" b="0" dirty="0">
                <a:latin typeface="Courier New" panose="02070309020205020404" pitchFamily="49" charset="0"/>
                <a:cs typeface="Courier New" panose="02070309020205020404" pitchFamily="49" charset="0"/>
              </a:rPr>
              <a:t>	SET balance = balance - 50 </a:t>
            </a:r>
          </a:p>
          <a:p>
            <a:pPr algn="l"/>
            <a:r>
              <a:rPr lang="id-ID" sz="1800" b="0" dirty="0">
                <a:latin typeface="Courier New" panose="02070309020205020404" pitchFamily="49" charset="0"/>
                <a:cs typeface="Courier New" panose="02070309020205020404" pitchFamily="49" charset="0"/>
              </a:rPr>
              <a:t>	WHERE account_no = “003”;</a:t>
            </a:r>
          </a:p>
          <a:p>
            <a:pPr algn="l"/>
            <a:endParaRPr lang="id-ID" sz="1800" b="0" dirty="0">
              <a:latin typeface="Courier New" panose="02070309020205020404" pitchFamily="49" charset="0"/>
              <a:cs typeface="Courier New" panose="02070309020205020404" pitchFamily="49" charset="0"/>
            </a:endParaRPr>
          </a:p>
          <a:p>
            <a:pPr algn="l"/>
            <a:r>
              <a:rPr lang="id-ID" sz="1800" b="0" dirty="0">
                <a:latin typeface="Courier New" panose="02070309020205020404" pitchFamily="49" charset="0"/>
                <a:cs typeface="Courier New" panose="02070309020205020404" pitchFamily="49" charset="0"/>
              </a:rPr>
              <a:t>UPDATE account</a:t>
            </a:r>
          </a:p>
          <a:p>
            <a:pPr algn="l"/>
            <a:r>
              <a:rPr lang="id-ID" sz="1800" b="0" dirty="0">
                <a:latin typeface="Courier New" panose="02070309020205020404" pitchFamily="49" charset="0"/>
                <a:cs typeface="Courier New" panose="02070309020205020404" pitchFamily="49" charset="0"/>
              </a:rPr>
              <a:t>	SET balance = balance + 50</a:t>
            </a:r>
          </a:p>
          <a:p>
            <a:pPr algn="l"/>
            <a:r>
              <a:rPr lang="id-ID" sz="1800" b="0" dirty="0">
                <a:latin typeface="Courier New" panose="02070309020205020404" pitchFamily="49" charset="0"/>
                <a:cs typeface="Courier New" panose="02070309020205020404" pitchFamily="49" charset="0"/>
              </a:rPr>
              <a:t>	WHERE account_no = “001”</a:t>
            </a:r>
          </a:p>
        </p:txBody>
      </p:sp>
    </p:spTree>
    <p:extLst>
      <p:ext uri="{BB962C8B-B14F-4D97-AF65-F5344CB8AC3E}">
        <p14:creationId xmlns:p14="http://schemas.microsoft.com/office/powerpoint/2010/main" val="75614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buNone/>
            </a:pPr>
            <a:r>
              <a:rPr lang="id-ID" dirty="0"/>
              <a:t>T</a:t>
            </a:r>
            <a:r>
              <a:rPr lang="en-US" dirty="0"/>
              <a:t>he mechanism of the two statements above in internal algorithm is</a:t>
            </a:r>
            <a:r>
              <a:rPr lang="id-ID" dirty="0"/>
              <a:t>:</a:t>
            </a:r>
          </a:p>
          <a:p>
            <a:pPr marL="457200" indent="-457200">
              <a:buFont typeface="Wingdings" panose="05000000000000000000" pitchFamily="2" charset="2"/>
              <a:buAutoNum type="arabicPeriod"/>
            </a:pPr>
            <a:r>
              <a:rPr lang="en-US" altLang="id-ID" sz="2000" dirty="0">
                <a:latin typeface="Courier New" panose="02070309020205020404" pitchFamily="49" charset="0"/>
              </a:rPr>
              <a:t>read(A)</a:t>
            </a:r>
            <a:r>
              <a:rPr lang="en-US" altLang="id-ID" sz="2000" dirty="0"/>
              <a:t>		</a:t>
            </a:r>
            <a:r>
              <a:rPr lang="id-ID" altLang="id-ID" sz="2000" dirty="0"/>
              <a:t>	</a:t>
            </a:r>
            <a:r>
              <a:rPr lang="en-US" altLang="id-ID" sz="1400" dirty="0"/>
              <a:t>// read record (tuple) </a:t>
            </a:r>
            <a:r>
              <a:rPr lang="id-ID" altLang="id-ID" sz="1400" dirty="0"/>
              <a:t>account</a:t>
            </a:r>
            <a:r>
              <a:rPr lang="en-US" altLang="id-ID" sz="1400" dirty="0"/>
              <a:t> A </a:t>
            </a:r>
            <a:r>
              <a:rPr lang="id-ID" altLang="id-ID" sz="1400" dirty="0"/>
              <a:t>from</a:t>
            </a:r>
            <a:r>
              <a:rPr lang="en-US" altLang="id-ID" sz="1400" dirty="0"/>
              <a:t> </a:t>
            </a:r>
            <a:r>
              <a:rPr lang="en-US" altLang="id-ID" sz="1400" dirty="0" err="1"/>
              <a:t>tabl</a:t>
            </a:r>
            <a:r>
              <a:rPr lang="id-ID" altLang="id-ID" sz="1400" dirty="0"/>
              <a:t>e</a:t>
            </a:r>
            <a:r>
              <a:rPr lang="en-US" altLang="id-ID" sz="1400" dirty="0"/>
              <a:t> </a:t>
            </a:r>
            <a:r>
              <a:rPr lang="id-ID" altLang="id-ID" sz="1400" dirty="0"/>
              <a:t>to</a:t>
            </a:r>
            <a:r>
              <a:rPr lang="en-US" altLang="id-ID" sz="1400" dirty="0"/>
              <a:t> buffer variable</a:t>
            </a:r>
          </a:p>
          <a:p>
            <a:pPr marL="457200" indent="-457200">
              <a:buFont typeface="Wingdings" panose="05000000000000000000" pitchFamily="2" charset="2"/>
              <a:buAutoNum type="arabicPeriod"/>
            </a:pPr>
            <a:r>
              <a:rPr lang="en-US" altLang="id-ID" sz="2000" dirty="0">
                <a:latin typeface="Courier New" panose="02070309020205020404" pitchFamily="49" charset="0"/>
              </a:rPr>
              <a:t>A := A – 50	</a:t>
            </a:r>
            <a:r>
              <a:rPr lang="en-US" altLang="id-ID" sz="1400" dirty="0"/>
              <a:t>// update </a:t>
            </a:r>
            <a:r>
              <a:rPr lang="id-ID" altLang="id-ID" sz="1400" dirty="0"/>
              <a:t>account A</a:t>
            </a:r>
            <a:r>
              <a:rPr lang="en-US" altLang="id-ID" sz="1400" dirty="0"/>
              <a:t> </a:t>
            </a:r>
            <a:r>
              <a:rPr lang="id-ID" altLang="id-ID" sz="1400" dirty="0"/>
              <a:t>balance in the</a:t>
            </a:r>
            <a:r>
              <a:rPr lang="en-US" altLang="id-ID" sz="1400" dirty="0"/>
              <a:t> buffer variable</a:t>
            </a:r>
          </a:p>
          <a:p>
            <a:pPr marL="457200" indent="-457200">
              <a:buFont typeface="Wingdings" panose="05000000000000000000" pitchFamily="2" charset="2"/>
              <a:buAutoNum type="arabicPeriod"/>
            </a:pPr>
            <a:r>
              <a:rPr lang="en-US" altLang="id-ID" sz="2000" dirty="0">
                <a:latin typeface="Courier New" panose="02070309020205020404" pitchFamily="49" charset="0"/>
              </a:rPr>
              <a:t>write(A)</a:t>
            </a:r>
            <a:r>
              <a:rPr lang="en-US" altLang="id-ID" sz="2000" dirty="0"/>
              <a:t>	</a:t>
            </a:r>
            <a:r>
              <a:rPr lang="id-ID" altLang="id-ID" sz="2000" dirty="0"/>
              <a:t>		</a:t>
            </a:r>
            <a:r>
              <a:rPr lang="en-US" altLang="id-ID" sz="1600" dirty="0"/>
              <a:t>// </a:t>
            </a:r>
            <a:r>
              <a:rPr lang="id-ID" altLang="id-ID" sz="1400" dirty="0"/>
              <a:t>write update result to table</a:t>
            </a:r>
            <a:endParaRPr lang="en-US" altLang="id-ID" sz="1400" dirty="0"/>
          </a:p>
          <a:p>
            <a:pPr marL="457200" indent="-457200">
              <a:buFont typeface="Wingdings" panose="05000000000000000000" pitchFamily="2" charset="2"/>
              <a:buAutoNum type="arabicPeriod"/>
            </a:pPr>
            <a:r>
              <a:rPr lang="en-US" altLang="id-ID" sz="2000" dirty="0">
                <a:latin typeface="Courier New" panose="02070309020205020404" pitchFamily="49" charset="0"/>
              </a:rPr>
              <a:t>read(B)</a:t>
            </a:r>
            <a:r>
              <a:rPr lang="en-US" altLang="id-ID" sz="2000" dirty="0"/>
              <a:t>		</a:t>
            </a:r>
            <a:r>
              <a:rPr lang="id-ID" altLang="id-ID" sz="2000" dirty="0"/>
              <a:t>	</a:t>
            </a:r>
            <a:r>
              <a:rPr lang="en-US" altLang="id-ID" sz="1600" dirty="0"/>
              <a:t>// </a:t>
            </a:r>
            <a:r>
              <a:rPr lang="en-US" altLang="id-ID" sz="1400" dirty="0"/>
              <a:t>read record (tuple) </a:t>
            </a:r>
            <a:r>
              <a:rPr lang="id-ID" altLang="id-ID" sz="1400" dirty="0"/>
              <a:t>acoount</a:t>
            </a:r>
            <a:r>
              <a:rPr lang="en-US" altLang="id-ID" sz="1400" dirty="0"/>
              <a:t> B </a:t>
            </a:r>
            <a:r>
              <a:rPr lang="id-ID" altLang="id-ID" sz="1400" dirty="0"/>
              <a:t>from</a:t>
            </a:r>
            <a:r>
              <a:rPr lang="en-US" altLang="id-ID" sz="1400" dirty="0"/>
              <a:t> tab</a:t>
            </a:r>
            <a:r>
              <a:rPr lang="id-ID" altLang="id-ID" sz="1400" dirty="0"/>
              <a:t>le</a:t>
            </a:r>
            <a:r>
              <a:rPr lang="en-US" altLang="id-ID" sz="1400" dirty="0"/>
              <a:t> </a:t>
            </a:r>
            <a:r>
              <a:rPr lang="id-ID" altLang="id-ID" sz="1400" dirty="0"/>
              <a:t>to</a:t>
            </a:r>
            <a:r>
              <a:rPr lang="en-US" altLang="id-ID" sz="1400" dirty="0"/>
              <a:t> buffer variable</a:t>
            </a:r>
          </a:p>
          <a:p>
            <a:pPr marL="457200" indent="-457200">
              <a:buFont typeface="Wingdings" panose="05000000000000000000" pitchFamily="2" charset="2"/>
              <a:buAutoNum type="arabicPeriod"/>
            </a:pPr>
            <a:r>
              <a:rPr lang="en-US" altLang="id-ID" sz="2000" dirty="0">
                <a:latin typeface="Courier New" panose="02070309020205020404" pitchFamily="49" charset="0"/>
              </a:rPr>
              <a:t>B := B + 50	</a:t>
            </a:r>
            <a:r>
              <a:rPr lang="en-US" altLang="id-ID" sz="1400" dirty="0"/>
              <a:t>// update </a:t>
            </a:r>
            <a:r>
              <a:rPr lang="id-ID" altLang="id-ID" sz="1400" dirty="0"/>
              <a:t>account</a:t>
            </a:r>
            <a:r>
              <a:rPr lang="en-US" altLang="id-ID" sz="1400" dirty="0"/>
              <a:t> </a:t>
            </a:r>
            <a:r>
              <a:rPr lang="id-ID" altLang="id-ID" sz="1400" dirty="0"/>
              <a:t>B</a:t>
            </a:r>
            <a:r>
              <a:rPr lang="en-US" altLang="id-ID" sz="1400" dirty="0"/>
              <a:t> </a:t>
            </a:r>
            <a:r>
              <a:rPr lang="id-ID" altLang="id-ID" sz="1400" dirty="0"/>
              <a:t>balance in the</a:t>
            </a:r>
            <a:r>
              <a:rPr lang="en-US" altLang="id-ID" sz="1400" dirty="0"/>
              <a:t> buffer variable</a:t>
            </a:r>
          </a:p>
          <a:p>
            <a:pPr marL="457200" indent="-457200">
              <a:buFont typeface="Wingdings" panose="05000000000000000000" pitchFamily="2" charset="2"/>
              <a:buAutoNum type="arabicPeriod"/>
            </a:pPr>
            <a:r>
              <a:rPr lang="en-US" altLang="id-ID" sz="2000" dirty="0">
                <a:latin typeface="Courier New" panose="02070309020205020404" pitchFamily="49" charset="0"/>
              </a:rPr>
              <a:t>write(B)</a:t>
            </a:r>
            <a:r>
              <a:rPr lang="en-US" altLang="id-ID" sz="2000" dirty="0"/>
              <a:t>	</a:t>
            </a:r>
            <a:r>
              <a:rPr lang="id-ID" altLang="id-ID" sz="2000" dirty="0"/>
              <a:t>		</a:t>
            </a:r>
            <a:r>
              <a:rPr lang="en-US" altLang="id-ID" sz="1600" dirty="0"/>
              <a:t>// </a:t>
            </a:r>
            <a:r>
              <a:rPr lang="id-ID" altLang="id-ID" sz="1400" dirty="0"/>
              <a:t>write update result to table</a:t>
            </a:r>
            <a:endParaRPr lang="en-US" altLang="id-ID" sz="1400" dirty="0"/>
          </a:p>
        </p:txBody>
      </p:sp>
      <p:sp>
        <p:nvSpPr>
          <p:cNvPr id="3" name="Title 2"/>
          <p:cNvSpPr>
            <a:spLocks noGrp="1"/>
          </p:cNvSpPr>
          <p:nvPr>
            <p:ph type="title"/>
          </p:nvPr>
        </p:nvSpPr>
        <p:spPr/>
        <p:txBody>
          <a:bodyPr/>
          <a:lstStyle/>
          <a:p>
            <a:r>
              <a:rPr lang="id-ID" dirty="0"/>
              <a:t>Example 3:</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78718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52958" y="1963952"/>
            <a:ext cx="6823705" cy="4223493"/>
          </a:xfrm>
        </p:spPr>
        <p:txBody>
          <a:bodyPr/>
          <a:lstStyle/>
          <a:p>
            <a:pPr>
              <a:lnSpc>
                <a:spcPct val="80000"/>
              </a:lnSpc>
              <a:buFont typeface="Wingdings" panose="05000000000000000000" pitchFamily="2" charset="2"/>
              <a:buChar char="§"/>
            </a:pPr>
            <a:r>
              <a:rPr lang="en-US" altLang="id-ID" b="1" dirty="0">
                <a:solidFill>
                  <a:srgbClr val="F90F47"/>
                </a:solidFill>
              </a:rPr>
              <a:t>Atomicity</a:t>
            </a:r>
            <a:r>
              <a:rPr lang="en-US" altLang="id-ID" dirty="0">
                <a:solidFill>
                  <a:srgbClr val="F90F47"/>
                </a:solidFill>
              </a:rPr>
              <a:t> </a:t>
            </a:r>
            <a:r>
              <a:rPr lang="en-US" altLang="id-ID" sz="1600" dirty="0">
                <a:solidFill>
                  <a:srgbClr val="F90F47"/>
                </a:solidFill>
              </a:rPr>
              <a:t>requirement</a:t>
            </a:r>
            <a:r>
              <a:rPr lang="en-US" altLang="id-ID" sz="1600" dirty="0"/>
              <a:t> </a:t>
            </a:r>
            <a:r>
              <a:rPr lang="en-US" altLang="id-ID" sz="1600" dirty="0">
                <a:sym typeface="Symbol" panose="05050102010706020507" pitchFamily="18" charset="2"/>
              </a:rPr>
              <a:t></a:t>
            </a:r>
            <a:r>
              <a:rPr lang="en-US" altLang="id-ID" sz="1600" dirty="0"/>
              <a:t> if the transaction fails after step 3 and before step 6, the system should ensure that its updates are not reflected in the database, else an inconsistency will result.</a:t>
            </a:r>
            <a:endParaRPr lang="en-US" altLang="id-ID" sz="1600" dirty="0">
              <a:sym typeface="Symbol" panose="05050102010706020507" pitchFamily="18" charset="2"/>
            </a:endParaRPr>
          </a:p>
          <a:p>
            <a:pPr>
              <a:lnSpc>
                <a:spcPct val="80000"/>
              </a:lnSpc>
              <a:buFont typeface="Wingdings" panose="05000000000000000000" pitchFamily="2" charset="2"/>
              <a:buChar char="§"/>
            </a:pPr>
            <a:r>
              <a:rPr lang="en-US" altLang="id-ID" b="1" dirty="0">
                <a:solidFill>
                  <a:srgbClr val="F90F47"/>
                </a:solidFill>
              </a:rPr>
              <a:t>Consistency</a:t>
            </a:r>
            <a:r>
              <a:rPr lang="en-US" altLang="id-ID" sz="2000" dirty="0">
                <a:solidFill>
                  <a:srgbClr val="F90F47"/>
                </a:solidFill>
              </a:rPr>
              <a:t> </a:t>
            </a:r>
            <a:r>
              <a:rPr lang="en-US" altLang="id-ID" sz="1600" dirty="0">
                <a:solidFill>
                  <a:srgbClr val="F90F47"/>
                </a:solidFill>
              </a:rPr>
              <a:t>requirement</a:t>
            </a:r>
            <a:r>
              <a:rPr lang="en-US" altLang="id-ID" sz="1600" dirty="0"/>
              <a:t> – the sum of </a:t>
            </a:r>
            <a:r>
              <a:rPr lang="en-US" altLang="id-ID" sz="1600" i="1" dirty="0"/>
              <a:t>A </a:t>
            </a:r>
            <a:r>
              <a:rPr lang="en-US" altLang="id-ID" sz="1600" dirty="0"/>
              <a:t>and </a:t>
            </a:r>
            <a:r>
              <a:rPr lang="en-US" altLang="id-ID" sz="1600" i="1" dirty="0"/>
              <a:t>B </a:t>
            </a:r>
            <a:r>
              <a:rPr lang="en-US" altLang="id-ID" sz="1600" dirty="0"/>
              <a:t>is unchanged by the execution of the transaction.</a:t>
            </a:r>
            <a:endParaRPr lang="en-US" altLang="id-ID" sz="1600" dirty="0">
              <a:sym typeface="Symbol" panose="05050102010706020507" pitchFamily="18" charset="2"/>
            </a:endParaRPr>
          </a:p>
          <a:p>
            <a:pPr>
              <a:lnSpc>
                <a:spcPct val="80000"/>
              </a:lnSpc>
              <a:buFont typeface="Wingdings" panose="05000000000000000000" pitchFamily="2" charset="2"/>
              <a:buChar char="§"/>
            </a:pPr>
            <a:r>
              <a:rPr lang="en-US" altLang="id-ID" b="1" dirty="0">
                <a:solidFill>
                  <a:srgbClr val="F90F47"/>
                </a:solidFill>
              </a:rPr>
              <a:t>Isolation</a:t>
            </a:r>
            <a:r>
              <a:rPr lang="en-US" altLang="id-ID" dirty="0">
                <a:solidFill>
                  <a:srgbClr val="F90F47"/>
                </a:solidFill>
              </a:rPr>
              <a:t> </a:t>
            </a:r>
            <a:r>
              <a:rPr lang="en-US" altLang="id-ID" sz="1600" dirty="0">
                <a:solidFill>
                  <a:srgbClr val="F90F47"/>
                </a:solidFill>
              </a:rPr>
              <a:t>requirement</a:t>
            </a:r>
            <a:r>
              <a:rPr lang="en-US" altLang="id-ID" sz="1600" dirty="0"/>
              <a:t> </a:t>
            </a:r>
            <a:r>
              <a:rPr lang="en-US" altLang="id-ID" sz="1600" dirty="0">
                <a:sym typeface="Symbol" panose="05050102010706020507" pitchFamily="18" charset="2"/>
              </a:rPr>
              <a:t></a:t>
            </a:r>
            <a:r>
              <a:rPr lang="en-US" altLang="id-ID" sz="1600" dirty="0"/>
              <a:t> if between steps 3 and 6, another transaction is allowed to access the partially updated database, it will see an inconsistent database (the sum </a:t>
            </a:r>
            <a:r>
              <a:rPr lang="en-US" altLang="id-ID" sz="1600" i="1" dirty="0"/>
              <a:t>A + B</a:t>
            </a:r>
            <a:r>
              <a:rPr lang="en-US" altLang="id-ID" sz="1600" dirty="0"/>
              <a:t> will be less than it should be). Can be ensured trivially by running transactions </a:t>
            </a:r>
            <a:r>
              <a:rPr lang="en-US" altLang="id-ID" sz="1600" b="1" i="1" dirty="0"/>
              <a:t>serially</a:t>
            </a:r>
            <a:r>
              <a:rPr lang="en-US" altLang="id-ID" sz="1600" i="1" dirty="0"/>
              <a:t>,</a:t>
            </a:r>
            <a:r>
              <a:rPr lang="en-US" altLang="id-ID" sz="1600" dirty="0"/>
              <a:t> that is one after the other.  However, executing multiple transactions concurrently has significant benefits, as we will see.</a:t>
            </a:r>
            <a:endParaRPr lang="en-US" altLang="id-ID" sz="1600" dirty="0">
              <a:sym typeface="Symbol" panose="05050102010706020507" pitchFamily="18" charset="2"/>
            </a:endParaRPr>
          </a:p>
          <a:p>
            <a:pPr>
              <a:lnSpc>
                <a:spcPct val="80000"/>
              </a:lnSpc>
              <a:buFont typeface="Wingdings" panose="05000000000000000000" pitchFamily="2" charset="2"/>
              <a:buChar char="§"/>
            </a:pPr>
            <a:r>
              <a:rPr lang="en-US" altLang="id-ID" b="1" dirty="0">
                <a:solidFill>
                  <a:srgbClr val="F90F47"/>
                </a:solidFill>
              </a:rPr>
              <a:t>Durability</a:t>
            </a:r>
            <a:r>
              <a:rPr lang="en-US" altLang="id-ID" dirty="0">
                <a:solidFill>
                  <a:srgbClr val="F90F47"/>
                </a:solidFill>
              </a:rPr>
              <a:t> </a:t>
            </a:r>
            <a:r>
              <a:rPr lang="en-US" altLang="id-ID" sz="1600" dirty="0">
                <a:solidFill>
                  <a:srgbClr val="F90F47"/>
                </a:solidFill>
              </a:rPr>
              <a:t>requirement</a:t>
            </a:r>
            <a:r>
              <a:rPr lang="en-US" altLang="id-ID" sz="1600" dirty="0"/>
              <a:t> </a:t>
            </a:r>
            <a:r>
              <a:rPr lang="en-US" altLang="id-ID" sz="1600" dirty="0">
                <a:sym typeface="Symbol" panose="05050102010706020507" pitchFamily="18" charset="2"/>
              </a:rPr>
              <a:t></a:t>
            </a:r>
            <a:r>
              <a:rPr lang="en-US" altLang="id-ID" sz="1600" dirty="0"/>
              <a:t> once the user has been notified that the transaction has completed (i.e., the transfer of the $50 has taken place), the updates to the database by the transaction must persist despite failures.</a:t>
            </a:r>
          </a:p>
          <a:p>
            <a:endParaRPr lang="id-ID" dirty="0"/>
          </a:p>
        </p:txBody>
      </p:sp>
      <p:sp>
        <p:nvSpPr>
          <p:cNvPr id="3" name="Title 2"/>
          <p:cNvSpPr>
            <a:spLocks noGrp="1"/>
          </p:cNvSpPr>
          <p:nvPr>
            <p:ph type="title"/>
          </p:nvPr>
        </p:nvSpPr>
        <p:spPr/>
        <p:txBody>
          <a:bodyPr/>
          <a:lstStyle/>
          <a:p>
            <a:r>
              <a:rPr lang="id-ID" dirty="0"/>
              <a:t>ACID Test</a:t>
            </a:r>
          </a:p>
        </p:txBody>
      </p:sp>
      <p:sp>
        <p:nvSpPr>
          <p:cNvPr id="4" name="Text Placeholder 3"/>
          <p:cNvSpPr>
            <a:spLocks noGrp="1"/>
          </p:cNvSpPr>
          <p:nvPr>
            <p:ph type="body" sz="quarter" idx="17"/>
          </p:nvPr>
        </p:nvSpPr>
        <p:spPr/>
        <p:txBody>
          <a:bodyPr/>
          <a:lstStyle/>
          <a:p>
            <a:endParaRPr lang="id-ID"/>
          </a:p>
        </p:txBody>
      </p:sp>
      <p:sp>
        <p:nvSpPr>
          <p:cNvPr id="5" name="Rectangle 4"/>
          <p:cNvSpPr>
            <a:spLocks noChangeArrowheads="1"/>
          </p:cNvSpPr>
          <p:nvPr/>
        </p:nvSpPr>
        <p:spPr bwMode="auto">
          <a:xfrm>
            <a:off x="7076053" y="1253350"/>
            <a:ext cx="2092037" cy="2217664"/>
          </a:xfrm>
          <a:prstGeom prst="rect">
            <a:avLst/>
          </a:prstGeom>
          <a:solidFill>
            <a:schemeClr val="accent6">
              <a:lumMod val="20000"/>
              <a:lumOff val="80000"/>
            </a:schemeClr>
          </a:solidFill>
          <a:ln>
            <a:noFill/>
          </a:ln>
          <a:effectLst/>
        </p:spPr>
        <p:txBody>
          <a:bodyPr/>
          <a:lstStyle>
            <a:lvl1pPr marL="457200" indent="-4572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defRPr>
            </a:lvl1pPr>
            <a:lvl2pPr marL="838200" indent="-381000">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2pPr>
            <a:lvl3pPr marL="1257300" indent="-342900">
              <a:spcBef>
                <a:spcPct val="20000"/>
              </a:spcBef>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3pPr>
            <a:lvl4pPr marL="1676400" indent="-304800">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4pPr>
            <a:lvl5pPr marL="2133600" indent="-3048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5pPr>
            <a:lvl6pPr marL="2590800" indent="-304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6pPr>
            <a:lvl7pPr marL="3048000" indent="-304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7pPr>
            <a:lvl8pPr marL="3505200" indent="-304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8pPr>
            <a:lvl9pPr marL="3962400" indent="-304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9pPr>
          </a:lstStyle>
          <a:p>
            <a:pPr marL="179388" indent="-179388" eaLnBrk="1" hangingPunct="1">
              <a:buFont typeface="Wingdings" panose="05000000000000000000" pitchFamily="2" charset="2"/>
              <a:buAutoNum type="arabicPeriod"/>
            </a:pPr>
            <a:r>
              <a:rPr lang="en-US" altLang="id-ID" sz="1600" dirty="0">
                <a:latin typeface="Courier New" panose="02070309020205020404" pitchFamily="49" charset="0"/>
              </a:rPr>
              <a:t>read(A)</a:t>
            </a:r>
            <a:r>
              <a:rPr lang="en-US" altLang="id-ID" sz="1600" dirty="0"/>
              <a:t>	</a:t>
            </a:r>
          </a:p>
          <a:p>
            <a:pPr marL="179388" indent="-179388" eaLnBrk="1" hangingPunct="1">
              <a:buFont typeface="Wingdings" panose="05000000000000000000" pitchFamily="2" charset="2"/>
              <a:buAutoNum type="arabicPeriod"/>
            </a:pPr>
            <a:r>
              <a:rPr lang="en-US" altLang="id-ID" sz="1600" dirty="0">
                <a:latin typeface="Courier New" panose="02070309020205020404" pitchFamily="49" charset="0"/>
              </a:rPr>
              <a:t>A := A – 50	</a:t>
            </a:r>
          </a:p>
          <a:p>
            <a:pPr marL="179388" indent="-179388" eaLnBrk="1" hangingPunct="1">
              <a:buFont typeface="Wingdings" panose="05000000000000000000" pitchFamily="2" charset="2"/>
              <a:buAutoNum type="arabicPeriod"/>
            </a:pPr>
            <a:r>
              <a:rPr lang="en-US" altLang="id-ID" sz="1600" dirty="0">
                <a:latin typeface="Courier New" panose="02070309020205020404" pitchFamily="49" charset="0"/>
              </a:rPr>
              <a:t>write(A)</a:t>
            </a:r>
            <a:r>
              <a:rPr lang="en-US" altLang="id-ID" sz="1600" dirty="0"/>
              <a:t>	</a:t>
            </a:r>
          </a:p>
          <a:p>
            <a:pPr marL="179388" indent="-179388" eaLnBrk="1" hangingPunct="1">
              <a:buFont typeface="Wingdings" panose="05000000000000000000" pitchFamily="2" charset="2"/>
              <a:buAutoNum type="arabicPeriod"/>
            </a:pPr>
            <a:r>
              <a:rPr lang="en-US" altLang="id-ID" sz="1600" dirty="0">
                <a:latin typeface="Courier New" panose="02070309020205020404" pitchFamily="49" charset="0"/>
              </a:rPr>
              <a:t>read(B)</a:t>
            </a:r>
            <a:r>
              <a:rPr lang="en-US" altLang="id-ID" sz="1600" dirty="0"/>
              <a:t>	</a:t>
            </a:r>
          </a:p>
          <a:p>
            <a:pPr marL="179388" indent="-179388" eaLnBrk="1" hangingPunct="1">
              <a:buFont typeface="Wingdings" panose="05000000000000000000" pitchFamily="2" charset="2"/>
              <a:buAutoNum type="arabicPeriod"/>
            </a:pPr>
            <a:r>
              <a:rPr lang="en-US" altLang="id-ID" sz="1600" dirty="0">
                <a:latin typeface="Courier New" panose="02070309020205020404" pitchFamily="49" charset="0"/>
              </a:rPr>
              <a:t>B := B + 50	</a:t>
            </a:r>
          </a:p>
          <a:p>
            <a:pPr marL="179388" indent="-179388" eaLnBrk="1" hangingPunct="1">
              <a:buFont typeface="Wingdings" panose="05000000000000000000" pitchFamily="2" charset="2"/>
              <a:buAutoNum type="arabicPeriod"/>
            </a:pPr>
            <a:r>
              <a:rPr lang="en-US" altLang="id-ID" sz="1600" dirty="0">
                <a:latin typeface="Courier New" panose="02070309020205020404" pitchFamily="49" charset="0"/>
              </a:rPr>
              <a:t>write(B)</a:t>
            </a:r>
            <a:r>
              <a:rPr lang="en-US" altLang="id-ID" sz="2400" dirty="0"/>
              <a:t>	</a:t>
            </a:r>
            <a:endParaRPr lang="en-US" altLang="id-ID" sz="1800" dirty="0"/>
          </a:p>
        </p:txBody>
      </p:sp>
    </p:spTree>
    <p:extLst>
      <p:ext uri="{BB962C8B-B14F-4D97-AF65-F5344CB8AC3E}">
        <p14:creationId xmlns:p14="http://schemas.microsoft.com/office/powerpoint/2010/main" val="386153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a:t>Transaction</a:t>
            </a:r>
          </a:p>
          <a:p>
            <a:r>
              <a:rPr lang="id-ID" dirty="0"/>
              <a:t>ACID concept</a:t>
            </a:r>
          </a:p>
          <a:p>
            <a:r>
              <a:rPr lang="id-ID" dirty="0"/>
              <a:t>Serializability</a:t>
            </a:r>
          </a:p>
          <a:p>
            <a:r>
              <a:rPr lang="id-ID" dirty="0"/>
              <a:t>Recoverability</a:t>
            </a:r>
          </a:p>
        </p:txBody>
      </p:sp>
      <p:sp>
        <p:nvSpPr>
          <p:cNvPr id="3" name="Title 2"/>
          <p:cNvSpPr>
            <a:spLocks noGrp="1"/>
          </p:cNvSpPr>
          <p:nvPr>
            <p:ph type="title"/>
          </p:nvPr>
        </p:nvSpPr>
        <p:spPr/>
        <p:txBody>
          <a:bodyPr/>
          <a:lstStyle/>
          <a:p>
            <a:r>
              <a:rPr lang="id-ID" dirty="0"/>
              <a:t>Outline</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1491464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buNone/>
            </a:pPr>
            <a:r>
              <a:rPr lang="en-US" dirty="0"/>
              <a:t>How DBMS implement ACID properties in a transaction?</a:t>
            </a:r>
            <a:endParaRPr lang="id-ID" dirty="0"/>
          </a:p>
          <a:p>
            <a:pPr>
              <a:buFont typeface="Wingdings" panose="05000000000000000000" pitchFamily="2" charset="2"/>
              <a:buNone/>
            </a:pPr>
            <a:endParaRPr lang="id-ID" altLang="id-ID" sz="2000" b="1" dirty="0"/>
          </a:p>
          <a:p>
            <a:pPr>
              <a:buFont typeface="Wingdings" panose="05000000000000000000" pitchFamily="2" charset="2"/>
              <a:buNone/>
            </a:pPr>
            <a:r>
              <a:rPr lang="en-US" altLang="id-ID" sz="2000" b="1" dirty="0"/>
              <a:t>Atomicity </a:t>
            </a:r>
            <a:r>
              <a:rPr lang="en-US" altLang="id-ID" sz="2000" b="1" dirty="0" err="1"/>
              <a:t>dan</a:t>
            </a:r>
            <a:r>
              <a:rPr lang="en-US" altLang="id-ID" sz="2000" b="1" dirty="0"/>
              <a:t> Durability</a:t>
            </a:r>
          </a:p>
          <a:p>
            <a:pPr lvl="1">
              <a:buFont typeface="Wingdings" panose="05000000000000000000" pitchFamily="2" charset="2"/>
              <a:buNone/>
            </a:pPr>
            <a:r>
              <a:rPr lang="en-US" altLang="id-ID" sz="2000" b="1" dirty="0">
                <a:solidFill>
                  <a:srgbClr val="F90F47"/>
                </a:solidFill>
                <a:sym typeface="Wingdings 2" panose="05020102010507070707" pitchFamily="18" charset="2"/>
              </a:rPr>
              <a:t></a:t>
            </a:r>
            <a:r>
              <a:rPr lang="id-ID" altLang="id-ID" sz="2000" b="1" dirty="0">
                <a:solidFill>
                  <a:srgbClr val="F90F47"/>
                </a:solidFill>
                <a:sym typeface="Wingdings 2" panose="05020102010507070707" pitchFamily="18" charset="2"/>
              </a:rPr>
              <a:t> </a:t>
            </a:r>
            <a:r>
              <a:rPr lang="en-US" altLang="id-ID" sz="2000" b="1" dirty="0">
                <a:solidFill>
                  <a:srgbClr val="F90F47"/>
                </a:solidFill>
              </a:rPr>
              <a:t>RECOVERY MANAGER</a:t>
            </a:r>
          </a:p>
          <a:p>
            <a:pPr marL="0" indent="0">
              <a:buNone/>
            </a:pPr>
            <a:r>
              <a:rPr lang="en-US" altLang="id-ID" sz="2000" b="1" dirty="0"/>
              <a:t>Consistency </a:t>
            </a:r>
            <a:r>
              <a:rPr lang="en-US" altLang="id-ID" sz="2000" b="1" dirty="0" err="1"/>
              <a:t>dan</a:t>
            </a:r>
            <a:r>
              <a:rPr lang="en-US" altLang="id-ID" sz="2000" b="1" dirty="0"/>
              <a:t> Isolation</a:t>
            </a:r>
          </a:p>
          <a:p>
            <a:pPr lvl="1">
              <a:buFont typeface="Wingdings" panose="05000000000000000000" pitchFamily="2" charset="2"/>
              <a:buNone/>
            </a:pPr>
            <a:r>
              <a:rPr lang="en-US" altLang="id-ID" sz="2000" b="1" dirty="0">
                <a:solidFill>
                  <a:srgbClr val="F90F47"/>
                </a:solidFill>
                <a:sym typeface="Wingdings 2" panose="05020102010507070707" pitchFamily="18" charset="2"/>
              </a:rPr>
              <a:t></a:t>
            </a:r>
            <a:r>
              <a:rPr lang="en-US" altLang="id-ID" sz="2000" b="1" dirty="0">
                <a:solidFill>
                  <a:srgbClr val="F90F47"/>
                </a:solidFill>
              </a:rPr>
              <a:t> CONCURRENCY CONTROL</a:t>
            </a:r>
          </a:p>
          <a:p>
            <a:pPr marL="0" indent="0">
              <a:buNone/>
            </a:pPr>
            <a:endParaRPr lang="id-ID" dirty="0"/>
          </a:p>
        </p:txBody>
      </p:sp>
      <p:sp>
        <p:nvSpPr>
          <p:cNvPr id="3" name="Title 2"/>
          <p:cNvSpPr>
            <a:spLocks noGrp="1"/>
          </p:cNvSpPr>
          <p:nvPr>
            <p:ph type="title"/>
          </p:nvPr>
        </p:nvSpPr>
        <p:spPr/>
        <p:txBody>
          <a:bodyPr/>
          <a:lstStyle/>
          <a:p>
            <a:r>
              <a:rPr lang="id-ID" dirty="0"/>
              <a:t>ACID principle implementation in DBMS</a:t>
            </a:r>
          </a:p>
        </p:txBody>
      </p:sp>
      <p:sp>
        <p:nvSpPr>
          <p:cNvPr id="4" name="Text Placeholder 3"/>
          <p:cNvSpPr>
            <a:spLocks noGrp="1"/>
          </p:cNvSpPr>
          <p:nvPr>
            <p:ph type="body" sz="quarter" idx="17"/>
          </p:nvPr>
        </p:nvSpPr>
        <p:spPr/>
        <p:txBody>
          <a:bodyPr/>
          <a:lstStyle/>
          <a:p>
            <a:endParaRPr lang="id-ID"/>
          </a:p>
        </p:txBody>
      </p:sp>
      <p:pic>
        <p:nvPicPr>
          <p:cNvPr id="5" name="Picture 4"/>
          <p:cNvPicPr>
            <a:picLocks noChangeAspect="1"/>
          </p:cNvPicPr>
          <p:nvPr/>
        </p:nvPicPr>
        <p:blipFill>
          <a:blip r:embed="rId2"/>
          <a:stretch>
            <a:fillRect/>
          </a:stretch>
        </p:blipFill>
        <p:spPr>
          <a:xfrm>
            <a:off x="4917832" y="2881646"/>
            <a:ext cx="2281297" cy="2281297"/>
          </a:xfrm>
          <a:prstGeom prst="rect">
            <a:avLst/>
          </a:prstGeom>
        </p:spPr>
      </p:pic>
    </p:spTree>
    <p:extLst>
      <p:ext uri="{BB962C8B-B14F-4D97-AF65-F5344CB8AC3E}">
        <p14:creationId xmlns:p14="http://schemas.microsoft.com/office/powerpoint/2010/main" val="800591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a:t>Shadow-database schema is </a:t>
            </a:r>
            <a:r>
              <a:rPr lang="en-US" dirty="0"/>
              <a:t>used as </a:t>
            </a:r>
            <a:r>
              <a:rPr lang="id-ID" dirty="0"/>
              <a:t>an </a:t>
            </a:r>
            <a:r>
              <a:rPr lang="en-US" dirty="0"/>
              <a:t>implementation of </a:t>
            </a:r>
            <a:r>
              <a:rPr lang="en-US" b="1" dirty="0"/>
              <a:t>atomicity and durability</a:t>
            </a:r>
            <a:r>
              <a:rPr lang="id-ID" b="1" dirty="0"/>
              <a:t> </a:t>
            </a:r>
            <a:r>
              <a:rPr lang="en-US" dirty="0"/>
              <a:t>principle</a:t>
            </a:r>
            <a:endParaRPr lang="id-ID" b="1" dirty="0"/>
          </a:p>
          <a:p>
            <a:r>
              <a:rPr lang="en-US" dirty="0"/>
              <a:t>Assume that only one transaction is active at a time. A pointer called </a:t>
            </a:r>
            <a:r>
              <a:rPr lang="en-US" dirty="0" err="1"/>
              <a:t>db_pointer</a:t>
            </a:r>
            <a:r>
              <a:rPr lang="en-US" dirty="0"/>
              <a:t> always points to the current consistent copy of the database.</a:t>
            </a:r>
          </a:p>
          <a:p>
            <a:pPr marL="0" indent="0">
              <a:buNone/>
            </a:pPr>
            <a:endParaRPr lang="id-ID" b="1" dirty="0"/>
          </a:p>
        </p:txBody>
      </p:sp>
      <p:sp>
        <p:nvSpPr>
          <p:cNvPr id="3" name="Title 2"/>
          <p:cNvSpPr>
            <a:spLocks noGrp="1"/>
          </p:cNvSpPr>
          <p:nvPr>
            <p:ph type="title"/>
          </p:nvPr>
        </p:nvSpPr>
        <p:spPr/>
        <p:txBody>
          <a:bodyPr/>
          <a:lstStyle/>
          <a:p>
            <a:r>
              <a:rPr lang="id-ID" dirty="0"/>
              <a:t>Atomicity dan Durability</a:t>
            </a:r>
          </a:p>
        </p:txBody>
      </p:sp>
      <p:sp>
        <p:nvSpPr>
          <p:cNvPr id="4" name="Text Placeholder 3"/>
          <p:cNvSpPr>
            <a:spLocks noGrp="1"/>
          </p:cNvSpPr>
          <p:nvPr>
            <p:ph type="body" sz="quarter" idx="17"/>
          </p:nvPr>
        </p:nvSpPr>
        <p:spPr/>
        <p:txBody>
          <a:bodyPr/>
          <a:lstStyle/>
          <a:p>
            <a:endParaRPr lang="id-ID"/>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98303" y="3726611"/>
            <a:ext cx="4990868" cy="2468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2786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All updates are made on a shadow copy of the database, and </a:t>
            </a:r>
            <a:r>
              <a:rPr lang="en-US" dirty="0" err="1"/>
              <a:t>db_pointer</a:t>
            </a:r>
            <a:r>
              <a:rPr lang="en-US" dirty="0"/>
              <a:t> is made to point to the updated shadow copy only after the transaction reaches partial commit and all updated pages have been flushed to disk. In case transaction fails, old consistent copy pointed to by </a:t>
            </a:r>
            <a:r>
              <a:rPr lang="en-US" dirty="0" err="1"/>
              <a:t>db_pointer</a:t>
            </a:r>
            <a:r>
              <a:rPr lang="en-US" dirty="0"/>
              <a:t> can be used, and the shadow copy can be deleted.</a:t>
            </a:r>
          </a:p>
          <a:p>
            <a:r>
              <a:rPr lang="id-ID" dirty="0"/>
              <a:t>But, this mechanism is only</a:t>
            </a:r>
            <a:r>
              <a:rPr lang="en-US" dirty="0"/>
              <a:t> </a:t>
            </a:r>
            <a:r>
              <a:rPr lang="id-ID" dirty="0"/>
              <a:t>good</a:t>
            </a:r>
            <a:r>
              <a:rPr lang="en-US" dirty="0"/>
              <a:t> and efficient</a:t>
            </a:r>
            <a:r>
              <a:rPr lang="id-ID" dirty="0"/>
              <a:t> if</a:t>
            </a:r>
            <a:r>
              <a:rPr lang="en-US" dirty="0"/>
              <a:t> applied to transactions with </a:t>
            </a:r>
            <a:r>
              <a:rPr lang="id-ID" dirty="0"/>
              <a:t>small number</a:t>
            </a:r>
            <a:r>
              <a:rPr lang="en-US" dirty="0"/>
              <a:t> of data. </a:t>
            </a:r>
            <a:r>
              <a:rPr lang="en-US" sz="2400" b="1" dirty="0"/>
              <a:t>Why?</a:t>
            </a:r>
            <a:br>
              <a:rPr lang="id-ID" sz="2400" b="1" dirty="0"/>
            </a:br>
            <a:r>
              <a:rPr lang="en-US" dirty="0"/>
              <a:t>Because executing a single transaction requires copying the entire database</a:t>
            </a:r>
            <a:r>
              <a:rPr lang="id-ID" dirty="0"/>
              <a:t>.</a:t>
            </a:r>
          </a:p>
          <a:p>
            <a:r>
              <a:rPr lang="id-ID" sz="2000" b="1" i="1" dirty="0">
                <a:solidFill>
                  <a:srgbClr val="FF0000"/>
                </a:solidFill>
              </a:rPr>
              <a:t>How to do it, if the number of data is large??</a:t>
            </a:r>
          </a:p>
        </p:txBody>
      </p:sp>
      <p:sp>
        <p:nvSpPr>
          <p:cNvPr id="3" name="Title 2"/>
          <p:cNvSpPr>
            <a:spLocks noGrp="1"/>
          </p:cNvSpPr>
          <p:nvPr>
            <p:ph type="title"/>
          </p:nvPr>
        </p:nvSpPr>
        <p:spPr/>
        <p:txBody>
          <a:bodyPr/>
          <a:lstStyle/>
          <a:p>
            <a:r>
              <a:rPr lang="id-ID" dirty="0"/>
              <a:t>Atomicity dan Durability Cont’d</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331373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Concurrency control schemes is a mechanisms to control the interaction among the concurrent transactions in order to prevent them from destroying the consistency of the database. Main issues in concurrency control are </a:t>
            </a:r>
            <a:r>
              <a:rPr lang="en-US" dirty="0" err="1"/>
              <a:t>serializability</a:t>
            </a:r>
            <a:r>
              <a:rPr lang="en-US" dirty="0"/>
              <a:t>, transaction processes scheduling, and locking.</a:t>
            </a:r>
          </a:p>
        </p:txBody>
      </p:sp>
      <p:sp>
        <p:nvSpPr>
          <p:cNvPr id="3" name="Title 2"/>
          <p:cNvSpPr>
            <a:spLocks noGrp="1"/>
          </p:cNvSpPr>
          <p:nvPr>
            <p:ph type="title"/>
          </p:nvPr>
        </p:nvSpPr>
        <p:spPr/>
        <p:txBody>
          <a:bodyPr/>
          <a:lstStyle/>
          <a:p>
            <a:r>
              <a:rPr lang="id-ID" dirty="0"/>
              <a:t>Consistency dan Isolation</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2792890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3454879" cy="1470025"/>
          </a:xfrm>
        </p:spPr>
        <p:txBody>
          <a:bodyPr/>
          <a:lstStyle/>
          <a:p>
            <a:r>
              <a:rPr lang="id-ID" sz="2800" dirty="0"/>
              <a:t>Serializability</a:t>
            </a:r>
          </a:p>
        </p:txBody>
      </p:sp>
      <p:sp>
        <p:nvSpPr>
          <p:cNvPr id="4" name="Subtitle 3"/>
          <p:cNvSpPr>
            <a:spLocks noGrp="1"/>
          </p:cNvSpPr>
          <p:nvPr>
            <p:ph type="subTitle" idx="1"/>
          </p:nvPr>
        </p:nvSpPr>
        <p:spPr/>
        <p:txBody>
          <a:bodyPr/>
          <a:lstStyle/>
          <a:p>
            <a:endParaRPr lang="id-ID"/>
          </a:p>
        </p:txBody>
      </p:sp>
      <p:pic>
        <p:nvPicPr>
          <p:cNvPr id="1026" name="Picture 2" descr="Hasil gambar untuk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843" y="1267365"/>
            <a:ext cx="5538158" cy="515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09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ltLang="id-ID" dirty="0"/>
              <a:t>Even though many transactions may be performed at the same time, the state of the database should look as if transactions were performed one by one (i.e., in a serial schedule). Each transaction preserves database consistency.</a:t>
            </a:r>
          </a:p>
          <a:p>
            <a:r>
              <a:rPr lang="id-ID" dirty="0"/>
              <a:t>Ilustration:</a:t>
            </a:r>
          </a:p>
          <a:p>
            <a:pPr marL="0" indent="0">
              <a:buNone/>
            </a:pPr>
            <a:endParaRPr lang="id-ID" dirty="0"/>
          </a:p>
        </p:txBody>
      </p:sp>
      <p:sp>
        <p:nvSpPr>
          <p:cNvPr id="3" name="Title 2"/>
          <p:cNvSpPr>
            <a:spLocks noGrp="1"/>
          </p:cNvSpPr>
          <p:nvPr>
            <p:ph type="title"/>
          </p:nvPr>
        </p:nvSpPr>
        <p:spPr/>
        <p:txBody>
          <a:bodyPr/>
          <a:lstStyle/>
          <a:p>
            <a:r>
              <a:rPr lang="id-ID" dirty="0"/>
              <a:t>Serializability</a:t>
            </a:r>
          </a:p>
        </p:txBody>
      </p:sp>
      <p:sp>
        <p:nvSpPr>
          <p:cNvPr id="4" name="Text Placeholder 3"/>
          <p:cNvSpPr>
            <a:spLocks noGrp="1"/>
          </p:cNvSpPr>
          <p:nvPr>
            <p:ph type="body" sz="quarter" idx="17"/>
          </p:nvPr>
        </p:nvSpPr>
        <p:spPr/>
        <p:txBody>
          <a:bodyPr/>
          <a:lstStyle/>
          <a:p>
            <a:endParaRPr lang="id-ID"/>
          </a:p>
        </p:txBody>
      </p:sp>
      <p:sp>
        <p:nvSpPr>
          <p:cNvPr id="5" name="Rectangle 5"/>
          <p:cNvSpPr txBox="1">
            <a:spLocks noChangeArrowheads="1"/>
          </p:cNvSpPr>
          <p:nvPr/>
        </p:nvSpPr>
        <p:spPr>
          <a:xfrm>
            <a:off x="934469" y="3774056"/>
            <a:ext cx="4038600" cy="2074653"/>
          </a:xfrm>
          <a:prstGeom prst="rect">
            <a:avLst/>
          </a:prstGeom>
        </p:spPr>
        <p:txBody>
          <a:bodyPr/>
          <a:lstStyle>
            <a:lvl1pPr marL="259556" indent="-259556" algn="l" defTabSz="342900" rtl="0" eaLnBrk="1" fontAlgn="base" hangingPunct="1">
              <a:spcBef>
                <a:spcPts val="1350"/>
              </a:spcBef>
              <a:spcAft>
                <a:spcPct val="0"/>
              </a:spcAft>
              <a:buSzPct val="135000"/>
              <a:buBlip>
                <a:blip r:embed="rId2"/>
              </a:buBlip>
              <a:defRPr sz="1800" kern="1200">
                <a:solidFill>
                  <a:schemeClr val="tx1"/>
                </a:solidFill>
                <a:latin typeface="+mn-lt"/>
                <a:ea typeface="ＭＳ Ｐゴシック" charset="0"/>
                <a:cs typeface="ＭＳ Ｐゴシック" charset="0"/>
              </a:defRPr>
            </a:lvl1pPr>
            <a:lvl2pPr marL="445294" indent="-136922" algn="l" defTabSz="342900" rtl="0" eaLnBrk="1" fontAlgn="base" hangingPunct="1">
              <a:spcBef>
                <a:spcPts val="600"/>
              </a:spcBef>
              <a:spcAft>
                <a:spcPct val="0"/>
              </a:spcAft>
              <a:buClr>
                <a:srgbClr val="595959"/>
              </a:buClr>
              <a:buFont typeface="Lucida Grande" charset="0"/>
              <a:buChar char="–"/>
              <a:defRPr sz="1500" kern="1200">
                <a:solidFill>
                  <a:schemeClr val="tx1"/>
                </a:solidFill>
                <a:latin typeface="+mn-lt"/>
                <a:ea typeface="ＭＳ Ｐゴシック" charset="0"/>
                <a:cs typeface="+mn-cs"/>
              </a:defRPr>
            </a:lvl2pPr>
            <a:lvl3pPr marL="616744" indent="-136922" algn="l" defTabSz="342900" rtl="0" eaLnBrk="1" fontAlgn="base" hangingPunct="1">
              <a:spcBef>
                <a:spcPts val="525"/>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788194" indent="-136922" algn="l" defTabSz="342900" rtl="0" eaLnBrk="1" fontAlgn="base" hangingPunct="1">
              <a:spcBef>
                <a:spcPts val="450"/>
              </a:spcBef>
              <a:spcAft>
                <a:spcPct val="0"/>
              </a:spcAft>
              <a:buClr>
                <a:srgbClr val="595959"/>
              </a:buClr>
              <a:buFont typeface="Arial" charset="0"/>
              <a:buChar char="–"/>
              <a:defRPr sz="1200" kern="1200">
                <a:solidFill>
                  <a:schemeClr val="tx1"/>
                </a:solidFill>
                <a:latin typeface="+mn-lt"/>
                <a:ea typeface="ＭＳ Ｐゴシック" charset="0"/>
                <a:cs typeface="+mn-cs"/>
              </a:defRPr>
            </a:lvl4pPr>
            <a:lvl5pPr marL="925116" indent="-136922" algn="l" defTabSz="342900" rtl="0" eaLnBrk="1" fontAlgn="base" hangingPunct="1">
              <a:spcBef>
                <a:spcPts val="450"/>
              </a:spcBef>
              <a:spcAft>
                <a:spcPct val="0"/>
              </a:spcAft>
              <a:buClr>
                <a:srgbClr val="7F7F7F"/>
              </a:buClr>
              <a:buFont typeface="Wingdings" charset="0"/>
              <a:buChar char="§"/>
              <a:defRPr sz="1200" kern="1200">
                <a:solidFill>
                  <a:schemeClr val="tx1"/>
                </a:solidFill>
                <a:latin typeface="+mn-lt"/>
                <a:ea typeface="ＭＳ Ｐゴシック"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altLang="id-ID" b="0" dirty="0"/>
              <a:t>The transactions </a:t>
            </a:r>
            <a:r>
              <a:rPr lang="en-US" altLang="id-ID" b="1" i="1" dirty="0"/>
              <a:t>A, B, C</a:t>
            </a:r>
            <a:r>
              <a:rPr lang="en-US" altLang="id-ID" b="0" dirty="0"/>
              <a:t> are all running at the same time.</a:t>
            </a:r>
            <a:endParaRPr lang="id-ID" altLang="id-ID" b="0" dirty="0"/>
          </a:p>
          <a:p>
            <a:pPr marL="0" indent="0">
              <a:buNone/>
            </a:pPr>
            <a:endParaRPr lang="en-US" altLang="id-ID" b="0" dirty="0"/>
          </a:p>
          <a:p>
            <a:pPr marL="0" indent="0">
              <a:buNone/>
            </a:pPr>
            <a:r>
              <a:rPr lang="en-US" altLang="id-ID" b="0" dirty="0"/>
              <a:t>We want to make it seem like </a:t>
            </a:r>
            <a:r>
              <a:rPr lang="en-US" altLang="id-ID" b="1" i="1" dirty="0"/>
              <a:t>A, B, C</a:t>
            </a:r>
            <a:r>
              <a:rPr lang="en-US" altLang="id-ID" b="0" dirty="0"/>
              <a:t> are each running on their own and don't overlap even though they do.</a:t>
            </a:r>
          </a:p>
        </p:txBody>
      </p:sp>
      <p:pic>
        <p:nvPicPr>
          <p:cNvPr id="6" name="Picture 8" descr="time0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56753" y="3673990"/>
            <a:ext cx="4038600" cy="1019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9" descr="time20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56753" y="5092474"/>
            <a:ext cx="4038600" cy="6238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14081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ltLang="id-ID" dirty="0"/>
              <a:t>The reason for serialization and the requirements on transactions that were presented is to prevent the following:</a:t>
            </a:r>
          </a:p>
          <a:p>
            <a:pPr lvl="2">
              <a:buFont typeface="Wingdings" panose="05000000000000000000" pitchFamily="2" charset="2"/>
              <a:buNone/>
            </a:pPr>
            <a:r>
              <a:rPr lang="en-US" altLang="id-ID" sz="3600" dirty="0"/>
              <a:t>1.	Lost update (non-repeatable read)</a:t>
            </a:r>
          </a:p>
          <a:p>
            <a:pPr lvl="2">
              <a:buFont typeface="Wingdings" panose="05000000000000000000" pitchFamily="2" charset="2"/>
              <a:buNone/>
            </a:pPr>
            <a:r>
              <a:rPr lang="en-US" altLang="id-ID" sz="3600" dirty="0"/>
              <a:t>2.	Dirty read</a:t>
            </a:r>
          </a:p>
          <a:p>
            <a:pPr lvl="2">
              <a:buFont typeface="Wingdings" panose="05000000000000000000" pitchFamily="2" charset="2"/>
              <a:buNone/>
            </a:pPr>
            <a:r>
              <a:rPr lang="en-US" altLang="id-ID" sz="3600" dirty="0"/>
              <a:t>3.	Phantom read</a:t>
            </a:r>
            <a:endParaRPr lang="id-ID" dirty="0"/>
          </a:p>
        </p:txBody>
      </p:sp>
      <p:sp>
        <p:nvSpPr>
          <p:cNvPr id="3" name="Title 2"/>
          <p:cNvSpPr>
            <a:spLocks noGrp="1"/>
          </p:cNvSpPr>
          <p:nvPr>
            <p:ph type="title"/>
          </p:nvPr>
        </p:nvSpPr>
        <p:spPr/>
        <p:txBody>
          <a:bodyPr/>
          <a:lstStyle/>
          <a:p>
            <a:r>
              <a:rPr lang="id-ID" dirty="0"/>
              <a:t>Why Serialization?</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4050976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Lost update (non-repeatable read)</a:t>
            </a:r>
          </a:p>
        </p:txBody>
      </p:sp>
      <p:sp>
        <p:nvSpPr>
          <p:cNvPr id="4" name="Text Placeholder 3"/>
          <p:cNvSpPr>
            <a:spLocks noGrp="1"/>
          </p:cNvSpPr>
          <p:nvPr>
            <p:ph type="body" sz="quarter" idx="17"/>
          </p:nvPr>
        </p:nvSpPr>
        <p:spPr/>
        <p:txBody>
          <a:bodyPr/>
          <a:lstStyle/>
          <a:p>
            <a:endParaRPr lang="id-ID"/>
          </a:p>
        </p:txBody>
      </p:sp>
      <p:graphicFrame>
        <p:nvGraphicFramePr>
          <p:cNvPr id="5" name="Group 29"/>
          <p:cNvGraphicFramePr>
            <a:graphicFrameLocks/>
          </p:cNvGraphicFramePr>
          <p:nvPr>
            <p:extLst>
              <p:ext uri="{D42A27DB-BD31-4B8C-83A1-F6EECF244321}">
                <p14:modId xmlns:p14="http://schemas.microsoft.com/office/powerpoint/2010/main" val="1624926147"/>
              </p:ext>
            </p:extLst>
          </p:nvPr>
        </p:nvGraphicFramePr>
        <p:xfrm>
          <a:off x="365126" y="1970177"/>
          <a:ext cx="4038600" cy="4525963"/>
        </p:xfrm>
        <a:graphic>
          <a:graphicData uri="http://schemas.openxmlformats.org/drawingml/2006/table">
            <a:tbl>
              <a:tblPr/>
              <a:tblGrid>
                <a:gridCol w="4038600">
                  <a:extLst>
                    <a:ext uri="{9D8B030D-6E8A-4147-A177-3AD203B41FA5}">
                      <a16:colId xmlns:a16="http://schemas.microsoft.com/office/drawing/2014/main" val="1482664986"/>
                    </a:ext>
                  </a:extLst>
                </a:gridCol>
              </a:tblGrid>
              <a:tr h="452596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select </a:t>
                      </a:r>
                      <a:r>
                        <a:rPr kumimoji="0" lang="en-US" altLang="id-ID" sz="16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county.votetotal</a:t>
                      </a: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into votes  from county  where county.name = 'Palm Beach';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votes := votes + 300;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update county  set </a:t>
                      </a:r>
                      <a:r>
                        <a:rPr kumimoji="0" lang="en-US" altLang="id-ID" sz="16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county.votetotal</a:t>
                      </a: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 votes  where county.name = 'Palm </a:t>
                      </a:r>
                      <a:r>
                        <a:rPr kumimoji="0" lang="en-US" altLang="id-ID" sz="16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Beach';commit</a:t>
                      </a: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6957907"/>
                  </a:ext>
                </a:extLst>
              </a:tr>
            </a:tbl>
          </a:graphicData>
        </a:graphic>
      </p:graphicFrame>
      <p:graphicFrame>
        <p:nvGraphicFramePr>
          <p:cNvPr id="6" name="Group 38"/>
          <p:cNvGraphicFramePr>
            <a:graphicFrameLocks noGrp="1"/>
          </p:cNvGraphicFramePr>
          <p:nvPr>
            <p:ph sz="half" idx="4294967295"/>
            <p:extLst>
              <p:ext uri="{D42A27DB-BD31-4B8C-83A1-F6EECF244321}">
                <p14:modId xmlns:p14="http://schemas.microsoft.com/office/powerpoint/2010/main" val="2364749725"/>
              </p:ext>
            </p:extLst>
          </p:nvPr>
        </p:nvGraphicFramePr>
        <p:xfrm>
          <a:off x="4652964" y="1970177"/>
          <a:ext cx="4038600" cy="4525963"/>
        </p:xfrm>
        <a:graphic>
          <a:graphicData uri="http://schemas.openxmlformats.org/drawingml/2006/table">
            <a:tbl>
              <a:tblPr/>
              <a:tblGrid>
                <a:gridCol w="4038600">
                  <a:extLst>
                    <a:ext uri="{9D8B030D-6E8A-4147-A177-3AD203B41FA5}">
                      <a16:colId xmlns:a16="http://schemas.microsoft.com/office/drawing/2014/main" val="4093186574"/>
                    </a:ext>
                  </a:extLst>
                </a:gridCol>
              </a:tblGrid>
              <a:tr h="452596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select </a:t>
                      </a:r>
                      <a:r>
                        <a:rPr kumimoji="0" lang="en-US" altLang="id-ID" sz="16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county.votetotal</a:t>
                      </a: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into votes  from county  where county.name = 'Palm Beach';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votes := votes + 2500;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update county  set </a:t>
                      </a:r>
                      <a:r>
                        <a:rPr kumimoji="0" lang="en-US" altLang="id-ID" sz="16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county.votetotal</a:t>
                      </a: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 votes   where county.name = 'Palm Beach';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commit;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1202722"/>
                  </a:ext>
                </a:extLst>
              </a:tr>
            </a:tbl>
          </a:graphicData>
        </a:graphic>
      </p:graphicFrame>
      <p:sp>
        <p:nvSpPr>
          <p:cNvPr id="7" name="Text Box 39"/>
          <p:cNvSpPr txBox="1">
            <a:spLocks noChangeArrowheads="1"/>
          </p:cNvSpPr>
          <p:nvPr/>
        </p:nvSpPr>
        <p:spPr bwMode="auto">
          <a:xfrm>
            <a:off x="3451166" y="3289990"/>
            <a:ext cx="78422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sz="7200" b="1" dirty="0">
                <a:solidFill>
                  <a:srgbClr val="F90F47"/>
                </a:solidFill>
              </a:rPr>
              <a:t>A</a:t>
            </a:r>
          </a:p>
        </p:txBody>
      </p:sp>
      <p:sp>
        <p:nvSpPr>
          <p:cNvPr id="8" name="Text Box 40"/>
          <p:cNvSpPr txBox="1">
            <a:spLocks noChangeArrowheads="1"/>
          </p:cNvSpPr>
          <p:nvPr/>
        </p:nvSpPr>
        <p:spPr bwMode="auto">
          <a:xfrm>
            <a:off x="7732773" y="3532140"/>
            <a:ext cx="8032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sz="7200" b="1" dirty="0">
                <a:solidFill>
                  <a:srgbClr val="F90F47"/>
                </a:solidFill>
              </a:rPr>
              <a:t>B</a:t>
            </a:r>
          </a:p>
        </p:txBody>
      </p:sp>
    </p:spTree>
    <p:extLst>
      <p:ext uri="{BB962C8B-B14F-4D97-AF65-F5344CB8AC3E}">
        <p14:creationId xmlns:p14="http://schemas.microsoft.com/office/powerpoint/2010/main" val="3516939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a:lnSpc>
                <a:spcPct val="90000"/>
              </a:lnSpc>
            </a:pPr>
            <a:r>
              <a:rPr lang="en-US" altLang="id-ID" dirty="0"/>
              <a:t>Lost updates occur when two or more transactions selects the same row and then update the row based on the value originally selected. Each transactions is unaware of other transactions. The last update overwrites updates made by the other transactions, which results in lost data.</a:t>
            </a:r>
          </a:p>
          <a:p>
            <a:pPr>
              <a:lnSpc>
                <a:spcPct val="90000"/>
              </a:lnSpc>
            </a:pPr>
            <a:r>
              <a:rPr lang="en-US" altLang="id-ID" dirty="0"/>
              <a:t>A's update of 300 votes was over written by B's update to the table. This is also known as a non-repeatable read, since at the time that B is updating the county table, if B was to read the value of </a:t>
            </a:r>
            <a:r>
              <a:rPr lang="en-US" altLang="id-ID" dirty="0" err="1"/>
              <a:t>votetotal</a:t>
            </a:r>
            <a:r>
              <a:rPr lang="en-US" altLang="id-ID" dirty="0"/>
              <a:t> again it would be different. B could not repeat the original read.</a:t>
            </a:r>
          </a:p>
          <a:p>
            <a:endParaRPr lang="id-ID" dirty="0"/>
          </a:p>
        </p:txBody>
      </p:sp>
      <p:sp>
        <p:nvSpPr>
          <p:cNvPr id="3" name="Title 2"/>
          <p:cNvSpPr>
            <a:spLocks noGrp="1"/>
          </p:cNvSpPr>
          <p:nvPr>
            <p:ph type="title"/>
          </p:nvPr>
        </p:nvSpPr>
        <p:spPr/>
        <p:txBody>
          <a:bodyPr/>
          <a:lstStyle/>
          <a:p>
            <a:r>
              <a:rPr lang="en-US" altLang="id-ID" dirty="0"/>
              <a:t>Lost update </a:t>
            </a:r>
            <a:r>
              <a:rPr lang="en-US" altLang="id-ID" baseline="30000" dirty="0"/>
              <a:t>Cont’d</a:t>
            </a:r>
            <a:endParaRPr lang="id-ID" dirty="0"/>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1539282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Dirty Read (Uncommited Dependency)</a:t>
            </a:r>
          </a:p>
        </p:txBody>
      </p:sp>
      <p:sp>
        <p:nvSpPr>
          <p:cNvPr id="4" name="Text Placeholder 3"/>
          <p:cNvSpPr>
            <a:spLocks noGrp="1"/>
          </p:cNvSpPr>
          <p:nvPr>
            <p:ph type="body" sz="quarter" idx="17"/>
          </p:nvPr>
        </p:nvSpPr>
        <p:spPr/>
        <p:txBody>
          <a:bodyPr/>
          <a:lstStyle/>
          <a:p>
            <a:endParaRPr lang="id-ID"/>
          </a:p>
        </p:txBody>
      </p:sp>
      <p:graphicFrame>
        <p:nvGraphicFramePr>
          <p:cNvPr id="5" name="Group 18"/>
          <p:cNvGraphicFramePr>
            <a:graphicFrameLocks noGrp="1"/>
          </p:cNvGraphicFramePr>
          <p:nvPr>
            <p:ph sz="half" idx="4294967295"/>
            <p:extLst>
              <p:ext uri="{D42A27DB-BD31-4B8C-83A1-F6EECF244321}">
                <p14:modId xmlns:p14="http://schemas.microsoft.com/office/powerpoint/2010/main" val="3169314996"/>
              </p:ext>
            </p:extLst>
          </p:nvPr>
        </p:nvGraphicFramePr>
        <p:xfrm>
          <a:off x="457200" y="2135038"/>
          <a:ext cx="4038600" cy="3334109"/>
        </p:xfrm>
        <a:graphic>
          <a:graphicData uri="http://schemas.openxmlformats.org/drawingml/2006/table">
            <a:tbl>
              <a:tblPr/>
              <a:tblGrid>
                <a:gridCol w="4038600">
                  <a:extLst>
                    <a:ext uri="{9D8B030D-6E8A-4147-A177-3AD203B41FA5}">
                      <a16:colId xmlns:a16="http://schemas.microsoft.com/office/drawing/2014/main" val="2179753313"/>
                    </a:ext>
                  </a:extLst>
                </a:gridCol>
              </a:tblGrid>
              <a:tr h="3334109">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rPr>
                        <a:t>select county.votetotal into votes  from county  where county.name = 'Palm Beach'; votes := votes + 3000000;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rPr>
                        <a:t>update county  set county.votetotal = votes  where county.name = 'Palm Beach';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rPr>
                        <a:t>rollback;</a:t>
                      </a:r>
                      <a:r>
                        <a:rPr kumimoji="0" lang="en-US" altLang="id-ID" sz="28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7272506"/>
                  </a:ext>
                </a:extLst>
              </a:tr>
            </a:tbl>
          </a:graphicData>
        </a:graphic>
      </p:graphicFrame>
      <p:graphicFrame>
        <p:nvGraphicFramePr>
          <p:cNvPr id="6" name="Group 9"/>
          <p:cNvGraphicFramePr>
            <a:graphicFrameLocks noGrp="1"/>
          </p:cNvGraphicFramePr>
          <p:nvPr>
            <p:ph sz="half" idx="4294967295"/>
            <p:extLst>
              <p:ext uri="{D42A27DB-BD31-4B8C-83A1-F6EECF244321}">
                <p14:modId xmlns:p14="http://schemas.microsoft.com/office/powerpoint/2010/main" val="761581322"/>
              </p:ext>
            </p:extLst>
          </p:nvPr>
        </p:nvGraphicFramePr>
        <p:xfrm>
          <a:off x="4648200" y="2135038"/>
          <a:ext cx="4038600" cy="3334109"/>
        </p:xfrm>
        <a:graphic>
          <a:graphicData uri="http://schemas.openxmlformats.org/drawingml/2006/table">
            <a:tbl>
              <a:tblPr/>
              <a:tblGrid>
                <a:gridCol w="4038600">
                  <a:extLst>
                    <a:ext uri="{9D8B030D-6E8A-4147-A177-3AD203B41FA5}">
                      <a16:colId xmlns:a16="http://schemas.microsoft.com/office/drawing/2014/main" val="487368179"/>
                    </a:ext>
                  </a:extLst>
                </a:gridCol>
              </a:tblGrid>
              <a:tr h="3334109">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select </a:t>
                      </a:r>
                      <a:r>
                        <a:rPr kumimoji="0" lang="en-US" altLang="id-ID" sz="16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county.votetotal</a:t>
                      </a: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into votes  from county  where county.name = 'Palm Beach';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6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commit;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8202662"/>
                  </a:ext>
                </a:extLst>
              </a:tr>
            </a:tbl>
          </a:graphicData>
        </a:graphic>
      </p:graphicFrame>
      <p:sp>
        <p:nvSpPr>
          <p:cNvPr id="7" name="Text Box 15"/>
          <p:cNvSpPr txBox="1">
            <a:spLocks noChangeArrowheads="1"/>
          </p:cNvSpPr>
          <p:nvPr/>
        </p:nvSpPr>
        <p:spPr bwMode="auto">
          <a:xfrm>
            <a:off x="1963738" y="5401282"/>
            <a:ext cx="78422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sz="7200" b="1" dirty="0">
                <a:solidFill>
                  <a:srgbClr val="F90F47"/>
                </a:solidFill>
              </a:rPr>
              <a:t>A</a:t>
            </a:r>
          </a:p>
        </p:txBody>
      </p:sp>
      <p:sp>
        <p:nvSpPr>
          <p:cNvPr id="8" name="Text Box 16"/>
          <p:cNvSpPr txBox="1">
            <a:spLocks noChangeArrowheads="1"/>
          </p:cNvSpPr>
          <p:nvPr/>
        </p:nvSpPr>
        <p:spPr bwMode="auto">
          <a:xfrm>
            <a:off x="6376988" y="5350482"/>
            <a:ext cx="8032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sz="7200" b="1">
                <a:solidFill>
                  <a:srgbClr val="F90F47"/>
                </a:solidFill>
              </a:rPr>
              <a:t>B</a:t>
            </a:r>
          </a:p>
        </p:txBody>
      </p:sp>
    </p:spTree>
    <p:extLst>
      <p:ext uri="{BB962C8B-B14F-4D97-AF65-F5344CB8AC3E}">
        <p14:creationId xmlns:p14="http://schemas.microsoft.com/office/powerpoint/2010/main" val="303592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lgn="ctr">
              <a:buNone/>
            </a:pPr>
            <a:endParaRPr lang="id-ID" altLang="id-ID" i="1" dirty="0"/>
          </a:p>
          <a:p>
            <a:pPr marL="0" indent="0" algn="ctr">
              <a:buNone/>
            </a:pPr>
            <a:endParaRPr lang="id-ID" altLang="id-ID" i="1" dirty="0"/>
          </a:p>
          <a:p>
            <a:pPr marL="0" indent="0" algn="ctr">
              <a:buNone/>
            </a:pPr>
            <a:r>
              <a:rPr lang="en-US" altLang="id-ID" i="1" dirty="0"/>
              <a:t>In most large database systems, many users and application programs will be (and must be) accessing the database at the same time. Having concurrent users updating the database raises a number of problems that, if not properly dealt with by the DBMS, could leave the database in an inconsistent state, even if all users “did the right thing”.</a:t>
            </a:r>
            <a:endParaRPr lang="en-US" altLang="id-ID" dirty="0"/>
          </a:p>
        </p:txBody>
      </p:sp>
      <p:sp>
        <p:nvSpPr>
          <p:cNvPr id="3" name="Title 2"/>
          <p:cNvSpPr>
            <a:spLocks noGrp="1"/>
          </p:cNvSpPr>
          <p:nvPr>
            <p:ph type="title"/>
          </p:nvPr>
        </p:nvSpPr>
        <p:spPr/>
        <p:txBody>
          <a:bodyPr/>
          <a:lstStyle/>
          <a:p>
            <a:r>
              <a:rPr lang="id-ID" dirty="0"/>
              <a:t>Introduction</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2014299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A dirty read means that another process reads a value that will might have been an error and later will undone by a rollback.</a:t>
            </a:r>
          </a:p>
          <a:p>
            <a:r>
              <a:rPr lang="en-US" dirty="0"/>
              <a:t>A dirty reads occurs when a second transactions selects a row that is being updated by another transaction. The second transaction </a:t>
            </a:r>
            <a:r>
              <a:rPr lang="en-US" dirty="0" err="1"/>
              <a:t>i</a:t>
            </a:r>
            <a:r>
              <a:rPr lang="id-ID"/>
              <a:t>s</a:t>
            </a:r>
            <a:r>
              <a:rPr lang="en-US"/>
              <a:t> </a:t>
            </a:r>
            <a:r>
              <a:rPr lang="en-US" dirty="0"/>
              <a:t>reading data that has not been </a:t>
            </a:r>
            <a:r>
              <a:rPr lang="en-US" dirty="0" err="1"/>
              <a:t>commited</a:t>
            </a:r>
            <a:r>
              <a:rPr lang="en-US" dirty="0"/>
              <a:t> yet and may be changed by the transaction updating the row.</a:t>
            </a:r>
          </a:p>
          <a:p>
            <a:r>
              <a:rPr lang="en-US" dirty="0"/>
              <a:t>Here some body accidentally entered 3000000 votes. This error was undone by a rollback but not before B reads the value and uses it in future processing.</a:t>
            </a:r>
          </a:p>
          <a:p>
            <a:endParaRPr lang="id-ID" dirty="0"/>
          </a:p>
        </p:txBody>
      </p:sp>
      <p:sp>
        <p:nvSpPr>
          <p:cNvPr id="3" name="Title 2"/>
          <p:cNvSpPr>
            <a:spLocks noGrp="1"/>
          </p:cNvSpPr>
          <p:nvPr>
            <p:ph type="title"/>
          </p:nvPr>
        </p:nvSpPr>
        <p:spPr/>
        <p:txBody>
          <a:bodyPr/>
          <a:lstStyle/>
          <a:p>
            <a:r>
              <a:rPr lang="id-ID" dirty="0"/>
              <a:t>Dirty Read Cont’d</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2433912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Phantom Read</a:t>
            </a:r>
          </a:p>
        </p:txBody>
      </p:sp>
      <p:sp>
        <p:nvSpPr>
          <p:cNvPr id="4" name="Text Placeholder 3"/>
          <p:cNvSpPr>
            <a:spLocks noGrp="1"/>
          </p:cNvSpPr>
          <p:nvPr>
            <p:ph type="body" sz="quarter" idx="17"/>
          </p:nvPr>
        </p:nvSpPr>
        <p:spPr/>
        <p:txBody>
          <a:bodyPr/>
          <a:lstStyle/>
          <a:p>
            <a:endParaRPr lang="id-ID"/>
          </a:p>
        </p:txBody>
      </p:sp>
      <p:graphicFrame>
        <p:nvGraphicFramePr>
          <p:cNvPr id="5" name="Group 24"/>
          <p:cNvGraphicFramePr>
            <a:graphicFrameLocks noGrp="1"/>
          </p:cNvGraphicFramePr>
          <p:nvPr>
            <p:ph sz="half" idx="4294967295"/>
            <p:extLst>
              <p:ext uri="{D42A27DB-BD31-4B8C-83A1-F6EECF244321}">
                <p14:modId xmlns:p14="http://schemas.microsoft.com/office/powerpoint/2010/main" val="4246071932"/>
              </p:ext>
            </p:extLst>
          </p:nvPr>
        </p:nvGraphicFramePr>
        <p:xfrm>
          <a:off x="457200" y="1893498"/>
          <a:ext cx="4038600" cy="4525963"/>
        </p:xfrm>
        <a:graphic>
          <a:graphicData uri="http://schemas.openxmlformats.org/drawingml/2006/table">
            <a:tbl>
              <a:tblPr/>
              <a:tblGrid>
                <a:gridCol w="4038600">
                  <a:extLst>
                    <a:ext uri="{9D8B030D-6E8A-4147-A177-3AD203B41FA5}">
                      <a16:colId xmlns:a16="http://schemas.microsoft.com/office/drawing/2014/main" val="3507163142"/>
                    </a:ext>
                  </a:extLst>
                </a:gridCol>
              </a:tblGrid>
              <a:tr h="452596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select count(*) into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numvotes</a:t>
                      </a: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from vote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where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vote.county</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 'Palm Beach';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select count(*) into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numdem</a:t>
                      </a: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from vote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where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vote.county</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 'Palm Beach'</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and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vote.canidate</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 'Gore'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perdemo</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numdem</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numvotes</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insert into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percentvote</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values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('Gore', </a:t>
                      </a:r>
                      <a:r>
                        <a:rPr kumimoji="0" lang="en-US" altLang="id-ID" sz="1400" b="0" i="0" u="none" strike="noStrike" cap="none" normalizeH="0" baseline="0" dirty="0" err="1">
                          <a:ln>
                            <a:noFill/>
                          </a:ln>
                          <a:solidFill>
                            <a:schemeClr val="tx1"/>
                          </a:solidFill>
                          <a:effectLst>
                            <a:outerShdw blurRad="38100" dist="38100" dir="2700000" algn="tl">
                              <a:srgbClr val="000000"/>
                            </a:outerShdw>
                          </a:effectLst>
                          <a:latin typeface="Courier New" panose="02070309020205020404" pitchFamily="49" charset="0"/>
                        </a:rPr>
                        <a:t>perdemo</a:t>
                      </a: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commit;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5793098"/>
                  </a:ext>
                </a:extLst>
              </a:tr>
            </a:tbl>
          </a:graphicData>
        </a:graphic>
      </p:graphicFrame>
      <p:graphicFrame>
        <p:nvGraphicFramePr>
          <p:cNvPr id="6" name="Group 9"/>
          <p:cNvGraphicFramePr>
            <a:graphicFrameLocks noGrp="1"/>
          </p:cNvGraphicFramePr>
          <p:nvPr>
            <p:ph sz="half" idx="4294967295"/>
            <p:extLst>
              <p:ext uri="{D42A27DB-BD31-4B8C-83A1-F6EECF244321}">
                <p14:modId xmlns:p14="http://schemas.microsoft.com/office/powerpoint/2010/main" val="3410743829"/>
              </p:ext>
            </p:extLst>
          </p:nvPr>
        </p:nvGraphicFramePr>
        <p:xfrm>
          <a:off x="4648200" y="1893498"/>
          <a:ext cx="4038600" cy="4525963"/>
        </p:xfrm>
        <a:graphic>
          <a:graphicData uri="http://schemas.openxmlformats.org/drawingml/2006/table">
            <a:tbl>
              <a:tblPr/>
              <a:tblGrid>
                <a:gridCol w="4038600">
                  <a:extLst>
                    <a:ext uri="{9D8B030D-6E8A-4147-A177-3AD203B41FA5}">
                      <a16:colId xmlns:a16="http://schemas.microsoft.com/office/drawing/2014/main" val="133133141"/>
                    </a:ext>
                  </a:extLst>
                </a:gridCol>
              </a:tblGrid>
              <a:tr h="452596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insert into vote values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('Nader', 'Palm Beach', 2342);</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insert into vote values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  ('Bush', 'Palm Beach', 2343);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id-ID"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rPr>
                        <a:t>commit;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6745497"/>
                  </a:ext>
                </a:extLst>
              </a:tr>
            </a:tbl>
          </a:graphicData>
        </a:graphic>
      </p:graphicFrame>
      <p:sp>
        <p:nvSpPr>
          <p:cNvPr id="7" name="Text Box 15"/>
          <p:cNvSpPr txBox="1">
            <a:spLocks noChangeArrowheads="1"/>
          </p:cNvSpPr>
          <p:nvPr/>
        </p:nvSpPr>
        <p:spPr bwMode="auto">
          <a:xfrm>
            <a:off x="3724453" y="5446593"/>
            <a:ext cx="78422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sz="7200" b="1" dirty="0">
                <a:solidFill>
                  <a:srgbClr val="F90F47"/>
                </a:solidFill>
              </a:rPr>
              <a:t>A</a:t>
            </a:r>
          </a:p>
        </p:txBody>
      </p:sp>
      <p:sp>
        <p:nvSpPr>
          <p:cNvPr id="8" name="Text Box 16"/>
          <p:cNvSpPr txBox="1">
            <a:spLocks noChangeArrowheads="1"/>
          </p:cNvSpPr>
          <p:nvPr/>
        </p:nvSpPr>
        <p:spPr bwMode="auto">
          <a:xfrm>
            <a:off x="7930667" y="5395793"/>
            <a:ext cx="8032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id-ID" sz="7200" b="1">
                <a:solidFill>
                  <a:srgbClr val="F90F47"/>
                </a:solidFill>
              </a:rPr>
              <a:t>B</a:t>
            </a:r>
          </a:p>
        </p:txBody>
      </p:sp>
    </p:spTree>
    <p:extLst>
      <p:ext uri="{BB962C8B-B14F-4D97-AF65-F5344CB8AC3E}">
        <p14:creationId xmlns:p14="http://schemas.microsoft.com/office/powerpoint/2010/main" val="729778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 this case records are inserted by a </a:t>
            </a:r>
            <a:r>
              <a:rPr lang="en-US" dirty="0" err="1"/>
              <a:t>commited</a:t>
            </a:r>
            <a:r>
              <a:rPr lang="en-US" dirty="0"/>
              <a:t> transaction while another transaction is </a:t>
            </a:r>
            <a:r>
              <a:rPr lang="en-US" dirty="0" err="1"/>
              <a:t>processsing</a:t>
            </a:r>
            <a:r>
              <a:rPr lang="en-US" dirty="0"/>
              <a:t> records that match the information inserted.</a:t>
            </a:r>
          </a:p>
          <a:p>
            <a:r>
              <a:rPr lang="en-US" dirty="0"/>
              <a:t>The new records are called phantom records since they appear out of nowhere.</a:t>
            </a:r>
          </a:p>
          <a:p>
            <a:endParaRPr lang="id-ID" dirty="0"/>
          </a:p>
        </p:txBody>
      </p:sp>
      <p:sp>
        <p:nvSpPr>
          <p:cNvPr id="3" name="Title 2"/>
          <p:cNvSpPr>
            <a:spLocks noGrp="1"/>
          </p:cNvSpPr>
          <p:nvPr>
            <p:ph type="title"/>
          </p:nvPr>
        </p:nvSpPr>
        <p:spPr/>
        <p:txBody>
          <a:bodyPr/>
          <a:lstStyle/>
          <a:p>
            <a:r>
              <a:rPr lang="id-ID" dirty="0"/>
              <a:t>Phantom Read Cont’d</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346592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ltLang="id-ID" dirty="0">
                <a:solidFill>
                  <a:srgbClr val="F90F47"/>
                </a:solidFill>
              </a:rPr>
              <a:t>Problems: </a:t>
            </a:r>
            <a:r>
              <a:rPr lang="en-US" altLang="id-ID" dirty="0"/>
              <a:t>Lost update, Dirty Read, and Phantom Read</a:t>
            </a:r>
          </a:p>
          <a:p>
            <a:r>
              <a:rPr lang="en-US" altLang="id-ID" dirty="0"/>
              <a:t>All three of these problems could have been avoided if only one transaction was allowed to run at a time. </a:t>
            </a:r>
            <a:r>
              <a:rPr lang="en-US" altLang="id-ID" dirty="0">
                <a:solidFill>
                  <a:srgbClr val="F90F47"/>
                </a:solidFill>
              </a:rPr>
              <a:t>Of course this is practically impossible. </a:t>
            </a:r>
          </a:p>
          <a:p>
            <a:r>
              <a:rPr lang="en-US" altLang="id-ID" dirty="0"/>
              <a:t>So the responsibility of the database system is to ensure that transactions running at the same time seem to be running in serial, one after the next.</a:t>
            </a:r>
          </a:p>
          <a:p>
            <a:endParaRPr lang="id-ID" dirty="0"/>
          </a:p>
        </p:txBody>
      </p:sp>
      <p:sp>
        <p:nvSpPr>
          <p:cNvPr id="3" name="Title 2"/>
          <p:cNvSpPr>
            <a:spLocks noGrp="1"/>
          </p:cNvSpPr>
          <p:nvPr>
            <p:ph type="title"/>
          </p:nvPr>
        </p:nvSpPr>
        <p:spPr/>
        <p:txBody>
          <a:bodyPr/>
          <a:lstStyle/>
          <a:p>
            <a:r>
              <a:rPr lang="id-ID" dirty="0"/>
              <a:t>Conclusion</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1598895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21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760" y="2295832"/>
            <a:ext cx="8326438" cy="3019118"/>
          </a:xfrm>
        </p:spPr>
        <p:txBody>
          <a:bodyPr/>
          <a:lstStyle/>
          <a:p>
            <a:pPr marL="0" indent="0">
              <a:buNone/>
            </a:pPr>
            <a:r>
              <a:rPr lang="id-ID" dirty="0"/>
              <a:t>Ilustration:</a:t>
            </a:r>
          </a:p>
          <a:p>
            <a:pPr>
              <a:buFont typeface="Arial" panose="020B0604020202020204" pitchFamily="34" charset="0"/>
              <a:buChar char="•"/>
            </a:pPr>
            <a:r>
              <a:rPr lang="id-ID" dirty="0"/>
              <a:t>A bank application can be used by several users on centralized database</a:t>
            </a:r>
          </a:p>
          <a:p>
            <a:pPr>
              <a:buFont typeface="Arial" panose="020B0604020202020204" pitchFamily="34" charset="0"/>
              <a:buChar char="•"/>
            </a:pPr>
            <a:r>
              <a:rPr lang="id-ID" dirty="0"/>
              <a:t>The tables are:</a:t>
            </a:r>
          </a:p>
          <a:p>
            <a:pPr lvl="1">
              <a:buFont typeface="Arial" panose="020B0604020202020204" pitchFamily="34" charset="0"/>
              <a:buChar char="•"/>
            </a:pPr>
            <a:r>
              <a:rPr lang="id-ID" dirty="0"/>
              <a:t>Account (account_no, customer_name, balance)</a:t>
            </a:r>
          </a:p>
          <a:p>
            <a:pPr lvl="1">
              <a:buFont typeface="Arial" panose="020B0604020202020204" pitchFamily="34" charset="0"/>
              <a:buChar char="•"/>
            </a:pPr>
            <a:r>
              <a:rPr lang="id-ID" dirty="0"/>
              <a:t>Deposit (deposit_no, deposit_date, account_no, deposit_amount)</a:t>
            </a:r>
          </a:p>
          <a:p>
            <a:pPr lvl="1">
              <a:buFont typeface="Arial" panose="020B0604020202020204" pitchFamily="34" charset="0"/>
              <a:buChar char="•"/>
            </a:pPr>
            <a:r>
              <a:rPr lang="id-ID" dirty="0"/>
              <a:t>Withdrawal (witdhdrawal_no, withdrawal_date, account_no, withdrawal_amount)</a:t>
            </a:r>
          </a:p>
          <a:p>
            <a:pPr>
              <a:buFont typeface="Arial" panose="020B0604020202020204" pitchFamily="34" charset="0"/>
              <a:buChar char="•"/>
            </a:pPr>
            <a:r>
              <a:rPr lang="id-ID" dirty="0"/>
              <a:t>For example: IDR 1,000,000 is taken from account_no “007” which have balance IDR 1,500,000 by two different users.</a:t>
            </a:r>
          </a:p>
        </p:txBody>
      </p:sp>
      <p:sp>
        <p:nvSpPr>
          <p:cNvPr id="3" name="Title 2"/>
          <p:cNvSpPr>
            <a:spLocks noGrp="1"/>
          </p:cNvSpPr>
          <p:nvPr>
            <p:ph type="title"/>
          </p:nvPr>
        </p:nvSpPr>
        <p:spPr/>
        <p:txBody>
          <a:bodyPr/>
          <a:lstStyle/>
          <a:p>
            <a:r>
              <a:rPr lang="id-ID" dirty="0"/>
              <a:t>Example 1 : Centralized Database</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310259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342900" indent="-342900">
              <a:buFont typeface="+mj-lt"/>
              <a:buAutoNum type="arabicPeriod"/>
            </a:pPr>
            <a:r>
              <a:rPr lang="id-ID" sz="1650" b="1" dirty="0"/>
              <a:t>Read account data</a:t>
            </a:r>
          </a:p>
          <a:p>
            <a:pPr marL="342900" indent="-342900">
              <a:buFont typeface="+mj-lt"/>
              <a:buAutoNum type="arabicPeriod"/>
            </a:pPr>
            <a:r>
              <a:rPr lang="id-ID" sz="1650" b="1" dirty="0"/>
              <a:t>Check balance</a:t>
            </a:r>
            <a:br>
              <a:rPr lang="id-ID" sz="1650" dirty="0"/>
            </a:br>
            <a:r>
              <a:rPr lang="id-ID" sz="1650" dirty="0"/>
              <a:t>SELECT balance FROM account WHERE account_no = “007”;</a:t>
            </a:r>
          </a:p>
          <a:p>
            <a:pPr marL="342900" indent="-342900">
              <a:buFont typeface="+mj-lt"/>
              <a:buAutoNum type="arabicPeriod"/>
            </a:pPr>
            <a:r>
              <a:rPr lang="id-ID" sz="1650" b="1" dirty="0"/>
              <a:t>If balance is sufficient, update balance; otherwise process end.</a:t>
            </a:r>
            <a:br>
              <a:rPr lang="id-ID" sz="1650" dirty="0"/>
            </a:br>
            <a:r>
              <a:rPr lang="id-ID" sz="1650" dirty="0"/>
              <a:t>UPDATE account SET balance = balance – 1000000 WHERE account_no = “007”;</a:t>
            </a:r>
          </a:p>
          <a:p>
            <a:pPr marL="342900" indent="-342900">
              <a:buFont typeface="+mj-lt"/>
              <a:buAutoNum type="arabicPeriod"/>
            </a:pPr>
            <a:r>
              <a:rPr lang="id-ID" sz="1650" b="1" dirty="0"/>
              <a:t>Save data to withdarawal table.</a:t>
            </a:r>
            <a:br>
              <a:rPr lang="id-ID" sz="1650" dirty="0"/>
            </a:br>
            <a:r>
              <a:rPr lang="id-ID" sz="1650" dirty="0"/>
              <a:t>INSERT INTO withdrawal VALUES (“W324”, “March,-14-2017”, “007”, 1000000);</a:t>
            </a:r>
          </a:p>
          <a:p>
            <a:pPr marL="342900" indent="-342900">
              <a:buFont typeface="+mj-lt"/>
              <a:buAutoNum type="arabicPeriod"/>
            </a:pPr>
            <a:r>
              <a:rPr lang="id-ID" sz="1650" b="1" dirty="0"/>
              <a:t>COMMIT;</a:t>
            </a:r>
          </a:p>
        </p:txBody>
      </p:sp>
      <p:sp>
        <p:nvSpPr>
          <p:cNvPr id="3" name="Title 2"/>
          <p:cNvSpPr>
            <a:spLocks noGrp="1"/>
          </p:cNvSpPr>
          <p:nvPr>
            <p:ph type="title"/>
          </p:nvPr>
        </p:nvSpPr>
        <p:spPr/>
        <p:txBody>
          <a:bodyPr/>
          <a:lstStyle/>
          <a:p>
            <a:pPr algn="ctr"/>
            <a:r>
              <a:rPr lang="id-ID" dirty="0"/>
              <a:t>... Program Written ...</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261073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21"/>
            <p:extLst>
              <p:ext uri="{D42A27DB-BD31-4B8C-83A1-F6EECF244321}">
                <p14:modId xmlns:p14="http://schemas.microsoft.com/office/powerpoint/2010/main" val="2249975947"/>
              </p:ext>
            </p:extLst>
          </p:nvPr>
        </p:nvGraphicFramePr>
        <p:xfrm>
          <a:off x="365125" y="2673834"/>
          <a:ext cx="4035028" cy="2484120"/>
        </p:xfrm>
        <a:graphic>
          <a:graphicData uri="http://schemas.openxmlformats.org/drawingml/2006/table">
            <a:tbl>
              <a:tblPr firstRow="1" bandRow="1">
                <a:tableStyleId>{5C22544A-7EE6-4342-B048-85BDC9FD1C3A}</a:tableStyleId>
              </a:tblPr>
              <a:tblGrid>
                <a:gridCol w="2017514">
                  <a:extLst>
                    <a:ext uri="{9D8B030D-6E8A-4147-A177-3AD203B41FA5}">
                      <a16:colId xmlns:a16="http://schemas.microsoft.com/office/drawing/2014/main" val="1556363327"/>
                    </a:ext>
                  </a:extLst>
                </a:gridCol>
                <a:gridCol w="2017514">
                  <a:extLst>
                    <a:ext uri="{9D8B030D-6E8A-4147-A177-3AD203B41FA5}">
                      <a16:colId xmlns:a16="http://schemas.microsoft.com/office/drawing/2014/main" val="459512801"/>
                    </a:ext>
                  </a:extLst>
                </a:gridCol>
              </a:tblGrid>
              <a:tr h="278130">
                <a:tc>
                  <a:txBody>
                    <a:bodyPr/>
                    <a:lstStyle/>
                    <a:p>
                      <a:pPr algn="ctr"/>
                      <a:r>
                        <a:rPr lang="id-ID" sz="1400" dirty="0"/>
                        <a:t>User #1</a:t>
                      </a:r>
                    </a:p>
                  </a:txBody>
                  <a:tcPr marL="68580" marR="68580" marT="34290" marB="34290"/>
                </a:tc>
                <a:tc>
                  <a:txBody>
                    <a:bodyPr/>
                    <a:lstStyle/>
                    <a:p>
                      <a:pPr algn="ctr"/>
                      <a:r>
                        <a:rPr lang="id-ID" sz="1400" dirty="0"/>
                        <a:t>User #2</a:t>
                      </a:r>
                    </a:p>
                  </a:txBody>
                  <a:tcPr marL="68580" marR="68580" marT="34290" marB="34290"/>
                </a:tc>
                <a:extLst>
                  <a:ext uri="{0D108BD9-81ED-4DB2-BD59-A6C34878D82A}">
                    <a16:rowId xmlns:a16="http://schemas.microsoft.com/office/drawing/2014/main" val="1186444396"/>
                  </a:ext>
                </a:extLst>
              </a:tr>
              <a:tr h="2125980">
                <a:tc>
                  <a:txBody>
                    <a:bodyPr/>
                    <a:lstStyle/>
                    <a:p>
                      <a:pPr algn="r"/>
                      <a:r>
                        <a:rPr lang="id-ID" sz="1400" dirty="0"/>
                        <a:t>T1: read data</a:t>
                      </a:r>
                    </a:p>
                    <a:p>
                      <a:pPr algn="r"/>
                      <a:r>
                        <a:rPr lang="id-ID" sz="1400" dirty="0"/>
                        <a:t>T2:</a:t>
                      </a:r>
                      <a:r>
                        <a:rPr lang="id-ID" sz="1400" baseline="0" dirty="0"/>
                        <a:t> select</a:t>
                      </a:r>
                    </a:p>
                    <a:p>
                      <a:pPr algn="r"/>
                      <a:endParaRPr lang="id-ID" sz="1400" baseline="0" dirty="0"/>
                    </a:p>
                    <a:p>
                      <a:pPr algn="r"/>
                      <a:endParaRPr lang="id-ID" sz="1400" baseline="0" dirty="0"/>
                    </a:p>
                    <a:p>
                      <a:pPr algn="r"/>
                      <a:r>
                        <a:rPr lang="id-ID" sz="1400" baseline="0" dirty="0"/>
                        <a:t>T5: update</a:t>
                      </a:r>
                    </a:p>
                    <a:p>
                      <a:pPr algn="r"/>
                      <a:r>
                        <a:rPr lang="id-ID" sz="1400" baseline="0" dirty="0"/>
                        <a:t>T6: insert</a:t>
                      </a:r>
                    </a:p>
                    <a:p>
                      <a:pPr algn="r"/>
                      <a:endParaRPr lang="id-ID" sz="1400" baseline="0" dirty="0"/>
                    </a:p>
                    <a:p>
                      <a:pPr algn="r"/>
                      <a:endParaRPr lang="id-ID" sz="1400" baseline="0" dirty="0"/>
                    </a:p>
                    <a:p>
                      <a:pPr algn="r"/>
                      <a:endParaRPr lang="id-ID" sz="1400" baseline="0" dirty="0"/>
                    </a:p>
                    <a:p>
                      <a:pPr algn="r"/>
                      <a:r>
                        <a:rPr lang="id-ID" sz="1400" baseline="0" dirty="0"/>
                        <a:t>T10: commit</a:t>
                      </a:r>
                      <a:endParaRPr lang="id-ID" sz="1400" dirty="0"/>
                    </a:p>
                  </a:txBody>
                  <a:tcPr marL="68580" marR="68580" marT="34290" marB="34290"/>
                </a:tc>
                <a:tc>
                  <a:txBody>
                    <a:bodyPr/>
                    <a:lstStyle/>
                    <a:p>
                      <a:endParaRPr lang="id-ID" sz="1400" dirty="0"/>
                    </a:p>
                    <a:p>
                      <a:endParaRPr lang="id-ID" sz="1400" dirty="0"/>
                    </a:p>
                    <a:p>
                      <a:r>
                        <a:rPr lang="id-ID" sz="1400" dirty="0"/>
                        <a:t>T3: read data</a:t>
                      </a:r>
                    </a:p>
                    <a:p>
                      <a:r>
                        <a:rPr lang="id-ID" sz="1400" dirty="0"/>
                        <a:t>T4: select</a:t>
                      </a:r>
                    </a:p>
                    <a:p>
                      <a:endParaRPr lang="id-ID" sz="1400" dirty="0"/>
                    </a:p>
                    <a:p>
                      <a:endParaRPr lang="id-ID" sz="1400" dirty="0"/>
                    </a:p>
                    <a:p>
                      <a:r>
                        <a:rPr lang="id-ID" sz="1400" dirty="0"/>
                        <a:t>T7: update</a:t>
                      </a:r>
                    </a:p>
                    <a:p>
                      <a:r>
                        <a:rPr lang="id-ID" sz="1400" dirty="0"/>
                        <a:t>T8: insert</a:t>
                      </a:r>
                    </a:p>
                    <a:p>
                      <a:r>
                        <a:rPr lang="id-ID" sz="1400" dirty="0"/>
                        <a:t>T9: commit</a:t>
                      </a:r>
                    </a:p>
                    <a:p>
                      <a:endParaRPr lang="id-ID" sz="1400" dirty="0"/>
                    </a:p>
                  </a:txBody>
                  <a:tcPr marL="68580" marR="68580" marT="34290" marB="34290"/>
                </a:tc>
                <a:extLst>
                  <a:ext uri="{0D108BD9-81ED-4DB2-BD59-A6C34878D82A}">
                    <a16:rowId xmlns:a16="http://schemas.microsoft.com/office/drawing/2014/main" val="3715514847"/>
                  </a:ext>
                </a:extLst>
              </a:tr>
            </a:tbl>
          </a:graphicData>
        </a:graphic>
      </p:graphicFrame>
      <p:sp>
        <p:nvSpPr>
          <p:cNvPr id="3" name="Title 2"/>
          <p:cNvSpPr>
            <a:spLocks noGrp="1"/>
          </p:cNvSpPr>
          <p:nvPr>
            <p:ph type="title"/>
          </p:nvPr>
        </p:nvSpPr>
        <p:spPr/>
        <p:txBody>
          <a:bodyPr/>
          <a:lstStyle/>
          <a:p>
            <a:r>
              <a:rPr lang="id-ID" dirty="0"/>
              <a:t>Concurrent Processing Mechanism</a:t>
            </a:r>
          </a:p>
        </p:txBody>
      </p:sp>
      <p:sp>
        <p:nvSpPr>
          <p:cNvPr id="5" name="Text Placeholder 4"/>
          <p:cNvSpPr>
            <a:spLocks noGrp="1"/>
          </p:cNvSpPr>
          <p:nvPr>
            <p:ph type="body" sz="quarter" idx="17"/>
          </p:nvPr>
        </p:nvSpPr>
        <p:spPr/>
        <p:txBody>
          <a:bodyPr/>
          <a:lstStyle/>
          <a:p>
            <a:endParaRPr lang="id-ID"/>
          </a:p>
        </p:txBody>
      </p:sp>
      <p:sp>
        <p:nvSpPr>
          <p:cNvPr id="11" name="TextBox 10"/>
          <p:cNvSpPr txBox="1"/>
          <p:nvPr/>
        </p:nvSpPr>
        <p:spPr>
          <a:xfrm>
            <a:off x="4528345" y="2340493"/>
            <a:ext cx="4205597" cy="207749"/>
          </a:xfrm>
          <a:prstGeom prst="rect">
            <a:avLst/>
          </a:prstGeom>
          <a:ln>
            <a:noFill/>
          </a:ln>
        </p:spPr>
        <p:txBody>
          <a:bodyPr wrap="square" rtlCol="0">
            <a:spAutoFit/>
          </a:bodyPr>
          <a:lstStyle/>
          <a:p>
            <a:endParaRPr lang="id-ID" sz="750" dirty="0"/>
          </a:p>
        </p:txBody>
      </p:sp>
      <p:sp>
        <p:nvSpPr>
          <p:cNvPr id="12" name="TextBox 11"/>
          <p:cNvSpPr txBox="1"/>
          <p:nvPr/>
        </p:nvSpPr>
        <p:spPr>
          <a:xfrm>
            <a:off x="4528345" y="2381250"/>
            <a:ext cx="4035425" cy="3012363"/>
          </a:xfrm>
          <a:prstGeom prst="rect">
            <a:avLst/>
          </a:prstGeom>
          <a:ln>
            <a:noFill/>
          </a:ln>
        </p:spPr>
        <p:txBody>
          <a:bodyPr wrap="square" rtlCol="0">
            <a:spAutoFit/>
          </a:bodyPr>
          <a:lstStyle/>
          <a:p>
            <a:pPr algn="l"/>
            <a:r>
              <a:rPr lang="id-ID" sz="1725" b="0" dirty="0">
                <a:solidFill>
                  <a:schemeClr val="tx1"/>
                </a:solidFill>
              </a:rPr>
              <a:t>If the process sequence is described as following table, then both (user) action can be executed, although when the user #2 is withdrawing, the balance account is no longer sufficient.</a:t>
            </a:r>
          </a:p>
          <a:p>
            <a:pPr algn="l"/>
            <a:r>
              <a:rPr lang="id-ID" sz="1725" dirty="0">
                <a:solidFill>
                  <a:schemeClr val="tx1"/>
                </a:solidFill>
              </a:rPr>
              <a:t>WHY?</a:t>
            </a:r>
          </a:p>
          <a:p>
            <a:pPr algn="l"/>
            <a:r>
              <a:rPr lang="id-ID" sz="1725" b="0" dirty="0">
                <a:solidFill>
                  <a:schemeClr val="tx1"/>
                </a:solidFill>
              </a:rPr>
              <a:t>in T4, balance is still read as 1500000, because update process is executed when T5</a:t>
            </a:r>
          </a:p>
          <a:p>
            <a:pPr algn="l"/>
            <a:r>
              <a:rPr lang="id-ID" sz="1725" dirty="0">
                <a:solidFill>
                  <a:schemeClr val="tx1"/>
                </a:solidFill>
              </a:rPr>
              <a:t>THIS CAN HAPPEN </a:t>
            </a:r>
            <a:r>
              <a:rPr lang="id-ID" sz="1725" b="0" dirty="0">
                <a:solidFill>
                  <a:schemeClr val="tx1"/>
                </a:solidFill>
              </a:rPr>
              <a:t>because the process is not treated as “</a:t>
            </a:r>
            <a:r>
              <a:rPr lang="id-ID" sz="1725" b="0" dirty="0">
                <a:solidFill>
                  <a:srgbClr val="FF0000"/>
                </a:solidFill>
              </a:rPr>
              <a:t>a transaction</a:t>
            </a:r>
            <a:r>
              <a:rPr lang="id-ID" sz="1725" b="0" dirty="0">
                <a:solidFill>
                  <a:schemeClr val="tx1"/>
                </a:solidFill>
              </a:rPr>
              <a:t>”</a:t>
            </a:r>
          </a:p>
        </p:txBody>
      </p:sp>
    </p:spTree>
    <p:extLst>
      <p:ext uri="{BB962C8B-B14F-4D97-AF65-F5344CB8AC3E}">
        <p14:creationId xmlns:p14="http://schemas.microsoft.com/office/powerpoint/2010/main" val="407123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4"/>
            <p:extLst>
              <p:ext uri="{D42A27DB-BD31-4B8C-83A1-F6EECF244321}">
                <p14:modId xmlns:p14="http://schemas.microsoft.com/office/powerpoint/2010/main" val="965364016"/>
              </p:ext>
            </p:extLst>
          </p:nvPr>
        </p:nvGraphicFramePr>
        <p:xfrm>
          <a:off x="365522" y="2379391"/>
          <a:ext cx="3632191" cy="3124200"/>
        </p:xfrm>
        <a:graphic>
          <a:graphicData uri="http://schemas.openxmlformats.org/drawingml/2006/table">
            <a:tbl>
              <a:tblPr firstRow="1" bandRow="1">
                <a:tableStyleId>{5C22544A-7EE6-4342-B048-85BDC9FD1C3A}</a:tableStyleId>
              </a:tblPr>
              <a:tblGrid>
                <a:gridCol w="1925295">
                  <a:extLst>
                    <a:ext uri="{9D8B030D-6E8A-4147-A177-3AD203B41FA5}">
                      <a16:colId xmlns:a16="http://schemas.microsoft.com/office/drawing/2014/main" val="3289785508"/>
                    </a:ext>
                  </a:extLst>
                </a:gridCol>
                <a:gridCol w="1706896">
                  <a:extLst>
                    <a:ext uri="{9D8B030D-6E8A-4147-A177-3AD203B41FA5}">
                      <a16:colId xmlns:a16="http://schemas.microsoft.com/office/drawing/2014/main" val="2305245384"/>
                    </a:ext>
                  </a:extLst>
                </a:gridCol>
              </a:tblGrid>
              <a:tr h="276767">
                <a:tc>
                  <a:txBody>
                    <a:bodyPr/>
                    <a:lstStyle/>
                    <a:p>
                      <a:r>
                        <a:rPr lang="id-ID" sz="1400" dirty="0"/>
                        <a:t>User #1</a:t>
                      </a:r>
                    </a:p>
                  </a:txBody>
                  <a:tcPr marL="68580" marR="68580" marT="34290" marB="34290"/>
                </a:tc>
                <a:tc>
                  <a:txBody>
                    <a:bodyPr/>
                    <a:lstStyle/>
                    <a:p>
                      <a:r>
                        <a:rPr lang="id-ID" sz="1400" dirty="0"/>
                        <a:t>User #2</a:t>
                      </a:r>
                    </a:p>
                  </a:txBody>
                  <a:tcPr marL="68580" marR="68580" marT="34290" marB="34290"/>
                </a:tc>
                <a:extLst>
                  <a:ext uri="{0D108BD9-81ED-4DB2-BD59-A6C34878D82A}">
                    <a16:rowId xmlns:a16="http://schemas.microsoft.com/office/drawing/2014/main" val="976742561"/>
                  </a:ext>
                </a:extLst>
              </a:tr>
              <a:tr h="2743200">
                <a:tc>
                  <a:txBody>
                    <a:bodyPr/>
                    <a:lstStyle/>
                    <a:p>
                      <a:r>
                        <a:rPr lang="id-ID" sz="1400" dirty="0"/>
                        <a:t>T1: read data</a:t>
                      </a:r>
                    </a:p>
                    <a:p>
                      <a:r>
                        <a:rPr lang="id-ID" sz="1400" dirty="0"/>
                        <a:t>T2: </a:t>
                      </a:r>
                    </a:p>
                    <a:p>
                      <a:endParaRPr lang="id-ID" sz="1400" dirty="0"/>
                    </a:p>
                    <a:p>
                      <a:endParaRPr lang="id-ID" sz="1400" dirty="0"/>
                    </a:p>
                    <a:p>
                      <a:endParaRPr lang="id-ID" sz="1400" dirty="0"/>
                    </a:p>
                    <a:p>
                      <a:endParaRPr lang="id-ID" sz="1400" dirty="0"/>
                    </a:p>
                    <a:p>
                      <a:endParaRPr lang="id-ID" sz="1400" dirty="0"/>
                    </a:p>
                    <a:p>
                      <a:endParaRPr lang="id-ID" sz="1400" dirty="0"/>
                    </a:p>
                  </a:txBody>
                  <a:tcPr marL="68580" marR="68580" marT="34290" marB="34290"/>
                </a:tc>
                <a:tc>
                  <a:txBody>
                    <a:bodyPr/>
                    <a:lstStyle/>
                    <a:p>
                      <a:endParaRPr lang="id-ID" sz="1400" dirty="0"/>
                    </a:p>
                    <a:p>
                      <a:endParaRPr lang="id-ID" sz="1400" dirty="0"/>
                    </a:p>
                    <a:p>
                      <a:endParaRPr lang="id-ID" sz="1400" dirty="0"/>
                    </a:p>
                    <a:p>
                      <a:endParaRPr lang="id-ID" sz="1400" dirty="0"/>
                    </a:p>
                    <a:p>
                      <a:endParaRPr lang="id-ID" sz="1400" dirty="0"/>
                    </a:p>
                    <a:p>
                      <a:endParaRPr lang="id-ID" sz="1400" dirty="0"/>
                    </a:p>
                    <a:p>
                      <a:r>
                        <a:rPr lang="id-ID" sz="1400" dirty="0"/>
                        <a:t>T3</a:t>
                      </a:r>
                      <a:r>
                        <a:rPr lang="id-ID" sz="1400" baseline="0" dirty="0"/>
                        <a:t>: read data</a:t>
                      </a:r>
                    </a:p>
                    <a:p>
                      <a:r>
                        <a:rPr lang="id-ID" sz="1400" baseline="0" dirty="0"/>
                        <a:t>T4: </a:t>
                      </a:r>
                    </a:p>
                    <a:p>
                      <a:endParaRPr lang="id-ID" sz="1400" baseline="0" dirty="0"/>
                    </a:p>
                    <a:p>
                      <a:endParaRPr lang="id-ID" sz="1400" baseline="0" dirty="0"/>
                    </a:p>
                    <a:p>
                      <a:endParaRPr lang="id-ID" sz="1400" baseline="0" dirty="0"/>
                    </a:p>
                    <a:p>
                      <a:endParaRPr lang="id-ID" sz="1400" baseline="0" dirty="0"/>
                    </a:p>
                    <a:p>
                      <a:endParaRPr lang="id-ID" sz="1400" dirty="0"/>
                    </a:p>
                  </a:txBody>
                  <a:tcPr marL="68580" marR="68580" marT="34290" marB="34290"/>
                </a:tc>
                <a:extLst>
                  <a:ext uri="{0D108BD9-81ED-4DB2-BD59-A6C34878D82A}">
                    <a16:rowId xmlns:a16="http://schemas.microsoft.com/office/drawing/2014/main" val="1826001918"/>
                  </a:ext>
                </a:extLst>
              </a:tr>
            </a:tbl>
          </a:graphicData>
        </a:graphic>
      </p:graphicFrame>
      <p:sp>
        <p:nvSpPr>
          <p:cNvPr id="6" name="Title 5"/>
          <p:cNvSpPr>
            <a:spLocks noGrp="1"/>
          </p:cNvSpPr>
          <p:nvPr>
            <p:ph type="title"/>
          </p:nvPr>
        </p:nvSpPr>
        <p:spPr/>
        <p:txBody>
          <a:bodyPr/>
          <a:lstStyle/>
          <a:p>
            <a:r>
              <a:rPr lang="id-ID" dirty="0"/>
              <a:t>it should be</a:t>
            </a:r>
          </a:p>
        </p:txBody>
      </p:sp>
      <p:sp>
        <p:nvSpPr>
          <p:cNvPr id="8" name="Text Placeholder 7"/>
          <p:cNvSpPr>
            <a:spLocks noGrp="1"/>
          </p:cNvSpPr>
          <p:nvPr>
            <p:ph type="body" sz="quarter" idx="17"/>
          </p:nvPr>
        </p:nvSpPr>
        <p:spPr/>
        <p:txBody>
          <a:bodyPr/>
          <a:lstStyle/>
          <a:p>
            <a:endParaRPr lang="id-ID"/>
          </a:p>
        </p:txBody>
      </p:sp>
      <p:sp>
        <p:nvSpPr>
          <p:cNvPr id="10" name="TextBox 9"/>
          <p:cNvSpPr txBox="1"/>
          <p:nvPr/>
        </p:nvSpPr>
        <p:spPr>
          <a:xfrm>
            <a:off x="769436" y="2948104"/>
            <a:ext cx="819615" cy="923330"/>
          </a:xfrm>
          <a:prstGeom prst="rect">
            <a:avLst/>
          </a:prstGeom>
          <a:solidFill>
            <a:schemeClr val="accent6">
              <a:lumMod val="60000"/>
              <a:lumOff val="40000"/>
              <a:alpha val="32000"/>
            </a:schemeClr>
          </a:solidFill>
          <a:ln>
            <a:solidFill>
              <a:schemeClr val="accent6">
                <a:lumMod val="60000"/>
                <a:lumOff val="40000"/>
              </a:schemeClr>
            </a:solidFill>
          </a:ln>
        </p:spPr>
        <p:txBody>
          <a:bodyPr wrap="square" rtlCol="0">
            <a:spAutoFit/>
          </a:bodyPr>
          <a:lstStyle/>
          <a:p>
            <a:pPr algn="l"/>
            <a:r>
              <a:rPr lang="id-ID" sz="1350" b="0" dirty="0">
                <a:solidFill>
                  <a:schemeClr val="tx1"/>
                </a:solidFill>
              </a:rPr>
              <a:t>select</a:t>
            </a:r>
          </a:p>
          <a:p>
            <a:pPr algn="l"/>
            <a:r>
              <a:rPr lang="id-ID" sz="1350" b="0" dirty="0">
                <a:solidFill>
                  <a:schemeClr val="tx1"/>
                </a:solidFill>
              </a:rPr>
              <a:t>update</a:t>
            </a:r>
          </a:p>
          <a:p>
            <a:pPr algn="l"/>
            <a:r>
              <a:rPr lang="id-ID" sz="1350" b="0" dirty="0">
                <a:solidFill>
                  <a:schemeClr val="tx1"/>
                </a:solidFill>
              </a:rPr>
              <a:t>insert</a:t>
            </a:r>
          </a:p>
          <a:p>
            <a:pPr algn="l"/>
            <a:r>
              <a:rPr lang="id-ID" sz="1350" b="0" dirty="0">
                <a:solidFill>
                  <a:schemeClr val="tx1"/>
                </a:solidFill>
              </a:rPr>
              <a:t>commit</a:t>
            </a:r>
          </a:p>
        </p:txBody>
      </p:sp>
      <p:sp>
        <p:nvSpPr>
          <p:cNvPr id="11" name="TextBox 10"/>
          <p:cNvSpPr txBox="1"/>
          <p:nvPr/>
        </p:nvSpPr>
        <p:spPr>
          <a:xfrm>
            <a:off x="2640051" y="4190561"/>
            <a:ext cx="819615" cy="923330"/>
          </a:xfrm>
          <a:prstGeom prst="rect">
            <a:avLst/>
          </a:prstGeom>
          <a:solidFill>
            <a:schemeClr val="accent6">
              <a:lumMod val="60000"/>
              <a:lumOff val="40000"/>
              <a:alpha val="32000"/>
            </a:schemeClr>
          </a:solidFill>
          <a:ln>
            <a:solidFill>
              <a:schemeClr val="accent6">
                <a:lumMod val="60000"/>
                <a:lumOff val="40000"/>
              </a:schemeClr>
            </a:solidFill>
          </a:ln>
        </p:spPr>
        <p:txBody>
          <a:bodyPr wrap="square" rtlCol="0">
            <a:spAutoFit/>
          </a:bodyPr>
          <a:lstStyle/>
          <a:p>
            <a:pPr algn="l"/>
            <a:r>
              <a:rPr lang="id-ID" sz="1350" b="0" dirty="0">
                <a:solidFill>
                  <a:schemeClr val="tx1"/>
                </a:solidFill>
              </a:rPr>
              <a:t>select</a:t>
            </a:r>
          </a:p>
          <a:p>
            <a:pPr algn="l"/>
            <a:r>
              <a:rPr lang="id-ID" sz="1350" b="0" dirty="0">
                <a:solidFill>
                  <a:schemeClr val="tx1"/>
                </a:solidFill>
              </a:rPr>
              <a:t>update</a:t>
            </a:r>
          </a:p>
          <a:p>
            <a:pPr algn="l"/>
            <a:r>
              <a:rPr lang="id-ID" sz="1350" b="0" dirty="0">
                <a:solidFill>
                  <a:schemeClr val="tx1"/>
                </a:solidFill>
              </a:rPr>
              <a:t>insert</a:t>
            </a:r>
          </a:p>
          <a:p>
            <a:pPr algn="l"/>
            <a:r>
              <a:rPr lang="id-ID" sz="1350" b="0" dirty="0">
                <a:solidFill>
                  <a:schemeClr val="tx1"/>
                </a:solidFill>
              </a:rPr>
              <a:t>commit</a:t>
            </a:r>
          </a:p>
        </p:txBody>
      </p:sp>
      <p:pic>
        <p:nvPicPr>
          <p:cNvPr id="12" name="Picture 11"/>
          <p:cNvPicPr>
            <a:picLocks noChangeAspect="1"/>
          </p:cNvPicPr>
          <p:nvPr/>
        </p:nvPicPr>
        <p:blipFill>
          <a:blip r:embed="rId2"/>
          <a:stretch>
            <a:fillRect/>
          </a:stretch>
        </p:blipFill>
        <p:spPr>
          <a:xfrm>
            <a:off x="5039945" y="2789187"/>
            <a:ext cx="2464594" cy="2118329"/>
          </a:xfrm>
          <a:prstGeom prst="rect">
            <a:avLst/>
          </a:prstGeom>
        </p:spPr>
      </p:pic>
    </p:spTree>
    <p:extLst>
      <p:ext uri="{BB962C8B-B14F-4D97-AF65-F5344CB8AC3E}">
        <p14:creationId xmlns:p14="http://schemas.microsoft.com/office/powerpoint/2010/main" val="328949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id-ID" dirty="0"/>
              <a:t>Collection, set or group of SQL statement will be treated as an </a:t>
            </a:r>
            <a:r>
              <a:rPr lang="id-ID" b="1" dirty="0"/>
              <a:t>atomic process</a:t>
            </a:r>
            <a:r>
              <a:rPr lang="id-ID" dirty="0"/>
              <a:t>. When a transaction is executed, one or more data items which stored on database tables will be updated. </a:t>
            </a:r>
          </a:p>
          <a:p>
            <a:r>
              <a:rPr lang="en-US" dirty="0"/>
              <a:t>A transaction is a sequence of SQL statements that DBMS treats as a single unit of work. As soon as you connect to the database with </a:t>
            </a:r>
            <a:r>
              <a:rPr lang="en-US" dirty="0" err="1"/>
              <a:t>sqlplus</a:t>
            </a:r>
            <a:r>
              <a:rPr lang="en-US" dirty="0"/>
              <a:t>, a transaction begins. Once the transaction begins, every SQL DML (Data Manipulation Language) statement you issue subsequently becomes a part of this transaction</a:t>
            </a:r>
            <a:r>
              <a:rPr lang="id-ID" dirty="0"/>
              <a:t>.</a:t>
            </a:r>
          </a:p>
        </p:txBody>
      </p:sp>
      <p:sp>
        <p:nvSpPr>
          <p:cNvPr id="3" name="Title 2"/>
          <p:cNvSpPr>
            <a:spLocks noGrp="1"/>
          </p:cNvSpPr>
          <p:nvPr>
            <p:ph type="title"/>
          </p:nvPr>
        </p:nvSpPr>
        <p:spPr/>
        <p:txBody>
          <a:bodyPr/>
          <a:lstStyle/>
          <a:p>
            <a:r>
              <a:rPr lang="id-ID" dirty="0"/>
              <a:t>What is Transaction (Tx)?</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385586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65126" y="1708035"/>
            <a:ext cx="8778874" cy="4025490"/>
          </a:xfrm>
        </p:spPr>
        <p:txBody>
          <a:bodyPr/>
          <a:lstStyle/>
          <a:p>
            <a:pPr marL="0" indent="0">
              <a:buNone/>
            </a:pPr>
            <a:r>
              <a:rPr lang="id-ID" dirty="0"/>
              <a:t>STARTS</a:t>
            </a:r>
          </a:p>
          <a:p>
            <a:pPr lvl="1">
              <a:buFont typeface="Arial" panose="020B0604020202020204" pitchFamily="34" charset="0"/>
              <a:buChar char="•"/>
            </a:pPr>
            <a:r>
              <a:rPr lang="en-US" dirty="0"/>
              <a:t>By the SQL standard, transactions consisting of more than one statement are started by the command </a:t>
            </a:r>
            <a:br>
              <a:rPr lang="en-US" dirty="0"/>
            </a:br>
            <a:r>
              <a:rPr lang="en-US" dirty="0"/>
              <a:t>START TRANSACTION.</a:t>
            </a:r>
          </a:p>
          <a:p>
            <a:pPr lvl="1">
              <a:buFont typeface="Arial" panose="020B0604020202020204" pitchFamily="34" charset="0"/>
              <a:buChar char="•"/>
            </a:pPr>
            <a:r>
              <a:rPr lang="en-US" dirty="0"/>
              <a:t>Each statement issued at the generic query interface is a transaction by itself.</a:t>
            </a:r>
          </a:p>
          <a:p>
            <a:pPr lvl="1">
              <a:buFont typeface="Arial" panose="020B0604020202020204" pitchFamily="34" charset="0"/>
              <a:buChar char="•"/>
            </a:pPr>
            <a:r>
              <a:rPr lang="en-US" dirty="0"/>
              <a:t>In programming interfaces like Embedded SQL or PSM, a transaction begins the first time an SQL statement is executed.</a:t>
            </a:r>
          </a:p>
          <a:p>
            <a:pPr marL="0" indent="0">
              <a:buNone/>
            </a:pPr>
            <a:r>
              <a:rPr lang="id-ID" dirty="0"/>
              <a:t>ENDS</a:t>
            </a:r>
          </a:p>
          <a:p>
            <a:pPr lvl="1">
              <a:buFont typeface="Arial" panose="020B0604020202020204" pitchFamily="34" charset="0"/>
              <a:buChar char="•"/>
            </a:pPr>
            <a:r>
              <a:rPr lang="en-US" dirty="0"/>
              <a:t>The transaction ends in a variety of ways: </a:t>
            </a:r>
            <a:endParaRPr lang="id-ID" dirty="0"/>
          </a:p>
          <a:p>
            <a:pPr marL="896938" lvl="1" indent="-342900">
              <a:buFont typeface="+mj-lt"/>
              <a:buAutoNum type="arabicPeriod"/>
            </a:pPr>
            <a:r>
              <a:rPr lang="en-US" dirty="0"/>
              <a:t>With the SQL COMMIT; statement </a:t>
            </a:r>
            <a:endParaRPr lang="id-ID" dirty="0"/>
          </a:p>
          <a:p>
            <a:pPr marL="896938" lvl="1" indent="-342900">
              <a:buFont typeface="+mj-lt"/>
              <a:buAutoNum type="arabicPeriod"/>
            </a:pPr>
            <a:r>
              <a:rPr lang="en-US" dirty="0"/>
              <a:t>With the SQL ROLLBACK; statement </a:t>
            </a:r>
            <a:endParaRPr lang="id-ID" dirty="0"/>
          </a:p>
          <a:p>
            <a:pPr marL="896938" lvl="1" indent="-342900">
              <a:buFont typeface="+mj-lt"/>
              <a:buAutoNum type="arabicPeriod"/>
            </a:pPr>
            <a:r>
              <a:rPr lang="en-US" dirty="0"/>
              <a:t>When the user ends the session normally, disconnect from the database (implicit commit) </a:t>
            </a:r>
            <a:endParaRPr lang="id-ID" dirty="0"/>
          </a:p>
          <a:p>
            <a:pPr marL="896938" lvl="1" indent="-342900">
              <a:buFont typeface="+mj-lt"/>
              <a:buAutoNum type="arabicPeriod"/>
            </a:pPr>
            <a:r>
              <a:rPr lang="en-US" dirty="0"/>
              <a:t>When the user process crashes (implicit rollback)</a:t>
            </a:r>
            <a:endParaRPr lang="id-ID" dirty="0"/>
          </a:p>
          <a:p>
            <a:pPr marL="896938" lvl="1" indent="-342900">
              <a:buFont typeface="+mj-lt"/>
              <a:buAutoNum type="arabicPeriod"/>
            </a:pPr>
            <a:r>
              <a:rPr lang="en-US" dirty="0"/>
              <a:t>An  exception is generated in the processing of the statements (implicit rollback)</a:t>
            </a:r>
          </a:p>
          <a:p>
            <a:pPr lvl="1">
              <a:buFont typeface="Arial" panose="020B0604020202020204" pitchFamily="34" charset="0"/>
              <a:buChar char="•"/>
            </a:pPr>
            <a:endParaRPr lang="id-ID" dirty="0"/>
          </a:p>
        </p:txBody>
      </p:sp>
      <p:sp>
        <p:nvSpPr>
          <p:cNvPr id="3" name="Title 2"/>
          <p:cNvSpPr>
            <a:spLocks noGrp="1"/>
          </p:cNvSpPr>
          <p:nvPr>
            <p:ph type="title"/>
          </p:nvPr>
        </p:nvSpPr>
        <p:spPr>
          <a:xfrm>
            <a:off x="365126" y="1233183"/>
            <a:ext cx="8326438" cy="641239"/>
          </a:xfrm>
        </p:spPr>
        <p:txBody>
          <a:bodyPr/>
          <a:lstStyle/>
          <a:p>
            <a:r>
              <a:rPr lang="id-ID" dirty="0"/>
              <a:t>Tx – Starts and Ends</a:t>
            </a:r>
          </a:p>
        </p:txBody>
      </p:sp>
      <p:sp>
        <p:nvSpPr>
          <p:cNvPr id="4" name="Text Placeholder 3"/>
          <p:cNvSpPr>
            <a:spLocks noGrp="1"/>
          </p:cNvSpPr>
          <p:nvPr>
            <p:ph type="body" sz="quarter" idx="17"/>
          </p:nvPr>
        </p:nvSpPr>
        <p:spPr/>
        <p:txBody>
          <a:bodyPr/>
          <a:lstStyle/>
          <a:p>
            <a:endParaRPr lang="id-ID"/>
          </a:p>
        </p:txBody>
      </p:sp>
    </p:spTree>
    <p:extLst>
      <p:ext uri="{BB962C8B-B14F-4D97-AF65-F5344CB8AC3E}">
        <p14:creationId xmlns:p14="http://schemas.microsoft.com/office/powerpoint/2010/main" val="2515285589"/>
      </p:ext>
    </p:extLst>
  </p:cSld>
  <p:clrMapOvr>
    <a:masterClrMapping/>
  </p:clrMapOvr>
</p:sld>
</file>

<file path=ppt/theme/theme1.xml><?xml version="1.0" encoding="utf-8"?>
<a:theme xmlns:a="http://schemas.openxmlformats.org/drawingml/2006/main" name="template telu">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extLst>
    <a:ext uri="{05A4C25C-085E-4340-85A3-A5531E510DB2}">
      <thm15:themeFamily xmlns:thm15="http://schemas.microsoft.com/office/thememl/2012/main" name="template telu" id="{3FAD4CB2-F644-4BF8-BB20-350F54F3B620}" vid="{8193200F-3866-4C32-992B-B64BDA728D91}"/>
    </a:ext>
  </a:extLst>
</a:theme>
</file>

<file path=docProps/app.xml><?xml version="1.0" encoding="utf-8"?>
<Properties xmlns="http://schemas.openxmlformats.org/officeDocument/2006/extended-properties" xmlns:vt="http://schemas.openxmlformats.org/officeDocument/2006/docPropsVTypes">
  <Template>template telu</Template>
  <TotalTime>5883</TotalTime>
  <Words>1985</Words>
  <Application>Microsoft Office PowerPoint</Application>
  <PresentationFormat>On-screen Show (4:3)</PresentationFormat>
  <Paragraphs>280</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MS PGothic</vt:lpstr>
      <vt:lpstr>Arial</vt:lpstr>
      <vt:lpstr>Brush Script Std</vt:lpstr>
      <vt:lpstr>Courier New</vt:lpstr>
      <vt:lpstr>Garamond</vt:lpstr>
      <vt:lpstr>Lucida Grande</vt:lpstr>
      <vt:lpstr>Symbol</vt:lpstr>
      <vt:lpstr>Verdana</vt:lpstr>
      <vt:lpstr>Wingdings</vt:lpstr>
      <vt:lpstr>Wingdings 2</vt:lpstr>
      <vt:lpstr>template telu</vt:lpstr>
      <vt:lpstr>CSH2D3 - Database System</vt:lpstr>
      <vt:lpstr>Outline</vt:lpstr>
      <vt:lpstr>Introduction</vt:lpstr>
      <vt:lpstr>Example 1 : Centralized Database</vt:lpstr>
      <vt:lpstr>... Program Written ...</vt:lpstr>
      <vt:lpstr>Concurrent Processing Mechanism</vt:lpstr>
      <vt:lpstr>it should be</vt:lpstr>
      <vt:lpstr>What is Transaction (Tx)?</vt:lpstr>
      <vt:lpstr>Tx – Starts and Ends</vt:lpstr>
      <vt:lpstr>Tx – Commit and Rollback</vt:lpstr>
      <vt:lpstr>Example 2:</vt:lpstr>
      <vt:lpstr>COMMIT</vt:lpstr>
      <vt:lpstr>Transaction State</vt:lpstr>
      <vt:lpstr>Transaction State</vt:lpstr>
      <vt:lpstr>The ACID Properties of Transactions</vt:lpstr>
      <vt:lpstr>ACID Transactions</vt:lpstr>
      <vt:lpstr>Description of ACID principle by Transaction</vt:lpstr>
      <vt:lpstr>Example 3:</vt:lpstr>
      <vt:lpstr>ACID Test</vt:lpstr>
      <vt:lpstr>ACID principle implementation in DBMS</vt:lpstr>
      <vt:lpstr>Atomicity dan Durability</vt:lpstr>
      <vt:lpstr>Atomicity dan Durability Cont’d</vt:lpstr>
      <vt:lpstr>Consistency dan Isolation</vt:lpstr>
      <vt:lpstr>Serializability</vt:lpstr>
      <vt:lpstr>Serializability</vt:lpstr>
      <vt:lpstr>Why Serialization?</vt:lpstr>
      <vt:lpstr>Lost update (non-repeatable read)</vt:lpstr>
      <vt:lpstr>Lost update Cont’d</vt:lpstr>
      <vt:lpstr>Dirty Read (Uncommited Dependency)</vt:lpstr>
      <vt:lpstr>Dirty Read Cont’d</vt:lpstr>
      <vt:lpstr>Phantom Read</vt:lpstr>
      <vt:lpstr>Phantom Read 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CSH2D3 - Database System</dc:title>
  <dc:creator>Shinta Yulia Puspitasari</dc:creator>
  <cp:lastModifiedBy>Shinta Yulia Puspitasari</cp:lastModifiedBy>
  <cp:revision>45</cp:revision>
  <dcterms:created xsi:type="dcterms:W3CDTF">2017-03-14T12:57:51Z</dcterms:created>
  <dcterms:modified xsi:type="dcterms:W3CDTF">2017-03-18T16:03:43Z</dcterms:modified>
</cp:coreProperties>
</file>