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68" r:id="rId11"/>
    <p:sldId id="271" r:id="rId12"/>
    <p:sldId id="269" r:id="rId13"/>
    <p:sldId id="270" r:id="rId14"/>
    <p:sldId id="256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CDE2-8386-43F4-A56B-796153A17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B49A7-F4FA-4F5F-974E-F5CC16ED6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94E4-61D9-4BB9-AE91-C1F39417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8360-6B45-4B38-95BA-3FE04EFC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8A4A7-B0A2-4B27-A50B-4CA1ACF4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0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07BB-8DDA-4096-9BFB-765DBD73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971A8-8305-4EDD-84FA-9B9F2D359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678E-4751-4671-8A2B-7BC3E293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6C309-F0E8-4113-892B-B2F865A3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7A6BE-087D-4EDD-A520-8F6F50F0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E3FB0-D58D-40D9-8CBA-6849C8677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90681-3C7D-4BE3-87B1-4B7194D5F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0BB6-B4D8-4821-951D-CF5AD9F3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FDA6-B976-40BF-B837-2971BA32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DBD1-3639-41F8-8091-1824997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7713-FAEC-4E8A-B2C3-48A8E6AE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4516-7D43-486E-ACE3-625C833F4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DBCC-9EE7-4CFF-A2DA-205E13C5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2C02-0B09-4074-8904-7AA14705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56D2-320E-41ED-A526-D69C1CA2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8091-C107-4902-8223-9E98A66A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27B6-E747-4EAC-9141-1EDB8377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6819-4E49-4FA8-93C4-92A5AA93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E51C-42E2-4453-B6C0-29764BF1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1906-60FA-431F-ACAB-805F37A9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9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8BE4-FC79-4956-83A7-C9E24E7B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4AB6-675A-46F3-83DE-195EEE736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73A0-EF51-4846-B51D-269C9F9DB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A3272-DC97-45DE-8744-FB1BD435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8ED46-E75E-4F3F-B79D-DBDA333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7858-053D-45B6-A131-02201EF0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B5B1-DF0D-49E5-B203-9860E6A5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3214E-0028-4108-A4AF-17805CB01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8EC9-0E5F-430B-9958-7F9502949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91782-F74A-42BF-AE8C-8F2087FF1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79ED9-A144-4B4A-90B6-6DF500B8A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05C81-4602-477C-9ED4-7B8BEB6F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28003-BC63-4BB1-B357-3738F51B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BEB13-5BE1-4CFE-A8BE-0ADE1F47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6071-9716-469F-B337-B78AAC75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76CA2-F52F-4BC2-9392-68938403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721CF-F09B-4B37-BA46-D9990D10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27D37-D8A3-4EF9-8303-F8951948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354ED-297C-4FD3-9564-6F3BC89E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BD2E7-BE96-4070-8984-32C728FB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734D9-9868-4E86-9597-699070E8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4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45FB-E29A-4357-B130-A710A015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457F-58E1-44C1-BF9B-96B676740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BEE00-383A-4CF7-BA7E-E338D9CD8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2259-5DCF-470A-B8D8-DD9BF059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5F76-6128-4B18-A84B-CF16359B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62FBF-351C-4EA6-ADC1-9D88F41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252B-F695-4B0E-9F5F-82BCF2CB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6CBF1-C32A-4861-BE01-B11B0CFC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625A8-CF08-416D-8598-A029F3D8D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5509B-ACCD-45A2-833E-7040D3E9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8CC68-C981-4A2A-87BE-0C101122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5D8B-B071-48F0-B111-B4455014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203D1-50FC-495D-869E-CE0723EC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9780-2346-4BB0-905D-173946403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A979-0070-4752-B806-7BE1C9FC0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3948-4CD4-4330-A3FF-834B79602012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03BD-50EF-40C2-8D1B-67F18C369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9244-591F-47A3-A6C8-3C7E353F5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0D7D-FBC3-43AD-B60A-493CE8DA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jpe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2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1.png"/><Relationship Id="rId5" Type="http://schemas.openxmlformats.org/officeDocument/2006/relationships/image" Target="../media/image26.jp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focus.com/en-us/products/unified-functional-automated-testing/overview" TargetMode="External"/><Relationship Id="rId3" Type="http://schemas.openxmlformats.org/officeDocument/2006/relationships/hyperlink" Target="http://docs.seleniumhq.org/" TargetMode="External"/><Relationship Id="rId7" Type="http://schemas.openxmlformats.org/officeDocument/2006/relationships/hyperlink" Target="http://testng.org/doc/index.html" TargetMode="External"/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meter.apache.org/" TargetMode="External"/><Relationship Id="rId5" Type="http://schemas.openxmlformats.org/officeDocument/2006/relationships/hyperlink" Target="https://www.ibm.com/us-en/marketplace/rational-functional-tester" TargetMode="External"/><Relationship Id="rId4" Type="http://schemas.openxmlformats.org/officeDocument/2006/relationships/hyperlink" Target="https://www.soapui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8488" y="91186"/>
            <a:ext cx="232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1CD22"/>
                </a:solidFill>
                <a:latin typeface="Arial"/>
                <a:cs typeface="Arial"/>
              </a:rPr>
              <a:t>|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r>
              <a:rPr sz="1000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C1CD22"/>
                </a:solidFill>
                <a:latin typeface="Arial"/>
                <a:cs typeface="Arial"/>
              </a:rPr>
              <a:t>|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350" y="373761"/>
            <a:ext cx="26701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Purp</a:t>
            </a:r>
            <a:r>
              <a:rPr spc="-15" dirty="0"/>
              <a:t>o</a:t>
            </a:r>
            <a:r>
              <a:rPr dirty="0"/>
              <a:t>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5350" y="1360678"/>
            <a:ext cx="10044430" cy="25698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0040" marR="5080" indent="-307975">
              <a:lnSpc>
                <a:spcPct val="90100"/>
              </a:lnSpc>
              <a:spcBef>
                <a:spcPts val="385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Clearly describe </a:t>
            </a:r>
            <a:r>
              <a:rPr sz="2400" b="1" dirty="0">
                <a:latin typeface="Arial"/>
                <a:cs typeface="Arial"/>
              </a:rPr>
              <a:t>how </a:t>
            </a:r>
            <a:r>
              <a:rPr sz="2400" b="1" spc="-5" dirty="0">
                <a:latin typeface="Arial"/>
                <a:cs typeface="Arial"/>
              </a:rPr>
              <a:t>Security </a:t>
            </a:r>
            <a:r>
              <a:rPr sz="2400" b="1" dirty="0">
                <a:latin typeface="Arial"/>
                <a:cs typeface="Arial"/>
              </a:rPr>
              <a:t>and </a:t>
            </a:r>
            <a:r>
              <a:rPr sz="2400" b="1" spc="-30" dirty="0">
                <a:latin typeface="Arial"/>
                <a:cs typeface="Arial"/>
              </a:rPr>
              <a:t>Testing </a:t>
            </a:r>
            <a:r>
              <a:rPr sz="2400" b="1" spc="-5" dirty="0">
                <a:latin typeface="Arial"/>
                <a:cs typeface="Arial"/>
              </a:rPr>
              <a:t>can </a:t>
            </a:r>
            <a:r>
              <a:rPr sz="2400" b="1" dirty="0">
                <a:latin typeface="Arial"/>
                <a:cs typeface="Arial"/>
              </a:rPr>
              <a:t>be integrated into </a:t>
            </a:r>
            <a:r>
              <a:rPr sz="2400" b="1" spc="-5" dirty="0">
                <a:latin typeface="Arial"/>
                <a:cs typeface="Arial"/>
              </a:rPr>
              <a:t>a  DevSecOps environment </a:t>
            </a:r>
            <a:r>
              <a:rPr sz="2400" b="1" dirty="0">
                <a:latin typeface="Arial"/>
                <a:cs typeface="Arial"/>
              </a:rPr>
              <a:t>without compromising </a:t>
            </a:r>
            <a:r>
              <a:rPr sz="2400" b="1" spc="-5" dirty="0">
                <a:latin typeface="Arial"/>
                <a:cs typeface="Arial"/>
              </a:rPr>
              <a:t>speed, </a:t>
            </a:r>
            <a:r>
              <a:rPr sz="2400" b="1" spc="-25" dirty="0">
                <a:latin typeface="Arial"/>
                <a:cs typeface="Arial"/>
              </a:rPr>
              <a:t>security, </a:t>
            </a:r>
            <a:r>
              <a:rPr sz="2400" b="1" dirty="0">
                <a:latin typeface="Arial"/>
                <a:cs typeface="Arial"/>
              </a:rPr>
              <a:t>or  quality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5F9E"/>
              </a:buClr>
              <a:buFont typeface="Wingdings"/>
              <a:buChar char=""/>
            </a:pPr>
            <a:endParaRPr sz="3650">
              <a:latin typeface="Arial"/>
              <a:cs typeface="Arial"/>
            </a:endParaRPr>
          </a:p>
          <a:p>
            <a:pPr marL="320040" marR="231140" indent="-307975">
              <a:lnSpc>
                <a:spcPts val="2590"/>
              </a:lnSpc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Provide a baseline of </a:t>
            </a:r>
            <a:r>
              <a:rPr sz="2400" b="1" dirty="0">
                <a:latin typeface="Arial"/>
                <a:cs typeface="Arial"/>
              </a:rPr>
              <a:t>the </a:t>
            </a:r>
            <a:r>
              <a:rPr sz="2400" b="1" spc="-20" dirty="0">
                <a:latin typeface="Arial"/>
                <a:cs typeface="Arial"/>
              </a:rPr>
              <a:t>terminology, </a:t>
            </a:r>
            <a:r>
              <a:rPr sz="2400" b="1" dirty="0">
                <a:latin typeface="Arial"/>
                <a:cs typeface="Arial"/>
              </a:rPr>
              <a:t>methodologies, </a:t>
            </a:r>
            <a:r>
              <a:rPr sz="2400" b="1" spc="-5" dirty="0">
                <a:latin typeface="Arial"/>
                <a:cs typeface="Arial"/>
              </a:rPr>
              <a:t>processes,  environments, and </a:t>
            </a:r>
            <a:r>
              <a:rPr sz="2400" b="1" dirty="0">
                <a:latin typeface="Arial"/>
                <a:cs typeface="Arial"/>
              </a:rPr>
              <a:t>automation </a:t>
            </a:r>
            <a:r>
              <a:rPr sz="2400" b="1" spc="-5" dirty="0">
                <a:latin typeface="Arial"/>
                <a:cs typeface="Arial"/>
              </a:rPr>
              <a:t>technologies used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DevSecOps  programs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534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2846C92-2DFC-4712-B520-1B845D659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50" y="359385"/>
            <a:ext cx="72738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9000" algn="l"/>
              </a:tabLst>
            </a:pPr>
            <a:r>
              <a:rPr dirty="0"/>
              <a:t>Conti</a:t>
            </a:r>
            <a:r>
              <a:rPr spc="-15" dirty="0"/>
              <a:t>n</a:t>
            </a:r>
            <a:r>
              <a:rPr dirty="0"/>
              <a:t>uo</a:t>
            </a:r>
            <a:r>
              <a:rPr spc="-25" dirty="0"/>
              <a:t>u</a:t>
            </a:r>
            <a:r>
              <a:rPr dirty="0"/>
              <a:t>s</a:t>
            </a:r>
            <a:r>
              <a:rPr spc="-45" dirty="0"/>
              <a:t> </a:t>
            </a:r>
            <a:r>
              <a:rPr dirty="0"/>
              <a:t>Int</a:t>
            </a:r>
            <a:r>
              <a:rPr spc="-15" dirty="0"/>
              <a:t>e</a:t>
            </a:r>
            <a:r>
              <a:rPr dirty="0"/>
              <a:t>grat</a:t>
            </a:r>
            <a:r>
              <a:rPr spc="-15" dirty="0"/>
              <a:t>i</a:t>
            </a:r>
            <a:r>
              <a:rPr dirty="0"/>
              <a:t>on(CI)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C79A4B8-9D83-4086-A9BE-F911AE456585}"/>
              </a:ext>
            </a:extLst>
          </p:cNvPr>
          <p:cNvSpPr txBox="1"/>
          <p:nvPr/>
        </p:nvSpPr>
        <p:spPr>
          <a:xfrm>
            <a:off x="763523" y="6146291"/>
            <a:ext cx="11090275" cy="338455"/>
          </a:xfrm>
          <a:prstGeom prst="rect">
            <a:avLst/>
          </a:prstGeom>
          <a:solidFill>
            <a:srgbClr val="005F9E"/>
          </a:solidFill>
        </p:spPr>
        <p:txBody>
          <a:bodyPr vert="horz" wrap="square" lIns="0" tIns="34290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270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Feedback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loop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ensures continuous error correction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vulnerability remediation at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each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stage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the DevSecOps</a:t>
            </a:r>
            <a:r>
              <a:rPr sz="1600" b="1" spc="3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pipeline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CDCFA78-4325-4F40-9EFC-01283BB6B775}"/>
              </a:ext>
            </a:extLst>
          </p:cNvPr>
          <p:cNvSpPr/>
          <p:nvPr/>
        </p:nvSpPr>
        <p:spPr>
          <a:xfrm>
            <a:off x="982874" y="2039111"/>
            <a:ext cx="2935458" cy="2743200"/>
          </a:xfrm>
          <a:custGeom>
            <a:avLst/>
            <a:gdLst/>
            <a:ahLst/>
            <a:cxnLst/>
            <a:rect l="l" t="t" r="r" b="b"/>
            <a:pathLst>
              <a:path w="2525395" h="2743200">
                <a:moveTo>
                  <a:pt x="0" y="1371600"/>
                </a:moveTo>
                <a:lnTo>
                  <a:pt x="832" y="1321314"/>
                </a:lnTo>
                <a:lnTo>
                  <a:pt x="3311" y="1271484"/>
                </a:lnTo>
                <a:lnTo>
                  <a:pt x="7408" y="1222141"/>
                </a:lnTo>
                <a:lnTo>
                  <a:pt x="13094" y="1173317"/>
                </a:lnTo>
                <a:lnTo>
                  <a:pt x="20341" y="1125042"/>
                </a:lnTo>
                <a:lnTo>
                  <a:pt x="29121" y="1077347"/>
                </a:lnTo>
                <a:lnTo>
                  <a:pt x="39404" y="1030263"/>
                </a:lnTo>
                <a:lnTo>
                  <a:pt x="51162" y="983821"/>
                </a:lnTo>
                <a:lnTo>
                  <a:pt x="64367" y="938052"/>
                </a:lnTo>
                <a:lnTo>
                  <a:pt x="78990" y="892987"/>
                </a:lnTo>
                <a:lnTo>
                  <a:pt x="95003" y="848657"/>
                </a:lnTo>
                <a:lnTo>
                  <a:pt x="112377" y="805094"/>
                </a:lnTo>
                <a:lnTo>
                  <a:pt x="131084" y="762327"/>
                </a:lnTo>
                <a:lnTo>
                  <a:pt x="151095" y="720388"/>
                </a:lnTo>
                <a:lnTo>
                  <a:pt x="172381" y="679308"/>
                </a:lnTo>
                <a:lnTo>
                  <a:pt x="194914" y="639119"/>
                </a:lnTo>
                <a:lnTo>
                  <a:pt x="218666" y="599850"/>
                </a:lnTo>
                <a:lnTo>
                  <a:pt x="243608" y="561533"/>
                </a:lnTo>
                <a:lnTo>
                  <a:pt x="269711" y="524198"/>
                </a:lnTo>
                <a:lnTo>
                  <a:pt x="296947" y="487878"/>
                </a:lnTo>
                <a:lnTo>
                  <a:pt x="325288" y="452603"/>
                </a:lnTo>
                <a:lnTo>
                  <a:pt x="354705" y="418403"/>
                </a:lnTo>
                <a:lnTo>
                  <a:pt x="385169" y="385310"/>
                </a:lnTo>
                <a:lnTo>
                  <a:pt x="416652" y="353355"/>
                </a:lnTo>
                <a:lnTo>
                  <a:pt x="449125" y="322569"/>
                </a:lnTo>
                <a:lnTo>
                  <a:pt x="482560" y="292983"/>
                </a:lnTo>
                <a:lnTo>
                  <a:pt x="516928" y="264627"/>
                </a:lnTo>
                <a:lnTo>
                  <a:pt x="552201" y="237533"/>
                </a:lnTo>
                <a:lnTo>
                  <a:pt x="588350" y="211732"/>
                </a:lnTo>
                <a:lnTo>
                  <a:pt x="625347" y="187254"/>
                </a:lnTo>
                <a:lnTo>
                  <a:pt x="663164" y="164131"/>
                </a:lnTo>
                <a:lnTo>
                  <a:pt x="701771" y="142394"/>
                </a:lnTo>
                <a:lnTo>
                  <a:pt x="741140" y="122073"/>
                </a:lnTo>
                <a:lnTo>
                  <a:pt x="781242" y="103200"/>
                </a:lnTo>
                <a:lnTo>
                  <a:pt x="822050" y="85806"/>
                </a:lnTo>
                <a:lnTo>
                  <a:pt x="863534" y="69921"/>
                </a:lnTo>
                <a:lnTo>
                  <a:pt x="905667" y="55576"/>
                </a:lnTo>
                <a:lnTo>
                  <a:pt x="948419" y="42803"/>
                </a:lnTo>
                <a:lnTo>
                  <a:pt x="991762" y="31633"/>
                </a:lnTo>
                <a:lnTo>
                  <a:pt x="1035667" y="22096"/>
                </a:lnTo>
                <a:lnTo>
                  <a:pt x="1080107" y="14224"/>
                </a:lnTo>
                <a:lnTo>
                  <a:pt x="1125052" y="8047"/>
                </a:lnTo>
                <a:lnTo>
                  <a:pt x="1170473" y="3597"/>
                </a:lnTo>
                <a:lnTo>
                  <a:pt x="1216343" y="904"/>
                </a:lnTo>
                <a:lnTo>
                  <a:pt x="1262633" y="0"/>
                </a:lnTo>
                <a:lnTo>
                  <a:pt x="1308924" y="904"/>
                </a:lnTo>
                <a:lnTo>
                  <a:pt x="1354794" y="3597"/>
                </a:lnTo>
                <a:lnTo>
                  <a:pt x="1400215" y="8047"/>
                </a:lnTo>
                <a:lnTo>
                  <a:pt x="1445160" y="14224"/>
                </a:lnTo>
                <a:lnTo>
                  <a:pt x="1489600" y="22096"/>
                </a:lnTo>
                <a:lnTo>
                  <a:pt x="1533505" y="31633"/>
                </a:lnTo>
                <a:lnTo>
                  <a:pt x="1576848" y="42803"/>
                </a:lnTo>
                <a:lnTo>
                  <a:pt x="1619600" y="55576"/>
                </a:lnTo>
                <a:lnTo>
                  <a:pt x="1661733" y="69921"/>
                </a:lnTo>
                <a:lnTo>
                  <a:pt x="1703217" y="85806"/>
                </a:lnTo>
                <a:lnTo>
                  <a:pt x="1744025" y="103200"/>
                </a:lnTo>
                <a:lnTo>
                  <a:pt x="1784127" y="122073"/>
                </a:lnTo>
                <a:lnTo>
                  <a:pt x="1823496" y="142394"/>
                </a:lnTo>
                <a:lnTo>
                  <a:pt x="1862103" y="164131"/>
                </a:lnTo>
                <a:lnTo>
                  <a:pt x="1899920" y="187254"/>
                </a:lnTo>
                <a:lnTo>
                  <a:pt x="1936917" y="211732"/>
                </a:lnTo>
                <a:lnTo>
                  <a:pt x="1973066" y="237533"/>
                </a:lnTo>
                <a:lnTo>
                  <a:pt x="2008339" y="264627"/>
                </a:lnTo>
                <a:lnTo>
                  <a:pt x="2042707" y="292983"/>
                </a:lnTo>
                <a:lnTo>
                  <a:pt x="2076142" y="322569"/>
                </a:lnTo>
                <a:lnTo>
                  <a:pt x="2108615" y="353355"/>
                </a:lnTo>
                <a:lnTo>
                  <a:pt x="2140098" y="385310"/>
                </a:lnTo>
                <a:lnTo>
                  <a:pt x="2170562" y="418403"/>
                </a:lnTo>
                <a:lnTo>
                  <a:pt x="2199979" y="452603"/>
                </a:lnTo>
                <a:lnTo>
                  <a:pt x="2228320" y="487878"/>
                </a:lnTo>
                <a:lnTo>
                  <a:pt x="2255556" y="524198"/>
                </a:lnTo>
                <a:lnTo>
                  <a:pt x="2281659" y="561533"/>
                </a:lnTo>
                <a:lnTo>
                  <a:pt x="2306601" y="599850"/>
                </a:lnTo>
                <a:lnTo>
                  <a:pt x="2330353" y="639119"/>
                </a:lnTo>
                <a:lnTo>
                  <a:pt x="2352886" y="679308"/>
                </a:lnTo>
                <a:lnTo>
                  <a:pt x="2374172" y="720388"/>
                </a:lnTo>
                <a:lnTo>
                  <a:pt x="2394183" y="762327"/>
                </a:lnTo>
                <a:lnTo>
                  <a:pt x="2412890" y="805094"/>
                </a:lnTo>
                <a:lnTo>
                  <a:pt x="2430264" y="848657"/>
                </a:lnTo>
                <a:lnTo>
                  <a:pt x="2446277" y="892987"/>
                </a:lnTo>
                <a:lnTo>
                  <a:pt x="2460900" y="938052"/>
                </a:lnTo>
                <a:lnTo>
                  <a:pt x="2474105" y="983821"/>
                </a:lnTo>
                <a:lnTo>
                  <a:pt x="2485863" y="1030263"/>
                </a:lnTo>
                <a:lnTo>
                  <a:pt x="2496146" y="1077347"/>
                </a:lnTo>
                <a:lnTo>
                  <a:pt x="2504926" y="1125042"/>
                </a:lnTo>
                <a:lnTo>
                  <a:pt x="2512173" y="1173317"/>
                </a:lnTo>
                <a:lnTo>
                  <a:pt x="2517859" y="1222141"/>
                </a:lnTo>
                <a:lnTo>
                  <a:pt x="2521956" y="1271484"/>
                </a:lnTo>
                <a:lnTo>
                  <a:pt x="2524435" y="1321314"/>
                </a:lnTo>
                <a:lnTo>
                  <a:pt x="2525267" y="1371600"/>
                </a:lnTo>
                <a:lnTo>
                  <a:pt x="2524435" y="1421885"/>
                </a:lnTo>
                <a:lnTo>
                  <a:pt x="2521956" y="1471715"/>
                </a:lnTo>
                <a:lnTo>
                  <a:pt x="2517859" y="1521058"/>
                </a:lnTo>
                <a:lnTo>
                  <a:pt x="2512173" y="1569882"/>
                </a:lnTo>
                <a:lnTo>
                  <a:pt x="2504926" y="1618157"/>
                </a:lnTo>
                <a:lnTo>
                  <a:pt x="2496146" y="1665852"/>
                </a:lnTo>
                <a:lnTo>
                  <a:pt x="2485863" y="1712936"/>
                </a:lnTo>
                <a:lnTo>
                  <a:pt x="2474105" y="1759378"/>
                </a:lnTo>
                <a:lnTo>
                  <a:pt x="2460900" y="1805147"/>
                </a:lnTo>
                <a:lnTo>
                  <a:pt x="2446277" y="1850212"/>
                </a:lnTo>
                <a:lnTo>
                  <a:pt x="2430264" y="1894542"/>
                </a:lnTo>
                <a:lnTo>
                  <a:pt x="2412890" y="1938105"/>
                </a:lnTo>
                <a:lnTo>
                  <a:pt x="2394183" y="1980872"/>
                </a:lnTo>
                <a:lnTo>
                  <a:pt x="2374172" y="2022811"/>
                </a:lnTo>
                <a:lnTo>
                  <a:pt x="2352886" y="2063891"/>
                </a:lnTo>
                <a:lnTo>
                  <a:pt x="2330353" y="2104080"/>
                </a:lnTo>
                <a:lnTo>
                  <a:pt x="2306601" y="2143349"/>
                </a:lnTo>
                <a:lnTo>
                  <a:pt x="2281659" y="2181666"/>
                </a:lnTo>
                <a:lnTo>
                  <a:pt x="2255556" y="2219001"/>
                </a:lnTo>
                <a:lnTo>
                  <a:pt x="2228320" y="2255321"/>
                </a:lnTo>
                <a:lnTo>
                  <a:pt x="2199979" y="2290596"/>
                </a:lnTo>
                <a:lnTo>
                  <a:pt x="2170562" y="2324796"/>
                </a:lnTo>
                <a:lnTo>
                  <a:pt x="2140098" y="2357889"/>
                </a:lnTo>
                <a:lnTo>
                  <a:pt x="2108615" y="2389844"/>
                </a:lnTo>
                <a:lnTo>
                  <a:pt x="2076142" y="2420630"/>
                </a:lnTo>
                <a:lnTo>
                  <a:pt x="2042707" y="2450216"/>
                </a:lnTo>
                <a:lnTo>
                  <a:pt x="2008339" y="2478572"/>
                </a:lnTo>
                <a:lnTo>
                  <a:pt x="1973066" y="2505666"/>
                </a:lnTo>
                <a:lnTo>
                  <a:pt x="1936917" y="2531467"/>
                </a:lnTo>
                <a:lnTo>
                  <a:pt x="1899919" y="2555945"/>
                </a:lnTo>
                <a:lnTo>
                  <a:pt x="1862103" y="2579068"/>
                </a:lnTo>
                <a:lnTo>
                  <a:pt x="1823496" y="2600805"/>
                </a:lnTo>
                <a:lnTo>
                  <a:pt x="1784127" y="2621126"/>
                </a:lnTo>
                <a:lnTo>
                  <a:pt x="1744025" y="2639999"/>
                </a:lnTo>
                <a:lnTo>
                  <a:pt x="1703217" y="2657393"/>
                </a:lnTo>
                <a:lnTo>
                  <a:pt x="1661733" y="2673278"/>
                </a:lnTo>
                <a:lnTo>
                  <a:pt x="1619600" y="2687623"/>
                </a:lnTo>
                <a:lnTo>
                  <a:pt x="1576848" y="2700396"/>
                </a:lnTo>
                <a:lnTo>
                  <a:pt x="1533505" y="2711566"/>
                </a:lnTo>
                <a:lnTo>
                  <a:pt x="1489600" y="2721103"/>
                </a:lnTo>
                <a:lnTo>
                  <a:pt x="1445160" y="2728975"/>
                </a:lnTo>
                <a:lnTo>
                  <a:pt x="1400215" y="2735152"/>
                </a:lnTo>
                <a:lnTo>
                  <a:pt x="1354794" y="2739602"/>
                </a:lnTo>
                <a:lnTo>
                  <a:pt x="1308924" y="2742295"/>
                </a:lnTo>
                <a:lnTo>
                  <a:pt x="1262633" y="2743200"/>
                </a:lnTo>
                <a:lnTo>
                  <a:pt x="1216343" y="2742295"/>
                </a:lnTo>
                <a:lnTo>
                  <a:pt x="1170473" y="2739602"/>
                </a:lnTo>
                <a:lnTo>
                  <a:pt x="1125052" y="2735152"/>
                </a:lnTo>
                <a:lnTo>
                  <a:pt x="1080107" y="2728975"/>
                </a:lnTo>
                <a:lnTo>
                  <a:pt x="1035667" y="2721103"/>
                </a:lnTo>
                <a:lnTo>
                  <a:pt x="991762" y="2711566"/>
                </a:lnTo>
                <a:lnTo>
                  <a:pt x="948419" y="2700396"/>
                </a:lnTo>
                <a:lnTo>
                  <a:pt x="905667" y="2687623"/>
                </a:lnTo>
                <a:lnTo>
                  <a:pt x="863534" y="2673278"/>
                </a:lnTo>
                <a:lnTo>
                  <a:pt x="822050" y="2657393"/>
                </a:lnTo>
                <a:lnTo>
                  <a:pt x="781242" y="2639999"/>
                </a:lnTo>
                <a:lnTo>
                  <a:pt x="741140" y="2621126"/>
                </a:lnTo>
                <a:lnTo>
                  <a:pt x="701771" y="2600805"/>
                </a:lnTo>
                <a:lnTo>
                  <a:pt x="663164" y="2579068"/>
                </a:lnTo>
                <a:lnTo>
                  <a:pt x="625347" y="2555945"/>
                </a:lnTo>
                <a:lnTo>
                  <a:pt x="588350" y="2531467"/>
                </a:lnTo>
                <a:lnTo>
                  <a:pt x="552201" y="2505666"/>
                </a:lnTo>
                <a:lnTo>
                  <a:pt x="516928" y="2478572"/>
                </a:lnTo>
                <a:lnTo>
                  <a:pt x="482560" y="2450216"/>
                </a:lnTo>
                <a:lnTo>
                  <a:pt x="449125" y="2420630"/>
                </a:lnTo>
                <a:lnTo>
                  <a:pt x="416652" y="2389844"/>
                </a:lnTo>
                <a:lnTo>
                  <a:pt x="385169" y="2357889"/>
                </a:lnTo>
                <a:lnTo>
                  <a:pt x="354705" y="2324796"/>
                </a:lnTo>
                <a:lnTo>
                  <a:pt x="325288" y="2290596"/>
                </a:lnTo>
                <a:lnTo>
                  <a:pt x="296947" y="2255321"/>
                </a:lnTo>
                <a:lnTo>
                  <a:pt x="269711" y="2219001"/>
                </a:lnTo>
                <a:lnTo>
                  <a:pt x="243608" y="2181666"/>
                </a:lnTo>
                <a:lnTo>
                  <a:pt x="218666" y="2143349"/>
                </a:lnTo>
                <a:lnTo>
                  <a:pt x="194914" y="2104080"/>
                </a:lnTo>
                <a:lnTo>
                  <a:pt x="172381" y="2063891"/>
                </a:lnTo>
                <a:lnTo>
                  <a:pt x="151095" y="2022811"/>
                </a:lnTo>
                <a:lnTo>
                  <a:pt x="131084" y="1980872"/>
                </a:lnTo>
                <a:lnTo>
                  <a:pt x="112377" y="1938105"/>
                </a:lnTo>
                <a:lnTo>
                  <a:pt x="95003" y="1894542"/>
                </a:lnTo>
                <a:lnTo>
                  <a:pt x="78990" y="1850212"/>
                </a:lnTo>
                <a:lnTo>
                  <a:pt x="64367" y="1805147"/>
                </a:lnTo>
                <a:lnTo>
                  <a:pt x="51162" y="1759378"/>
                </a:lnTo>
                <a:lnTo>
                  <a:pt x="39404" y="1712936"/>
                </a:lnTo>
                <a:lnTo>
                  <a:pt x="29121" y="1665852"/>
                </a:lnTo>
                <a:lnTo>
                  <a:pt x="20341" y="1618157"/>
                </a:lnTo>
                <a:lnTo>
                  <a:pt x="13094" y="1569882"/>
                </a:lnTo>
                <a:lnTo>
                  <a:pt x="7408" y="1521058"/>
                </a:lnTo>
                <a:lnTo>
                  <a:pt x="3311" y="1471715"/>
                </a:lnTo>
                <a:lnTo>
                  <a:pt x="832" y="1421885"/>
                </a:lnTo>
                <a:lnTo>
                  <a:pt x="0" y="1371600"/>
                </a:lnTo>
                <a:close/>
              </a:path>
            </a:pathLst>
          </a:custGeom>
          <a:ln w="12192">
            <a:solidFill>
              <a:srgbClr val="0083A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276F2C2-A86F-4431-BA2E-A548CE168226}"/>
              </a:ext>
            </a:extLst>
          </p:cNvPr>
          <p:cNvSpPr txBox="1"/>
          <p:nvPr/>
        </p:nvSpPr>
        <p:spPr>
          <a:xfrm>
            <a:off x="461772" y="1612391"/>
            <a:ext cx="2521585" cy="314189"/>
          </a:xfrm>
          <a:prstGeom prst="rect">
            <a:avLst/>
          </a:prstGeom>
          <a:solidFill>
            <a:srgbClr val="005F9E"/>
          </a:solidFill>
          <a:ln w="12191">
            <a:solidFill>
              <a:srgbClr val="0083A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530"/>
              </a:spcBef>
            </a:pPr>
            <a:r>
              <a:rPr lang="en-US" sz="1600" spc="-5" dirty="0">
                <a:solidFill>
                  <a:srgbClr val="FFFFFF"/>
                </a:solidFill>
                <a:latin typeface="Carlito"/>
                <a:cs typeface="Carlito"/>
              </a:rPr>
              <a:t>Shift Left through Agile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56AB2AB6-A7DF-4DB1-90CA-E73A8344D681}"/>
              </a:ext>
            </a:extLst>
          </p:cNvPr>
          <p:cNvGrpSpPr/>
          <p:nvPr/>
        </p:nvGrpSpPr>
        <p:grpSpPr>
          <a:xfrm>
            <a:off x="1388110" y="2012060"/>
            <a:ext cx="9930765" cy="3410585"/>
            <a:chOff x="1388110" y="2012060"/>
            <a:chExt cx="9930765" cy="3410585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7D58D352-4699-4080-B7BB-8089F24F1C9A}"/>
                </a:ext>
              </a:extLst>
            </p:cNvPr>
            <p:cNvSpPr/>
            <p:nvPr/>
          </p:nvSpPr>
          <p:spPr>
            <a:xfrm>
              <a:off x="1388110" y="2012060"/>
              <a:ext cx="374650" cy="428625"/>
            </a:xfrm>
            <a:custGeom>
              <a:avLst/>
              <a:gdLst/>
              <a:ahLst/>
              <a:cxnLst/>
              <a:rect l="l" t="t" r="r" b="b"/>
              <a:pathLst>
                <a:path w="374650" h="428625">
                  <a:moveTo>
                    <a:pt x="319807" y="375344"/>
                  </a:moveTo>
                  <a:lnTo>
                    <a:pt x="295783" y="396239"/>
                  </a:lnTo>
                  <a:lnTo>
                    <a:pt x="374650" y="428625"/>
                  </a:lnTo>
                  <a:lnTo>
                    <a:pt x="363340" y="384937"/>
                  </a:lnTo>
                  <a:lnTo>
                    <a:pt x="328167" y="384937"/>
                  </a:lnTo>
                  <a:lnTo>
                    <a:pt x="319807" y="375344"/>
                  </a:lnTo>
                  <a:close/>
                </a:path>
                <a:path w="374650" h="428625">
                  <a:moveTo>
                    <a:pt x="329383" y="367016"/>
                  </a:moveTo>
                  <a:lnTo>
                    <a:pt x="319807" y="375344"/>
                  </a:lnTo>
                  <a:lnTo>
                    <a:pt x="328167" y="384937"/>
                  </a:lnTo>
                  <a:lnTo>
                    <a:pt x="337692" y="376554"/>
                  </a:lnTo>
                  <a:lnTo>
                    <a:pt x="329383" y="367016"/>
                  </a:lnTo>
                  <a:close/>
                </a:path>
                <a:path w="374650" h="428625">
                  <a:moveTo>
                    <a:pt x="353314" y="346201"/>
                  </a:moveTo>
                  <a:lnTo>
                    <a:pt x="329383" y="367016"/>
                  </a:lnTo>
                  <a:lnTo>
                    <a:pt x="337692" y="376554"/>
                  </a:lnTo>
                  <a:lnTo>
                    <a:pt x="328167" y="384937"/>
                  </a:lnTo>
                  <a:lnTo>
                    <a:pt x="363340" y="384937"/>
                  </a:lnTo>
                  <a:lnTo>
                    <a:pt x="353314" y="346201"/>
                  </a:lnTo>
                  <a:close/>
                </a:path>
                <a:path w="374650" h="428625">
                  <a:moveTo>
                    <a:pt x="9652" y="0"/>
                  </a:moveTo>
                  <a:lnTo>
                    <a:pt x="0" y="8381"/>
                  </a:lnTo>
                  <a:lnTo>
                    <a:pt x="319807" y="375344"/>
                  </a:lnTo>
                  <a:lnTo>
                    <a:pt x="329383" y="367016"/>
                  </a:lnTo>
                  <a:lnTo>
                    <a:pt x="96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924006C-68CE-41CB-9A0D-91383E2091D7}"/>
                </a:ext>
              </a:extLst>
            </p:cNvPr>
            <p:cNvSpPr/>
            <p:nvPr/>
          </p:nvSpPr>
          <p:spPr>
            <a:xfrm>
              <a:off x="2123343" y="2502618"/>
              <a:ext cx="975360" cy="1483995"/>
            </a:xfrm>
            <a:custGeom>
              <a:avLst/>
              <a:gdLst/>
              <a:ahLst/>
              <a:cxnLst/>
              <a:rect l="l" t="t" r="r" b="b"/>
              <a:pathLst>
                <a:path w="975360" h="1483995">
                  <a:moveTo>
                    <a:pt x="0" y="1483397"/>
                  </a:moveTo>
                  <a:lnTo>
                    <a:pt x="975100" y="1483397"/>
                  </a:lnTo>
                  <a:lnTo>
                    <a:pt x="975100" y="0"/>
                  </a:lnTo>
                  <a:lnTo>
                    <a:pt x="0" y="0"/>
                  </a:lnTo>
                  <a:lnTo>
                    <a:pt x="0" y="1483397"/>
                  </a:lnTo>
                  <a:close/>
                </a:path>
              </a:pathLst>
            </a:custGeom>
            <a:ln w="5133">
              <a:solidFill>
                <a:srgbClr val="73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15C8645-54A1-4FDD-A85C-FC02E3007EB5}"/>
                </a:ext>
              </a:extLst>
            </p:cNvPr>
            <p:cNvSpPr/>
            <p:nvPr/>
          </p:nvSpPr>
          <p:spPr>
            <a:xfrm>
              <a:off x="2283065" y="2617924"/>
              <a:ext cx="975360" cy="1483995"/>
            </a:xfrm>
            <a:custGeom>
              <a:avLst/>
              <a:gdLst/>
              <a:ahLst/>
              <a:cxnLst/>
              <a:rect l="l" t="t" r="r" b="b"/>
              <a:pathLst>
                <a:path w="975360" h="1483995">
                  <a:moveTo>
                    <a:pt x="975100" y="0"/>
                  </a:moveTo>
                  <a:lnTo>
                    <a:pt x="0" y="0"/>
                  </a:lnTo>
                  <a:lnTo>
                    <a:pt x="0" y="1483397"/>
                  </a:lnTo>
                  <a:lnTo>
                    <a:pt x="975100" y="1483397"/>
                  </a:lnTo>
                  <a:lnTo>
                    <a:pt x="975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0F418D70-01A5-4C48-8BA4-3ECE80BCF60C}"/>
                </a:ext>
              </a:extLst>
            </p:cNvPr>
            <p:cNvSpPr/>
            <p:nvPr/>
          </p:nvSpPr>
          <p:spPr>
            <a:xfrm>
              <a:off x="2283065" y="2617924"/>
              <a:ext cx="975360" cy="1483995"/>
            </a:xfrm>
            <a:custGeom>
              <a:avLst/>
              <a:gdLst/>
              <a:ahLst/>
              <a:cxnLst/>
              <a:rect l="l" t="t" r="r" b="b"/>
              <a:pathLst>
                <a:path w="975360" h="1483995">
                  <a:moveTo>
                    <a:pt x="0" y="1483397"/>
                  </a:moveTo>
                  <a:lnTo>
                    <a:pt x="975100" y="1483397"/>
                  </a:lnTo>
                  <a:lnTo>
                    <a:pt x="975100" y="0"/>
                  </a:lnTo>
                  <a:lnTo>
                    <a:pt x="0" y="0"/>
                  </a:lnTo>
                  <a:lnTo>
                    <a:pt x="0" y="1483397"/>
                  </a:lnTo>
                  <a:close/>
                </a:path>
              </a:pathLst>
            </a:custGeom>
            <a:ln w="5133">
              <a:solidFill>
                <a:srgbClr val="73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0EEBFDBC-7D31-4FCF-BCA8-98B5FE6AF261}"/>
                </a:ext>
              </a:extLst>
            </p:cNvPr>
            <p:cNvSpPr/>
            <p:nvPr/>
          </p:nvSpPr>
          <p:spPr>
            <a:xfrm>
              <a:off x="2433386" y="2715806"/>
              <a:ext cx="1114425" cy="1483995"/>
            </a:xfrm>
            <a:custGeom>
              <a:avLst/>
              <a:gdLst/>
              <a:ahLst/>
              <a:cxnLst/>
              <a:rect l="l" t="t" r="r" b="b"/>
              <a:pathLst>
                <a:path w="1114425" h="1483995">
                  <a:moveTo>
                    <a:pt x="1113822" y="0"/>
                  </a:moveTo>
                  <a:lnTo>
                    <a:pt x="0" y="0"/>
                  </a:lnTo>
                  <a:lnTo>
                    <a:pt x="0" y="1483397"/>
                  </a:lnTo>
                  <a:lnTo>
                    <a:pt x="1113822" y="1483397"/>
                  </a:lnTo>
                  <a:lnTo>
                    <a:pt x="11138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E732C5D-3119-45C5-9D62-E5C99F73F8B2}"/>
                </a:ext>
              </a:extLst>
            </p:cNvPr>
            <p:cNvSpPr/>
            <p:nvPr/>
          </p:nvSpPr>
          <p:spPr>
            <a:xfrm>
              <a:off x="2433386" y="2715806"/>
              <a:ext cx="1114425" cy="1483995"/>
            </a:xfrm>
            <a:custGeom>
              <a:avLst/>
              <a:gdLst/>
              <a:ahLst/>
              <a:cxnLst/>
              <a:rect l="l" t="t" r="r" b="b"/>
              <a:pathLst>
                <a:path w="1114425" h="1483995">
                  <a:moveTo>
                    <a:pt x="0" y="1483397"/>
                  </a:moveTo>
                  <a:lnTo>
                    <a:pt x="1113822" y="1483397"/>
                  </a:lnTo>
                  <a:lnTo>
                    <a:pt x="1113822" y="0"/>
                  </a:lnTo>
                  <a:lnTo>
                    <a:pt x="0" y="0"/>
                  </a:lnTo>
                  <a:lnTo>
                    <a:pt x="0" y="1483397"/>
                  </a:lnTo>
                  <a:close/>
                </a:path>
              </a:pathLst>
            </a:custGeom>
            <a:ln w="5132">
              <a:solidFill>
                <a:srgbClr val="73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3431A625-DFAE-49E5-9A81-74F0732FBF6B}"/>
                </a:ext>
              </a:extLst>
            </p:cNvPr>
            <p:cNvSpPr/>
            <p:nvPr/>
          </p:nvSpPr>
          <p:spPr>
            <a:xfrm>
              <a:off x="3991751" y="2042511"/>
              <a:ext cx="7311390" cy="3364229"/>
            </a:xfrm>
            <a:custGeom>
              <a:avLst/>
              <a:gdLst/>
              <a:ahLst/>
              <a:cxnLst/>
              <a:rect l="l" t="t" r="r" b="b"/>
              <a:pathLst>
                <a:path w="7311390" h="3364229">
                  <a:moveTo>
                    <a:pt x="0" y="3363960"/>
                  </a:moveTo>
                  <a:lnTo>
                    <a:pt x="7311095" y="3363960"/>
                  </a:lnTo>
                  <a:lnTo>
                    <a:pt x="7311095" y="0"/>
                  </a:lnTo>
                  <a:lnTo>
                    <a:pt x="0" y="0"/>
                  </a:lnTo>
                  <a:lnTo>
                    <a:pt x="0" y="3363960"/>
                  </a:lnTo>
                  <a:close/>
                </a:path>
              </a:pathLst>
            </a:custGeom>
            <a:ln w="30761">
              <a:solidFill>
                <a:srgbClr val="73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A1AA7E5D-129D-4C21-A124-FAD39B6088DF}"/>
                </a:ext>
              </a:extLst>
            </p:cNvPr>
            <p:cNvSpPr/>
            <p:nvPr/>
          </p:nvSpPr>
          <p:spPr>
            <a:xfrm>
              <a:off x="6701151" y="2139686"/>
              <a:ext cx="1885720" cy="152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>
            <a:extLst>
              <a:ext uri="{FF2B5EF4-FFF2-40B4-BE49-F238E27FC236}">
                <a16:creationId xmlns:a16="http://schemas.microsoft.com/office/drawing/2014/main" id="{8C33ABC9-6E4D-4BFF-88B1-906E2190A10D}"/>
              </a:ext>
            </a:extLst>
          </p:cNvPr>
          <p:cNvSpPr txBox="1"/>
          <p:nvPr/>
        </p:nvSpPr>
        <p:spPr>
          <a:xfrm>
            <a:off x="599033" y="5089016"/>
            <a:ext cx="25215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*DoD </a:t>
            </a:r>
            <a:r>
              <a:rPr sz="1400" spc="-10" dirty="0">
                <a:latin typeface="Carlito"/>
                <a:cs typeface="Carlito"/>
              </a:rPr>
              <a:t>programs </a:t>
            </a:r>
            <a:r>
              <a:rPr sz="1400" dirty="0">
                <a:latin typeface="Carlito"/>
                <a:cs typeface="Carlito"/>
              </a:rPr>
              <a:t>will </a:t>
            </a:r>
            <a:r>
              <a:rPr sz="1400" spc="-5" dirty="0">
                <a:latin typeface="Carlito"/>
                <a:cs typeface="Carlito"/>
              </a:rPr>
              <a:t>typically </a:t>
            </a:r>
            <a:r>
              <a:rPr sz="1400" spc="-15" dirty="0">
                <a:latin typeface="Carlito"/>
                <a:cs typeface="Carlito"/>
              </a:rPr>
              <a:t>have  </a:t>
            </a:r>
            <a:r>
              <a:rPr sz="1400" spc="-5" dirty="0">
                <a:latin typeface="Carlito"/>
                <a:cs typeface="Carlito"/>
              </a:rPr>
              <a:t>multiple </a:t>
            </a:r>
            <a:r>
              <a:rPr sz="1400" dirty="0">
                <a:latin typeface="Carlito"/>
                <a:cs typeface="Carlito"/>
              </a:rPr>
              <a:t>Agile </a:t>
            </a:r>
            <a:r>
              <a:rPr sz="1400" spc="-5" dirty="0">
                <a:latin typeface="Carlito"/>
                <a:cs typeface="Carlito"/>
              </a:rPr>
              <a:t>teams developing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37FC139-4CF2-42AD-9112-2554038921E8}"/>
              </a:ext>
            </a:extLst>
          </p:cNvPr>
          <p:cNvSpPr txBox="1"/>
          <p:nvPr/>
        </p:nvSpPr>
        <p:spPr>
          <a:xfrm>
            <a:off x="599033" y="5515762"/>
            <a:ext cx="2416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parallel. Security user stories </a:t>
            </a:r>
            <a:r>
              <a:rPr sz="1400" spc="-10" dirty="0">
                <a:latin typeface="Carlito"/>
                <a:cs typeface="Carlito"/>
              </a:rPr>
              <a:t>are  </a:t>
            </a:r>
            <a:r>
              <a:rPr sz="1400" spc="-5" dirty="0">
                <a:latin typeface="Carlito"/>
                <a:cs typeface="Carlito"/>
              </a:rPr>
              <a:t>part of the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backlog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DA9434D-6F9A-49CE-BE9A-0C4828183009}"/>
              </a:ext>
            </a:extLst>
          </p:cNvPr>
          <p:cNvSpPr txBox="1"/>
          <p:nvPr/>
        </p:nvSpPr>
        <p:spPr>
          <a:xfrm>
            <a:off x="2459690" y="2742330"/>
            <a:ext cx="975360" cy="443391"/>
          </a:xfrm>
          <a:prstGeom prst="rect">
            <a:avLst/>
          </a:prstGeom>
          <a:ln w="5133">
            <a:solidFill>
              <a:srgbClr val="73AD4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1594">
              <a:lnSpc>
                <a:spcPct val="104400"/>
              </a:lnSpc>
              <a:spcBef>
                <a:spcPts val="315"/>
              </a:spcBef>
            </a:pPr>
            <a:r>
              <a:rPr sz="850" spc="15" dirty="0">
                <a:latin typeface="Carlito"/>
                <a:cs typeface="Carlito"/>
              </a:rPr>
              <a:t>Developmen</a:t>
            </a:r>
            <a:r>
              <a:rPr lang="en-US" sz="850" spc="15" dirty="0">
                <a:latin typeface="Carlito"/>
                <a:cs typeface="Carlito"/>
              </a:rPr>
              <a:t>t</a:t>
            </a:r>
            <a:r>
              <a:rPr sz="850" spc="15" dirty="0">
                <a:latin typeface="Carlito"/>
                <a:cs typeface="Carlito"/>
              </a:rPr>
              <a:t> </a:t>
            </a:r>
            <a:r>
              <a:rPr lang="en-US" sz="850" spc="15" dirty="0">
                <a:latin typeface="Carlito"/>
                <a:cs typeface="Carlito"/>
              </a:rPr>
              <a:t>Team</a:t>
            </a:r>
            <a:r>
              <a:rPr lang="en-US" sz="850" spc="-60" dirty="0">
                <a:latin typeface="Carlito"/>
                <a:cs typeface="Carlito"/>
              </a:rPr>
              <a:t> </a:t>
            </a:r>
            <a:r>
              <a:rPr sz="850" spc="10" dirty="0">
                <a:latin typeface="Carlito"/>
                <a:cs typeface="Carlito"/>
              </a:rPr>
              <a:t>Builds </a:t>
            </a:r>
            <a:r>
              <a:rPr sz="850" spc="20" dirty="0">
                <a:latin typeface="Carlito"/>
                <a:cs typeface="Carlito"/>
              </a:rPr>
              <a:t>and</a:t>
            </a:r>
            <a:r>
              <a:rPr lang="en-US" sz="850" spc="-70" dirty="0">
                <a:latin typeface="Carlito"/>
                <a:cs typeface="Carlito"/>
              </a:rPr>
              <a:t> </a:t>
            </a:r>
            <a:r>
              <a:rPr sz="850" spc="10" dirty="0">
                <a:latin typeface="Carlito"/>
                <a:cs typeface="Carlito"/>
              </a:rPr>
              <a:t>Te</a:t>
            </a:r>
            <a:r>
              <a:rPr lang="en-US" sz="850" spc="10" dirty="0">
                <a:latin typeface="Carlito"/>
                <a:cs typeface="Carlito"/>
              </a:rPr>
              <a:t>sts </a:t>
            </a:r>
            <a:r>
              <a:rPr sz="850" spc="15" dirty="0">
                <a:latin typeface="Carlito"/>
                <a:cs typeface="Carlito"/>
              </a:rPr>
              <a:t>secure</a:t>
            </a:r>
            <a:r>
              <a:rPr sz="850" spc="-40" dirty="0">
                <a:latin typeface="Carlito"/>
                <a:cs typeface="Carlito"/>
              </a:rPr>
              <a:t> </a:t>
            </a:r>
            <a:r>
              <a:rPr sz="850" spc="10" dirty="0">
                <a:latin typeface="Carlito"/>
                <a:cs typeface="Carlito"/>
              </a:rPr>
              <a:t>funct</a:t>
            </a:r>
            <a:r>
              <a:rPr lang="en-US" sz="850" spc="10" dirty="0">
                <a:latin typeface="Carlito"/>
                <a:cs typeface="Carlito"/>
              </a:rPr>
              <a:t>ionality</a:t>
            </a:r>
            <a:endParaRPr sz="850" dirty="0">
              <a:latin typeface="Carlito"/>
              <a:cs typeface="Carlito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E59D72B-133A-4E7A-B5E9-B62D65EC1EA1}"/>
              </a:ext>
            </a:extLst>
          </p:cNvPr>
          <p:cNvSpPr txBox="1"/>
          <p:nvPr/>
        </p:nvSpPr>
        <p:spPr>
          <a:xfrm>
            <a:off x="3991751" y="1403163"/>
            <a:ext cx="7311390" cy="553720"/>
          </a:xfrm>
          <a:prstGeom prst="rect">
            <a:avLst/>
          </a:prstGeom>
          <a:ln w="30748">
            <a:solidFill>
              <a:srgbClr val="5B9BD4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165"/>
              </a:spcBef>
            </a:pPr>
            <a:r>
              <a:rPr sz="1450" spc="-5" dirty="0">
                <a:solidFill>
                  <a:srgbClr val="41719D"/>
                </a:solidFill>
                <a:latin typeface="Carlito"/>
                <a:cs typeface="Carlito"/>
              </a:rPr>
              <a:t>Security</a:t>
            </a:r>
            <a:endParaRPr sz="1450">
              <a:latin typeface="Carlito"/>
              <a:cs typeface="Carlito"/>
            </a:endParaRPr>
          </a:p>
        </p:txBody>
      </p: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7453431F-FC2F-4F5E-8669-C65451C0DBC4}"/>
              </a:ext>
            </a:extLst>
          </p:cNvPr>
          <p:cNvGrpSpPr/>
          <p:nvPr/>
        </p:nvGrpSpPr>
        <p:grpSpPr>
          <a:xfrm>
            <a:off x="4082948" y="3697762"/>
            <a:ext cx="2043430" cy="556260"/>
            <a:chOff x="4082948" y="3697762"/>
            <a:chExt cx="2043430" cy="556260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05A39AC3-73ED-4CC3-9492-6C821D33DE37}"/>
                </a:ext>
              </a:extLst>
            </p:cNvPr>
            <p:cNvSpPr/>
            <p:nvPr/>
          </p:nvSpPr>
          <p:spPr>
            <a:xfrm>
              <a:off x="5384928" y="3699032"/>
              <a:ext cx="739775" cy="553720"/>
            </a:xfrm>
            <a:custGeom>
              <a:avLst/>
              <a:gdLst/>
              <a:ahLst/>
              <a:cxnLst/>
              <a:rect l="l" t="t" r="r" b="b"/>
              <a:pathLst>
                <a:path w="739775" h="553720">
                  <a:moveTo>
                    <a:pt x="680560" y="0"/>
                  </a:moveTo>
                  <a:lnTo>
                    <a:pt x="59179" y="0"/>
                  </a:lnTo>
                  <a:lnTo>
                    <a:pt x="36149" y="4641"/>
                  </a:lnTo>
                  <a:lnTo>
                    <a:pt x="17337" y="17295"/>
                  </a:lnTo>
                  <a:lnTo>
                    <a:pt x="4652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52" y="517406"/>
                  </a:lnTo>
                  <a:lnTo>
                    <a:pt x="17337" y="536172"/>
                  </a:lnTo>
                  <a:lnTo>
                    <a:pt x="36149" y="548827"/>
                  </a:lnTo>
                  <a:lnTo>
                    <a:pt x="59179" y="553468"/>
                  </a:lnTo>
                  <a:lnTo>
                    <a:pt x="680560" y="553468"/>
                  </a:lnTo>
                  <a:lnTo>
                    <a:pt x="703590" y="548827"/>
                  </a:lnTo>
                  <a:lnTo>
                    <a:pt x="722402" y="536172"/>
                  </a:lnTo>
                  <a:lnTo>
                    <a:pt x="735087" y="517406"/>
                  </a:lnTo>
                  <a:lnTo>
                    <a:pt x="739739" y="494431"/>
                  </a:lnTo>
                  <a:lnTo>
                    <a:pt x="739739" y="59036"/>
                  </a:lnTo>
                  <a:lnTo>
                    <a:pt x="735087" y="36061"/>
                  </a:lnTo>
                  <a:lnTo>
                    <a:pt x="722402" y="17295"/>
                  </a:lnTo>
                  <a:lnTo>
                    <a:pt x="703590" y="4641"/>
                  </a:lnTo>
                  <a:lnTo>
                    <a:pt x="680560" y="0"/>
                  </a:lnTo>
                  <a:close/>
                </a:path>
              </a:pathLst>
            </a:custGeom>
            <a:solidFill>
              <a:srgbClr val="ADC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EDF20986-61E0-40F6-B26E-1EC7A8D1DCD6}"/>
                </a:ext>
              </a:extLst>
            </p:cNvPr>
            <p:cNvSpPr/>
            <p:nvPr/>
          </p:nvSpPr>
          <p:spPr>
            <a:xfrm>
              <a:off x="5384928" y="3699032"/>
              <a:ext cx="739775" cy="553720"/>
            </a:xfrm>
            <a:custGeom>
              <a:avLst/>
              <a:gdLst/>
              <a:ahLst/>
              <a:cxnLst/>
              <a:rect l="l" t="t" r="r" b="b"/>
              <a:pathLst>
                <a:path w="739775" h="553720">
                  <a:moveTo>
                    <a:pt x="59179" y="553468"/>
                  </a:moveTo>
                  <a:lnTo>
                    <a:pt x="680560" y="553468"/>
                  </a:lnTo>
                  <a:lnTo>
                    <a:pt x="703590" y="548827"/>
                  </a:lnTo>
                  <a:lnTo>
                    <a:pt x="722402" y="536172"/>
                  </a:lnTo>
                  <a:lnTo>
                    <a:pt x="735087" y="517406"/>
                  </a:lnTo>
                  <a:lnTo>
                    <a:pt x="739739" y="494431"/>
                  </a:lnTo>
                  <a:lnTo>
                    <a:pt x="739739" y="59036"/>
                  </a:lnTo>
                  <a:lnTo>
                    <a:pt x="735087" y="36061"/>
                  </a:lnTo>
                  <a:lnTo>
                    <a:pt x="722402" y="17295"/>
                  </a:lnTo>
                  <a:lnTo>
                    <a:pt x="703590" y="4641"/>
                  </a:lnTo>
                  <a:lnTo>
                    <a:pt x="680560" y="0"/>
                  </a:lnTo>
                  <a:lnTo>
                    <a:pt x="59179" y="0"/>
                  </a:lnTo>
                  <a:lnTo>
                    <a:pt x="36149" y="4641"/>
                  </a:lnTo>
                  <a:lnTo>
                    <a:pt x="17337" y="17295"/>
                  </a:lnTo>
                  <a:lnTo>
                    <a:pt x="4652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52" y="517406"/>
                  </a:lnTo>
                  <a:lnTo>
                    <a:pt x="17337" y="536172"/>
                  </a:lnTo>
                  <a:lnTo>
                    <a:pt x="36149" y="548827"/>
                  </a:lnTo>
                  <a:lnTo>
                    <a:pt x="59179" y="553468"/>
                  </a:lnTo>
                  <a:close/>
                </a:path>
              </a:pathLst>
            </a:custGeom>
            <a:ln w="31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2F862EE-AF37-43A9-9028-1A28F0D0E385}"/>
                </a:ext>
              </a:extLst>
            </p:cNvPr>
            <p:cNvSpPr/>
            <p:nvPr/>
          </p:nvSpPr>
          <p:spPr>
            <a:xfrm>
              <a:off x="4084218" y="3699032"/>
              <a:ext cx="739775" cy="553720"/>
            </a:xfrm>
            <a:custGeom>
              <a:avLst/>
              <a:gdLst/>
              <a:ahLst/>
              <a:cxnLst/>
              <a:rect l="l" t="t" r="r" b="b"/>
              <a:pathLst>
                <a:path w="739775" h="553720">
                  <a:moveTo>
                    <a:pt x="680560" y="0"/>
                  </a:moveTo>
                  <a:lnTo>
                    <a:pt x="59179" y="0"/>
                  </a:lnTo>
                  <a:lnTo>
                    <a:pt x="36149" y="4641"/>
                  </a:lnTo>
                  <a:lnTo>
                    <a:pt x="17337" y="17295"/>
                  </a:lnTo>
                  <a:lnTo>
                    <a:pt x="4652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52" y="517406"/>
                  </a:lnTo>
                  <a:lnTo>
                    <a:pt x="17337" y="536172"/>
                  </a:lnTo>
                  <a:lnTo>
                    <a:pt x="36149" y="548827"/>
                  </a:lnTo>
                  <a:lnTo>
                    <a:pt x="59179" y="553468"/>
                  </a:lnTo>
                  <a:lnTo>
                    <a:pt x="680560" y="553468"/>
                  </a:lnTo>
                  <a:lnTo>
                    <a:pt x="703590" y="548827"/>
                  </a:lnTo>
                  <a:lnTo>
                    <a:pt x="722402" y="536172"/>
                  </a:lnTo>
                  <a:lnTo>
                    <a:pt x="735087" y="517406"/>
                  </a:lnTo>
                  <a:lnTo>
                    <a:pt x="739739" y="494431"/>
                  </a:lnTo>
                  <a:lnTo>
                    <a:pt x="739739" y="59036"/>
                  </a:lnTo>
                  <a:lnTo>
                    <a:pt x="735087" y="36061"/>
                  </a:lnTo>
                  <a:lnTo>
                    <a:pt x="722402" y="17295"/>
                  </a:lnTo>
                  <a:lnTo>
                    <a:pt x="703590" y="4641"/>
                  </a:lnTo>
                  <a:lnTo>
                    <a:pt x="680560" y="0"/>
                  </a:lnTo>
                  <a:close/>
                </a:path>
              </a:pathLst>
            </a:custGeom>
            <a:solidFill>
              <a:srgbClr val="D5E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B1D14147-42DD-4ABD-B988-EBBF6A6C9B60}"/>
                </a:ext>
              </a:extLst>
            </p:cNvPr>
            <p:cNvSpPr/>
            <p:nvPr/>
          </p:nvSpPr>
          <p:spPr>
            <a:xfrm>
              <a:off x="4084218" y="3699032"/>
              <a:ext cx="739775" cy="553720"/>
            </a:xfrm>
            <a:custGeom>
              <a:avLst/>
              <a:gdLst/>
              <a:ahLst/>
              <a:cxnLst/>
              <a:rect l="l" t="t" r="r" b="b"/>
              <a:pathLst>
                <a:path w="739775" h="553720">
                  <a:moveTo>
                    <a:pt x="59179" y="553468"/>
                  </a:moveTo>
                  <a:lnTo>
                    <a:pt x="680560" y="553468"/>
                  </a:lnTo>
                  <a:lnTo>
                    <a:pt x="703590" y="548827"/>
                  </a:lnTo>
                  <a:lnTo>
                    <a:pt x="722402" y="536172"/>
                  </a:lnTo>
                  <a:lnTo>
                    <a:pt x="735087" y="517406"/>
                  </a:lnTo>
                  <a:lnTo>
                    <a:pt x="739739" y="494431"/>
                  </a:lnTo>
                  <a:lnTo>
                    <a:pt x="739739" y="59036"/>
                  </a:lnTo>
                  <a:lnTo>
                    <a:pt x="735087" y="36061"/>
                  </a:lnTo>
                  <a:lnTo>
                    <a:pt x="722402" y="17295"/>
                  </a:lnTo>
                  <a:lnTo>
                    <a:pt x="703590" y="4641"/>
                  </a:lnTo>
                  <a:lnTo>
                    <a:pt x="680560" y="0"/>
                  </a:lnTo>
                  <a:lnTo>
                    <a:pt x="59179" y="0"/>
                  </a:lnTo>
                  <a:lnTo>
                    <a:pt x="36149" y="4641"/>
                  </a:lnTo>
                  <a:lnTo>
                    <a:pt x="17337" y="17295"/>
                  </a:lnTo>
                  <a:lnTo>
                    <a:pt x="4652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52" y="517406"/>
                  </a:lnTo>
                  <a:lnTo>
                    <a:pt x="17337" y="536172"/>
                  </a:lnTo>
                  <a:lnTo>
                    <a:pt x="36149" y="548827"/>
                  </a:lnTo>
                  <a:lnTo>
                    <a:pt x="59179" y="553468"/>
                  </a:lnTo>
                  <a:close/>
                </a:path>
              </a:pathLst>
            </a:custGeom>
            <a:ln w="31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>
            <a:extLst>
              <a:ext uri="{FF2B5EF4-FFF2-40B4-BE49-F238E27FC236}">
                <a16:creationId xmlns:a16="http://schemas.microsoft.com/office/drawing/2014/main" id="{57B433AF-37AD-49C5-AA91-1A722253D48D}"/>
              </a:ext>
            </a:extLst>
          </p:cNvPr>
          <p:cNvSpPr txBox="1"/>
          <p:nvPr/>
        </p:nvSpPr>
        <p:spPr>
          <a:xfrm>
            <a:off x="4180773" y="3750647"/>
            <a:ext cx="1782445" cy="42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ts val="1555"/>
              </a:lnSpc>
              <a:spcBef>
                <a:spcPts val="100"/>
              </a:spcBef>
              <a:tabLst>
                <a:tab pos="648970" algn="l"/>
                <a:tab pos="1170940" algn="l"/>
              </a:tabLst>
            </a:pPr>
            <a:r>
              <a:rPr sz="1300" spc="-5" dirty="0">
                <a:latin typeface="Carlito"/>
                <a:cs typeface="Carlito"/>
              </a:rPr>
              <a:t>Source	</a:t>
            </a:r>
            <a:r>
              <a:rPr sz="1300" u="heavy" spc="-5" dirty="0">
                <a:uFill>
                  <a:solidFill>
                    <a:srgbClr val="4270C5"/>
                  </a:solidFill>
                </a:uFill>
                <a:latin typeface="Carlito"/>
                <a:cs typeface="Carlito"/>
              </a:rPr>
              <a:t> 	</a:t>
            </a:r>
            <a:endParaRPr sz="1300">
              <a:latin typeface="Carlito"/>
              <a:cs typeface="Carlito"/>
            </a:endParaRPr>
          </a:p>
          <a:p>
            <a:pPr marL="25400">
              <a:lnSpc>
                <a:spcPts val="1555"/>
              </a:lnSpc>
              <a:tabLst>
                <a:tab pos="1405890" algn="l"/>
              </a:tabLst>
            </a:pPr>
            <a:r>
              <a:rPr sz="1300" spc="-10" dirty="0">
                <a:latin typeface="Carlito"/>
                <a:cs typeface="Carlito"/>
              </a:rPr>
              <a:t>Control	</a:t>
            </a:r>
            <a:r>
              <a:rPr sz="1950" spc="-7" baseline="32051" dirty="0">
                <a:latin typeface="Carlito"/>
                <a:cs typeface="Carlito"/>
              </a:rPr>
              <a:t>Build</a:t>
            </a:r>
            <a:endParaRPr sz="1950" baseline="32051">
              <a:latin typeface="Carlito"/>
              <a:cs typeface="Carlito"/>
            </a:endParaRPr>
          </a:p>
        </p:txBody>
      </p: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288D18C6-B24B-4BB7-9127-047B90889E36}"/>
              </a:ext>
            </a:extLst>
          </p:cNvPr>
          <p:cNvGrpSpPr/>
          <p:nvPr/>
        </p:nvGrpSpPr>
        <p:grpSpPr>
          <a:xfrm>
            <a:off x="6684367" y="3697762"/>
            <a:ext cx="869950" cy="556260"/>
            <a:chOff x="6684367" y="3697762"/>
            <a:chExt cx="869950" cy="556260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55F9EC2B-30D5-4AF7-B95C-2FB6C0C5F9D8}"/>
                </a:ext>
              </a:extLst>
            </p:cNvPr>
            <p:cNvSpPr/>
            <p:nvPr/>
          </p:nvSpPr>
          <p:spPr>
            <a:xfrm>
              <a:off x="6685637" y="3699032"/>
              <a:ext cx="867410" cy="553720"/>
            </a:xfrm>
            <a:custGeom>
              <a:avLst/>
              <a:gdLst/>
              <a:ahLst/>
              <a:cxnLst/>
              <a:rect l="l" t="t" r="r" b="b"/>
              <a:pathLst>
                <a:path w="867409" h="553720">
                  <a:moveTo>
                    <a:pt x="807652" y="0"/>
                  </a:moveTo>
                  <a:lnTo>
                    <a:pt x="59179" y="0"/>
                  </a:lnTo>
                  <a:lnTo>
                    <a:pt x="36105" y="4641"/>
                  </a:lnTo>
                  <a:lnTo>
                    <a:pt x="17299" y="17295"/>
                  </a:lnTo>
                  <a:lnTo>
                    <a:pt x="4637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37" y="517406"/>
                  </a:lnTo>
                  <a:lnTo>
                    <a:pt x="17299" y="536172"/>
                  </a:lnTo>
                  <a:lnTo>
                    <a:pt x="36105" y="548827"/>
                  </a:lnTo>
                  <a:lnTo>
                    <a:pt x="59179" y="553468"/>
                  </a:lnTo>
                  <a:lnTo>
                    <a:pt x="807652" y="553468"/>
                  </a:lnTo>
                  <a:lnTo>
                    <a:pt x="830682" y="548827"/>
                  </a:lnTo>
                  <a:lnTo>
                    <a:pt x="849493" y="536172"/>
                  </a:lnTo>
                  <a:lnTo>
                    <a:pt x="862179" y="517406"/>
                  </a:lnTo>
                  <a:lnTo>
                    <a:pt x="866831" y="494431"/>
                  </a:lnTo>
                  <a:lnTo>
                    <a:pt x="866831" y="59036"/>
                  </a:lnTo>
                  <a:lnTo>
                    <a:pt x="862179" y="36061"/>
                  </a:lnTo>
                  <a:lnTo>
                    <a:pt x="849493" y="17295"/>
                  </a:lnTo>
                  <a:lnTo>
                    <a:pt x="830682" y="4641"/>
                  </a:lnTo>
                  <a:lnTo>
                    <a:pt x="807652" y="0"/>
                  </a:lnTo>
                  <a:close/>
                </a:path>
              </a:pathLst>
            </a:custGeom>
            <a:solidFill>
              <a:srgbClr val="85B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07DFF1D0-B6E7-4FE7-8E83-221C95D61B59}"/>
                </a:ext>
              </a:extLst>
            </p:cNvPr>
            <p:cNvSpPr/>
            <p:nvPr/>
          </p:nvSpPr>
          <p:spPr>
            <a:xfrm>
              <a:off x="6685637" y="3699032"/>
              <a:ext cx="867410" cy="553720"/>
            </a:xfrm>
            <a:custGeom>
              <a:avLst/>
              <a:gdLst/>
              <a:ahLst/>
              <a:cxnLst/>
              <a:rect l="l" t="t" r="r" b="b"/>
              <a:pathLst>
                <a:path w="867409" h="553720">
                  <a:moveTo>
                    <a:pt x="59179" y="553468"/>
                  </a:moveTo>
                  <a:lnTo>
                    <a:pt x="807652" y="553468"/>
                  </a:lnTo>
                  <a:lnTo>
                    <a:pt x="830682" y="548827"/>
                  </a:lnTo>
                  <a:lnTo>
                    <a:pt x="849493" y="536172"/>
                  </a:lnTo>
                  <a:lnTo>
                    <a:pt x="862179" y="517406"/>
                  </a:lnTo>
                  <a:lnTo>
                    <a:pt x="866831" y="494431"/>
                  </a:lnTo>
                  <a:lnTo>
                    <a:pt x="866831" y="59036"/>
                  </a:lnTo>
                  <a:lnTo>
                    <a:pt x="862179" y="36061"/>
                  </a:lnTo>
                  <a:lnTo>
                    <a:pt x="849493" y="17295"/>
                  </a:lnTo>
                  <a:lnTo>
                    <a:pt x="830682" y="4641"/>
                  </a:lnTo>
                  <a:lnTo>
                    <a:pt x="807652" y="0"/>
                  </a:lnTo>
                  <a:lnTo>
                    <a:pt x="59179" y="0"/>
                  </a:lnTo>
                  <a:lnTo>
                    <a:pt x="36105" y="4641"/>
                  </a:lnTo>
                  <a:lnTo>
                    <a:pt x="17299" y="17295"/>
                  </a:lnTo>
                  <a:lnTo>
                    <a:pt x="4637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37" y="517406"/>
                  </a:lnTo>
                  <a:lnTo>
                    <a:pt x="17299" y="536172"/>
                  </a:lnTo>
                  <a:lnTo>
                    <a:pt x="36105" y="548827"/>
                  </a:lnTo>
                  <a:lnTo>
                    <a:pt x="59179" y="553468"/>
                  </a:lnTo>
                  <a:close/>
                </a:path>
              </a:pathLst>
            </a:custGeom>
            <a:ln w="31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B406F154-2329-4ACC-861F-16C32EA3A7F2}"/>
              </a:ext>
            </a:extLst>
          </p:cNvPr>
          <p:cNvSpPr txBox="1"/>
          <p:nvPr/>
        </p:nvSpPr>
        <p:spPr>
          <a:xfrm>
            <a:off x="6745227" y="3750647"/>
            <a:ext cx="1398905" cy="42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555"/>
              </a:lnSpc>
              <a:spcBef>
                <a:spcPts val="100"/>
              </a:spcBef>
              <a:tabLst>
                <a:tab pos="1385570" algn="l"/>
              </a:tabLst>
            </a:pPr>
            <a:r>
              <a:rPr sz="1300" spc="-10" dirty="0">
                <a:latin typeface="Carlito"/>
                <a:cs typeface="Carlito"/>
              </a:rPr>
              <a:t>Static</a:t>
            </a:r>
            <a:r>
              <a:rPr sz="1300" spc="-60" dirty="0">
                <a:latin typeface="Carlito"/>
                <a:cs typeface="Carlito"/>
              </a:rPr>
              <a:t> </a:t>
            </a:r>
            <a:r>
              <a:rPr sz="1300" spc="-5" dirty="0">
                <a:latin typeface="Carlito"/>
                <a:cs typeface="Carlito"/>
              </a:rPr>
              <a:t>Code</a:t>
            </a:r>
            <a:r>
              <a:rPr sz="1300" spc="135" dirty="0">
                <a:latin typeface="Carlito"/>
                <a:cs typeface="Carlito"/>
              </a:rPr>
              <a:t> </a:t>
            </a:r>
            <a:r>
              <a:rPr sz="1300" u="heavy" dirty="0">
                <a:uFill>
                  <a:solidFill>
                    <a:srgbClr val="4270C5"/>
                  </a:solidFill>
                </a:uFill>
                <a:latin typeface="Carlito"/>
                <a:cs typeface="Carlito"/>
              </a:rPr>
              <a:t> 	</a:t>
            </a:r>
            <a:endParaRPr sz="1300">
              <a:latin typeface="Carlito"/>
              <a:cs typeface="Carlito"/>
            </a:endParaRPr>
          </a:p>
          <a:p>
            <a:pPr marL="106045">
              <a:lnSpc>
                <a:spcPts val="1555"/>
              </a:lnSpc>
            </a:pPr>
            <a:r>
              <a:rPr sz="1300" spc="-5" dirty="0">
                <a:latin typeface="Carlito"/>
                <a:cs typeface="Carlito"/>
              </a:rPr>
              <a:t>Analysis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34" name="object 34">
            <a:extLst>
              <a:ext uri="{FF2B5EF4-FFF2-40B4-BE49-F238E27FC236}">
                <a16:creationId xmlns:a16="http://schemas.microsoft.com/office/drawing/2014/main" id="{1534154A-8E81-4D1F-BAF1-CAC56A7D3D8A}"/>
              </a:ext>
            </a:extLst>
          </p:cNvPr>
          <p:cNvGrpSpPr/>
          <p:nvPr/>
        </p:nvGrpSpPr>
        <p:grpSpPr>
          <a:xfrm>
            <a:off x="8180799" y="3697762"/>
            <a:ext cx="742315" cy="556260"/>
            <a:chOff x="8180799" y="3697762"/>
            <a:chExt cx="742315" cy="556260"/>
          </a:xfrm>
        </p:grpSpPr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5B1A0FC2-E1BE-4724-8E12-7215FE1C0496}"/>
                </a:ext>
              </a:extLst>
            </p:cNvPr>
            <p:cNvSpPr/>
            <p:nvPr/>
          </p:nvSpPr>
          <p:spPr>
            <a:xfrm>
              <a:off x="8182069" y="3699032"/>
              <a:ext cx="739775" cy="553720"/>
            </a:xfrm>
            <a:custGeom>
              <a:avLst/>
              <a:gdLst/>
              <a:ahLst/>
              <a:cxnLst/>
              <a:rect l="l" t="t" r="r" b="b"/>
              <a:pathLst>
                <a:path w="739775" h="553720">
                  <a:moveTo>
                    <a:pt x="680560" y="0"/>
                  </a:moveTo>
                  <a:lnTo>
                    <a:pt x="59179" y="0"/>
                  </a:lnTo>
                  <a:lnTo>
                    <a:pt x="36149" y="4641"/>
                  </a:lnTo>
                  <a:lnTo>
                    <a:pt x="17337" y="17295"/>
                  </a:lnTo>
                  <a:lnTo>
                    <a:pt x="4652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52" y="517406"/>
                  </a:lnTo>
                  <a:lnTo>
                    <a:pt x="17337" y="536172"/>
                  </a:lnTo>
                  <a:lnTo>
                    <a:pt x="36149" y="548827"/>
                  </a:lnTo>
                  <a:lnTo>
                    <a:pt x="59179" y="553468"/>
                  </a:lnTo>
                  <a:lnTo>
                    <a:pt x="680560" y="553468"/>
                  </a:lnTo>
                  <a:lnTo>
                    <a:pt x="703590" y="548827"/>
                  </a:lnTo>
                  <a:lnTo>
                    <a:pt x="722402" y="536172"/>
                  </a:lnTo>
                  <a:lnTo>
                    <a:pt x="735087" y="517406"/>
                  </a:lnTo>
                  <a:lnTo>
                    <a:pt x="739739" y="494431"/>
                  </a:lnTo>
                  <a:lnTo>
                    <a:pt x="739739" y="59036"/>
                  </a:lnTo>
                  <a:lnTo>
                    <a:pt x="735087" y="36061"/>
                  </a:lnTo>
                  <a:lnTo>
                    <a:pt x="722402" y="17295"/>
                  </a:lnTo>
                  <a:lnTo>
                    <a:pt x="703590" y="4641"/>
                  </a:lnTo>
                  <a:lnTo>
                    <a:pt x="680560" y="0"/>
                  </a:lnTo>
                  <a:close/>
                </a:path>
              </a:pathLst>
            </a:custGeom>
            <a:solidFill>
              <a:srgbClr val="428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26244221-64AB-42CD-B7A6-312D207BC056}"/>
                </a:ext>
              </a:extLst>
            </p:cNvPr>
            <p:cNvSpPr/>
            <p:nvPr/>
          </p:nvSpPr>
          <p:spPr>
            <a:xfrm>
              <a:off x="8182069" y="3699032"/>
              <a:ext cx="739775" cy="553720"/>
            </a:xfrm>
            <a:custGeom>
              <a:avLst/>
              <a:gdLst/>
              <a:ahLst/>
              <a:cxnLst/>
              <a:rect l="l" t="t" r="r" b="b"/>
              <a:pathLst>
                <a:path w="739775" h="553720">
                  <a:moveTo>
                    <a:pt x="59179" y="553468"/>
                  </a:moveTo>
                  <a:lnTo>
                    <a:pt x="680560" y="553468"/>
                  </a:lnTo>
                  <a:lnTo>
                    <a:pt x="703590" y="548827"/>
                  </a:lnTo>
                  <a:lnTo>
                    <a:pt x="722402" y="536172"/>
                  </a:lnTo>
                  <a:lnTo>
                    <a:pt x="735087" y="517406"/>
                  </a:lnTo>
                  <a:lnTo>
                    <a:pt x="739739" y="494431"/>
                  </a:lnTo>
                  <a:lnTo>
                    <a:pt x="739739" y="59036"/>
                  </a:lnTo>
                  <a:lnTo>
                    <a:pt x="735087" y="36061"/>
                  </a:lnTo>
                  <a:lnTo>
                    <a:pt x="722402" y="17295"/>
                  </a:lnTo>
                  <a:lnTo>
                    <a:pt x="703590" y="4641"/>
                  </a:lnTo>
                  <a:lnTo>
                    <a:pt x="680560" y="0"/>
                  </a:lnTo>
                  <a:lnTo>
                    <a:pt x="59179" y="0"/>
                  </a:lnTo>
                  <a:lnTo>
                    <a:pt x="36149" y="4641"/>
                  </a:lnTo>
                  <a:lnTo>
                    <a:pt x="17337" y="17295"/>
                  </a:lnTo>
                  <a:lnTo>
                    <a:pt x="4652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52" y="517406"/>
                  </a:lnTo>
                  <a:lnTo>
                    <a:pt x="17337" y="536172"/>
                  </a:lnTo>
                  <a:lnTo>
                    <a:pt x="36149" y="548827"/>
                  </a:lnTo>
                  <a:lnTo>
                    <a:pt x="59179" y="553468"/>
                  </a:lnTo>
                  <a:close/>
                </a:path>
              </a:pathLst>
            </a:custGeom>
            <a:ln w="31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>
            <a:extLst>
              <a:ext uri="{FF2B5EF4-FFF2-40B4-BE49-F238E27FC236}">
                <a16:creationId xmlns:a16="http://schemas.microsoft.com/office/drawing/2014/main" id="{427182E3-70B3-4B43-A651-A2DB662BA118}"/>
              </a:ext>
            </a:extLst>
          </p:cNvPr>
          <p:cNvSpPr txBox="1"/>
          <p:nvPr/>
        </p:nvSpPr>
        <p:spPr>
          <a:xfrm>
            <a:off x="8252858" y="3848785"/>
            <a:ext cx="61531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Unit</a:t>
            </a:r>
            <a:r>
              <a:rPr sz="13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endParaRPr sz="1300">
              <a:latin typeface="Carlito"/>
              <a:cs typeface="Carlito"/>
            </a:endParaRPr>
          </a:p>
        </p:txBody>
      </p:sp>
      <p:grpSp>
        <p:nvGrpSpPr>
          <p:cNvPr id="38" name="object 38">
            <a:extLst>
              <a:ext uri="{FF2B5EF4-FFF2-40B4-BE49-F238E27FC236}">
                <a16:creationId xmlns:a16="http://schemas.microsoft.com/office/drawing/2014/main" id="{4FE1C0D0-6431-407F-8834-9F6F486EA8E2}"/>
              </a:ext>
            </a:extLst>
          </p:cNvPr>
          <p:cNvGrpSpPr/>
          <p:nvPr/>
        </p:nvGrpSpPr>
        <p:grpSpPr>
          <a:xfrm>
            <a:off x="10400018" y="3697762"/>
            <a:ext cx="869950" cy="556260"/>
            <a:chOff x="10400018" y="3697762"/>
            <a:chExt cx="869950" cy="556260"/>
          </a:xfrm>
        </p:grpSpPr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C0BAA53C-35EC-42FF-8E12-E0F522AD9BD3}"/>
                </a:ext>
              </a:extLst>
            </p:cNvPr>
            <p:cNvSpPr/>
            <p:nvPr/>
          </p:nvSpPr>
          <p:spPr>
            <a:xfrm>
              <a:off x="10401288" y="3699032"/>
              <a:ext cx="867410" cy="553720"/>
            </a:xfrm>
            <a:custGeom>
              <a:avLst/>
              <a:gdLst/>
              <a:ahLst/>
              <a:cxnLst/>
              <a:rect l="l" t="t" r="r" b="b"/>
              <a:pathLst>
                <a:path w="867409" h="553720">
                  <a:moveTo>
                    <a:pt x="807652" y="0"/>
                  </a:moveTo>
                  <a:lnTo>
                    <a:pt x="59179" y="0"/>
                  </a:lnTo>
                  <a:lnTo>
                    <a:pt x="36149" y="4641"/>
                  </a:lnTo>
                  <a:lnTo>
                    <a:pt x="17337" y="17295"/>
                  </a:lnTo>
                  <a:lnTo>
                    <a:pt x="4652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52" y="517406"/>
                  </a:lnTo>
                  <a:lnTo>
                    <a:pt x="17337" y="536172"/>
                  </a:lnTo>
                  <a:lnTo>
                    <a:pt x="36149" y="548827"/>
                  </a:lnTo>
                  <a:lnTo>
                    <a:pt x="59179" y="553468"/>
                  </a:lnTo>
                  <a:lnTo>
                    <a:pt x="807652" y="553468"/>
                  </a:lnTo>
                  <a:lnTo>
                    <a:pt x="830725" y="548827"/>
                  </a:lnTo>
                  <a:lnTo>
                    <a:pt x="849532" y="536172"/>
                  </a:lnTo>
                  <a:lnTo>
                    <a:pt x="862193" y="517406"/>
                  </a:lnTo>
                  <a:lnTo>
                    <a:pt x="866831" y="494431"/>
                  </a:lnTo>
                  <a:lnTo>
                    <a:pt x="866831" y="59036"/>
                  </a:lnTo>
                  <a:lnTo>
                    <a:pt x="862193" y="36061"/>
                  </a:lnTo>
                  <a:lnTo>
                    <a:pt x="849532" y="17295"/>
                  </a:lnTo>
                  <a:lnTo>
                    <a:pt x="830725" y="4641"/>
                  </a:lnTo>
                  <a:lnTo>
                    <a:pt x="807652" y="0"/>
                  </a:lnTo>
                  <a:close/>
                </a:path>
              </a:pathLst>
            </a:custGeom>
            <a:solidFill>
              <a:srgbClr val="306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F5831C9C-66D7-4DC7-B235-C1E86A3A1B09}"/>
                </a:ext>
              </a:extLst>
            </p:cNvPr>
            <p:cNvSpPr/>
            <p:nvPr/>
          </p:nvSpPr>
          <p:spPr>
            <a:xfrm>
              <a:off x="10401288" y="3699032"/>
              <a:ext cx="867410" cy="553720"/>
            </a:xfrm>
            <a:custGeom>
              <a:avLst/>
              <a:gdLst/>
              <a:ahLst/>
              <a:cxnLst/>
              <a:rect l="l" t="t" r="r" b="b"/>
              <a:pathLst>
                <a:path w="867409" h="553720">
                  <a:moveTo>
                    <a:pt x="59179" y="553468"/>
                  </a:moveTo>
                  <a:lnTo>
                    <a:pt x="807652" y="553468"/>
                  </a:lnTo>
                  <a:lnTo>
                    <a:pt x="830725" y="548827"/>
                  </a:lnTo>
                  <a:lnTo>
                    <a:pt x="849532" y="536172"/>
                  </a:lnTo>
                  <a:lnTo>
                    <a:pt x="862193" y="517406"/>
                  </a:lnTo>
                  <a:lnTo>
                    <a:pt x="866831" y="494431"/>
                  </a:lnTo>
                  <a:lnTo>
                    <a:pt x="866831" y="59036"/>
                  </a:lnTo>
                  <a:lnTo>
                    <a:pt x="862193" y="36061"/>
                  </a:lnTo>
                  <a:lnTo>
                    <a:pt x="849532" y="17295"/>
                  </a:lnTo>
                  <a:lnTo>
                    <a:pt x="830725" y="4641"/>
                  </a:lnTo>
                  <a:lnTo>
                    <a:pt x="807652" y="0"/>
                  </a:lnTo>
                  <a:lnTo>
                    <a:pt x="59179" y="0"/>
                  </a:lnTo>
                  <a:lnTo>
                    <a:pt x="36149" y="4641"/>
                  </a:lnTo>
                  <a:lnTo>
                    <a:pt x="17337" y="17295"/>
                  </a:lnTo>
                  <a:lnTo>
                    <a:pt x="4652" y="36061"/>
                  </a:lnTo>
                  <a:lnTo>
                    <a:pt x="0" y="59036"/>
                  </a:lnTo>
                  <a:lnTo>
                    <a:pt x="0" y="494431"/>
                  </a:lnTo>
                  <a:lnTo>
                    <a:pt x="4652" y="517406"/>
                  </a:lnTo>
                  <a:lnTo>
                    <a:pt x="17337" y="536172"/>
                  </a:lnTo>
                  <a:lnTo>
                    <a:pt x="36149" y="548827"/>
                  </a:lnTo>
                  <a:lnTo>
                    <a:pt x="59179" y="553468"/>
                  </a:lnTo>
                  <a:close/>
                </a:path>
              </a:pathLst>
            </a:custGeom>
            <a:ln w="31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>
            <a:extLst>
              <a:ext uri="{FF2B5EF4-FFF2-40B4-BE49-F238E27FC236}">
                <a16:creationId xmlns:a16="http://schemas.microsoft.com/office/drawing/2014/main" id="{EF29D7B3-EF27-40AD-A609-C6A83B484185}"/>
              </a:ext>
            </a:extLst>
          </p:cNvPr>
          <p:cNvSpPr txBox="1"/>
          <p:nvPr/>
        </p:nvSpPr>
        <p:spPr>
          <a:xfrm>
            <a:off x="10478242" y="3750647"/>
            <a:ext cx="730885" cy="42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ts val="1555"/>
              </a:lnSpc>
              <a:spcBef>
                <a:spcPts val="100"/>
              </a:spcBef>
            </a:pP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Artifact</a:t>
            </a:r>
            <a:endParaRPr sz="1300">
              <a:latin typeface="Carlito"/>
              <a:cs typeface="Carlito"/>
            </a:endParaRPr>
          </a:p>
          <a:p>
            <a:pPr marR="5080" algn="ctr">
              <a:lnSpc>
                <a:spcPts val="1555"/>
              </a:lnSpc>
            </a:pP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Re</a:t>
            </a:r>
            <a:r>
              <a:rPr sz="1300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300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300" dirty="0">
                <a:solidFill>
                  <a:srgbClr val="FFFFFF"/>
                </a:solidFill>
                <a:latin typeface="Carlito"/>
                <a:cs typeface="Carlito"/>
              </a:rPr>
              <a:t>si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300" spc="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300" spc="-3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300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01A75D0-1257-4679-8589-E0B536A73FD8}"/>
              </a:ext>
            </a:extLst>
          </p:cNvPr>
          <p:cNvSpPr/>
          <p:nvPr/>
        </p:nvSpPr>
        <p:spPr>
          <a:xfrm>
            <a:off x="3216603" y="3352015"/>
            <a:ext cx="237490" cy="315595"/>
          </a:xfrm>
          <a:custGeom>
            <a:avLst/>
            <a:gdLst/>
            <a:ahLst/>
            <a:cxnLst/>
            <a:rect l="l" t="t" r="r" b="b"/>
            <a:pathLst>
              <a:path w="237489" h="315595">
                <a:moveTo>
                  <a:pt x="178010" y="0"/>
                </a:moveTo>
                <a:lnTo>
                  <a:pt x="0" y="0"/>
                </a:lnTo>
                <a:lnTo>
                  <a:pt x="0" y="315169"/>
                </a:lnTo>
                <a:lnTo>
                  <a:pt x="236983" y="315169"/>
                </a:lnTo>
                <a:lnTo>
                  <a:pt x="236983" y="60061"/>
                </a:lnTo>
                <a:lnTo>
                  <a:pt x="1780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AA52BD6D-B36C-48A3-B35B-10B6248B0BF0}"/>
              </a:ext>
            </a:extLst>
          </p:cNvPr>
          <p:cNvSpPr/>
          <p:nvPr/>
        </p:nvSpPr>
        <p:spPr>
          <a:xfrm>
            <a:off x="3216603" y="3352015"/>
            <a:ext cx="237490" cy="315595"/>
          </a:xfrm>
          <a:custGeom>
            <a:avLst/>
            <a:gdLst/>
            <a:ahLst/>
            <a:cxnLst/>
            <a:rect l="l" t="t" r="r" b="b"/>
            <a:pathLst>
              <a:path w="237489" h="315595">
                <a:moveTo>
                  <a:pt x="236983" y="60061"/>
                </a:moveTo>
                <a:lnTo>
                  <a:pt x="178010" y="0"/>
                </a:lnTo>
                <a:lnTo>
                  <a:pt x="0" y="0"/>
                </a:lnTo>
                <a:lnTo>
                  <a:pt x="0" y="315169"/>
                </a:lnTo>
                <a:lnTo>
                  <a:pt x="236983" y="315169"/>
                </a:lnTo>
                <a:lnTo>
                  <a:pt x="236983" y="60061"/>
                </a:lnTo>
                <a:close/>
              </a:path>
            </a:pathLst>
          </a:custGeom>
          <a:ln w="51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6FA04532-730E-459F-B6E8-A6D6DB6CC875}"/>
              </a:ext>
            </a:extLst>
          </p:cNvPr>
          <p:cNvSpPr/>
          <p:nvPr/>
        </p:nvSpPr>
        <p:spPr>
          <a:xfrm>
            <a:off x="3259816" y="3354168"/>
            <a:ext cx="190174" cy="249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6D0D94C-6C1A-4740-A9BC-B4824FE7C134}"/>
              </a:ext>
            </a:extLst>
          </p:cNvPr>
          <p:cNvSpPr/>
          <p:nvPr/>
        </p:nvSpPr>
        <p:spPr>
          <a:xfrm>
            <a:off x="2611023" y="3352015"/>
            <a:ext cx="573853" cy="5724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74D1296-4F3F-4F50-A060-8221CF03F906}"/>
              </a:ext>
            </a:extLst>
          </p:cNvPr>
          <p:cNvSpPr/>
          <p:nvPr/>
        </p:nvSpPr>
        <p:spPr>
          <a:xfrm>
            <a:off x="3302968" y="3232917"/>
            <a:ext cx="237490" cy="315595"/>
          </a:xfrm>
          <a:custGeom>
            <a:avLst/>
            <a:gdLst/>
            <a:ahLst/>
            <a:cxnLst/>
            <a:rect l="l" t="t" r="r" b="b"/>
            <a:pathLst>
              <a:path w="237489" h="315595">
                <a:moveTo>
                  <a:pt x="178051" y="0"/>
                </a:moveTo>
                <a:lnTo>
                  <a:pt x="0" y="0"/>
                </a:lnTo>
                <a:lnTo>
                  <a:pt x="0" y="315169"/>
                </a:lnTo>
                <a:lnTo>
                  <a:pt x="236922" y="315169"/>
                </a:lnTo>
                <a:lnTo>
                  <a:pt x="236922" y="59959"/>
                </a:lnTo>
                <a:lnTo>
                  <a:pt x="17805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775EFC84-F295-4E8D-9A77-F60275EC5E75}"/>
              </a:ext>
            </a:extLst>
          </p:cNvPr>
          <p:cNvSpPr/>
          <p:nvPr/>
        </p:nvSpPr>
        <p:spPr>
          <a:xfrm>
            <a:off x="3302968" y="3232917"/>
            <a:ext cx="237490" cy="315595"/>
          </a:xfrm>
          <a:custGeom>
            <a:avLst/>
            <a:gdLst/>
            <a:ahLst/>
            <a:cxnLst/>
            <a:rect l="l" t="t" r="r" b="b"/>
            <a:pathLst>
              <a:path w="237489" h="315595">
                <a:moveTo>
                  <a:pt x="236922" y="59959"/>
                </a:moveTo>
                <a:lnTo>
                  <a:pt x="178051" y="0"/>
                </a:lnTo>
                <a:lnTo>
                  <a:pt x="0" y="0"/>
                </a:lnTo>
                <a:lnTo>
                  <a:pt x="0" y="315169"/>
                </a:lnTo>
                <a:lnTo>
                  <a:pt x="236922" y="315169"/>
                </a:lnTo>
                <a:lnTo>
                  <a:pt x="236922" y="59959"/>
                </a:lnTo>
                <a:close/>
              </a:path>
            </a:pathLst>
          </a:custGeom>
          <a:ln w="51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97C7A4C5-ADF6-4759-9D2E-2EE673029E6C}"/>
              </a:ext>
            </a:extLst>
          </p:cNvPr>
          <p:cNvSpPr/>
          <p:nvPr/>
        </p:nvSpPr>
        <p:spPr>
          <a:xfrm>
            <a:off x="3346119" y="3234967"/>
            <a:ext cx="190174" cy="249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15AC2834-FB7D-42E0-B42F-4A7E3F20947E}"/>
              </a:ext>
            </a:extLst>
          </p:cNvPr>
          <p:cNvSpPr/>
          <p:nvPr/>
        </p:nvSpPr>
        <p:spPr>
          <a:xfrm>
            <a:off x="6209838" y="3985429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5">
                <a:moveTo>
                  <a:pt x="0" y="0"/>
                </a:moveTo>
                <a:lnTo>
                  <a:pt x="475180" y="0"/>
                </a:lnTo>
              </a:path>
            </a:pathLst>
          </a:custGeom>
          <a:ln w="23061">
            <a:solidFill>
              <a:srgbClr val="42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365BE64E-F649-43C7-A725-CAD9370CD05E}"/>
              </a:ext>
            </a:extLst>
          </p:cNvPr>
          <p:cNvSpPr/>
          <p:nvPr/>
        </p:nvSpPr>
        <p:spPr>
          <a:xfrm>
            <a:off x="6672787" y="3936540"/>
            <a:ext cx="1594485" cy="97790"/>
          </a:xfrm>
          <a:custGeom>
            <a:avLst/>
            <a:gdLst/>
            <a:ahLst/>
            <a:cxnLst/>
            <a:rect l="l" t="t" r="r" b="b"/>
            <a:pathLst>
              <a:path w="1594484" h="97789">
                <a:moveTo>
                  <a:pt x="98018" y="48895"/>
                </a:moveTo>
                <a:lnTo>
                  <a:pt x="0" y="0"/>
                </a:lnTo>
                <a:lnTo>
                  <a:pt x="0" y="97790"/>
                </a:lnTo>
                <a:lnTo>
                  <a:pt x="98018" y="48895"/>
                </a:lnTo>
                <a:close/>
              </a:path>
              <a:path w="1594484" h="97789">
                <a:moveTo>
                  <a:pt x="1594446" y="48895"/>
                </a:moveTo>
                <a:lnTo>
                  <a:pt x="1496428" y="0"/>
                </a:lnTo>
                <a:lnTo>
                  <a:pt x="1496428" y="97790"/>
                </a:lnTo>
                <a:lnTo>
                  <a:pt x="1594446" y="48895"/>
                </a:lnTo>
                <a:close/>
              </a:path>
            </a:pathLst>
          </a:custGeom>
          <a:solidFill>
            <a:srgbClr val="42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0626D47F-9C76-4E2A-AD24-9A359FA73921}"/>
              </a:ext>
            </a:extLst>
          </p:cNvPr>
          <p:cNvSpPr/>
          <p:nvPr/>
        </p:nvSpPr>
        <p:spPr>
          <a:xfrm>
            <a:off x="9006979" y="3985429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080" y="0"/>
                </a:lnTo>
              </a:path>
            </a:pathLst>
          </a:custGeom>
          <a:ln w="23061">
            <a:solidFill>
              <a:srgbClr val="42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FA75DD68-D320-4F96-BB94-7253A83CA856}"/>
              </a:ext>
            </a:extLst>
          </p:cNvPr>
          <p:cNvSpPr/>
          <p:nvPr/>
        </p:nvSpPr>
        <p:spPr>
          <a:xfrm>
            <a:off x="9278833" y="3936539"/>
            <a:ext cx="98425" cy="97790"/>
          </a:xfrm>
          <a:custGeom>
            <a:avLst/>
            <a:gdLst/>
            <a:ahLst/>
            <a:cxnLst/>
            <a:rect l="l" t="t" r="r" b="b"/>
            <a:pathLst>
              <a:path w="98425" h="97789">
                <a:moveTo>
                  <a:pt x="0" y="0"/>
                </a:moveTo>
                <a:lnTo>
                  <a:pt x="0" y="97779"/>
                </a:lnTo>
                <a:lnTo>
                  <a:pt x="98015" y="48889"/>
                </a:lnTo>
                <a:lnTo>
                  <a:pt x="0" y="0"/>
                </a:lnTo>
                <a:close/>
              </a:path>
            </a:pathLst>
          </a:custGeom>
          <a:solidFill>
            <a:srgbClr val="42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DDA4E651-A870-43A6-8102-C74C8C63345C}"/>
              </a:ext>
            </a:extLst>
          </p:cNvPr>
          <p:cNvSpPr/>
          <p:nvPr/>
        </p:nvSpPr>
        <p:spPr>
          <a:xfrm>
            <a:off x="5535213" y="4842297"/>
            <a:ext cx="654078" cy="1297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88C2433-3EC4-4653-AF82-774B38E1DA9A}"/>
              </a:ext>
            </a:extLst>
          </p:cNvPr>
          <p:cNvSpPr/>
          <p:nvPr/>
        </p:nvSpPr>
        <p:spPr>
          <a:xfrm>
            <a:off x="6997990" y="4845081"/>
            <a:ext cx="517851" cy="20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7A150682-CFEE-4CDE-B47B-5D02EBD6DFA3}"/>
              </a:ext>
            </a:extLst>
          </p:cNvPr>
          <p:cNvSpPr/>
          <p:nvPr/>
        </p:nvSpPr>
        <p:spPr>
          <a:xfrm>
            <a:off x="7054032" y="4453619"/>
            <a:ext cx="427471" cy="1565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5A68A8F2-EE30-40EB-BB80-F69C1E6FABB2}"/>
              </a:ext>
            </a:extLst>
          </p:cNvPr>
          <p:cNvSpPr/>
          <p:nvPr/>
        </p:nvSpPr>
        <p:spPr>
          <a:xfrm>
            <a:off x="8391409" y="4364674"/>
            <a:ext cx="402933" cy="2180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BB3A4785-7AEB-41B1-9C9B-24EC9AE4621A}"/>
              </a:ext>
            </a:extLst>
          </p:cNvPr>
          <p:cNvSpPr/>
          <p:nvPr/>
        </p:nvSpPr>
        <p:spPr>
          <a:xfrm>
            <a:off x="8386830" y="4733660"/>
            <a:ext cx="412091" cy="3306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E35010E1-C138-4BDB-AD8C-3995E896E5D5}"/>
              </a:ext>
            </a:extLst>
          </p:cNvPr>
          <p:cNvSpPr/>
          <p:nvPr/>
        </p:nvSpPr>
        <p:spPr>
          <a:xfrm>
            <a:off x="10601489" y="4323324"/>
            <a:ext cx="513876" cy="3553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93C8EF8F-A919-4346-B36D-F378EC3FD0AD}"/>
              </a:ext>
            </a:extLst>
          </p:cNvPr>
          <p:cNvSpPr/>
          <p:nvPr/>
        </p:nvSpPr>
        <p:spPr>
          <a:xfrm>
            <a:off x="5378246" y="3946789"/>
            <a:ext cx="98015" cy="97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E104FD04-730C-45C5-BBC3-773F137F58BF}"/>
              </a:ext>
            </a:extLst>
          </p:cNvPr>
          <p:cNvSpPr/>
          <p:nvPr/>
        </p:nvSpPr>
        <p:spPr>
          <a:xfrm>
            <a:off x="3632358" y="3995679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9015" y="0"/>
                </a:lnTo>
              </a:path>
            </a:pathLst>
          </a:custGeom>
          <a:ln w="23061">
            <a:solidFill>
              <a:srgbClr val="42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3C416E13-D1A3-4707-98B6-D3D9BED8285B}"/>
              </a:ext>
            </a:extLst>
          </p:cNvPr>
          <p:cNvSpPr/>
          <p:nvPr/>
        </p:nvSpPr>
        <p:spPr>
          <a:xfrm>
            <a:off x="4077537" y="3946789"/>
            <a:ext cx="98015" cy="97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FF61A9B4-94E6-4BF2-8875-417EC0391CFB}"/>
              </a:ext>
            </a:extLst>
          </p:cNvPr>
          <p:cNvSpPr/>
          <p:nvPr/>
        </p:nvSpPr>
        <p:spPr>
          <a:xfrm>
            <a:off x="3717120" y="3664110"/>
            <a:ext cx="304800" cy="295275"/>
          </a:xfrm>
          <a:custGeom>
            <a:avLst/>
            <a:gdLst/>
            <a:ahLst/>
            <a:cxnLst/>
            <a:rect l="l" t="t" r="r" b="b"/>
            <a:pathLst>
              <a:path w="304800" h="295275">
                <a:moveTo>
                  <a:pt x="304259" y="0"/>
                </a:moveTo>
                <a:lnTo>
                  <a:pt x="0" y="0"/>
                </a:lnTo>
                <a:lnTo>
                  <a:pt x="0" y="295183"/>
                </a:lnTo>
                <a:lnTo>
                  <a:pt x="304259" y="295183"/>
                </a:lnTo>
                <a:lnTo>
                  <a:pt x="3042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C7E6D23D-05F3-4DCD-9136-B579EB2112F5}"/>
              </a:ext>
            </a:extLst>
          </p:cNvPr>
          <p:cNvSpPr txBox="1"/>
          <p:nvPr/>
        </p:nvSpPr>
        <p:spPr>
          <a:xfrm>
            <a:off x="3996477" y="5485015"/>
            <a:ext cx="7306945" cy="553720"/>
          </a:xfrm>
          <a:prstGeom prst="rect">
            <a:avLst/>
          </a:prstGeom>
          <a:ln w="30748">
            <a:solidFill>
              <a:srgbClr val="5B9BD4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190"/>
              </a:spcBef>
            </a:pPr>
            <a:r>
              <a:rPr sz="1450" dirty="0">
                <a:solidFill>
                  <a:srgbClr val="41719D"/>
                </a:solidFill>
                <a:latin typeface="Carlito"/>
                <a:cs typeface="Carlito"/>
              </a:rPr>
              <a:t>Logging </a:t>
            </a:r>
            <a:r>
              <a:rPr sz="1450" spc="10" dirty="0">
                <a:solidFill>
                  <a:srgbClr val="41719D"/>
                </a:solidFill>
                <a:latin typeface="Carlito"/>
                <a:cs typeface="Carlito"/>
              </a:rPr>
              <a:t>and</a:t>
            </a:r>
            <a:r>
              <a:rPr sz="1450" spc="-20" dirty="0">
                <a:solidFill>
                  <a:srgbClr val="41719D"/>
                </a:solidFill>
                <a:latin typeface="Carlito"/>
                <a:cs typeface="Carlito"/>
              </a:rPr>
              <a:t> </a:t>
            </a:r>
            <a:r>
              <a:rPr sz="1450" dirty="0">
                <a:solidFill>
                  <a:srgbClr val="41719D"/>
                </a:solidFill>
                <a:latin typeface="Carlito"/>
                <a:cs typeface="Carlito"/>
              </a:rPr>
              <a:t>Monitoring</a:t>
            </a:r>
            <a:endParaRPr sz="1450">
              <a:latin typeface="Carlito"/>
              <a:cs typeface="Carlito"/>
            </a:endParaRPr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D4DB8141-685C-4DBE-847F-A759FB7A7DA5}"/>
              </a:ext>
            </a:extLst>
          </p:cNvPr>
          <p:cNvSpPr txBox="1"/>
          <p:nvPr/>
        </p:nvSpPr>
        <p:spPr>
          <a:xfrm>
            <a:off x="3619968" y="3631036"/>
            <a:ext cx="33147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b="1" spc="5" dirty="0">
                <a:solidFill>
                  <a:srgbClr val="41719D"/>
                </a:solidFill>
                <a:latin typeface="Carlito"/>
                <a:cs typeface="Carlito"/>
              </a:rPr>
              <a:t>C</a:t>
            </a:r>
            <a:r>
              <a:rPr sz="950" b="1" dirty="0">
                <a:solidFill>
                  <a:srgbClr val="41719D"/>
                </a:solidFill>
                <a:latin typeface="Carlito"/>
                <a:cs typeface="Carlito"/>
              </a:rPr>
              <a:t>h</a:t>
            </a:r>
            <a:r>
              <a:rPr sz="950" b="1" spc="5" dirty="0">
                <a:solidFill>
                  <a:srgbClr val="41719D"/>
                </a:solidFill>
                <a:latin typeface="Carlito"/>
                <a:cs typeface="Carlito"/>
              </a:rPr>
              <a:t>e</a:t>
            </a:r>
            <a:r>
              <a:rPr sz="950" b="1" spc="20" dirty="0">
                <a:solidFill>
                  <a:srgbClr val="41719D"/>
                </a:solidFill>
                <a:latin typeface="Carlito"/>
                <a:cs typeface="Carlito"/>
              </a:rPr>
              <a:t>c</a:t>
            </a:r>
            <a:r>
              <a:rPr sz="950" b="1" spc="10" dirty="0">
                <a:solidFill>
                  <a:srgbClr val="41719D"/>
                </a:solidFill>
                <a:latin typeface="Carlito"/>
                <a:cs typeface="Carlito"/>
              </a:rPr>
              <a:t>k</a:t>
            </a:r>
            <a:endParaRPr sz="950">
              <a:latin typeface="Carlito"/>
              <a:cs typeface="Carlito"/>
            </a:endParaRPr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81552426-9F62-417C-A978-B95783141735}"/>
              </a:ext>
            </a:extLst>
          </p:cNvPr>
          <p:cNvSpPr txBox="1"/>
          <p:nvPr/>
        </p:nvSpPr>
        <p:spPr>
          <a:xfrm>
            <a:off x="3723943" y="3779089"/>
            <a:ext cx="123189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5" dirty="0">
                <a:solidFill>
                  <a:srgbClr val="41719D"/>
                </a:solidFill>
                <a:latin typeface="Carlito"/>
                <a:cs typeface="Carlito"/>
              </a:rPr>
              <a:t>in</a:t>
            </a:r>
            <a:endParaRPr sz="950">
              <a:latin typeface="Carlito"/>
              <a:cs typeface="Carlito"/>
            </a:endParaRPr>
          </a:p>
        </p:txBody>
      </p:sp>
      <p:grpSp>
        <p:nvGrpSpPr>
          <p:cNvPr id="75" name="object 75">
            <a:extLst>
              <a:ext uri="{FF2B5EF4-FFF2-40B4-BE49-F238E27FC236}">
                <a16:creationId xmlns:a16="http://schemas.microsoft.com/office/drawing/2014/main" id="{D11E3BC1-913D-482C-AD72-8277B5219A2B}"/>
              </a:ext>
            </a:extLst>
          </p:cNvPr>
          <p:cNvGrpSpPr/>
          <p:nvPr/>
        </p:nvGrpSpPr>
        <p:grpSpPr>
          <a:xfrm>
            <a:off x="3547188" y="3161963"/>
            <a:ext cx="5016500" cy="549275"/>
            <a:chOff x="3547188" y="3161963"/>
            <a:chExt cx="5016500" cy="549275"/>
          </a:xfrm>
        </p:grpSpPr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31C93C72-7690-4BFF-8D05-2DC3B8463384}"/>
                </a:ext>
              </a:extLst>
            </p:cNvPr>
            <p:cNvSpPr/>
            <p:nvPr/>
          </p:nvSpPr>
          <p:spPr>
            <a:xfrm>
              <a:off x="3632977" y="3248058"/>
              <a:ext cx="4919345" cy="451484"/>
            </a:xfrm>
            <a:custGeom>
              <a:avLst/>
              <a:gdLst/>
              <a:ahLst/>
              <a:cxnLst/>
              <a:rect l="l" t="t" r="r" b="b"/>
              <a:pathLst>
                <a:path w="4919345" h="451485">
                  <a:moveTo>
                    <a:pt x="2121820" y="450974"/>
                  </a:moveTo>
                  <a:lnTo>
                    <a:pt x="2121820" y="221387"/>
                  </a:lnTo>
                  <a:lnTo>
                    <a:pt x="2117312" y="176768"/>
                  </a:lnTo>
                  <a:lnTo>
                    <a:pt x="2104381" y="135210"/>
                  </a:lnTo>
                  <a:lnTo>
                    <a:pt x="2083921" y="97604"/>
                  </a:lnTo>
                  <a:lnTo>
                    <a:pt x="2056823" y="64840"/>
                  </a:lnTo>
                  <a:lnTo>
                    <a:pt x="2023980" y="37807"/>
                  </a:lnTo>
                  <a:lnTo>
                    <a:pt x="1986283" y="17396"/>
                  </a:lnTo>
                  <a:lnTo>
                    <a:pt x="1944625" y="4497"/>
                  </a:lnTo>
                  <a:lnTo>
                    <a:pt x="1899898" y="0"/>
                  </a:lnTo>
                  <a:lnTo>
                    <a:pt x="91748" y="0"/>
                  </a:lnTo>
                </a:path>
                <a:path w="4919345" h="451485">
                  <a:moveTo>
                    <a:pt x="4918961" y="450974"/>
                  </a:moveTo>
                  <a:lnTo>
                    <a:pt x="4918961" y="221387"/>
                  </a:lnTo>
                  <a:lnTo>
                    <a:pt x="4914453" y="176768"/>
                  </a:lnTo>
                  <a:lnTo>
                    <a:pt x="4901523" y="135210"/>
                  </a:lnTo>
                  <a:lnTo>
                    <a:pt x="4881062" y="97604"/>
                  </a:lnTo>
                  <a:lnTo>
                    <a:pt x="4853964" y="64840"/>
                  </a:lnTo>
                  <a:lnTo>
                    <a:pt x="4821121" y="37807"/>
                  </a:lnTo>
                  <a:lnTo>
                    <a:pt x="4783424" y="17396"/>
                  </a:lnTo>
                  <a:lnTo>
                    <a:pt x="4741766" y="4497"/>
                  </a:lnTo>
                  <a:lnTo>
                    <a:pt x="4697039" y="0"/>
                  </a:lnTo>
                  <a:lnTo>
                    <a:pt x="1482356" y="0"/>
                  </a:lnTo>
                </a:path>
                <a:path w="4919345" h="451485">
                  <a:moveTo>
                    <a:pt x="3486024" y="450974"/>
                  </a:moveTo>
                  <a:lnTo>
                    <a:pt x="3486024" y="221387"/>
                  </a:lnTo>
                  <a:lnTo>
                    <a:pt x="3481515" y="176768"/>
                  </a:lnTo>
                  <a:lnTo>
                    <a:pt x="3468585" y="135210"/>
                  </a:lnTo>
                  <a:lnTo>
                    <a:pt x="3448125" y="97604"/>
                  </a:lnTo>
                  <a:lnTo>
                    <a:pt x="3421027" y="64840"/>
                  </a:lnTo>
                  <a:lnTo>
                    <a:pt x="3388183" y="37807"/>
                  </a:lnTo>
                  <a:lnTo>
                    <a:pt x="3350486" y="17396"/>
                  </a:lnTo>
                  <a:lnTo>
                    <a:pt x="3308829" y="4497"/>
                  </a:lnTo>
                  <a:lnTo>
                    <a:pt x="3264102" y="0"/>
                  </a:lnTo>
                  <a:lnTo>
                    <a:pt x="0" y="0"/>
                  </a:lnTo>
                </a:path>
              </a:pathLst>
            </a:custGeom>
            <a:ln w="23089">
              <a:solidFill>
                <a:srgbClr val="42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1F9C6027-A9EC-4C74-9EC2-4F9859D4BEA0}"/>
                </a:ext>
              </a:extLst>
            </p:cNvPr>
            <p:cNvSpPr/>
            <p:nvPr/>
          </p:nvSpPr>
          <p:spPr>
            <a:xfrm>
              <a:off x="3547188" y="3199168"/>
              <a:ext cx="98425" cy="97790"/>
            </a:xfrm>
            <a:custGeom>
              <a:avLst/>
              <a:gdLst/>
              <a:ahLst/>
              <a:cxnLst/>
              <a:rect l="l" t="t" r="r" b="b"/>
              <a:pathLst>
                <a:path w="98425" h="97789">
                  <a:moveTo>
                    <a:pt x="98015" y="0"/>
                  </a:moveTo>
                  <a:lnTo>
                    <a:pt x="0" y="48889"/>
                  </a:lnTo>
                  <a:lnTo>
                    <a:pt x="98015" y="97779"/>
                  </a:lnTo>
                  <a:lnTo>
                    <a:pt x="98015" y="0"/>
                  </a:lnTo>
                  <a:close/>
                </a:path>
              </a:pathLst>
            </a:custGeom>
            <a:solidFill>
              <a:srgbClr val="42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E54381FA-AB6E-4315-ACB4-FFFFD03E6906}"/>
                </a:ext>
              </a:extLst>
            </p:cNvPr>
            <p:cNvSpPr/>
            <p:nvPr/>
          </p:nvSpPr>
          <p:spPr>
            <a:xfrm>
              <a:off x="5211397" y="3161963"/>
              <a:ext cx="565785" cy="172720"/>
            </a:xfrm>
            <a:custGeom>
              <a:avLst/>
              <a:gdLst/>
              <a:ahLst/>
              <a:cxnLst/>
              <a:rect l="l" t="t" r="r" b="b"/>
              <a:pathLst>
                <a:path w="565785" h="172720">
                  <a:moveTo>
                    <a:pt x="565448" y="0"/>
                  </a:moveTo>
                  <a:lnTo>
                    <a:pt x="0" y="0"/>
                  </a:lnTo>
                  <a:lnTo>
                    <a:pt x="0" y="172190"/>
                  </a:lnTo>
                  <a:lnTo>
                    <a:pt x="565448" y="172190"/>
                  </a:lnTo>
                  <a:lnTo>
                    <a:pt x="565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>
            <a:extLst>
              <a:ext uri="{FF2B5EF4-FFF2-40B4-BE49-F238E27FC236}">
                <a16:creationId xmlns:a16="http://schemas.microsoft.com/office/drawing/2014/main" id="{976BBE64-FEC1-4689-9E5A-2D21A90A5F32}"/>
              </a:ext>
            </a:extLst>
          </p:cNvPr>
          <p:cNvSpPr txBox="1"/>
          <p:nvPr/>
        </p:nvSpPr>
        <p:spPr>
          <a:xfrm>
            <a:off x="5212835" y="3137732"/>
            <a:ext cx="57785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41719D"/>
                </a:solidFill>
                <a:latin typeface="Carlito"/>
                <a:cs typeface="Carlito"/>
              </a:rPr>
              <a:t>Feedback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950A037B-318D-4A3A-9C81-EAFA94B43605}"/>
              </a:ext>
            </a:extLst>
          </p:cNvPr>
          <p:cNvSpPr/>
          <p:nvPr/>
        </p:nvSpPr>
        <p:spPr>
          <a:xfrm>
            <a:off x="9291678" y="3699032"/>
            <a:ext cx="739775" cy="553720"/>
          </a:xfrm>
          <a:custGeom>
            <a:avLst/>
            <a:gdLst/>
            <a:ahLst/>
            <a:cxnLst/>
            <a:rect l="l" t="t" r="r" b="b"/>
            <a:pathLst>
              <a:path w="739775" h="553720">
                <a:moveTo>
                  <a:pt x="680560" y="0"/>
                </a:moveTo>
                <a:lnTo>
                  <a:pt x="59179" y="0"/>
                </a:lnTo>
                <a:lnTo>
                  <a:pt x="36149" y="4641"/>
                </a:lnTo>
                <a:lnTo>
                  <a:pt x="17337" y="17295"/>
                </a:lnTo>
                <a:lnTo>
                  <a:pt x="4652" y="36061"/>
                </a:lnTo>
                <a:lnTo>
                  <a:pt x="0" y="59036"/>
                </a:lnTo>
                <a:lnTo>
                  <a:pt x="0" y="494431"/>
                </a:lnTo>
                <a:lnTo>
                  <a:pt x="4652" y="517406"/>
                </a:lnTo>
                <a:lnTo>
                  <a:pt x="17337" y="536172"/>
                </a:lnTo>
                <a:lnTo>
                  <a:pt x="36149" y="548827"/>
                </a:lnTo>
                <a:lnTo>
                  <a:pt x="59179" y="553468"/>
                </a:lnTo>
                <a:lnTo>
                  <a:pt x="680560" y="553468"/>
                </a:lnTo>
                <a:lnTo>
                  <a:pt x="703590" y="548827"/>
                </a:lnTo>
                <a:lnTo>
                  <a:pt x="722402" y="536172"/>
                </a:lnTo>
                <a:lnTo>
                  <a:pt x="735087" y="517406"/>
                </a:lnTo>
                <a:lnTo>
                  <a:pt x="739739" y="494431"/>
                </a:lnTo>
                <a:lnTo>
                  <a:pt x="739739" y="59036"/>
                </a:lnTo>
                <a:lnTo>
                  <a:pt x="735087" y="36061"/>
                </a:lnTo>
                <a:lnTo>
                  <a:pt x="722402" y="17295"/>
                </a:lnTo>
                <a:lnTo>
                  <a:pt x="703590" y="4641"/>
                </a:lnTo>
                <a:lnTo>
                  <a:pt x="680560" y="0"/>
                </a:lnTo>
                <a:close/>
              </a:path>
            </a:pathLst>
          </a:custGeom>
          <a:solidFill>
            <a:srgbClr val="4282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4226307A-5D52-4884-8140-701AE7273278}"/>
              </a:ext>
            </a:extLst>
          </p:cNvPr>
          <p:cNvSpPr/>
          <p:nvPr/>
        </p:nvSpPr>
        <p:spPr>
          <a:xfrm>
            <a:off x="9291678" y="3699032"/>
            <a:ext cx="739775" cy="553720"/>
          </a:xfrm>
          <a:custGeom>
            <a:avLst/>
            <a:gdLst/>
            <a:ahLst/>
            <a:cxnLst/>
            <a:rect l="l" t="t" r="r" b="b"/>
            <a:pathLst>
              <a:path w="739775" h="553720">
                <a:moveTo>
                  <a:pt x="59179" y="553468"/>
                </a:moveTo>
                <a:lnTo>
                  <a:pt x="680560" y="553468"/>
                </a:lnTo>
                <a:lnTo>
                  <a:pt x="703590" y="548827"/>
                </a:lnTo>
                <a:lnTo>
                  <a:pt x="722402" y="536172"/>
                </a:lnTo>
                <a:lnTo>
                  <a:pt x="735087" y="517406"/>
                </a:lnTo>
                <a:lnTo>
                  <a:pt x="739739" y="494431"/>
                </a:lnTo>
                <a:lnTo>
                  <a:pt x="739739" y="59036"/>
                </a:lnTo>
                <a:lnTo>
                  <a:pt x="735087" y="36061"/>
                </a:lnTo>
                <a:lnTo>
                  <a:pt x="722402" y="17295"/>
                </a:lnTo>
                <a:lnTo>
                  <a:pt x="703590" y="4641"/>
                </a:lnTo>
                <a:lnTo>
                  <a:pt x="680560" y="0"/>
                </a:lnTo>
                <a:lnTo>
                  <a:pt x="59179" y="0"/>
                </a:lnTo>
                <a:lnTo>
                  <a:pt x="36149" y="4641"/>
                </a:lnTo>
                <a:lnTo>
                  <a:pt x="17337" y="17295"/>
                </a:lnTo>
                <a:lnTo>
                  <a:pt x="4652" y="36061"/>
                </a:lnTo>
                <a:lnTo>
                  <a:pt x="0" y="59036"/>
                </a:lnTo>
                <a:lnTo>
                  <a:pt x="0" y="494431"/>
                </a:lnTo>
                <a:lnTo>
                  <a:pt x="4652" y="517406"/>
                </a:lnTo>
                <a:lnTo>
                  <a:pt x="17337" y="536172"/>
                </a:lnTo>
                <a:lnTo>
                  <a:pt x="36149" y="548827"/>
                </a:lnTo>
                <a:lnTo>
                  <a:pt x="59179" y="553468"/>
                </a:lnTo>
                <a:close/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7EB397E6-64FC-45F0-BF9D-B98E10C7CE10}"/>
              </a:ext>
            </a:extLst>
          </p:cNvPr>
          <p:cNvSpPr/>
          <p:nvPr/>
        </p:nvSpPr>
        <p:spPr>
          <a:xfrm>
            <a:off x="4452547" y="1514533"/>
            <a:ext cx="554765" cy="3076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39A0D93C-7894-4FE9-8668-B480C23EBEA6}"/>
              </a:ext>
            </a:extLst>
          </p:cNvPr>
          <p:cNvSpPr txBox="1"/>
          <p:nvPr/>
        </p:nvSpPr>
        <p:spPr>
          <a:xfrm>
            <a:off x="9331645" y="3848785"/>
            <a:ext cx="6800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300" spc="-2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300" spc="2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300" spc="-20" dirty="0">
                <a:solidFill>
                  <a:srgbClr val="FFFFFF"/>
                </a:solidFill>
                <a:latin typeface="Carlito"/>
                <a:cs typeface="Carlito"/>
              </a:rPr>
              <a:t>ka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30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300" spc="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300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96509811-5ABB-4310-B134-63A20A217E81}"/>
              </a:ext>
            </a:extLst>
          </p:cNvPr>
          <p:cNvSpPr/>
          <p:nvPr/>
        </p:nvSpPr>
        <p:spPr>
          <a:xfrm>
            <a:off x="10031419" y="3975766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080" y="0"/>
                </a:lnTo>
              </a:path>
            </a:pathLst>
          </a:custGeom>
          <a:ln w="23061">
            <a:solidFill>
              <a:srgbClr val="42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E130478F-3807-424A-A82E-1EAD8FA5684A}"/>
              </a:ext>
            </a:extLst>
          </p:cNvPr>
          <p:cNvSpPr/>
          <p:nvPr/>
        </p:nvSpPr>
        <p:spPr>
          <a:xfrm>
            <a:off x="10303273" y="3926876"/>
            <a:ext cx="98425" cy="97790"/>
          </a:xfrm>
          <a:custGeom>
            <a:avLst/>
            <a:gdLst/>
            <a:ahLst/>
            <a:cxnLst/>
            <a:rect l="l" t="t" r="r" b="b"/>
            <a:pathLst>
              <a:path w="98425" h="97789">
                <a:moveTo>
                  <a:pt x="0" y="0"/>
                </a:moveTo>
                <a:lnTo>
                  <a:pt x="0" y="97779"/>
                </a:lnTo>
                <a:lnTo>
                  <a:pt x="98015" y="48889"/>
                </a:lnTo>
                <a:lnTo>
                  <a:pt x="0" y="0"/>
                </a:lnTo>
                <a:close/>
              </a:path>
            </a:pathLst>
          </a:custGeom>
          <a:solidFill>
            <a:srgbClr val="42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83AD2BFF-A4A5-43C9-9FEB-D94412FDDB62}"/>
              </a:ext>
            </a:extLst>
          </p:cNvPr>
          <p:cNvSpPr/>
          <p:nvPr/>
        </p:nvSpPr>
        <p:spPr>
          <a:xfrm>
            <a:off x="9506326" y="4336680"/>
            <a:ext cx="354209" cy="2953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GitLab - Developer Productivity - Shop By Solution - Software ...">
            <a:extLst>
              <a:ext uri="{FF2B5EF4-FFF2-40B4-BE49-F238E27FC236}">
                <a16:creationId xmlns:a16="http://schemas.microsoft.com/office/drawing/2014/main" id="{D5D7897A-B8B4-41E5-A131-64A3C3ED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95" y="4318593"/>
            <a:ext cx="377720" cy="37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le - Wikipedia">
            <a:extLst>
              <a:ext uri="{FF2B5EF4-FFF2-40B4-BE49-F238E27FC236}">
                <a16:creationId xmlns:a16="http://schemas.microsoft.com/office/drawing/2014/main" id="{50816C53-D4A9-48E6-A550-ED3CE6D8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760" y="4404836"/>
            <a:ext cx="654078" cy="22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CloudBees - Wikipedia">
            <a:extLst>
              <a:ext uri="{FF2B5EF4-FFF2-40B4-BE49-F238E27FC236}">
                <a16:creationId xmlns:a16="http://schemas.microsoft.com/office/drawing/2014/main" id="{64F94B2F-63EC-423B-8C58-C862BE4C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70" y="2584862"/>
            <a:ext cx="1018202" cy="35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ynopsys Acquires Tinfoil Security to Expand DAST and Add API ...">
            <a:extLst>
              <a:ext uri="{FF2B5EF4-FFF2-40B4-BE49-F238E27FC236}">
                <a16:creationId xmlns:a16="http://schemas.microsoft.com/office/drawing/2014/main" id="{2A11E397-31EC-4A75-B00E-C603D7CA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60" y="1467453"/>
            <a:ext cx="900567" cy="42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nitoring – How to install Prometheus/Grafana on arm – Raspberry ...">
            <a:extLst>
              <a:ext uri="{FF2B5EF4-FFF2-40B4-BE49-F238E27FC236}">
                <a16:creationId xmlns:a16="http://schemas.microsoft.com/office/drawing/2014/main" id="{2317FBC9-299A-4694-AA85-A1F9EDBA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175" y="5542313"/>
            <a:ext cx="758720" cy="3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AE4C837C-DFED-4F12-B9D7-473725B71780}"/>
              </a:ext>
            </a:extLst>
          </p:cNvPr>
          <p:cNvSpPr txBox="1">
            <a:spLocks/>
          </p:cNvSpPr>
          <p:nvPr/>
        </p:nvSpPr>
        <p:spPr>
          <a:xfrm>
            <a:off x="695350" y="517495"/>
            <a:ext cx="10823550" cy="444352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5" dirty="0"/>
              <a:t>Microservice &amp; Container : Scalability &amp; Security Agile Stories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DF06632-243C-4C49-87A1-BF1D4C264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74426"/>
              </p:ext>
            </p:extLst>
          </p:nvPr>
        </p:nvGraphicFramePr>
        <p:xfrm>
          <a:off x="695350" y="1126066"/>
          <a:ext cx="10721949" cy="51858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73983">
                  <a:extLst>
                    <a:ext uri="{9D8B030D-6E8A-4147-A177-3AD203B41FA5}">
                      <a16:colId xmlns:a16="http://schemas.microsoft.com/office/drawing/2014/main" val="1480473220"/>
                    </a:ext>
                  </a:extLst>
                </a:gridCol>
                <a:gridCol w="3573983">
                  <a:extLst>
                    <a:ext uri="{9D8B030D-6E8A-4147-A177-3AD203B41FA5}">
                      <a16:colId xmlns:a16="http://schemas.microsoft.com/office/drawing/2014/main" val="3603309520"/>
                    </a:ext>
                  </a:extLst>
                </a:gridCol>
                <a:gridCol w="3573983">
                  <a:extLst>
                    <a:ext uri="{9D8B030D-6E8A-4147-A177-3AD203B41FA5}">
                      <a16:colId xmlns:a16="http://schemas.microsoft.com/office/drawing/2014/main" val="1944307649"/>
                    </a:ext>
                  </a:extLst>
                </a:gridCol>
              </a:tblGrid>
              <a:tr h="648229">
                <a:tc>
                  <a:txBody>
                    <a:bodyPr/>
                    <a:lstStyle/>
                    <a:p>
                      <a:r>
                        <a:rPr lang="en-US" dirty="0"/>
                        <a:t>Handling Error Budget in SRE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Threat modeling &amp; Security Boundaries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Recovery Designing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44275"/>
                  </a:ext>
                </a:extLst>
              </a:tr>
              <a:tr h="648229">
                <a:tc>
                  <a:txBody>
                    <a:bodyPr/>
                    <a:lstStyle/>
                    <a:p>
                      <a:r>
                        <a:rPr lang="en-US" dirty="0"/>
                        <a:t>Initial Velocity vs Sustained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Cryptographic API (Tink Crypto framework)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 limiting mechanisms (limiting dependencies)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475779"/>
                  </a:ext>
                </a:extLst>
              </a:tr>
              <a:tr h="648229">
                <a:tc>
                  <a:txBody>
                    <a:bodyPr/>
                    <a:lstStyle/>
                    <a:p>
                      <a:r>
                        <a:rPr lang="en-US" dirty="0"/>
                        <a:t>Design for least privilege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Rollbacks (arbitrary vs never-allow)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02295"/>
                  </a:ext>
                </a:extLst>
              </a:tr>
              <a:tr h="648229">
                <a:tc>
                  <a:txBody>
                    <a:bodyPr/>
                    <a:lstStyle/>
                    <a:p>
                      <a:r>
                        <a:rPr lang="en-US" dirty="0"/>
                        <a:t>Classifying access based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day vulnerability vs Change improvement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versioning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14785"/>
                  </a:ext>
                </a:extLst>
              </a:tr>
              <a:tr h="648229">
                <a:tc>
                  <a:txBody>
                    <a:bodyPr/>
                    <a:lstStyle/>
                    <a:p>
                      <a:r>
                        <a:rPr lang="en-US" dirty="0"/>
                        <a:t>Diagnosing access denials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Controlling degradation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Rotating signing keys &amp; certificates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731074"/>
                  </a:ext>
                </a:extLst>
              </a:tr>
              <a:tr h="648229">
                <a:tc>
                  <a:txBody>
                    <a:bodyPr/>
                    <a:lstStyle/>
                    <a:p>
                      <a:r>
                        <a:rPr lang="en-US" dirty="0"/>
                        <a:t>Failure &amp; Break glass mechanisms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Emergency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55533"/>
                  </a:ext>
                </a:extLst>
              </a:tr>
              <a:tr h="648229">
                <a:tc>
                  <a:txBody>
                    <a:bodyPr/>
                    <a:lstStyle/>
                    <a:p>
                      <a:r>
                        <a:rPr lang="en-US" dirty="0"/>
                        <a:t>Multi-Party Authorizations/3 Factor Authorization/Temporary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mechanisms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Mitigating Denial of Service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7880"/>
                  </a:ext>
                </a:extLst>
              </a:tr>
              <a:tr h="648229">
                <a:tc>
                  <a:txBody>
                    <a:bodyPr/>
                    <a:lstStyle/>
                    <a:p>
                      <a:r>
                        <a:rPr lang="en-US" dirty="0"/>
                        <a:t>Common Object (Kubernetes) – Mental model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 modelling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81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0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EC5D21D-AB06-4B82-874D-64362CDE2C78}"/>
              </a:ext>
            </a:extLst>
          </p:cNvPr>
          <p:cNvSpPr txBox="1">
            <a:spLocks/>
          </p:cNvSpPr>
          <p:nvPr/>
        </p:nvSpPr>
        <p:spPr>
          <a:xfrm>
            <a:off x="695350" y="359385"/>
            <a:ext cx="634217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5" dirty="0"/>
              <a:t>Continuous Delivery</a:t>
            </a:r>
            <a:r>
              <a:rPr lang="en-US" spc="-50" dirty="0"/>
              <a:t> </a:t>
            </a:r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87CC0F6-CCC2-4200-B0B5-55DDF5CCB5C9}"/>
              </a:ext>
            </a:extLst>
          </p:cNvPr>
          <p:cNvSpPr txBox="1"/>
          <p:nvPr/>
        </p:nvSpPr>
        <p:spPr>
          <a:xfrm>
            <a:off x="2558795" y="6003035"/>
            <a:ext cx="7074534" cy="585470"/>
          </a:xfrm>
          <a:prstGeom prst="rect">
            <a:avLst/>
          </a:prstGeom>
          <a:solidFill>
            <a:srgbClr val="005F9E"/>
          </a:solidFill>
        </p:spPr>
        <p:txBody>
          <a:bodyPr vert="horz" wrap="square" lIns="0" tIns="34290" rIns="0" bIns="0" rtlCol="0">
            <a:spAutoFit/>
          </a:bodyPr>
          <a:lstStyle/>
          <a:p>
            <a:pPr marL="1138555" marR="115570" indent="-1021080">
              <a:lnSpc>
                <a:spcPct val="100000"/>
              </a:lnSpc>
              <a:spcBef>
                <a:spcPts val="270"/>
              </a:spcBef>
            </a:pP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Continuous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Delivery 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promotes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the working software 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environments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environments after 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security and </a:t>
            </a:r>
            <a:r>
              <a:rPr sz="1600" b="1" spc="-15" dirty="0">
                <a:solidFill>
                  <a:srgbClr val="FFFFFF"/>
                </a:solidFill>
                <a:latin typeface="Carlito"/>
                <a:cs typeface="Carlito"/>
              </a:rPr>
              <a:t>tests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600" b="1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rlito"/>
                <a:cs typeface="Carlito"/>
              </a:rPr>
              <a:t>satisfied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3DFCF135-7266-4719-BD9D-D46219DEB5C9}"/>
              </a:ext>
            </a:extLst>
          </p:cNvPr>
          <p:cNvGrpSpPr/>
          <p:nvPr/>
        </p:nvGrpSpPr>
        <p:grpSpPr>
          <a:xfrm>
            <a:off x="2570575" y="2222023"/>
            <a:ext cx="7053580" cy="2762250"/>
            <a:chOff x="2570575" y="2222023"/>
            <a:chExt cx="7053580" cy="2762250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28F2E7E-064A-4965-87C9-E1B72CB73827}"/>
                </a:ext>
              </a:extLst>
            </p:cNvPr>
            <p:cNvSpPr/>
            <p:nvPr/>
          </p:nvSpPr>
          <p:spPr>
            <a:xfrm>
              <a:off x="2589308" y="2240756"/>
              <a:ext cx="7016115" cy="2724785"/>
            </a:xfrm>
            <a:custGeom>
              <a:avLst/>
              <a:gdLst/>
              <a:ahLst/>
              <a:cxnLst/>
              <a:rect l="l" t="t" r="r" b="b"/>
              <a:pathLst>
                <a:path w="7016115" h="2724785">
                  <a:moveTo>
                    <a:pt x="0" y="2724657"/>
                  </a:moveTo>
                  <a:lnTo>
                    <a:pt x="7016062" y="2724657"/>
                  </a:lnTo>
                  <a:lnTo>
                    <a:pt x="7016062" y="0"/>
                  </a:lnTo>
                  <a:lnTo>
                    <a:pt x="0" y="0"/>
                  </a:lnTo>
                  <a:lnTo>
                    <a:pt x="0" y="2724657"/>
                  </a:lnTo>
                  <a:close/>
                </a:path>
              </a:pathLst>
            </a:custGeom>
            <a:ln w="37405">
              <a:solidFill>
                <a:srgbClr val="73AD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6C20679-9A5A-4EC5-A0D6-21499C7B4A24}"/>
                </a:ext>
              </a:extLst>
            </p:cNvPr>
            <p:cNvSpPr/>
            <p:nvPr/>
          </p:nvSpPr>
          <p:spPr>
            <a:xfrm>
              <a:off x="5165409" y="2352949"/>
              <a:ext cx="1872112" cy="194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380532FF-780F-44F2-8B05-A490286DFB63}"/>
                </a:ext>
              </a:extLst>
            </p:cNvPr>
            <p:cNvSpPr/>
            <p:nvPr/>
          </p:nvSpPr>
          <p:spPr>
            <a:xfrm>
              <a:off x="5404276" y="2832230"/>
              <a:ext cx="843915" cy="457834"/>
            </a:xfrm>
            <a:custGeom>
              <a:avLst/>
              <a:gdLst/>
              <a:ahLst/>
              <a:cxnLst/>
              <a:rect l="l" t="t" r="r" b="b"/>
              <a:pathLst>
                <a:path w="843914" h="457835">
                  <a:moveTo>
                    <a:pt x="776927" y="0"/>
                  </a:moveTo>
                  <a:lnTo>
                    <a:pt x="66952" y="0"/>
                  </a:lnTo>
                  <a:lnTo>
                    <a:pt x="40897" y="5703"/>
                  </a:lnTo>
                  <a:lnTo>
                    <a:pt x="19614" y="21255"/>
                  </a:lnTo>
                  <a:lnTo>
                    <a:pt x="5263" y="44318"/>
                  </a:lnTo>
                  <a:lnTo>
                    <a:pt x="0" y="72553"/>
                  </a:lnTo>
                  <a:lnTo>
                    <a:pt x="0" y="384684"/>
                  </a:lnTo>
                  <a:lnTo>
                    <a:pt x="5263" y="412919"/>
                  </a:lnTo>
                  <a:lnTo>
                    <a:pt x="19614" y="435981"/>
                  </a:lnTo>
                  <a:lnTo>
                    <a:pt x="40897" y="451534"/>
                  </a:lnTo>
                  <a:lnTo>
                    <a:pt x="66952" y="457237"/>
                  </a:lnTo>
                  <a:lnTo>
                    <a:pt x="776927" y="457237"/>
                  </a:lnTo>
                  <a:lnTo>
                    <a:pt x="802983" y="451534"/>
                  </a:lnTo>
                  <a:lnTo>
                    <a:pt x="824265" y="435981"/>
                  </a:lnTo>
                  <a:lnTo>
                    <a:pt x="838616" y="412919"/>
                  </a:lnTo>
                  <a:lnTo>
                    <a:pt x="843880" y="384684"/>
                  </a:lnTo>
                  <a:lnTo>
                    <a:pt x="843880" y="72553"/>
                  </a:lnTo>
                  <a:lnTo>
                    <a:pt x="838616" y="44318"/>
                  </a:lnTo>
                  <a:lnTo>
                    <a:pt x="824265" y="21255"/>
                  </a:lnTo>
                  <a:lnTo>
                    <a:pt x="802983" y="5703"/>
                  </a:lnTo>
                  <a:lnTo>
                    <a:pt x="776927" y="0"/>
                  </a:lnTo>
                  <a:close/>
                </a:path>
              </a:pathLst>
            </a:custGeom>
            <a:solidFill>
              <a:srgbClr val="85B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97CB91B-D2B5-4400-9067-C2CE2AE8BC73}"/>
                </a:ext>
              </a:extLst>
            </p:cNvPr>
            <p:cNvSpPr/>
            <p:nvPr/>
          </p:nvSpPr>
          <p:spPr>
            <a:xfrm>
              <a:off x="5404276" y="2832230"/>
              <a:ext cx="843915" cy="457834"/>
            </a:xfrm>
            <a:custGeom>
              <a:avLst/>
              <a:gdLst/>
              <a:ahLst/>
              <a:cxnLst/>
              <a:rect l="l" t="t" r="r" b="b"/>
              <a:pathLst>
                <a:path w="843914" h="457835">
                  <a:moveTo>
                    <a:pt x="66952" y="457237"/>
                  </a:moveTo>
                  <a:lnTo>
                    <a:pt x="776927" y="457237"/>
                  </a:lnTo>
                  <a:lnTo>
                    <a:pt x="802983" y="451534"/>
                  </a:lnTo>
                  <a:lnTo>
                    <a:pt x="824265" y="435981"/>
                  </a:lnTo>
                  <a:lnTo>
                    <a:pt x="838616" y="412919"/>
                  </a:lnTo>
                  <a:lnTo>
                    <a:pt x="843880" y="384684"/>
                  </a:lnTo>
                  <a:lnTo>
                    <a:pt x="843880" y="72553"/>
                  </a:lnTo>
                  <a:lnTo>
                    <a:pt x="838616" y="44318"/>
                  </a:lnTo>
                  <a:lnTo>
                    <a:pt x="824265" y="21255"/>
                  </a:lnTo>
                  <a:lnTo>
                    <a:pt x="802983" y="5703"/>
                  </a:lnTo>
                  <a:lnTo>
                    <a:pt x="776927" y="0"/>
                  </a:lnTo>
                  <a:lnTo>
                    <a:pt x="66952" y="0"/>
                  </a:lnTo>
                  <a:lnTo>
                    <a:pt x="40897" y="5703"/>
                  </a:lnTo>
                  <a:lnTo>
                    <a:pt x="19614" y="21255"/>
                  </a:lnTo>
                  <a:lnTo>
                    <a:pt x="5263" y="44318"/>
                  </a:lnTo>
                  <a:lnTo>
                    <a:pt x="0" y="72553"/>
                  </a:lnTo>
                  <a:lnTo>
                    <a:pt x="0" y="384684"/>
                  </a:lnTo>
                  <a:lnTo>
                    <a:pt x="5263" y="412919"/>
                  </a:lnTo>
                  <a:lnTo>
                    <a:pt x="19614" y="435981"/>
                  </a:lnTo>
                  <a:lnTo>
                    <a:pt x="40897" y="451534"/>
                  </a:lnTo>
                  <a:lnTo>
                    <a:pt x="66952" y="457237"/>
                  </a:lnTo>
                  <a:close/>
                </a:path>
              </a:pathLst>
            </a:custGeom>
            <a:ln w="31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B16DA684-1F84-4B72-9E8A-5204A11CF731}"/>
              </a:ext>
            </a:extLst>
          </p:cNvPr>
          <p:cNvSpPr txBox="1"/>
          <p:nvPr/>
        </p:nvSpPr>
        <p:spPr>
          <a:xfrm>
            <a:off x="2589308" y="1447291"/>
            <a:ext cx="7016115" cy="680720"/>
          </a:xfrm>
          <a:prstGeom prst="rect">
            <a:avLst/>
          </a:prstGeom>
          <a:ln w="37765">
            <a:solidFill>
              <a:srgbClr val="5B9BD4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465"/>
              </a:spcBef>
            </a:pPr>
            <a:r>
              <a:rPr sz="1750" spc="-45" dirty="0">
                <a:solidFill>
                  <a:srgbClr val="41719D"/>
                </a:solidFill>
                <a:latin typeface="Carlito"/>
                <a:cs typeface="Carlito"/>
              </a:rPr>
              <a:t>Security</a:t>
            </a:r>
            <a:endParaRPr sz="1750">
              <a:latin typeface="Carlito"/>
              <a:cs typeface="Carlito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A4EA732-12A0-464F-80E3-42B24C884B72}"/>
              </a:ext>
            </a:extLst>
          </p:cNvPr>
          <p:cNvSpPr txBox="1"/>
          <p:nvPr/>
        </p:nvSpPr>
        <p:spPr>
          <a:xfrm>
            <a:off x="5438217" y="2853539"/>
            <a:ext cx="793750" cy="388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1435"/>
              </a:lnSpc>
              <a:spcBef>
                <a:spcPts val="90"/>
              </a:spcBef>
            </a:pPr>
            <a:r>
              <a:rPr sz="1200" spc="-60" dirty="0">
                <a:latin typeface="Carlito"/>
                <a:cs typeface="Carlito"/>
              </a:rPr>
              <a:t>Dynamic</a:t>
            </a:r>
            <a:endParaRPr sz="1200">
              <a:latin typeface="Carlito"/>
              <a:cs typeface="Carlito"/>
            </a:endParaRPr>
          </a:p>
          <a:p>
            <a:pPr marR="5080" algn="ctr">
              <a:lnSpc>
                <a:spcPts val="1435"/>
              </a:lnSpc>
            </a:pPr>
            <a:r>
              <a:rPr sz="1200" spc="-55" dirty="0">
                <a:latin typeface="Carlito"/>
                <a:cs typeface="Carlito"/>
              </a:rPr>
              <a:t>Code</a:t>
            </a:r>
            <a:r>
              <a:rPr sz="1200" spc="-105" dirty="0">
                <a:latin typeface="Carlito"/>
                <a:cs typeface="Carlito"/>
              </a:rPr>
              <a:t> </a:t>
            </a:r>
            <a:r>
              <a:rPr sz="1200" spc="-45" dirty="0">
                <a:latin typeface="Carlito"/>
                <a:cs typeface="Carlito"/>
              </a:rPr>
              <a:t>Analysis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442BE0FD-6730-496C-BE1C-73F7C50578E6}"/>
              </a:ext>
            </a:extLst>
          </p:cNvPr>
          <p:cNvGrpSpPr/>
          <p:nvPr/>
        </p:nvGrpSpPr>
        <p:grpSpPr>
          <a:xfrm>
            <a:off x="6844608" y="2830642"/>
            <a:ext cx="1258570" cy="461009"/>
            <a:chOff x="6844608" y="2830642"/>
            <a:chExt cx="1258570" cy="461009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B5395E9-3CF9-4DF9-8D21-3655FCC0BA44}"/>
                </a:ext>
              </a:extLst>
            </p:cNvPr>
            <p:cNvSpPr/>
            <p:nvPr/>
          </p:nvSpPr>
          <p:spPr>
            <a:xfrm>
              <a:off x="6846196" y="2832230"/>
              <a:ext cx="1255395" cy="457834"/>
            </a:xfrm>
            <a:custGeom>
              <a:avLst/>
              <a:gdLst/>
              <a:ahLst/>
              <a:cxnLst/>
              <a:rect l="l" t="t" r="r" b="b"/>
              <a:pathLst>
                <a:path w="1255395" h="457835">
                  <a:moveTo>
                    <a:pt x="1188406" y="0"/>
                  </a:moveTo>
                  <a:lnTo>
                    <a:pt x="66952" y="0"/>
                  </a:lnTo>
                  <a:lnTo>
                    <a:pt x="40897" y="5703"/>
                  </a:lnTo>
                  <a:lnTo>
                    <a:pt x="19614" y="21255"/>
                  </a:lnTo>
                  <a:lnTo>
                    <a:pt x="5263" y="44318"/>
                  </a:lnTo>
                  <a:lnTo>
                    <a:pt x="0" y="72553"/>
                  </a:lnTo>
                  <a:lnTo>
                    <a:pt x="0" y="384684"/>
                  </a:lnTo>
                  <a:lnTo>
                    <a:pt x="5263" y="412919"/>
                  </a:lnTo>
                  <a:lnTo>
                    <a:pt x="19614" y="435981"/>
                  </a:lnTo>
                  <a:lnTo>
                    <a:pt x="40897" y="451534"/>
                  </a:lnTo>
                  <a:lnTo>
                    <a:pt x="66952" y="457237"/>
                  </a:lnTo>
                  <a:lnTo>
                    <a:pt x="1188406" y="457237"/>
                  </a:lnTo>
                  <a:lnTo>
                    <a:pt x="1214461" y="451534"/>
                  </a:lnTo>
                  <a:lnTo>
                    <a:pt x="1235744" y="435981"/>
                  </a:lnTo>
                  <a:lnTo>
                    <a:pt x="1250095" y="412919"/>
                  </a:lnTo>
                  <a:lnTo>
                    <a:pt x="1255359" y="384684"/>
                  </a:lnTo>
                  <a:lnTo>
                    <a:pt x="1255359" y="72553"/>
                  </a:lnTo>
                  <a:lnTo>
                    <a:pt x="1250095" y="44318"/>
                  </a:lnTo>
                  <a:lnTo>
                    <a:pt x="1235744" y="21255"/>
                  </a:lnTo>
                  <a:lnTo>
                    <a:pt x="1214461" y="5703"/>
                  </a:lnTo>
                  <a:lnTo>
                    <a:pt x="1188406" y="0"/>
                  </a:lnTo>
                  <a:close/>
                </a:path>
              </a:pathLst>
            </a:custGeom>
            <a:solidFill>
              <a:srgbClr val="85B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86764C7B-E9D4-44B2-8542-CD3CFD790493}"/>
                </a:ext>
              </a:extLst>
            </p:cNvPr>
            <p:cNvSpPr/>
            <p:nvPr/>
          </p:nvSpPr>
          <p:spPr>
            <a:xfrm>
              <a:off x="6846196" y="2832230"/>
              <a:ext cx="1255395" cy="457834"/>
            </a:xfrm>
            <a:custGeom>
              <a:avLst/>
              <a:gdLst/>
              <a:ahLst/>
              <a:cxnLst/>
              <a:rect l="l" t="t" r="r" b="b"/>
              <a:pathLst>
                <a:path w="1255395" h="457835">
                  <a:moveTo>
                    <a:pt x="66952" y="457237"/>
                  </a:moveTo>
                  <a:lnTo>
                    <a:pt x="1188406" y="457237"/>
                  </a:lnTo>
                  <a:lnTo>
                    <a:pt x="1214461" y="451534"/>
                  </a:lnTo>
                  <a:lnTo>
                    <a:pt x="1235744" y="435981"/>
                  </a:lnTo>
                  <a:lnTo>
                    <a:pt x="1250095" y="412919"/>
                  </a:lnTo>
                  <a:lnTo>
                    <a:pt x="1255359" y="384684"/>
                  </a:lnTo>
                  <a:lnTo>
                    <a:pt x="1255359" y="72553"/>
                  </a:lnTo>
                  <a:lnTo>
                    <a:pt x="1250095" y="44318"/>
                  </a:lnTo>
                  <a:lnTo>
                    <a:pt x="1235744" y="21255"/>
                  </a:lnTo>
                  <a:lnTo>
                    <a:pt x="1214461" y="5703"/>
                  </a:lnTo>
                  <a:lnTo>
                    <a:pt x="1188406" y="0"/>
                  </a:lnTo>
                  <a:lnTo>
                    <a:pt x="66952" y="0"/>
                  </a:lnTo>
                  <a:lnTo>
                    <a:pt x="40897" y="5703"/>
                  </a:lnTo>
                  <a:lnTo>
                    <a:pt x="19614" y="21255"/>
                  </a:lnTo>
                  <a:lnTo>
                    <a:pt x="5263" y="44318"/>
                  </a:lnTo>
                  <a:lnTo>
                    <a:pt x="0" y="72553"/>
                  </a:lnTo>
                  <a:lnTo>
                    <a:pt x="0" y="384684"/>
                  </a:lnTo>
                  <a:lnTo>
                    <a:pt x="5263" y="412919"/>
                  </a:lnTo>
                  <a:lnTo>
                    <a:pt x="19614" y="435981"/>
                  </a:lnTo>
                  <a:lnTo>
                    <a:pt x="40897" y="451534"/>
                  </a:lnTo>
                  <a:lnTo>
                    <a:pt x="66952" y="457237"/>
                  </a:lnTo>
                  <a:close/>
                </a:path>
              </a:pathLst>
            </a:custGeom>
            <a:ln w="31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75E37A30-7AFE-4177-89CD-C017D51A5D9A}"/>
              </a:ext>
            </a:extLst>
          </p:cNvPr>
          <p:cNvSpPr txBox="1"/>
          <p:nvPr/>
        </p:nvSpPr>
        <p:spPr>
          <a:xfrm>
            <a:off x="6888622" y="2853539"/>
            <a:ext cx="1189355" cy="388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ts val="1435"/>
              </a:lnSpc>
              <a:spcBef>
                <a:spcPts val="90"/>
              </a:spcBef>
            </a:pPr>
            <a:r>
              <a:rPr sz="1200" spc="-45" dirty="0">
                <a:latin typeface="Carlito"/>
                <a:cs typeface="Carlito"/>
              </a:rPr>
              <a:t>Integration </a:t>
            </a:r>
            <a:r>
              <a:rPr sz="1200" spc="-70" dirty="0">
                <a:latin typeface="Carlito"/>
                <a:cs typeface="Carlito"/>
              </a:rPr>
              <a:t>&amp;</a:t>
            </a:r>
            <a:endParaRPr sz="1200">
              <a:latin typeface="Carlito"/>
              <a:cs typeface="Carlito"/>
            </a:endParaRPr>
          </a:p>
          <a:p>
            <a:pPr marR="5080" algn="ctr">
              <a:lnSpc>
                <a:spcPts val="1435"/>
              </a:lnSpc>
            </a:pPr>
            <a:r>
              <a:rPr sz="1200" spc="-55" dirty="0">
                <a:latin typeface="Carlito"/>
                <a:cs typeface="Carlito"/>
              </a:rPr>
              <a:t>Performance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45" dirty="0">
                <a:latin typeface="Carlito"/>
                <a:cs typeface="Carlito"/>
              </a:rPr>
              <a:t>Testing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CF9A7FA5-58F3-423E-9EB1-CE3185AFBB70}"/>
              </a:ext>
            </a:extLst>
          </p:cNvPr>
          <p:cNvGrpSpPr/>
          <p:nvPr/>
        </p:nvGrpSpPr>
        <p:grpSpPr>
          <a:xfrm>
            <a:off x="8518420" y="2862762"/>
            <a:ext cx="925830" cy="400050"/>
            <a:chOff x="8518420" y="2862762"/>
            <a:chExt cx="925830" cy="400050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EC5EC6CE-F81B-4BE3-8D8E-BF83427354C3}"/>
                </a:ext>
              </a:extLst>
            </p:cNvPr>
            <p:cNvSpPr/>
            <p:nvPr/>
          </p:nvSpPr>
          <p:spPr>
            <a:xfrm>
              <a:off x="8520007" y="2864350"/>
              <a:ext cx="922655" cy="396875"/>
            </a:xfrm>
            <a:custGeom>
              <a:avLst/>
              <a:gdLst/>
              <a:ahLst/>
              <a:cxnLst/>
              <a:rect l="l" t="t" r="r" b="b"/>
              <a:pathLst>
                <a:path w="922654" h="396875">
                  <a:moveTo>
                    <a:pt x="855271" y="0"/>
                  </a:moveTo>
                  <a:lnTo>
                    <a:pt x="66952" y="0"/>
                  </a:lnTo>
                  <a:lnTo>
                    <a:pt x="40897" y="5703"/>
                  </a:lnTo>
                  <a:lnTo>
                    <a:pt x="19614" y="21255"/>
                  </a:lnTo>
                  <a:lnTo>
                    <a:pt x="5263" y="44318"/>
                  </a:lnTo>
                  <a:lnTo>
                    <a:pt x="0" y="72553"/>
                  </a:lnTo>
                  <a:lnTo>
                    <a:pt x="0" y="324223"/>
                  </a:lnTo>
                  <a:lnTo>
                    <a:pt x="5263" y="352457"/>
                  </a:lnTo>
                  <a:lnTo>
                    <a:pt x="19614" y="375520"/>
                  </a:lnTo>
                  <a:lnTo>
                    <a:pt x="40897" y="391072"/>
                  </a:lnTo>
                  <a:lnTo>
                    <a:pt x="66952" y="396776"/>
                  </a:lnTo>
                  <a:lnTo>
                    <a:pt x="855271" y="396776"/>
                  </a:lnTo>
                  <a:lnTo>
                    <a:pt x="881375" y="391072"/>
                  </a:lnTo>
                  <a:lnTo>
                    <a:pt x="902652" y="375520"/>
                  </a:lnTo>
                  <a:lnTo>
                    <a:pt x="916976" y="352457"/>
                  </a:lnTo>
                  <a:lnTo>
                    <a:pt x="922223" y="324223"/>
                  </a:lnTo>
                  <a:lnTo>
                    <a:pt x="922223" y="72553"/>
                  </a:lnTo>
                  <a:lnTo>
                    <a:pt x="916976" y="44318"/>
                  </a:lnTo>
                  <a:lnTo>
                    <a:pt x="902652" y="21255"/>
                  </a:lnTo>
                  <a:lnTo>
                    <a:pt x="881375" y="5703"/>
                  </a:lnTo>
                  <a:lnTo>
                    <a:pt x="855271" y="0"/>
                  </a:lnTo>
                  <a:close/>
                </a:path>
              </a:pathLst>
            </a:custGeom>
            <a:solidFill>
              <a:srgbClr val="3060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47DE3C4B-38E3-4FDC-B050-18D8803CC678}"/>
                </a:ext>
              </a:extLst>
            </p:cNvPr>
            <p:cNvSpPr/>
            <p:nvPr/>
          </p:nvSpPr>
          <p:spPr>
            <a:xfrm>
              <a:off x="8520007" y="2864350"/>
              <a:ext cx="922655" cy="396875"/>
            </a:xfrm>
            <a:custGeom>
              <a:avLst/>
              <a:gdLst/>
              <a:ahLst/>
              <a:cxnLst/>
              <a:rect l="l" t="t" r="r" b="b"/>
              <a:pathLst>
                <a:path w="922654" h="396875">
                  <a:moveTo>
                    <a:pt x="66952" y="396776"/>
                  </a:moveTo>
                  <a:lnTo>
                    <a:pt x="855271" y="396776"/>
                  </a:lnTo>
                  <a:lnTo>
                    <a:pt x="881375" y="391072"/>
                  </a:lnTo>
                  <a:lnTo>
                    <a:pt x="902652" y="375520"/>
                  </a:lnTo>
                  <a:lnTo>
                    <a:pt x="916976" y="352457"/>
                  </a:lnTo>
                  <a:lnTo>
                    <a:pt x="922223" y="324223"/>
                  </a:lnTo>
                  <a:lnTo>
                    <a:pt x="922223" y="72553"/>
                  </a:lnTo>
                  <a:lnTo>
                    <a:pt x="916976" y="44318"/>
                  </a:lnTo>
                  <a:lnTo>
                    <a:pt x="902652" y="21255"/>
                  </a:lnTo>
                  <a:lnTo>
                    <a:pt x="881375" y="5703"/>
                  </a:lnTo>
                  <a:lnTo>
                    <a:pt x="855271" y="0"/>
                  </a:lnTo>
                  <a:lnTo>
                    <a:pt x="66952" y="0"/>
                  </a:lnTo>
                  <a:lnTo>
                    <a:pt x="40897" y="5703"/>
                  </a:lnTo>
                  <a:lnTo>
                    <a:pt x="19614" y="21255"/>
                  </a:lnTo>
                  <a:lnTo>
                    <a:pt x="5263" y="44318"/>
                  </a:lnTo>
                  <a:lnTo>
                    <a:pt x="0" y="72553"/>
                  </a:lnTo>
                  <a:lnTo>
                    <a:pt x="0" y="324223"/>
                  </a:lnTo>
                  <a:lnTo>
                    <a:pt x="5263" y="352457"/>
                  </a:lnTo>
                  <a:lnTo>
                    <a:pt x="19614" y="375520"/>
                  </a:lnTo>
                  <a:lnTo>
                    <a:pt x="40897" y="391072"/>
                  </a:lnTo>
                  <a:lnTo>
                    <a:pt x="66952" y="396776"/>
                  </a:lnTo>
                  <a:close/>
                </a:path>
              </a:pathLst>
            </a:custGeom>
            <a:ln w="31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DE6D6B38-D817-48BA-A6A3-A26FB9B6B1C3}"/>
              </a:ext>
            </a:extLst>
          </p:cNvPr>
          <p:cNvSpPr txBox="1"/>
          <p:nvPr/>
        </p:nvSpPr>
        <p:spPr>
          <a:xfrm>
            <a:off x="8672278" y="2855429"/>
            <a:ext cx="638810" cy="388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ts val="1435"/>
              </a:lnSpc>
              <a:spcBef>
                <a:spcPts val="90"/>
              </a:spcBef>
            </a:pPr>
            <a:r>
              <a:rPr sz="1200" spc="-4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200" spc="-5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200" spc="-5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200" spc="-8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200" spc="-5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200" spc="-6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200" spc="-55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200">
              <a:latin typeface="Carlito"/>
              <a:cs typeface="Carlito"/>
            </a:endParaRPr>
          </a:p>
          <a:p>
            <a:pPr marL="16510" algn="ctr">
              <a:lnSpc>
                <a:spcPts val="1435"/>
              </a:lnSpc>
            </a:pPr>
            <a:r>
              <a:rPr sz="1200" spc="-50" dirty="0">
                <a:solidFill>
                  <a:srgbClr val="FFFFFF"/>
                </a:solidFill>
                <a:latin typeface="Carlito"/>
                <a:cs typeface="Carlito"/>
              </a:rPr>
              <a:t>Release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D2867B2-DC57-455B-A12B-38FBC40EB99C}"/>
              </a:ext>
            </a:extLst>
          </p:cNvPr>
          <p:cNvSpPr/>
          <p:nvPr/>
        </p:nvSpPr>
        <p:spPr>
          <a:xfrm>
            <a:off x="6248156" y="3060848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627" y="0"/>
                </a:lnTo>
              </a:path>
            </a:pathLst>
          </a:custGeom>
          <a:ln w="28341">
            <a:solidFill>
              <a:srgbClr val="42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4F272C5-4EC8-4F8E-9ABD-E8339A59D656}"/>
              </a:ext>
            </a:extLst>
          </p:cNvPr>
          <p:cNvSpPr/>
          <p:nvPr/>
        </p:nvSpPr>
        <p:spPr>
          <a:xfrm>
            <a:off x="6752044" y="3009834"/>
            <a:ext cx="94615" cy="102235"/>
          </a:xfrm>
          <a:custGeom>
            <a:avLst/>
            <a:gdLst/>
            <a:ahLst/>
            <a:cxnLst/>
            <a:rect l="l" t="t" r="r" b="b"/>
            <a:pathLst>
              <a:path w="94615" h="102235">
                <a:moveTo>
                  <a:pt x="0" y="0"/>
                </a:moveTo>
                <a:lnTo>
                  <a:pt x="0" y="102028"/>
                </a:lnTo>
                <a:lnTo>
                  <a:pt x="94151" y="51014"/>
                </a:lnTo>
                <a:lnTo>
                  <a:pt x="0" y="0"/>
                </a:lnTo>
                <a:close/>
              </a:path>
            </a:pathLst>
          </a:custGeom>
          <a:solidFill>
            <a:srgbClr val="42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BC2A57E-FC9D-45F0-AC87-8561C6F50594}"/>
              </a:ext>
            </a:extLst>
          </p:cNvPr>
          <p:cNvSpPr/>
          <p:nvPr/>
        </p:nvSpPr>
        <p:spPr>
          <a:xfrm>
            <a:off x="8101555" y="3060848"/>
            <a:ext cx="321945" cy="1905"/>
          </a:xfrm>
          <a:custGeom>
            <a:avLst/>
            <a:gdLst/>
            <a:ahLst/>
            <a:cxnLst/>
            <a:rect l="l" t="t" r="r" b="b"/>
            <a:pathLst>
              <a:path w="321945" h="1905">
                <a:moveTo>
                  <a:pt x="0" y="0"/>
                </a:moveTo>
                <a:lnTo>
                  <a:pt x="321395" y="1385"/>
                </a:lnTo>
              </a:path>
            </a:pathLst>
          </a:custGeom>
          <a:ln w="28341">
            <a:solidFill>
              <a:srgbClr val="42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B11F21E-F9C6-4E31-93D8-630EEAEA88BE}"/>
              </a:ext>
            </a:extLst>
          </p:cNvPr>
          <p:cNvSpPr/>
          <p:nvPr/>
        </p:nvSpPr>
        <p:spPr>
          <a:xfrm>
            <a:off x="8408885" y="3002151"/>
            <a:ext cx="111125" cy="120650"/>
          </a:xfrm>
          <a:custGeom>
            <a:avLst/>
            <a:gdLst/>
            <a:ahLst/>
            <a:cxnLst/>
            <a:rect l="l" t="t" r="r" b="b"/>
            <a:pathLst>
              <a:path w="111125" h="120650">
                <a:moveTo>
                  <a:pt x="464" y="0"/>
                </a:moveTo>
                <a:lnTo>
                  <a:pt x="0" y="120166"/>
                </a:lnTo>
                <a:lnTo>
                  <a:pt x="111122" y="60587"/>
                </a:lnTo>
                <a:lnTo>
                  <a:pt x="464" y="0"/>
                </a:lnTo>
                <a:close/>
              </a:path>
            </a:pathLst>
          </a:custGeom>
          <a:solidFill>
            <a:srgbClr val="42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5E5AA66-075A-4977-8005-49CB87DFBC75}"/>
              </a:ext>
            </a:extLst>
          </p:cNvPr>
          <p:cNvSpPr/>
          <p:nvPr/>
        </p:nvSpPr>
        <p:spPr>
          <a:xfrm>
            <a:off x="7080932" y="4439975"/>
            <a:ext cx="664666" cy="194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7A86A0E-EC5A-4EEC-BA9C-A5BF7A0FEC4C}"/>
              </a:ext>
            </a:extLst>
          </p:cNvPr>
          <p:cNvSpPr/>
          <p:nvPr/>
        </p:nvSpPr>
        <p:spPr>
          <a:xfrm>
            <a:off x="3052560" y="3714533"/>
            <a:ext cx="377664" cy="357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AECB9C8-5883-4523-B03F-DAF4A2D1F348}"/>
              </a:ext>
            </a:extLst>
          </p:cNvPr>
          <p:cNvSpPr/>
          <p:nvPr/>
        </p:nvSpPr>
        <p:spPr>
          <a:xfrm>
            <a:off x="4371912" y="3805399"/>
            <a:ext cx="509001" cy="287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EBE7D184-74C6-4A00-878F-DD746A0297ED}"/>
              </a:ext>
            </a:extLst>
          </p:cNvPr>
          <p:cNvSpPr/>
          <p:nvPr/>
        </p:nvSpPr>
        <p:spPr>
          <a:xfrm>
            <a:off x="2706998" y="2864350"/>
            <a:ext cx="922655" cy="396875"/>
          </a:xfrm>
          <a:custGeom>
            <a:avLst/>
            <a:gdLst/>
            <a:ahLst/>
            <a:cxnLst/>
            <a:rect l="l" t="t" r="r" b="b"/>
            <a:pathLst>
              <a:path w="922654" h="396875">
                <a:moveTo>
                  <a:pt x="855352" y="0"/>
                </a:moveTo>
                <a:lnTo>
                  <a:pt x="66952" y="0"/>
                </a:lnTo>
                <a:lnTo>
                  <a:pt x="40892" y="5703"/>
                </a:lnTo>
                <a:lnTo>
                  <a:pt x="19610" y="21255"/>
                </a:lnTo>
                <a:lnTo>
                  <a:pt x="5261" y="44318"/>
                </a:lnTo>
                <a:lnTo>
                  <a:pt x="0" y="72553"/>
                </a:lnTo>
                <a:lnTo>
                  <a:pt x="0" y="324223"/>
                </a:lnTo>
                <a:lnTo>
                  <a:pt x="5261" y="352457"/>
                </a:lnTo>
                <a:lnTo>
                  <a:pt x="19610" y="375520"/>
                </a:lnTo>
                <a:lnTo>
                  <a:pt x="40892" y="391072"/>
                </a:lnTo>
                <a:lnTo>
                  <a:pt x="66952" y="396776"/>
                </a:lnTo>
                <a:lnTo>
                  <a:pt x="855352" y="396776"/>
                </a:lnTo>
                <a:lnTo>
                  <a:pt x="881413" y="391072"/>
                </a:lnTo>
                <a:lnTo>
                  <a:pt x="902694" y="375520"/>
                </a:lnTo>
                <a:lnTo>
                  <a:pt x="917043" y="352457"/>
                </a:lnTo>
                <a:lnTo>
                  <a:pt x="922305" y="324223"/>
                </a:lnTo>
                <a:lnTo>
                  <a:pt x="922305" y="72553"/>
                </a:lnTo>
                <a:lnTo>
                  <a:pt x="917043" y="44318"/>
                </a:lnTo>
                <a:lnTo>
                  <a:pt x="902694" y="21255"/>
                </a:lnTo>
                <a:lnTo>
                  <a:pt x="881413" y="5703"/>
                </a:lnTo>
                <a:lnTo>
                  <a:pt x="855352" y="0"/>
                </a:lnTo>
                <a:close/>
              </a:path>
            </a:pathLst>
          </a:custGeom>
          <a:solidFill>
            <a:srgbClr val="D5E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8211FF94-2376-4508-A109-332B03972176}"/>
              </a:ext>
            </a:extLst>
          </p:cNvPr>
          <p:cNvSpPr/>
          <p:nvPr/>
        </p:nvSpPr>
        <p:spPr>
          <a:xfrm>
            <a:off x="2706998" y="2864350"/>
            <a:ext cx="922655" cy="396875"/>
          </a:xfrm>
          <a:custGeom>
            <a:avLst/>
            <a:gdLst/>
            <a:ahLst/>
            <a:cxnLst/>
            <a:rect l="l" t="t" r="r" b="b"/>
            <a:pathLst>
              <a:path w="922654" h="396875">
                <a:moveTo>
                  <a:pt x="66952" y="396776"/>
                </a:moveTo>
                <a:lnTo>
                  <a:pt x="855352" y="396776"/>
                </a:lnTo>
                <a:lnTo>
                  <a:pt x="881413" y="391072"/>
                </a:lnTo>
                <a:lnTo>
                  <a:pt x="902694" y="375520"/>
                </a:lnTo>
                <a:lnTo>
                  <a:pt x="917043" y="352457"/>
                </a:lnTo>
                <a:lnTo>
                  <a:pt x="922305" y="324223"/>
                </a:lnTo>
                <a:lnTo>
                  <a:pt x="922305" y="72553"/>
                </a:lnTo>
                <a:lnTo>
                  <a:pt x="917043" y="44318"/>
                </a:lnTo>
                <a:lnTo>
                  <a:pt x="902694" y="21255"/>
                </a:lnTo>
                <a:lnTo>
                  <a:pt x="881413" y="5703"/>
                </a:lnTo>
                <a:lnTo>
                  <a:pt x="855352" y="0"/>
                </a:lnTo>
                <a:lnTo>
                  <a:pt x="66952" y="0"/>
                </a:lnTo>
                <a:lnTo>
                  <a:pt x="40892" y="5703"/>
                </a:lnTo>
                <a:lnTo>
                  <a:pt x="19610" y="21255"/>
                </a:lnTo>
                <a:lnTo>
                  <a:pt x="5261" y="44318"/>
                </a:lnTo>
                <a:lnTo>
                  <a:pt x="0" y="72553"/>
                </a:lnTo>
                <a:lnTo>
                  <a:pt x="0" y="324223"/>
                </a:lnTo>
                <a:lnTo>
                  <a:pt x="5261" y="352457"/>
                </a:lnTo>
                <a:lnTo>
                  <a:pt x="19610" y="375520"/>
                </a:lnTo>
                <a:lnTo>
                  <a:pt x="40892" y="391072"/>
                </a:lnTo>
                <a:lnTo>
                  <a:pt x="66952" y="396776"/>
                </a:lnTo>
                <a:close/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14B4E3AC-E804-4C62-A10C-7DC52D5C3340}"/>
              </a:ext>
            </a:extLst>
          </p:cNvPr>
          <p:cNvSpPr txBox="1"/>
          <p:nvPr/>
        </p:nvSpPr>
        <p:spPr>
          <a:xfrm>
            <a:off x="2589308" y="5074932"/>
            <a:ext cx="7016115" cy="622606"/>
          </a:xfrm>
          <a:prstGeom prst="rect">
            <a:avLst/>
          </a:prstGeom>
          <a:ln w="37765">
            <a:solidFill>
              <a:srgbClr val="5B9BD4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495"/>
              </a:spcBef>
            </a:pPr>
            <a:r>
              <a:rPr sz="1750" spc="-50" dirty="0">
                <a:solidFill>
                  <a:srgbClr val="41719D"/>
                </a:solidFill>
                <a:latin typeface="Carlito"/>
                <a:cs typeface="Carlito"/>
              </a:rPr>
              <a:t>Logging</a:t>
            </a:r>
            <a:r>
              <a:rPr lang="en-US" sz="1750" spc="-50" dirty="0">
                <a:solidFill>
                  <a:srgbClr val="41719D"/>
                </a:solidFill>
                <a:latin typeface="Carlito"/>
                <a:cs typeface="Carlito"/>
              </a:rPr>
              <a:t>            </a:t>
            </a:r>
            <a:r>
              <a:rPr sz="1750" spc="-50" dirty="0">
                <a:solidFill>
                  <a:srgbClr val="41719D"/>
                </a:solidFill>
                <a:latin typeface="Carlito"/>
                <a:cs typeface="Carlito"/>
              </a:rPr>
              <a:t> </a:t>
            </a:r>
            <a:r>
              <a:rPr lang="en-US" sz="2800" spc="-45" dirty="0">
                <a:solidFill>
                  <a:srgbClr val="41719D"/>
                </a:solidFill>
                <a:latin typeface="Carlito"/>
                <a:cs typeface="Carlito"/>
              </a:rPr>
              <a:t>|</a:t>
            </a:r>
            <a:r>
              <a:rPr sz="1750" spc="-35" dirty="0">
                <a:solidFill>
                  <a:srgbClr val="41719D"/>
                </a:solidFill>
                <a:latin typeface="Carlito"/>
                <a:cs typeface="Carlito"/>
              </a:rPr>
              <a:t> </a:t>
            </a:r>
            <a:r>
              <a:rPr lang="en-US" sz="1750" spc="-35" dirty="0">
                <a:solidFill>
                  <a:srgbClr val="41719D"/>
                </a:solidFill>
                <a:latin typeface="Carlito"/>
                <a:cs typeface="Carlito"/>
              </a:rPr>
              <a:t>         </a:t>
            </a:r>
            <a:r>
              <a:rPr sz="1750" spc="-50" dirty="0">
                <a:solidFill>
                  <a:srgbClr val="41719D"/>
                </a:solidFill>
                <a:latin typeface="Carlito"/>
                <a:cs typeface="Carlito"/>
              </a:rPr>
              <a:t>Monitoring</a:t>
            </a:r>
            <a:endParaRPr sz="1750" dirty="0">
              <a:latin typeface="Carlito"/>
              <a:cs typeface="Carlito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A3B377AA-0DDB-45E9-A5DE-1F52CB95CDF8}"/>
              </a:ext>
            </a:extLst>
          </p:cNvPr>
          <p:cNvSpPr/>
          <p:nvPr/>
        </p:nvSpPr>
        <p:spPr>
          <a:xfrm>
            <a:off x="8376919" y="5294897"/>
            <a:ext cx="570144" cy="3320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A09E4F9F-5C3D-4904-9CB0-58B7FFCA2032}"/>
              </a:ext>
            </a:extLst>
          </p:cNvPr>
          <p:cNvSpPr/>
          <p:nvPr/>
        </p:nvSpPr>
        <p:spPr>
          <a:xfrm>
            <a:off x="2800638" y="5194499"/>
            <a:ext cx="820431" cy="4976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D32B356F-B318-49B7-ABB7-CB9B8765CED1}"/>
              </a:ext>
            </a:extLst>
          </p:cNvPr>
          <p:cNvSpPr txBox="1"/>
          <p:nvPr/>
        </p:nvSpPr>
        <p:spPr>
          <a:xfrm>
            <a:off x="2780518" y="2946120"/>
            <a:ext cx="78740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0" dirty="0">
                <a:latin typeface="Carlito"/>
                <a:cs typeface="Carlito"/>
              </a:rPr>
              <a:t>Configuration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0" name="object 40">
            <a:extLst>
              <a:ext uri="{FF2B5EF4-FFF2-40B4-BE49-F238E27FC236}">
                <a16:creationId xmlns:a16="http://schemas.microsoft.com/office/drawing/2014/main" id="{6CC35754-5313-486A-8D24-EACA4A05C1B2}"/>
              </a:ext>
            </a:extLst>
          </p:cNvPr>
          <p:cNvGrpSpPr/>
          <p:nvPr/>
        </p:nvGrpSpPr>
        <p:grpSpPr>
          <a:xfrm>
            <a:off x="3641169" y="2811244"/>
            <a:ext cx="1383030" cy="502920"/>
            <a:chOff x="3641169" y="2811244"/>
            <a:chExt cx="1383030" cy="502920"/>
          </a:xfrm>
        </p:grpSpPr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1DCC6D92-2ACB-44DB-B391-FA267E567321}"/>
                </a:ext>
              </a:extLst>
            </p:cNvPr>
            <p:cNvSpPr/>
            <p:nvPr/>
          </p:nvSpPr>
          <p:spPr>
            <a:xfrm>
              <a:off x="3655456" y="3062738"/>
              <a:ext cx="440690" cy="0"/>
            </a:xfrm>
            <a:custGeom>
              <a:avLst/>
              <a:gdLst/>
              <a:ahLst/>
              <a:cxnLst/>
              <a:rect l="l" t="t" r="r" b="b"/>
              <a:pathLst>
                <a:path w="440689">
                  <a:moveTo>
                    <a:pt x="0" y="0"/>
                  </a:moveTo>
                  <a:lnTo>
                    <a:pt x="440689" y="0"/>
                  </a:lnTo>
                </a:path>
              </a:pathLst>
            </a:custGeom>
            <a:ln w="28341">
              <a:solidFill>
                <a:srgbClr val="42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C19BA4C5-56BE-412F-9E83-4D8BC8A1BF34}"/>
                </a:ext>
              </a:extLst>
            </p:cNvPr>
            <p:cNvSpPr/>
            <p:nvPr/>
          </p:nvSpPr>
          <p:spPr>
            <a:xfrm>
              <a:off x="4084405" y="3011724"/>
              <a:ext cx="94615" cy="102235"/>
            </a:xfrm>
            <a:custGeom>
              <a:avLst/>
              <a:gdLst/>
              <a:ahLst/>
              <a:cxnLst/>
              <a:rect l="l" t="t" r="r" b="b"/>
              <a:pathLst>
                <a:path w="94614" h="102235">
                  <a:moveTo>
                    <a:pt x="0" y="0"/>
                  </a:moveTo>
                  <a:lnTo>
                    <a:pt x="0" y="102028"/>
                  </a:lnTo>
                  <a:lnTo>
                    <a:pt x="94151" y="510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30541A47-27D3-43EC-ADC1-6F50896DBD59}"/>
                </a:ext>
              </a:extLst>
            </p:cNvPr>
            <p:cNvSpPr/>
            <p:nvPr/>
          </p:nvSpPr>
          <p:spPr>
            <a:xfrm>
              <a:off x="4178557" y="2812832"/>
              <a:ext cx="843915" cy="499745"/>
            </a:xfrm>
            <a:custGeom>
              <a:avLst/>
              <a:gdLst/>
              <a:ahLst/>
              <a:cxnLst/>
              <a:rect l="l" t="t" r="r" b="b"/>
              <a:pathLst>
                <a:path w="843914" h="499745">
                  <a:moveTo>
                    <a:pt x="776811" y="0"/>
                  </a:moveTo>
                  <a:lnTo>
                    <a:pt x="66952" y="0"/>
                  </a:lnTo>
                  <a:lnTo>
                    <a:pt x="40897" y="5703"/>
                  </a:lnTo>
                  <a:lnTo>
                    <a:pt x="19614" y="21255"/>
                  </a:lnTo>
                  <a:lnTo>
                    <a:pt x="5263" y="44318"/>
                  </a:lnTo>
                  <a:lnTo>
                    <a:pt x="0" y="72553"/>
                  </a:lnTo>
                  <a:lnTo>
                    <a:pt x="0" y="427133"/>
                  </a:lnTo>
                  <a:lnTo>
                    <a:pt x="5263" y="455421"/>
                  </a:lnTo>
                  <a:lnTo>
                    <a:pt x="19614" y="478477"/>
                  </a:lnTo>
                  <a:lnTo>
                    <a:pt x="40897" y="494000"/>
                  </a:lnTo>
                  <a:lnTo>
                    <a:pt x="66952" y="499686"/>
                  </a:lnTo>
                  <a:lnTo>
                    <a:pt x="776811" y="499686"/>
                  </a:lnTo>
                  <a:lnTo>
                    <a:pt x="802915" y="494000"/>
                  </a:lnTo>
                  <a:lnTo>
                    <a:pt x="824192" y="478477"/>
                  </a:lnTo>
                  <a:lnTo>
                    <a:pt x="838517" y="455421"/>
                  </a:lnTo>
                  <a:lnTo>
                    <a:pt x="843764" y="427133"/>
                  </a:lnTo>
                  <a:lnTo>
                    <a:pt x="843764" y="72553"/>
                  </a:lnTo>
                  <a:lnTo>
                    <a:pt x="838517" y="44318"/>
                  </a:lnTo>
                  <a:lnTo>
                    <a:pt x="824192" y="21255"/>
                  </a:lnTo>
                  <a:lnTo>
                    <a:pt x="802915" y="5703"/>
                  </a:lnTo>
                  <a:lnTo>
                    <a:pt x="776811" y="0"/>
                  </a:lnTo>
                  <a:close/>
                </a:path>
              </a:pathLst>
            </a:custGeom>
            <a:solidFill>
              <a:srgbClr val="ADC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B0500BB3-F55B-44A8-AD49-9FA4FA449BC3}"/>
                </a:ext>
              </a:extLst>
            </p:cNvPr>
            <p:cNvSpPr/>
            <p:nvPr/>
          </p:nvSpPr>
          <p:spPr>
            <a:xfrm>
              <a:off x="4178557" y="2812832"/>
              <a:ext cx="843915" cy="499745"/>
            </a:xfrm>
            <a:custGeom>
              <a:avLst/>
              <a:gdLst/>
              <a:ahLst/>
              <a:cxnLst/>
              <a:rect l="l" t="t" r="r" b="b"/>
              <a:pathLst>
                <a:path w="843914" h="499745">
                  <a:moveTo>
                    <a:pt x="66952" y="499686"/>
                  </a:moveTo>
                  <a:lnTo>
                    <a:pt x="776811" y="499686"/>
                  </a:lnTo>
                  <a:lnTo>
                    <a:pt x="802915" y="494000"/>
                  </a:lnTo>
                  <a:lnTo>
                    <a:pt x="824192" y="478477"/>
                  </a:lnTo>
                  <a:lnTo>
                    <a:pt x="838517" y="455421"/>
                  </a:lnTo>
                  <a:lnTo>
                    <a:pt x="843764" y="427133"/>
                  </a:lnTo>
                  <a:lnTo>
                    <a:pt x="843764" y="72553"/>
                  </a:lnTo>
                  <a:lnTo>
                    <a:pt x="838517" y="44318"/>
                  </a:lnTo>
                  <a:lnTo>
                    <a:pt x="824192" y="21255"/>
                  </a:lnTo>
                  <a:lnTo>
                    <a:pt x="802915" y="5703"/>
                  </a:lnTo>
                  <a:lnTo>
                    <a:pt x="776811" y="0"/>
                  </a:lnTo>
                  <a:lnTo>
                    <a:pt x="66952" y="0"/>
                  </a:lnTo>
                  <a:lnTo>
                    <a:pt x="40897" y="5703"/>
                  </a:lnTo>
                  <a:lnTo>
                    <a:pt x="19614" y="21255"/>
                  </a:lnTo>
                  <a:lnTo>
                    <a:pt x="5263" y="44318"/>
                  </a:lnTo>
                  <a:lnTo>
                    <a:pt x="0" y="72553"/>
                  </a:lnTo>
                  <a:lnTo>
                    <a:pt x="0" y="427133"/>
                  </a:lnTo>
                  <a:lnTo>
                    <a:pt x="5263" y="455421"/>
                  </a:lnTo>
                  <a:lnTo>
                    <a:pt x="19614" y="478477"/>
                  </a:lnTo>
                  <a:lnTo>
                    <a:pt x="40897" y="494000"/>
                  </a:lnTo>
                  <a:lnTo>
                    <a:pt x="66952" y="499686"/>
                  </a:lnTo>
                  <a:close/>
                </a:path>
              </a:pathLst>
            </a:custGeom>
            <a:ln w="31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>
            <a:extLst>
              <a:ext uri="{FF2B5EF4-FFF2-40B4-BE49-F238E27FC236}">
                <a16:creationId xmlns:a16="http://schemas.microsoft.com/office/drawing/2014/main" id="{E77D7CBB-79C5-4A8B-AE10-3E875B0AC9D0}"/>
              </a:ext>
            </a:extLst>
          </p:cNvPr>
          <p:cNvSpPr txBox="1"/>
          <p:nvPr/>
        </p:nvSpPr>
        <p:spPr>
          <a:xfrm>
            <a:off x="4252368" y="2946120"/>
            <a:ext cx="71120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5" dirty="0">
                <a:latin typeface="Carlito"/>
                <a:cs typeface="Carlito"/>
              </a:rPr>
              <a:t>Deployment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A409ABD2-5119-450A-A727-BB1B21DF0423}"/>
              </a:ext>
            </a:extLst>
          </p:cNvPr>
          <p:cNvSpPr/>
          <p:nvPr/>
        </p:nvSpPr>
        <p:spPr>
          <a:xfrm>
            <a:off x="5043532" y="3053412"/>
            <a:ext cx="299720" cy="1905"/>
          </a:xfrm>
          <a:custGeom>
            <a:avLst/>
            <a:gdLst/>
            <a:ahLst/>
            <a:cxnLst/>
            <a:rect l="l" t="t" r="r" b="b"/>
            <a:pathLst>
              <a:path w="299720" h="1905">
                <a:moveTo>
                  <a:pt x="0" y="1511"/>
                </a:moveTo>
                <a:lnTo>
                  <a:pt x="299426" y="0"/>
                </a:lnTo>
              </a:path>
            </a:pathLst>
          </a:custGeom>
          <a:ln w="28341">
            <a:solidFill>
              <a:srgbClr val="42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69E4014-3BB1-42F8-BAB6-E0EB8D321573}"/>
              </a:ext>
            </a:extLst>
          </p:cNvPr>
          <p:cNvSpPr/>
          <p:nvPr/>
        </p:nvSpPr>
        <p:spPr>
          <a:xfrm>
            <a:off x="5384294" y="2968845"/>
            <a:ext cx="94615" cy="102235"/>
          </a:xfrm>
          <a:custGeom>
            <a:avLst/>
            <a:gdLst/>
            <a:ahLst/>
            <a:cxnLst/>
            <a:rect l="l" t="t" r="r" b="b"/>
            <a:pathLst>
              <a:path w="94614" h="102235">
                <a:moveTo>
                  <a:pt x="0" y="0"/>
                </a:moveTo>
                <a:lnTo>
                  <a:pt x="464" y="102028"/>
                </a:lnTo>
                <a:lnTo>
                  <a:pt x="94384" y="50510"/>
                </a:lnTo>
                <a:lnTo>
                  <a:pt x="0" y="0"/>
                </a:lnTo>
                <a:close/>
              </a:path>
            </a:pathLst>
          </a:custGeom>
          <a:solidFill>
            <a:srgbClr val="427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2356B8EF-5E90-42F8-AF3C-4941CEC77CE4}"/>
              </a:ext>
            </a:extLst>
          </p:cNvPr>
          <p:cNvSpPr/>
          <p:nvPr/>
        </p:nvSpPr>
        <p:spPr>
          <a:xfrm>
            <a:off x="5676513" y="4238278"/>
            <a:ext cx="427170" cy="557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HPE Fortify - Secure Code Analysis | Udemy">
            <a:extLst>
              <a:ext uri="{FF2B5EF4-FFF2-40B4-BE49-F238E27FC236}">
                <a16:creationId xmlns:a16="http://schemas.microsoft.com/office/drawing/2014/main" id="{A86D5C82-E4E1-46B8-9864-38A847FC0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217" y="3641401"/>
            <a:ext cx="1022733" cy="57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Bees - Wikipedia">
            <a:extLst>
              <a:ext uri="{FF2B5EF4-FFF2-40B4-BE49-F238E27FC236}">
                <a16:creationId xmlns:a16="http://schemas.microsoft.com/office/drawing/2014/main" id="{5347203C-B33B-4455-9297-6AD3F12F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99" y="4384246"/>
            <a:ext cx="1018202" cy="35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tting Started With Rancher | BoxBoat">
            <a:extLst>
              <a:ext uri="{FF2B5EF4-FFF2-40B4-BE49-F238E27FC236}">
                <a16:creationId xmlns:a16="http://schemas.microsoft.com/office/drawing/2014/main" id="{74A25B16-11C6-433A-A13E-CF25D7FD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92" y="4346132"/>
            <a:ext cx="892402" cy="49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C27B61E-27C9-4656-AC75-36B6456EA20B}"/>
              </a:ext>
            </a:extLst>
          </p:cNvPr>
          <p:cNvSpPr txBox="1"/>
          <p:nvPr/>
        </p:nvSpPr>
        <p:spPr>
          <a:xfrm>
            <a:off x="7037521" y="3714533"/>
            <a:ext cx="2040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Monitoring tools like </a:t>
            </a:r>
            <a:r>
              <a:rPr lang="en-US" sz="1100" dirty="0" err="1"/>
              <a:t>appdynamics</a:t>
            </a:r>
            <a:endParaRPr lang="en-US" sz="1100" dirty="0"/>
          </a:p>
        </p:txBody>
      </p:sp>
      <p:pic>
        <p:nvPicPr>
          <p:cNvPr id="1032" name="Picture 8" descr="Synopsys Acquires Tinfoil Security to Expand DAST and Add API ...">
            <a:extLst>
              <a:ext uri="{FF2B5EF4-FFF2-40B4-BE49-F238E27FC236}">
                <a16:creationId xmlns:a16="http://schemas.microsoft.com/office/drawing/2014/main" id="{D54754BB-CAE2-4967-9770-3D6F1B62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63" y="1508967"/>
            <a:ext cx="1133088" cy="5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Snort? - Emrullah Acar - Medium">
            <a:extLst>
              <a:ext uri="{FF2B5EF4-FFF2-40B4-BE49-F238E27FC236}">
                <a16:creationId xmlns:a16="http://schemas.microsoft.com/office/drawing/2014/main" id="{CC89278B-E146-42A4-92AF-47F50693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02" y="1542928"/>
            <a:ext cx="991895" cy="5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8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object 4">
            <a:extLst>
              <a:ext uri="{FF2B5EF4-FFF2-40B4-BE49-F238E27FC236}">
                <a16:creationId xmlns:a16="http://schemas.microsoft.com/office/drawing/2014/main" id="{FB7D9BCE-CBB9-4415-B0A9-B471CEA7A030}"/>
              </a:ext>
            </a:extLst>
          </p:cNvPr>
          <p:cNvGrpSpPr/>
          <p:nvPr/>
        </p:nvGrpSpPr>
        <p:grpSpPr>
          <a:xfrm>
            <a:off x="1075689" y="1587753"/>
            <a:ext cx="4780280" cy="3984625"/>
            <a:chOff x="1075689" y="1587753"/>
            <a:chExt cx="4780280" cy="3984625"/>
          </a:xfrm>
        </p:grpSpPr>
        <p:sp>
          <p:nvSpPr>
            <p:cNvPr id="60" name="object 5">
              <a:extLst>
                <a:ext uri="{FF2B5EF4-FFF2-40B4-BE49-F238E27FC236}">
                  <a16:creationId xmlns:a16="http://schemas.microsoft.com/office/drawing/2014/main" id="{A7CDF84F-CF96-454E-828E-78312924F286}"/>
                </a:ext>
              </a:extLst>
            </p:cNvPr>
            <p:cNvSpPr/>
            <p:nvPr/>
          </p:nvSpPr>
          <p:spPr>
            <a:xfrm>
              <a:off x="1869947" y="3988308"/>
              <a:ext cx="76200" cy="739140"/>
            </a:xfrm>
            <a:custGeom>
              <a:avLst/>
              <a:gdLst/>
              <a:ahLst/>
              <a:cxnLst/>
              <a:rect l="l" t="t" r="r" b="b"/>
              <a:pathLst>
                <a:path w="76200" h="739139">
                  <a:moveTo>
                    <a:pt x="44450" y="63500"/>
                  </a:moveTo>
                  <a:lnTo>
                    <a:pt x="31750" y="63500"/>
                  </a:lnTo>
                  <a:lnTo>
                    <a:pt x="31750" y="739013"/>
                  </a:lnTo>
                  <a:lnTo>
                    <a:pt x="44450" y="739013"/>
                  </a:lnTo>
                  <a:lnTo>
                    <a:pt x="44450" y="63500"/>
                  </a:lnTo>
                  <a:close/>
                </a:path>
                <a:path w="76200" h="73913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739139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">
              <a:extLst>
                <a:ext uri="{FF2B5EF4-FFF2-40B4-BE49-F238E27FC236}">
                  <a16:creationId xmlns:a16="http://schemas.microsoft.com/office/drawing/2014/main" id="{B8B971A1-0FEE-494A-9CC3-C672946F69C2}"/>
                </a:ext>
              </a:extLst>
            </p:cNvPr>
            <p:cNvSpPr/>
            <p:nvPr/>
          </p:nvSpPr>
          <p:spPr>
            <a:xfrm>
              <a:off x="1082040" y="4247387"/>
              <a:ext cx="4747260" cy="1318260"/>
            </a:xfrm>
            <a:custGeom>
              <a:avLst/>
              <a:gdLst/>
              <a:ahLst/>
              <a:cxnLst/>
              <a:rect l="l" t="t" r="r" b="b"/>
              <a:pathLst>
                <a:path w="4747260" h="1318260">
                  <a:moveTo>
                    <a:pt x="4747260" y="0"/>
                  </a:moveTo>
                  <a:lnTo>
                    <a:pt x="0" y="0"/>
                  </a:lnTo>
                  <a:lnTo>
                    <a:pt x="0" y="1059180"/>
                  </a:lnTo>
                  <a:lnTo>
                    <a:pt x="0" y="1318260"/>
                  </a:lnTo>
                  <a:lnTo>
                    <a:pt x="4747260" y="1318260"/>
                  </a:lnTo>
                  <a:lnTo>
                    <a:pt x="4747260" y="1059180"/>
                  </a:lnTo>
                  <a:lnTo>
                    <a:pt x="4747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7">
              <a:extLst>
                <a:ext uri="{FF2B5EF4-FFF2-40B4-BE49-F238E27FC236}">
                  <a16:creationId xmlns:a16="http://schemas.microsoft.com/office/drawing/2014/main" id="{721F05B1-3866-4402-A36E-D17777A127E6}"/>
                </a:ext>
              </a:extLst>
            </p:cNvPr>
            <p:cNvSpPr/>
            <p:nvPr/>
          </p:nvSpPr>
          <p:spPr>
            <a:xfrm>
              <a:off x="1082039" y="1594103"/>
              <a:ext cx="4767580" cy="3971925"/>
            </a:xfrm>
            <a:custGeom>
              <a:avLst/>
              <a:gdLst/>
              <a:ahLst/>
              <a:cxnLst/>
              <a:rect l="l" t="t" r="r" b="b"/>
              <a:pathLst>
                <a:path w="4767580" h="3971925">
                  <a:moveTo>
                    <a:pt x="0" y="3971544"/>
                  </a:moveTo>
                  <a:lnTo>
                    <a:pt x="4747260" y="3971544"/>
                  </a:lnTo>
                  <a:lnTo>
                    <a:pt x="4747260" y="2653284"/>
                  </a:lnTo>
                  <a:lnTo>
                    <a:pt x="0" y="2653284"/>
                  </a:lnTo>
                  <a:lnTo>
                    <a:pt x="0" y="3971544"/>
                  </a:lnTo>
                  <a:close/>
                </a:path>
                <a:path w="4767580" h="3971925">
                  <a:moveTo>
                    <a:pt x="39623" y="1684020"/>
                  </a:moveTo>
                  <a:lnTo>
                    <a:pt x="4767072" y="1684020"/>
                  </a:lnTo>
                  <a:lnTo>
                    <a:pt x="4767072" y="0"/>
                  </a:lnTo>
                  <a:lnTo>
                    <a:pt x="39623" y="0"/>
                  </a:lnTo>
                  <a:lnTo>
                    <a:pt x="39623" y="1684020"/>
                  </a:lnTo>
                  <a:close/>
                </a:path>
              </a:pathLst>
            </a:custGeom>
            <a:ln w="12192">
              <a:solidFill>
                <a:srgbClr val="008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8">
            <a:extLst>
              <a:ext uri="{FF2B5EF4-FFF2-40B4-BE49-F238E27FC236}">
                <a16:creationId xmlns:a16="http://schemas.microsoft.com/office/drawing/2014/main" id="{D2E6E472-5305-4F13-8E29-C624AEEA6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49" y="359385"/>
            <a:ext cx="815451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Hybrid Cloud Infrastructure testing</a:t>
            </a:r>
            <a:endParaRPr dirty="0"/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208C3B49-6DAE-499E-81E0-C725A54B1C8A}"/>
              </a:ext>
            </a:extLst>
          </p:cNvPr>
          <p:cNvSpPr txBox="1"/>
          <p:nvPr/>
        </p:nvSpPr>
        <p:spPr>
          <a:xfrm>
            <a:off x="1573530" y="1612138"/>
            <a:ext cx="3171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Application Development</a:t>
            </a:r>
            <a:r>
              <a:rPr sz="1800" b="1" spc="-1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(CI/CD)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5" name="object 10">
            <a:extLst>
              <a:ext uri="{FF2B5EF4-FFF2-40B4-BE49-F238E27FC236}">
                <a16:creationId xmlns:a16="http://schemas.microsoft.com/office/drawing/2014/main" id="{C4F310B5-576E-498D-9725-0CCEC9F1FDA9}"/>
              </a:ext>
            </a:extLst>
          </p:cNvPr>
          <p:cNvSpPr txBox="1"/>
          <p:nvPr/>
        </p:nvSpPr>
        <p:spPr>
          <a:xfrm>
            <a:off x="1152550" y="4266692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rlito"/>
                <a:cs typeface="Carlito"/>
              </a:rPr>
              <a:t>Environment</a:t>
            </a:r>
            <a:r>
              <a:rPr sz="1800" b="1" spc="-9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Provisioning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6" name="object 11">
            <a:extLst>
              <a:ext uri="{FF2B5EF4-FFF2-40B4-BE49-F238E27FC236}">
                <a16:creationId xmlns:a16="http://schemas.microsoft.com/office/drawing/2014/main" id="{184316E6-358C-4995-AB57-7BF2833C9FBE}"/>
              </a:ext>
            </a:extLst>
          </p:cNvPr>
          <p:cNvSpPr txBox="1"/>
          <p:nvPr/>
        </p:nvSpPr>
        <p:spPr>
          <a:xfrm>
            <a:off x="1100327" y="3619500"/>
            <a:ext cx="1983105" cy="27749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345"/>
              </a:spcBef>
            </a:pPr>
            <a:r>
              <a:rPr sz="1200" b="1" spc="-10" dirty="0">
                <a:latin typeface="Liberation Sans Narrow"/>
                <a:cs typeface="Liberation Sans Narrow"/>
              </a:rPr>
              <a:t>Version</a:t>
            </a:r>
            <a:r>
              <a:rPr sz="1200" b="1" spc="-15" dirty="0">
                <a:latin typeface="Liberation Sans Narrow"/>
                <a:cs typeface="Liberation Sans Narrow"/>
              </a:rPr>
              <a:t> </a:t>
            </a:r>
            <a:r>
              <a:rPr sz="1200" b="1" spc="-5" dirty="0">
                <a:latin typeface="Liberation Sans Narrow"/>
                <a:cs typeface="Liberation Sans Narrow"/>
              </a:rPr>
              <a:t>Control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67" name="object 12">
            <a:extLst>
              <a:ext uri="{FF2B5EF4-FFF2-40B4-BE49-F238E27FC236}">
                <a16:creationId xmlns:a16="http://schemas.microsoft.com/office/drawing/2014/main" id="{C4C9C776-C273-43A3-B9DB-33BE555C3776}"/>
              </a:ext>
            </a:extLst>
          </p:cNvPr>
          <p:cNvSpPr/>
          <p:nvPr/>
        </p:nvSpPr>
        <p:spPr>
          <a:xfrm>
            <a:off x="1869948" y="2741676"/>
            <a:ext cx="76200" cy="864235"/>
          </a:xfrm>
          <a:custGeom>
            <a:avLst/>
            <a:gdLst/>
            <a:ahLst/>
            <a:cxnLst/>
            <a:rect l="l" t="t" r="r" b="b"/>
            <a:pathLst>
              <a:path w="76200" h="864235">
                <a:moveTo>
                  <a:pt x="31750" y="787526"/>
                </a:moveTo>
                <a:lnTo>
                  <a:pt x="0" y="787526"/>
                </a:lnTo>
                <a:lnTo>
                  <a:pt x="38100" y="863726"/>
                </a:lnTo>
                <a:lnTo>
                  <a:pt x="69850" y="800226"/>
                </a:lnTo>
                <a:lnTo>
                  <a:pt x="31750" y="800226"/>
                </a:lnTo>
                <a:lnTo>
                  <a:pt x="31750" y="787526"/>
                </a:lnTo>
                <a:close/>
              </a:path>
              <a:path w="76200" h="864235">
                <a:moveTo>
                  <a:pt x="44450" y="0"/>
                </a:moveTo>
                <a:lnTo>
                  <a:pt x="31750" y="0"/>
                </a:lnTo>
                <a:lnTo>
                  <a:pt x="31750" y="800226"/>
                </a:lnTo>
                <a:lnTo>
                  <a:pt x="44450" y="800226"/>
                </a:lnTo>
                <a:lnTo>
                  <a:pt x="44450" y="0"/>
                </a:lnTo>
                <a:close/>
              </a:path>
              <a:path w="76200" h="864235">
                <a:moveTo>
                  <a:pt x="76200" y="787526"/>
                </a:moveTo>
                <a:lnTo>
                  <a:pt x="44450" y="787526"/>
                </a:lnTo>
                <a:lnTo>
                  <a:pt x="44450" y="800226"/>
                </a:lnTo>
                <a:lnTo>
                  <a:pt x="69850" y="800226"/>
                </a:lnTo>
                <a:lnTo>
                  <a:pt x="76200" y="78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8DFB47DB-1737-44F4-8A8C-2F408C7663DB}"/>
              </a:ext>
            </a:extLst>
          </p:cNvPr>
          <p:cNvSpPr txBox="1"/>
          <p:nvPr/>
        </p:nvSpPr>
        <p:spPr>
          <a:xfrm>
            <a:off x="3468623" y="3622547"/>
            <a:ext cx="1983105" cy="27749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27990">
              <a:lnSpc>
                <a:spcPct val="100000"/>
              </a:lnSpc>
              <a:spcBef>
                <a:spcPts val="345"/>
              </a:spcBef>
            </a:pPr>
            <a:r>
              <a:rPr sz="1200" b="1" spc="-5" dirty="0">
                <a:latin typeface="Liberation Sans Narrow"/>
                <a:cs typeface="Liberation Sans Narrow"/>
              </a:rPr>
              <a:t>Artifact </a:t>
            </a:r>
            <a:r>
              <a:rPr sz="1200" b="1" dirty="0">
                <a:latin typeface="Liberation Sans Narrow"/>
                <a:cs typeface="Liberation Sans Narrow"/>
              </a:rPr>
              <a:t>Repository</a:t>
            </a:r>
            <a:endParaRPr sz="1200">
              <a:latin typeface="Liberation Sans Narrow"/>
              <a:cs typeface="Liberation Sans Narrow"/>
            </a:endParaRPr>
          </a:p>
        </p:txBody>
      </p:sp>
      <p:grpSp>
        <p:nvGrpSpPr>
          <p:cNvPr id="69" name="object 14">
            <a:extLst>
              <a:ext uri="{FF2B5EF4-FFF2-40B4-BE49-F238E27FC236}">
                <a16:creationId xmlns:a16="http://schemas.microsoft.com/office/drawing/2014/main" id="{4FE43BFF-3D3C-4BD6-9FF5-56ED930DE3B6}"/>
              </a:ext>
            </a:extLst>
          </p:cNvPr>
          <p:cNvGrpSpPr/>
          <p:nvPr/>
        </p:nvGrpSpPr>
        <p:grpSpPr>
          <a:xfrm>
            <a:off x="4346447" y="1802638"/>
            <a:ext cx="2870200" cy="3510279"/>
            <a:chOff x="4346447" y="1802638"/>
            <a:chExt cx="2870200" cy="3510279"/>
          </a:xfrm>
        </p:grpSpPr>
        <p:sp>
          <p:nvSpPr>
            <p:cNvPr id="70" name="object 15">
              <a:extLst>
                <a:ext uri="{FF2B5EF4-FFF2-40B4-BE49-F238E27FC236}">
                  <a16:creationId xmlns:a16="http://schemas.microsoft.com/office/drawing/2014/main" id="{F95F9D13-9329-4168-A8EE-A2C9D1E40F45}"/>
                </a:ext>
              </a:extLst>
            </p:cNvPr>
            <p:cNvSpPr/>
            <p:nvPr/>
          </p:nvSpPr>
          <p:spPr>
            <a:xfrm>
              <a:off x="4346447" y="2654808"/>
              <a:ext cx="76200" cy="950594"/>
            </a:xfrm>
            <a:custGeom>
              <a:avLst/>
              <a:gdLst/>
              <a:ahLst/>
              <a:cxnLst/>
              <a:rect l="l" t="t" r="r" b="b"/>
              <a:pathLst>
                <a:path w="76200" h="950595">
                  <a:moveTo>
                    <a:pt x="31750" y="874140"/>
                  </a:moveTo>
                  <a:lnTo>
                    <a:pt x="0" y="874140"/>
                  </a:lnTo>
                  <a:lnTo>
                    <a:pt x="38100" y="950340"/>
                  </a:lnTo>
                  <a:lnTo>
                    <a:pt x="69850" y="886840"/>
                  </a:lnTo>
                  <a:lnTo>
                    <a:pt x="31750" y="886840"/>
                  </a:lnTo>
                  <a:lnTo>
                    <a:pt x="31750" y="874140"/>
                  </a:lnTo>
                  <a:close/>
                </a:path>
                <a:path w="76200" h="950595">
                  <a:moveTo>
                    <a:pt x="44450" y="0"/>
                  </a:moveTo>
                  <a:lnTo>
                    <a:pt x="31750" y="0"/>
                  </a:lnTo>
                  <a:lnTo>
                    <a:pt x="31750" y="886840"/>
                  </a:lnTo>
                  <a:lnTo>
                    <a:pt x="44450" y="886840"/>
                  </a:lnTo>
                  <a:lnTo>
                    <a:pt x="44450" y="0"/>
                  </a:lnTo>
                  <a:close/>
                </a:path>
                <a:path w="76200" h="950595">
                  <a:moveTo>
                    <a:pt x="76200" y="874140"/>
                  </a:moveTo>
                  <a:lnTo>
                    <a:pt x="44450" y="874140"/>
                  </a:lnTo>
                  <a:lnTo>
                    <a:pt x="44450" y="886840"/>
                  </a:lnTo>
                  <a:lnTo>
                    <a:pt x="69850" y="886840"/>
                  </a:lnTo>
                  <a:lnTo>
                    <a:pt x="76200" y="874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6">
              <a:extLst>
                <a:ext uri="{FF2B5EF4-FFF2-40B4-BE49-F238E27FC236}">
                  <a16:creationId xmlns:a16="http://schemas.microsoft.com/office/drawing/2014/main" id="{2C737649-72F1-44CD-99A0-C1D2E99F3A33}"/>
                </a:ext>
              </a:extLst>
            </p:cNvPr>
            <p:cNvSpPr/>
            <p:nvPr/>
          </p:nvSpPr>
          <p:spPr>
            <a:xfrm>
              <a:off x="5696711" y="1808988"/>
              <a:ext cx="1513840" cy="3497579"/>
            </a:xfrm>
            <a:custGeom>
              <a:avLst/>
              <a:gdLst/>
              <a:ahLst/>
              <a:cxnLst/>
              <a:rect l="l" t="t" r="r" b="b"/>
              <a:pathLst>
                <a:path w="1513840" h="3497579">
                  <a:moveTo>
                    <a:pt x="1513332" y="0"/>
                  </a:moveTo>
                  <a:lnTo>
                    <a:pt x="0" y="0"/>
                  </a:lnTo>
                  <a:lnTo>
                    <a:pt x="0" y="3497579"/>
                  </a:lnTo>
                  <a:lnTo>
                    <a:pt x="1513332" y="3497579"/>
                  </a:lnTo>
                  <a:lnTo>
                    <a:pt x="151333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17">
              <a:extLst>
                <a:ext uri="{FF2B5EF4-FFF2-40B4-BE49-F238E27FC236}">
                  <a16:creationId xmlns:a16="http://schemas.microsoft.com/office/drawing/2014/main" id="{A8F1D80F-F025-410C-8B87-D26EA1470222}"/>
                </a:ext>
              </a:extLst>
            </p:cNvPr>
            <p:cNvSpPr/>
            <p:nvPr/>
          </p:nvSpPr>
          <p:spPr>
            <a:xfrm>
              <a:off x="5696711" y="1808988"/>
              <a:ext cx="1513840" cy="3497579"/>
            </a:xfrm>
            <a:custGeom>
              <a:avLst/>
              <a:gdLst/>
              <a:ahLst/>
              <a:cxnLst/>
              <a:rect l="l" t="t" r="r" b="b"/>
              <a:pathLst>
                <a:path w="1513840" h="3497579">
                  <a:moveTo>
                    <a:pt x="0" y="3497579"/>
                  </a:moveTo>
                  <a:lnTo>
                    <a:pt x="1513332" y="3497579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349757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18">
            <a:extLst>
              <a:ext uri="{FF2B5EF4-FFF2-40B4-BE49-F238E27FC236}">
                <a16:creationId xmlns:a16="http://schemas.microsoft.com/office/drawing/2014/main" id="{A0195EC0-6DC3-4233-B270-82223027E802}"/>
              </a:ext>
            </a:extLst>
          </p:cNvPr>
          <p:cNvGrpSpPr/>
          <p:nvPr/>
        </p:nvGrpSpPr>
        <p:grpSpPr>
          <a:xfrm>
            <a:off x="454913" y="2041742"/>
            <a:ext cx="419100" cy="857250"/>
            <a:chOff x="454913" y="2041742"/>
            <a:chExt cx="419100" cy="857250"/>
          </a:xfrm>
        </p:grpSpPr>
        <p:sp>
          <p:nvSpPr>
            <p:cNvPr id="74" name="object 19">
              <a:extLst>
                <a:ext uri="{FF2B5EF4-FFF2-40B4-BE49-F238E27FC236}">
                  <a16:creationId xmlns:a16="http://schemas.microsoft.com/office/drawing/2014/main" id="{DEB321CC-CB5A-4C9F-A604-260EA6FEFB7B}"/>
                </a:ext>
              </a:extLst>
            </p:cNvPr>
            <p:cNvSpPr/>
            <p:nvPr/>
          </p:nvSpPr>
          <p:spPr>
            <a:xfrm>
              <a:off x="588263" y="2041742"/>
              <a:ext cx="152400" cy="152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0">
              <a:extLst>
                <a:ext uri="{FF2B5EF4-FFF2-40B4-BE49-F238E27FC236}">
                  <a16:creationId xmlns:a16="http://schemas.microsoft.com/office/drawing/2014/main" id="{B8771F29-F11E-4CC8-9FC5-A822190F02DA}"/>
                </a:ext>
              </a:extLst>
            </p:cNvPr>
            <p:cNvSpPr/>
            <p:nvPr/>
          </p:nvSpPr>
          <p:spPr>
            <a:xfrm>
              <a:off x="454913" y="2213785"/>
              <a:ext cx="419100" cy="685165"/>
            </a:xfrm>
            <a:custGeom>
              <a:avLst/>
              <a:gdLst/>
              <a:ahLst/>
              <a:cxnLst/>
              <a:rect l="l" t="t" r="r" b="b"/>
              <a:pathLst>
                <a:path w="419100" h="685164">
                  <a:moveTo>
                    <a:pt x="225266" y="0"/>
                  </a:moveTo>
                  <a:lnTo>
                    <a:pt x="162401" y="4968"/>
                  </a:lnTo>
                  <a:lnTo>
                    <a:pt x="124539" y="15946"/>
                  </a:lnTo>
                  <a:lnTo>
                    <a:pt x="84534" y="37248"/>
                  </a:lnTo>
                  <a:lnTo>
                    <a:pt x="57150" y="64083"/>
                  </a:lnTo>
                  <a:lnTo>
                    <a:pt x="1905" y="300186"/>
                  </a:lnTo>
                  <a:lnTo>
                    <a:pt x="0" y="303994"/>
                  </a:lnTo>
                  <a:lnTo>
                    <a:pt x="3006" y="322588"/>
                  </a:lnTo>
                  <a:lnTo>
                    <a:pt x="11191" y="334697"/>
                  </a:lnTo>
                  <a:lnTo>
                    <a:pt x="23306" y="342878"/>
                  </a:lnTo>
                  <a:lnTo>
                    <a:pt x="38100" y="345883"/>
                  </a:lnTo>
                  <a:lnTo>
                    <a:pt x="50452" y="343562"/>
                  </a:lnTo>
                  <a:lnTo>
                    <a:pt x="61198" y="337315"/>
                  </a:lnTo>
                  <a:lnTo>
                    <a:pt x="69443" y="328211"/>
                  </a:lnTo>
                  <a:lnTo>
                    <a:pt x="74295" y="317322"/>
                  </a:lnTo>
                  <a:lnTo>
                    <a:pt x="114300" y="151669"/>
                  </a:lnTo>
                  <a:lnTo>
                    <a:pt x="114300" y="684808"/>
                  </a:lnTo>
                  <a:lnTo>
                    <a:pt x="190500" y="684808"/>
                  </a:lnTo>
                  <a:lnTo>
                    <a:pt x="190500" y="342075"/>
                  </a:lnTo>
                  <a:lnTo>
                    <a:pt x="228600" y="342075"/>
                  </a:lnTo>
                  <a:lnTo>
                    <a:pt x="228600" y="684808"/>
                  </a:lnTo>
                  <a:lnTo>
                    <a:pt x="304800" y="684808"/>
                  </a:lnTo>
                  <a:lnTo>
                    <a:pt x="304800" y="149765"/>
                  </a:lnTo>
                  <a:lnTo>
                    <a:pt x="344805" y="315418"/>
                  </a:lnTo>
                  <a:lnTo>
                    <a:pt x="349656" y="326307"/>
                  </a:lnTo>
                  <a:lnTo>
                    <a:pt x="357901" y="335411"/>
                  </a:lnTo>
                  <a:lnTo>
                    <a:pt x="368647" y="341658"/>
                  </a:lnTo>
                  <a:lnTo>
                    <a:pt x="381000" y="343979"/>
                  </a:lnTo>
                  <a:lnTo>
                    <a:pt x="395793" y="340974"/>
                  </a:lnTo>
                  <a:lnTo>
                    <a:pt x="407908" y="332793"/>
                  </a:lnTo>
                  <a:lnTo>
                    <a:pt x="416093" y="320684"/>
                  </a:lnTo>
                  <a:lnTo>
                    <a:pt x="419100" y="302090"/>
                  </a:lnTo>
                  <a:lnTo>
                    <a:pt x="361950" y="62179"/>
                  </a:lnTo>
                  <a:lnTo>
                    <a:pt x="334565" y="35611"/>
                  </a:lnTo>
                  <a:lnTo>
                    <a:pt x="294560" y="14845"/>
                  </a:lnTo>
                  <a:lnTo>
                    <a:pt x="272414" y="6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24">
            <a:extLst>
              <a:ext uri="{FF2B5EF4-FFF2-40B4-BE49-F238E27FC236}">
                <a16:creationId xmlns:a16="http://schemas.microsoft.com/office/drawing/2014/main" id="{F0B556CC-11A8-4BCD-AED4-5E24F71D346A}"/>
              </a:ext>
            </a:extLst>
          </p:cNvPr>
          <p:cNvSpPr txBox="1"/>
          <p:nvPr/>
        </p:nvSpPr>
        <p:spPr>
          <a:xfrm>
            <a:off x="456387" y="1528394"/>
            <a:ext cx="393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Dev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7" name="object 26">
            <a:extLst>
              <a:ext uri="{FF2B5EF4-FFF2-40B4-BE49-F238E27FC236}">
                <a16:creationId xmlns:a16="http://schemas.microsoft.com/office/drawing/2014/main" id="{E6BFD0A7-72C5-4807-B07E-07480630422D}"/>
              </a:ext>
            </a:extLst>
          </p:cNvPr>
          <p:cNvSpPr txBox="1"/>
          <p:nvPr/>
        </p:nvSpPr>
        <p:spPr>
          <a:xfrm>
            <a:off x="5696711" y="1808988"/>
            <a:ext cx="1513840" cy="349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00330" marR="93345" indent="635" algn="ctr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Multiple  E</a:t>
            </a:r>
            <a:r>
              <a:rPr sz="1800" b="1" spc="-25" dirty="0">
                <a:latin typeface="Carlito"/>
                <a:cs typeface="Carlito"/>
              </a:rPr>
              <a:t>n</a:t>
            </a:r>
            <a:r>
              <a:rPr sz="1800" b="1" spc="-5" dirty="0">
                <a:latin typeface="Carlito"/>
                <a:cs typeface="Carlito"/>
              </a:rPr>
              <a:t>vi</a:t>
            </a: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dirty="0">
                <a:latin typeface="Carlito"/>
                <a:cs typeface="Carlito"/>
              </a:rPr>
              <a:t>o</a:t>
            </a:r>
            <a:r>
              <a:rPr sz="1800" b="1" spc="5" dirty="0">
                <a:latin typeface="Carlito"/>
                <a:cs typeface="Carlito"/>
              </a:rPr>
              <a:t>n</a:t>
            </a:r>
            <a:r>
              <a:rPr sz="1800" b="1" spc="-5" dirty="0">
                <a:latin typeface="Carlito"/>
                <a:cs typeface="Carlito"/>
              </a:rPr>
              <a:t>me</a:t>
            </a:r>
            <a:r>
              <a:rPr sz="1800" b="1" spc="-25" dirty="0">
                <a:latin typeface="Carlito"/>
                <a:cs typeface="Carlito"/>
              </a:rPr>
              <a:t>n</a:t>
            </a:r>
            <a:r>
              <a:rPr sz="1800" b="1" dirty="0">
                <a:latin typeface="Carlito"/>
                <a:cs typeface="Carlito"/>
              </a:rPr>
              <a:t>ts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571500" marR="564515" indent="-1270" algn="ctr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D</a:t>
            </a:r>
            <a:r>
              <a:rPr sz="1800" spc="-1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v  </a:t>
            </a:r>
            <a:r>
              <a:rPr sz="1800" spc="-16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  <a:p>
            <a:pPr marL="350520" marR="342265" algn="ctr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-</a:t>
            </a: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od  </a:t>
            </a:r>
            <a:r>
              <a:rPr sz="1800" spc="-15" dirty="0">
                <a:latin typeface="Carlito"/>
                <a:cs typeface="Carlito"/>
              </a:rPr>
              <a:t>Prod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8" name="object 27">
            <a:extLst>
              <a:ext uri="{FF2B5EF4-FFF2-40B4-BE49-F238E27FC236}">
                <a16:creationId xmlns:a16="http://schemas.microsoft.com/office/drawing/2014/main" id="{53F50DEF-08AB-4604-8845-FCAE3AC6DE58}"/>
              </a:ext>
            </a:extLst>
          </p:cNvPr>
          <p:cNvGrpSpPr/>
          <p:nvPr/>
        </p:nvGrpSpPr>
        <p:grpSpPr>
          <a:xfrm>
            <a:off x="9118854" y="1421474"/>
            <a:ext cx="419100" cy="857250"/>
            <a:chOff x="9118854" y="1421474"/>
            <a:chExt cx="419100" cy="857250"/>
          </a:xfrm>
        </p:grpSpPr>
        <p:sp>
          <p:nvSpPr>
            <p:cNvPr id="79" name="object 28">
              <a:extLst>
                <a:ext uri="{FF2B5EF4-FFF2-40B4-BE49-F238E27FC236}">
                  <a16:creationId xmlns:a16="http://schemas.microsoft.com/office/drawing/2014/main" id="{657A357B-9D00-4897-8F60-C3C8F9ED6950}"/>
                </a:ext>
              </a:extLst>
            </p:cNvPr>
            <p:cNvSpPr/>
            <p:nvPr/>
          </p:nvSpPr>
          <p:spPr>
            <a:xfrm>
              <a:off x="9252204" y="1421474"/>
              <a:ext cx="152400" cy="1523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9">
              <a:extLst>
                <a:ext uri="{FF2B5EF4-FFF2-40B4-BE49-F238E27FC236}">
                  <a16:creationId xmlns:a16="http://schemas.microsoft.com/office/drawing/2014/main" id="{D4D75CC2-0D0D-4511-B7A0-67FBA46349CB}"/>
                </a:ext>
              </a:extLst>
            </p:cNvPr>
            <p:cNvSpPr/>
            <p:nvPr/>
          </p:nvSpPr>
          <p:spPr>
            <a:xfrm>
              <a:off x="9118854" y="1593517"/>
              <a:ext cx="419100" cy="685165"/>
            </a:xfrm>
            <a:custGeom>
              <a:avLst/>
              <a:gdLst/>
              <a:ahLst/>
              <a:cxnLst/>
              <a:rect l="l" t="t" r="r" b="b"/>
              <a:pathLst>
                <a:path w="419100" h="685164">
                  <a:moveTo>
                    <a:pt x="225266" y="0"/>
                  </a:moveTo>
                  <a:lnTo>
                    <a:pt x="162401" y="4968"/>
                  </a:lnTo>
                  <a:lnTo>
                    <a:pt x="124539" y="15946"/>
                  </a:lnTo>
                  <a:lnTo>
                    <a:pt x="84534" y="37248"/>
                  </a:lnTo>
                  <a:lnTo>
                    <a:pt x="57150" y="64083"/>
                  </a:lnTo>
                  <a:lnTo>
                    <a:pt x="1905" y="300186"/>
                  </a:lnTo>
                  <a:lnTo>
                    <a:pt x="0" y="303994"/>
                  </a:lnTo>
                  <a:lnTo>
                    <a:pt x="3006" y="322588"/>
                  </a:lnTo>
                  <a:lnTo>
                    <a:pt x="11191" y="334697"/>
                  </a:lnTo>
                  <a:lnTo>
                    <a:pt x="23306" y="342878"/>
                  </a:lnTo>
                  <a:lnTo>
                    <a:pt x="38100" y="345883"/>
                  </a:lnTo>
                  <a:lnTo>
                    <a:pt x="50452" y="343562"/>
                  </a:lnTo>
                  <a:lnTo>
                    <a:pt x="61198" y="337315"/>
                  </a:lnTo>
                  <a:lnTo>
                    <a:pt x="69443" y="328211"/>
                  </a:lnTo>
                  <a:lnTo>
                    <a:pt x="74295" y="317322"/>
                  </a:lnTo>
                  <a:lnTo>
                    <a:pt x="114300" y="151669"/>
                  </a:lnTo>
                  <a:lnTo>
                    <a:pt x="114300" y="684808"/>
                  </a:lnTo>
                  <a:lnTo>
                    <a:pt x="190500" y="684808"/>
                  </a:lnTo>
                  <a:lnTo>
                    <a:pt x="190500" y="342075"/>
                  </a:lnTo>
                  <a:lnTo>
                    <a:pt x="228600" y="342075"/>
                  </a:lnTo>
                  <a:lnTo>
                    <a:pt x="228600" y="684808"/>
                  </a:lnTo>
                  <a:lnTo>
                    <a:pt x="304800" y="684808"/>
                  </a:lnTo>
                  <a:lnTo>
                    <a:pt x="304800" y="149765"/>
                  </a:lnTo>
                  <a:lnTo>
                    <a:pt x="344805" y="315418"/>
                  </a:lnTo>
                  <a:lnTo>
                    <a:pt x="349656" y="326307"/>
                  </a:lnTo>
                  <a:lnTo>
                    <a:pt x="357901" y="335411"/>
                  </a:lnTo>
                  <a:lnTo>
                    <a:pt x="368647" y="341658"/>
                  </a:lnTo>
                  <a:lnTo>
                    <a:pt x="381000" y="343979"/>
                  </a:lnTo>
                  <a:lnTo>
                    <a:pt x="395793" y="340974"/>
                  </a:lnTo>
                  <a:lnTo>
                    <a:pt x="407908" y="332793"/>
                  </a:lnTo>
                  <a:lnTo>
                    <a:pt x="416093" y="320684"/>
                  </a:lnTo>
                  <a:lnTo>
                    <a:pt x="419100" y="302090"/>
                  </a:lnTo>
                  <a:lnTo>
                    <a:pt x="361950" y="62179"/>
                  </a:lnTo>
                  <a:lnTo>
                    <a:pt x="334565" y="35611"/>
                  </a:lnTo>
                  <a:lnTo>
                    <a:pt x="294560" y="14845"/>
                  </a:lnTo>
                  <a:lnTo>
                    <a:pt x="272414" y="6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30">
            <a:extLst>
              <a:ext uri="{FF2B5EF4-FFF2-40B4-BE49-F238E27FC236}">
                <a16:creationId xmlns:a16="http://schemas.microsoft.com/office/drawing/2014/main" id="{CAA9B23F-93DA-49E0-BBDA-0FB6A28A40A1}"/>
              </a:ext>
            </a:extLst>
          </p:cNvPr>
          <p:cNvGrpSpPr/>
          <p:nvPr/>
        </p:nvGrpSpPr>
        <p:grpSpPr>
          <a:xfrm>
            <a:off x="4335779" y="3550665"/>
            <a:ext cx="5523230" cy="1256030"/>
            <a:chOff x="4335779" y="3550665"/>
            <a:chExt cx="5523230" cy="1256030"/>
          </a:xfrm>
        </p:grpSpPr>
        <p:sp>
          <p:nvSpPr>
            <p:cNvPr id="82" name="object 31">
              <a:extLst>
                <a:ext uri="{FF2B5EF4-FFF2-40B4-BE49-F238E27FC236}">
                  <a16:creationId xmlns:a16="http://schemas.microsoft.com/office/drawing/2014/main" id="{3ECCACFB-5BF5-4015-B521-CF49601D1B81}"/>
                </a:ext>
              </a:extLst>
            </p:cNvPr>
            <p:cNvSpPr/>
            <p:nvPr/>
          </p:nvSpPr>
          <p:spPr>
            <a:xfrm>
              <a:off x="4335779" y="3988307"/>
              <a:ext cx="76200" cy="818515"/>
            </a:xfrm>
            <a:custGeom>
              <a:avLst/>
              <a:gdLst/>
              <a:ahLst/>
              <a:cxnLst/>
              <a:rect l="l" t="t" r="r" b="b"/>
              <a:pathLst>
                <a:path w="76200" h="81851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818388"/>
                  </a:lnTo>
                  <a:lnTo>
                    <a:pt x="44450" y="818388"/>
                  </a:lnTo>
                  <a:lnTo>
                    <a:pt x="44450" y="63500"/>
                  </a:lnTo>
                  <a:close/>
                </a:path>
                <a:path w="76200" h="81851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81851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2">
              <a:extLst>
                <a:ext uri="{FF2B5EF4-FFF2-40B4-BE49-F238E27FC236}">
                  <a16:creationId xmlns:a16="http://schemas.microsoft.com/office/drawing/2014/main" id="{867DFF91-9E84-47A2-88FD-BDE31CA58665}"/>
                </a:ext>
              </a:extLst>
            </p:cNvPr>
            <p:cNvSpPr/>
            <p:nvPr/>
          </p:nvSpPr>
          <p:spPr>
            <a:xfrm>
              <a:off x="8849867" y="3557015"/>
              <a:ext cx="1003300" cy="826135"/>
            </a:xfrm>
            <a:custGeom>
              <a:avLst/>
              <a:gdLst/>
              <a:ahLst/>
              <a:cxnLst/>
              <a:rect l="l" t="t" r="r" b="b"/>
              <a:pathLst>
                <a:path w="1003300" h="826135">
                  <a:moveTo>
                    <a:pt x="865124" y="0"/>
                  </a:moveTo>
                  <a:lnTo>
                    <a:pt x="137667" y="0"/>
                  </a:lnTo>
                  <a:lnTo>
                    <a:pt x="94138" y="7014"/>
                  </a:lnTo>
                  <a:lnTo>
                    <a:pt x="56345" y="26550"/>
                  </a:lnTo>
                  <a:lnTo>
                    <a:pt x="26550" y="56345"/>
                  </a:lnTo>
                  <a:lnTo>
                    <a:pt x="7014" y="94138"/>
                  </a:lnTo>
                  <a:lnTo>
                    <a:pt x="0" y="137668"/>
                  </a:lnTo>
                  <a:lnTo>
                    <a:pt x="0" y="688340"/>
                  </a:lnTo>
                  <a:lnTo>
                    <a:pt x="7014" y="731869"/>
                  </a:lnTo>
                  <a:lnTo>
                    <a:pt x="26550" y="769662"/>
                  </a:lnTo>
                  <a:lnTo>
                    <a:pt x="56345" y="799457"/>
                  </a:lnTo>
                  <a:lnTo>
                    <a:pt x="94138" y="818993"/>
                  </a:lnTo>
                  <a:lnTo>
                    <a:pt x="137667" y="826008"/>
                  </a:lnTo>
                  <a:lnTo>
                    <a:pt x="865124" y="826008"/>
                  </a:lnTo>
                  <a:lnTo>
                    <a:pt x="908653" y="818993"/>
                  </a:lnTo>
                  <a:lnTo>
                    <a:pt x="946446" y="799457"/>
                  </a:lnTo>
                  <a:lnTo>
                    <a:pt x="976241" y="769662"/>
                  </a:lnTo>
                  <a:lnTo>
                    <a:pt x="995777" y="731869"/>
                  </a:lnTo>
                  <a:lnTo>
                    <a:pt x="1002791" y="688340"/>
                  </a:lnTo>
                  <a:lnTo>
                    <a:pt x="1002791" y="137668"/>
                  </a:lnTo>
                  <a:lnTo>
                    <a:pt x="995777" y="94138"/>
                  </a:lnTo>
                  <a:lnTo>
                    <a:pt x="976241" y="56345"/>
                  </a:lnTo>
                  <a:lnTo>
                    <a:pt x="946446" y="26550"/>
                  </a:lnTo>
                  <a:lnTo>
                    <a:pt x="908653" y="7014"/>
                  </a:lnTo>
                  <a:lnTo>
                    <a:pt x="865124" y="0"/>
                  </a:lnTo>
                  <a:close/>
                </a:path>
              </a:pathLst>
            </a:custGeom>
            <a:solidFill>
              <a:srgbClr val="B8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33">
              <a:extLst>
                <a:ext uri="{FF2B5EF4-FFF2-40B4-BE49-F238E27FC236}">
                  <a16:creationId xmlns:a16="http://schemas.microsoft.com/office/drawing/2014/main" id="{CCF6A7D9-1AE2-4DC2-82CC-1D84A99FFE21}"/>
                </a:ext>
              </a:extLst>
            </p:cNvPr>
            <p:cNvSpPr/>
            <p:nvPr/>
          </p:nvSpPr>
          <p:spPr>
            <a:xfrm>
              <a:off x="8849867" y="3557015"/>
              <a:ext cx="1003300" cy="826135"/>
            </a:xfrm>
            <a:custGeom>
              <a:avLst/>
              <a:gdLst/>
              <a:ahLst/>
              <a:cxnLst/>
              <a:rect l="l" t="t" r="r" b="b"/>
              <a:pathLst>
                <a:path w="1003300" h="826135">
                  <a:moveTo>
                    <a:pt x="0" y="137668"/>
                  </a:moveTo>
                  <a:lnTo>
                    <a:pt x="7014" y="94138"/>
                  </a:lnTo>
                  <a:lnTo>
                    <a:pt x="26550" y="56345"/>
                  </a:lnTo>
                  <a:lnTo>
                    <a:pt x="56345" y="26550"/>
                  </a:lnTo>
                  <a:lnTo>
                    <a:pt x="94138" y="7014"/>
                  </a:lnTo>
                  <a:lnTo>
                    <a:pt x="137667" y="0"/>
                  </a:lnTo>
                  <a:lnTo>
                    <a:pt x="865124" y="0"/>
                  </a:lnTo>
                  <a:lnTo>
                    <a:pt x="908653" y="7014"/>
                  </a:lnTo>
                  <a:lnTo>
                    <a:pt x="946446" y="26550"/>
                  </a:lnTo>
                  <a:lnTo>
                    <a:pt x="976241" y="56345"/>
                  </a:lnTo>
                  <a:lnTo>
                    <a:pt x="995777" y="94138"/>
                  </a:lnTo>
                  <a:lnTo>
                    <a:pt x="1002791" y="137668"/>
                  </a:lnTo>
                  <a:lnTo>
                    <a:pt x="1002791" y="688340"/>
                  </a:lnTo>
                  <a:lnTo>
                    <a:pt x="995777" y="731869"/>
                  </a:lnTo>
                  <a:lnTo>
                    <a:pt x="976241" y="769662"/>
                  </a:lnTo>
                  <a:lnTo>
                    <a:pt x="946446" y="799457"/>
                  </a:lnTo>
                  <a:lnTo>
                    <a:pt x="908653" y="818993"/>
                  </a:lnTo>
                  <a:lnTo>
                    <a:pt x="865124" y="826008"/>
                  </a:lnTo>
                  <a:lnTo>
                    <a:pt x="137667" y="826008"/>
                  </a:lnTo>
                  <a:lnTo>
                    <a:pt x="94138" y="818993"/>
                  </a:lnTo>
                  <a:lnTo>
                    <a:pt x="56345" y="799457"/>
                  </a:lnTo>
                  <a:lnTo>
                    <a:pt x="26550" y="769662"/>
                  </a:lnTo>
                  <a:lnTo>
                    <a:pt x="7014" y="731869"/>
                  </a:lnTo>
                  <a:lnTo>
                    <a:pt x="0" y="688340"/>
                  </a:lnTo>
                  <a:lnTo>
                    <a:pt x="0" y="137668"/>
                  </a:lnTo>
                  <a:close/>
                </a:path>
              </a:pathLst>
            </a:custGeom>
            <a:ln w="12192">
              <a:solidFill>
                <a:srgbClr val="008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34">
            <a:extLst>
              <a:ext uri="{FF2B5EF4-FFF2-40B4-BE49-F238E27FC236}">
                <a16:creationId xmlns:a16="http://schemas.microsoft.com/office/drawing/2014/main" id="{22CFAAFA-B18F-4EC5-8FED-E0E1D25ACDDB}"/>
              </a:ext>
            </a:extLst>
          </p:cNvPr>
          <p:cNvSpPr txBox="1"/>
          <p:nvPr/>
        </p:nvSpPr>
        <p:spPr>
          <a:xfrm>
            <a:off x="8666733" y="1463421"/>
            <a:ext cx="45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User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6" name="object 35">
            <a:extLst>
              <a:ext uri="{FF2B5EF4-FFF2-40B4-BE49-F238E27FC236}">
                <a16:creationId xmlns:a16="http://schemas.microsoft.com/office/drawing/2014/main" id="{067F8C34-357D-48E8-9DEE-8B21F0FF1E04}"/>
              </a:ext>
            </a:extLst>
          </p:cNvPr>
          <p:cNvSpPr txBox="1"/>
          <p:nvPr/>
        </p:nvSpPr>
        <p:spPr>
          <a:xfrm>
            <a:off x="9010712" y="3633447"/>
            <a:ext cx="6826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latin typeface="Carlito"/>
                <a:cs typeface="Carlito"/>
              </a:rPr>
              <a:t>Cloud</a:t>
            </a:r>
            <a:br>
              <a:rPr lang="en-US" sz="1400" b="1" spc="-5" dirty="0">
                <a:latin typeface="Carlito"/>
                <a:cs typeface="Carlito"/>
              </a:rPr>
            </a:br>
            <a:r>
              <a:rPr lang="en-US" sz="1400" b="1" spc="-5" dirty="0">
                <a:latin typeface="Carlito"/>
                <a:cs typeface="Carlito"/>
              </a:rPr>
              <a:t>Service</a:t>
            </a:r>
            <a:br>
              <a:rPr lang="en-US" sz="1400" b="1" spc="-5" dirty="0">
                <a:latin typeface="Carlito"/>
                <a:cs typeface="Carlito"/>
              </a:rPr>
            </a:br>
            <a:r>
              <a:rPr lang="en-US" sz="1400" b="1" spc="-5" dirty="0">
                <a:latin typeface="Carlito"/>
                <a:cs typeface="Carlito"/>
              </a:rPr>
              <a:t>Provider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87" name="object 36">
            <a:extLst>
              <a:ext uri="{FF2B5EF4-FFF2-40B4-BE49-F238E27FC236}">
                <a16:creationId xmlns:a16="http://schemas.microsoft.com/office/drawing/2014/main" id="{55E2A474-F784-4890-ADBB-2A903E647DEF}"/>
              </a:ext>
            </a:extLst>
          </p:cNvPr>
          <p:cNvGrpSpPr/>
          <p:nvPr/>
        </p:nvGrpSpPr>
        <p:grpSpPr>
          <a:xfrm>
            <a:off x="8843518" y="4705858"/>
            <a:ext cx="1016000" cy="629920"/>
            <a:chOff x="8843518" y="4705858"/>
            <a:chExt cx="1016000" cy="629920"/>
          </a:xfrm>
        </p:grpSpPr>
        <p:sp>
          <p:nvSpPr>
            <p:cNvPr id="88" name="object 37">
              <a:extLst>
                <a:ext uri="{FF2B5EF4-FFF2-40B4-BE49-F238E27FC236}">
                  <a16:creationId xmlns:a16="http://schemas.microsoft.com/office/drawing/2014/main" id="{78437C32-6715-4B74-9132-D6331F3FE65F}"/>
                </a:ext>
              </a:extLst>
            </p:cNvPr>
            <p:cNvSpPr/>
            <p:nvPr/>
          </p:nvSpPr>
          <p:spPr>
            <a:xfrm>
              <a:off x="8849868" y="4712208"/>
              <a:ext cx="1003300" cy="617220"/>
            </a:xfrm>
            <a:custGeom>
              <a:avLst/>
              <a:gdLst/>
              <a:ahLst/>
              <a:cxnLst/>
              <a:rect l="l" t="t" r="r" b="b"/>
              <a:pathLst>
                <a:path w="1003300" h="617220">
                  <a:moveTo>
                    <a:pt x="899922" y="0"/>
                  </a:moveTo>
                  <a:lnTo>
                    <a:pt x="102870" y="0"/>
                  </a:lnTo>
                  <a:lnTo>
                    <a:pt x="62847" y="8090"/>
                  </a:lnTo>
                  <a:lnTo>
                    <a:pt x="30146" y="30146"/>
                  </a:lnTo>
                  <a:lnTo>
                    <a:pt x="8090" y="62847"/>
                  </a:lnTo>
                  <a:lnTo>
                    <a:pt x="0" y="102870"/>
                  </a:lnTo>
                  <a:lnTo>
                    <a:pt x="0" y="514350"/>
                  </a:lnTo>
                  <a:lnTo>
                    <a:pt x="8090" y="554372"/>
                  </a:lnTo>
                  <a:lnTo>
                    <a:pt x="30146" y="587073"/>
                  </a:lnTo>
                  <a:lnTo>
                    <a:pt x="62847" y="609129"/>
                  </a:lnTo>
                  <a:lnTo>
                    <a:pt x="102870" y="617220"/>
                  </a:lnTo>
                  <a:lnTo>
                    <a:pt x="899922" y="617220"/>
                  </a:lnTo>
                  <a:lnTo>
                    <a:pt x="939944" y="609129"/>
                  </a:lnTo>
                  <a:lnTo>
                    <a:pt x="972645" y="587073"/>
                  </a:lnTo>
                  <a:lnTo>
                    <a:pt x="994701" y="554372"/>
                  </a:lnTo>
                  <a:lnTo>
                    <a:pt x="1002791" y="514350"/>
                  </a:lnTo>
                  <a:lnTo>
                    <a:pt x="1002791" y="102870"/>
                  </a:lnTo>
                  <a:lnTo>
                    <a:pt x="994701" y="62847"/>
                  </a:lnTo>
                  <a:lnTo>
                    <a:pt x="972645" y="30146"/>
                  </a:lnTo>
                  <a:lnTo>
                    <a:pt x="939944" y="8090"/>
                  </a:lnTo>
                  <a:lnTo>
                    <a:pt x="899922" y="0"/>
                  </a:lnTo>
                  <a:close/>
                </a:path>
              </a:pathLst>
            </a:custGeom>
            <a:solidFill>
              <a:srgbClr val="B8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38">
              <a:extLst>
                <a:ext uri="{FF2B5EF4-FFF2-40B4-BE49-F238E27FC236}">
                  <a16:creationId xmlns:a16="http://schemas.microsoft.com/office/drawing/2014/main" id="{FBD37183-7267-45CB-A0DE-D76204F99A08}"/>
                </a:ext>
              </a:extLst>
            </p:cNvPr>
            <p:cNvSpPr/>
            <p:nvPr/>
          </p:nvSpPr>
          <p:spPr>
            <a:xfrm>
              <a:off x="8849868" y="4712208"/>
              <a:ext cx="1003300" cy="617220"/>
            </a:xfrm>
            <a:custGeom>
              <a:avLst/>
              <a:gdLst/>
              <a:ahLst/>
              <a:cxnLst/>
              <a:rect l="l" t="t" r="r" b="b"/>
              <a:pathLst>
                <a:path w="1003300" h="617220">
                  <a:moveTo>
                    <a:pt x="0" y="102870"/>
                  </a:moveTo>
                  <a:lnTo>
                    <a:pt x="8090" y="62847"/>
                  </a:lnTo>
                  <a:lnTo>
                    <a:pt x="30146" y="30146"/>
                  </a:lnTo>
                  <a:lnTo>
                    <a:pt x="62847" y="8090"/>
                  </a:lnTo>
                  <a:lnTo>
                    <a:pt x="102870" y="0"/>
                  </a:lnTo>
                  <a:lnTo>
                    <a:pt x="899922" y="0"/>
                  </a:lnTo>
                  <a:lnTo>
                    <a:pt x="939944" y="8090"/>
                  </a:lnTo>
                  <a:lnTo>
                    <a:pt x="972645" y="30146"/>
                  </a:lnTo>
                  <a:lnTo>
                    <a:pt x="994701" y="62847"/>
                  </a:lnTo>
                  <a:lnTo>
                    <a:pt x="1002791" y="102870"/>
                  </a:lnTo>
                  <a:lnTo>
                    <a:pt x="1002791" y="514350"/>
                  </a:lnTo>
                  <a:lnTo>
                    <a:pt x="994701" y="554372"/>
                  </a:lnTo>
                  <a:lnTo>
                    <a:pt x="972645" y="587073"/>
                  </a:lnTo>
                  <a:lnTo>
                    <a:pt x="939944" y="609129"/>
                  </a:lnTo>
                  <a:lnTo>
                    <a:pt x="899922" y="617220"/>
                  </a:lnTo>
                  <a:lnTo>
                    <a:pt x="102870" y="617220"/>
                  </a:lnTo>
                  <a:lnTo>
                    <a:pt x="62847" y="609129"/>
                  </a:lnTo>
                  <a:lnTo>
                    <a:pt x="30146" y="587073"/>
                  </a:lnTo>
                  <a:lnTo>
                    <a:pt x="8090" y="554372"/>
                  </a:lnTo>
                  <a:lnTo>
                    <a:pt x="0" y="514350"/>
                  </a:lnTo>
                  <a:lnTo>
                    <a:pt x="0" y="102870"/>
                  </a:lnTo>
                  <a:close/>
                </a:path>
              </a:pathLst>
            </a:custGeom>
            <a:ln w="12192">
              <a:solidFill>
                <a:srgbClr val="008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39">
            <a:extLst>
              <a:ext uri="{FF2B5EF4-FFF2-40B4-BE49-F238E27FC236}">
                <a16:creationId xmlns:a16="http://schemas.microsoft.com/office/drawing/2014/main" id="{8B358C91-75BC-45EB-BE7D-6E28D5952A36}"/>
              </a:ext>
            </a:extLst>
          </p:cNvPr>
          <p:cNvSpPr txBox="1"/>
          <p:nvPr/>
        </p:nvSpPr>
        <p:spPr>
          <a:xfrm>
            <a:off x="8889999" y="4760314"/>
            <a:ext cx="100329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latin typeface="Carlito"/>
                <a:cs typeface="Carlito"/>
              </a:rPr>
              <a:t>Cloud Access</a:t>
            </a:r>
            <a:br>
              <a:rPr lang="en-US" sz="1200" b="1" spc="-5" dirty="0">
                <a:latin typeface="Carlito"/>
                <a:cs typeface="Carlito"/>
              </a:rPr>
            </a:br>
            <a:r>
              <a:rPr lang="en-US" sz="1200" b="1" spc="-5" dirty="0">
                <a:latin typeface="Carlito"/>
                <a:cs typeface="Carlito"/>
              </a:rPr>
              <a:t>Security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latin typeface="Carlito"/>
                <a:cs typeface="Carlito"/>
              </a:rPr>
              <a:t>Broker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91" name="object 40">
            <a:extLst>
              <a:ext uri="{FF2B5EF4-FFF2-40B4-BE49-F238E27FC236}">
                <a16:creationId xmlns:a16="http://schemas.microsoft.com/office/drawing/2014/main" id="{D868810F-385D-4FA3-AB13-C3EB1F18BF89}"/>
              </a:ext>
            </a:extLst>
          </p:cNvPr>
          <p:cNvGrpSpPr/>
          <p:nvPr/>
        </p:nvGrpSpPr>
        <p:grpSpPr>
          <a:xfrm>
            <a:off x="7203693" y="1624330"/>
            <a:ext cx="2655570" cy="3402965"/>
            <a:chOff x="7203693" y="1624330"/>
            <a:chExt cx="2655570" cy="3402965"/>
          </a:xfrm>
        </p:grpSpPr>
        <p:sp>
          <p:nvSpPr>
            <p:cNvPr id="92" name="object 41">
              <a:extLst>
                <a:ext uri="{FF2B5EF4-FFF2-40B4-BE49-F238E27FC236}">
                  <a16:creationId xmlns:a16="http://schemas.microsoft.com/office/drawing/2014/main" id="{7BD9E121-59A5-49A7-894E-1476692E992B}"/>
                </a:ext>
              </a:extLst>
            </p:cNvPr>
            <p:cNvSpPr/>
            <p:nvPr/>
          </p:nvSpPr>
          <p:spPr>
            <a:xfrm>
              <a:off x="7210043" y="1630680"/>
              <a:ext cx="1640839" cy="3390265"/>
            </a:xfrm>
            <a:custGeom>
              <a:avLst/>
              <a:gdLst/>
              <a:ahLst/>
              <a:cxnLst/>
              <a:rect l="l" t="t" r="r" b="b"/>
              <a:pathLst>
                <a:path w="1640840" h="3390265">
                  <a:moveTo>
                    <a:pt x="1377187" y="0"/>
                  </a:moveTo>
                  <a:lnTo>
                    <a:pt x="821435" y="0"/>
                  </a:lnTo>
                  <a:lnTo>
                    <a:pt x="821435" y="1927606"/>
                  </a:lnTo>
                  <a:lnTo>
                    <a:pt x="0" y="1927606"/>
                  </a:lnTo>
                </a:path>
                <a:path w="1640840" h="3390265">
                  <a:moveTo>
                    <a:pt x="1640458" y="2339213"/>
                  </a:moveTo>
                  <a:lnTo>
                    <a:pt x="820165" y="2339213"/>
                  </a:lnTo>
                  <a:lnTo>
                    <a:pt x="820165" y="1926336"/>
                  </a:lnTo>
                  <a:lnTo>
                    <a:pt x="0" y="1926336"/>
                  </a:lnTo>
                </a:path>
                <a:path w="1640840" h="3390265">
                  <a:moveTo>
                    <a:pt x="1640458" y="3389757"/>
                  </a:moveTo>
                  <a:lnTo>
                    <a:pt x="820165" y="3389757"/>
                  </a:lnTo>
                  <a:lnTo>
                    <a:pt x="820165" y="1926336"/>
                  </a:lnTo>
                  <a:lnTo>
                    <a:pt x="0" y="192633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2">
              <a:extLst>
                <a:ext uri="{FF2B5EF4-FFF2-40B4-BE49-F238E27FC236}">
                  <a16:creationId xmlns:a16="http://schemas.microsoft.com/office/drawing/2014/main" id="{7E263228-7920-45BC-AEB9-5DD59F2CA305}"/>
                </a:ext>
              </a:extLst>
            </p:cNvPr>
            <p:cNvSpPr/>
            <p:nvPr/>
          </p:nvSpPr>
          <p:spPr>
            <a:xfrm>
              <a:off x="8849867" y="2615183"/>
              <a:ext cx="1003300" cy="617220"/>
            </a:xfrm>
            <a:custGeom>
              <a:avLst/>
              <a:gdLst/>
              <a:ahLst/>
              <a:cxnLst/>
              <a:rect l="l" t="t" r="r" b="b"/>
              <a:pathLst>
                <a:path w="1003300" h="617219">
                  <a:moveTo>
                    <a:pt x="899922" y="0"/>
                  </a:moveTo>
                  <a:lnTo>
                    <a:pt x="102870" y="0"/>
                  </a:lnTo>
                  <a:lnTo>
                    <a:pt x="62847" y="8090"/>
                  </a:lnTo>
                  <a:lnTo>
                    <a:pt x="30146" y="30146"/>
                  </a:lnTo>
                  <a:lnTo>
                    <a:pt x="8090" y="62847"/>
                  </a:lnTo>
                  <a:lnTo>
                    <a:pt x="0" y="102869"/>
                  </a:lnTo>
                  <a:lnTo>
                    <a:pt x="0" y="514350"/>
                  </a:lnTo>
                  <a:lnTo>
                    <a:pt x="8090" y="554372"/>
                  </a:lnTo>
                  <a:lnTo>
                    <a:pt x="30146" y="587073"/>
                  </a:lnTo>
                  <a:lnTo>
                    <a:pt x="62847" y="609129"/>
                  </a:lnTo>
                  <a:lnTo>
                    <a:pt x="102870" y="617219"/>
                  </a:lnTo>
                  <a:lnTo>
                    <a:pt x="899922" y="617219"/>
                  </a:lnTo>
                  <a:lnTo>
                    <a:pt x="939944" y="609129"/>
                  </a:lnTo>
                  <a:lnTo>
                    <a:pt x="972645" y="587073"/>
                  </a:lnTo>
                  <a:lnTo>
                    <a:pt x="994701" y="554372"/>
                  </a:lnTo>
                  <a:lnTo>
                    <a:pt x="1002791" y="514350"/>
                  </a:lnTo>
                  <a:lnTo>
                    <a:pt x="1002791" y="102869"/>
                  </a:lnTo>
                  <a:lnTo>
                    <a:pt x="994701" y="62847"/>
                  </a:lnTo>
                  <a:lnTo>
                    <a:pt x="972645" y="30146"/>
                  </a:lnTo>
                  <a:lnTo>
                    <a:pt x="939944" y="8090"/>
                  </a:lnTo>
                  <a:lnTo>
                    <a:pt x="899922" y="0"/>
                  </a:lnTo>
                  <a:close/>
                </a:path>
              </a:pathLst>
            </a:custGeom>
            <a:solidFill>
              <a:srgbClr val="B8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43">
              <a:extLst>
                <a:ext uri="{FF2B5EF4-FFF2-40B4-BE49-F238E27FC236}">
                  <a16:creationId xmlns:a16="http://schemas.microsoft.com/office/drawing/2014/main" id="{A501A9BC-1BB7-490D-B71F-1B4141258F0C}"/>
                </a:ext>
              </a:extLst>
            </p:cNvPr>
            <p:cNvSpPr/>
            <p:nvPr/>
          </p:nvSpPr>
          <p:spPr>
            <a:xfrm>
              <a:off x="8849867" y="2615183"/>
              <a:ext cx="1003300" cy="617220"/>
            </a:xfrm>
            <a:custGeom>
              <a:avLst/>
              <a:gdLst/>
              <a:ahLst/>
              <a:cxnLst/>
              <a:rect l="l" t="t" r="r" b="b"/>
              <a:pathLst>
                <a:path w="1003300" h="617219">
                  <a:moveTo>
                    <a:pt x="0" y="102869"/>
                  </a:moveTo>
                  <a:lnTo>
                    <a:pt x="8090" y="62847"/>
                  </a:lnTo>
                  <a:lnTo>
                    <a:pt x="30146" y="30146"/>
                  </a:lnTo>
                  <a:lnTo>
                    <a:pt x="62847" y="8090"/>
                  </a:lnTo>
                  <a:lnTo>
                    <a:pt x="102870" y="0"/>
                  </a:lnTo>
                  <a:lnTo>
                    <a:pt x="899922" y="0"/>
                  </a:lnTo>
                  <a:lnTo>
                    <a:pt x="939944" y="8090"/>
                  </a:lnTo>
                  <a:lnTo>
                    <a:pt x="972645" y="30146"/>
                  </a:lnTo>
                  <a:lnTo>
                    <a:pt x="994701" y="62847"/>
                  </a:lnTo>
                  <a:lnTo>
                    <a:pt x="1002791" y="102869"/>
                  </a:lnTo>
                  <a:lnTo>
                    <a:pt x="1002791" y="514350"/>
                  </a:lnTo>
                  <a:lnTo>
                    <a:pt x="994701" y="554372"/>
                  </a:lnTo>
                  <a:lnTo>
                    <a:pt x="972645" y="587073"/>
                  </a:lnTo>
                  <a:lnTo>
                    <a:pt x="939944" y="609129"/>
                  </a:lnTo>
                  <a:lnTo>
                    <a:pt x="899922" y="617219"/>
                  </a:lnTo>
                  <a:lnTo>
                    <a:pt x="102870" y="617219"/>
                  </a:lnTo>
                  <a:lnTo>
                    <a:pt x="62847" y="609129"/>
                  </a:lnTo>
                  <a:lnTo>
                    <a:pt x="30146" y="587073"/>
                  </a:lnTo>
                  <a:lnTo>
                    <a:pt x="8090" y="554372"/>
                  </a:lnTo>
                  <a:lnTo>
                    <a:pt x="0" y="514350"/>
                  </a:lnTo>
                  <a:lnTo>
                    <a:pt x="0" y="102869"/>
                  </a:lnTo>
                  <a:close/>
                </a:path>
              </a:pathLst>
            </a:custGeom>
            <a:ln w="12192">
              <a:solidFill>
                <a:srgbClr val="008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44">
            <a:extLst>
              <a:ext uri="{FF2B5EF4-FFF2-40B4-BE49-F238E27FC236}">
                <a16:creationId xmlns:a16="http://schemas.microsoft.com/office/drawing/2014/main" id="{35B29C9A-29B7-4346-92FF-DDBE30B9F9EE}"/>
              </a:ext>
            </a:extLst>
          </p:cNvPr>
          <p:cNvSpPr txBox="1"/>
          <p:nvPr/>
        </p:nvSpPr>
        <p:spPr>
          <a:xfrm>
            <a:off x="10101453" y="2550921"/>
            <a:ext cx="17437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Risk</a:t>
            </a:r>
            <a:r>
              <a:rPr sz="1200" spc="-5" dirty="0">
                <a:latin typeface="Carlito"/>
                <a:cs typeface="Carlito"/>
              </a:rPr>
              <a:t>: Privilege Accounts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compromised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Mitigation</a:t>
            </a:r>
            <a:r>
              <a:rPr sz="1200" spc="-5" dirty="0">
                <a:latin typeface="Carlito"/>
                <a:cs typeface="Carlito"/>
              </a:rPr>
              <a:t>: Deploy </a:t>
            </a:r>
            <a:r>
              <a:rPr sz="1200" dirty="0">
                <a:latin typeface="Carlito"/>
                <a:cs typeface="Carlito"/>
              </a:rPr>
              <a:t>identity  </a:t>
            </a:r>
            <a:r>
              <a:rPr sz="1200" spc="-5" dirty="0">
                <a:latin typeface="Carlito"/>
                <a:cs typeface="Carlito"/>
              </a:rPr>
              <a:t>governance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30" dirty="0">
                <a:latin typeface="Carlito"/>
                <a:cs typeface="Carlito"/>
              </a:rPr>
              <a:t>PAM</a:t>
            </a:r>
            <a:r>
              <a:rPr sz="1200" spc="-7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tools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6" name="object 45">
            <a:extLst>
              <a:ext uri="{FF2B5EF4-FFF2-40B4-BE49-F238E27FC236}">
                <a16:creationId xmlns:a16="http://schemas.microsoft.com/office/drawing/2014/main" id="{E336304D-5EFE-452D-B702-DACC07A1CA97}"/>
              </a:ext>
            </a:extLst>
          </p:cNvPr>
          <p:cNvSpPr txBox="1"/>
          <p:nvPr/>
        </p:nvSpPr>
        <p:spPr>
          <a:xfrm>
            <a:off x="10101453" y="4831460"/>
            <a:ext cx="1950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Risk</a:t>
            </a:r>
            <a:r>
              <a:rPr sz="1200" spc="-5" dirty="0">
                <a:latin typeface="Carlito"/>
                <a:cs typeface="Carlito"/>
              </a:rPr>
              <a:t>: </a:t>
            </a:r>
            <a:r>
              <a:rPr sz="1200" dirty="0">
                <a:latin typeface="Carlito"/>
                <a:cs typeface="Carlito"/>
              </a:rPr>
              <a:t>API is </a:t>
            </a:r>
            <a:r>
              <a:rPr sz="1200" spc="-5" dirty="0">
                <a:latin typeface="Carlito"/>
                <a:cs typeface="Carlito"/>
              </a:rPr>
              <a:t>not secure 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Mitigation</a:t>
            </a:r>
            <a:r>
              <a:rPr sz="1200" spc="-5" dirty="0">
                <a:latin typeface="Carlito"/>
                <a:cs typeface="Carlito"/>
              </a:rPr>
              <a:t>: </a:t>
            </a:r>
            <a:r>
              <a:rPr sz="1200" dirty="0">
                <a:latin typeface="Carlito"/>
                <a:cs typeface="Carlito"/>
              </a:rPr>
              <a:t>API </a:t>
            </a:r>
            <a:r>
              <a:rPr sz="1200" spc="-5" dirty="0">
                <a:latin typeface="Carlito"/>
                <a:cs typeface="Carlito"/>
              </a:rPr>
              <a:t>security testing 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continuous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monitoring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7" name="object 46">
            <a:extLst>
              <a:ext uri="{FF2B5EF4-FFF2-40B4-BE49-F238E27FC236}">
                <a16:creationId xmlns:a16="http://schemas.microsoft.com/office/drawing/2014/main" id="{123284AE-DB31-4E73-9EE5-93F51C7451EF}"/>
              </a:ext>
            </a:extLst>
          </p:cNvPr>
          <p:cNvSpPr txBox="1"/>
          <p:nvPr/>
        </p:nvSpPr>
        <p:spPr>
          <a:xfrm>
            <a:off x="10101453" y="3666235"/>
            <a:ext cx="19240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Risk</a:t>
            </a:r>
            <a:r>
              <a:rPr sz="1200" spc="-5" dirty="0">
                <a:latin typeface="Carlito"/>
                <a:cs typeface="Carlito"/>
              </a:rPr>
              <a:t>: Misconfiguration of SaaS 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Mitigation</a:t>
            </a:r>
            <a:r>
              <a:rPr sz="1200" spc="-5" dirty="0">
                <a:latin typeface="Carlito"/>
                <a:cs typeface="Carlito"/>
              </a:rPr>
              <a:t>: </a:t>
            </a:r>
            <a:r>
              <a:rPr sz="1200" spc="-10" dirty="0">
                <a:latin typeface="Carlito"/>
                <a:cs typeface="Carlito"/>
              </a:rPr>
              <a:t>Perform </a:t>
            </a:r>
            <a:r>
              <a:rPr sz="1200" spc="-5" dirty="0">
                <a:latin typeface="Carlito"/>
                <a:cs typeface="Carlito"/>
              </a:rPr>
              <a:t>scans to  </a:t>
            </a:r>
            <a:r>
              <a:rPr sz="1200" dirty="0">
                <a:latin typeface="Carlito"/>
                <a:cs typeface="Carlito"/>
              </a:rPr>
              <a:t>identify and fix </a:t>
            </a:r>
            <a:r>
              <a:rPr sz="1200" spc="-5" dirty="0">
                <a:latin typeface="Carlito"/>
                <a:cs typeface="Carlito"/>
              </a:rPr>
              <a:t>potential  misconfigurations </a:t>
            </a:r>
            <a:r>
              <a:rPr sz="1200" dirty="0">
                <a:latin typeface="Carlito"/>
                <a:cs typeface="Carlito"/>
              </a:rPr>
              <a:t>and identify  </a:t>
            </a:r>
            <a:r>
              <a:rPr sz="1200" spc="-5" dirty="0">
                <a:latin typeface="Carlito"/>
                <a:cs typeface="Carlito"/>
              </a:rPr>
              <a:t>shadow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8" name="object 47">
            <a:extLst>
              <a:ext uri="{FF2B5EF4-FFF2-40B4-BE49-F238E27FC236}">
                <a16:creationId xmlns:a16="http://schemas.microsoft.com/office/drawing/2014/main" id="{C0439262-BDC4-442C-ADBD-089F62FF4B15}"/>
              </a:ext>
            </a:extLst>
          </p:cNvPr>
          <p:cNvSpPr txBox="1"/>
          <p:nvPr/>
        </p:nvSpPr>
        <p:spPr>
          <a:xfrm>
            <a:off x="8925430" y="2654808"/>
            <a:ext cx="6494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200" b="1" dirty="0">
                <a:latin typeface="Carlito"/>
                <a:cs typeface="Carlito"/>
              </a:rPr>
              <a:t>Identity</a:t>
            </a:r>
            <a:br>
              <a:rPr lang="en-US" sz="1200" b="1" dirty="0">
                <a:latin typeface="Carlito"/>
                <a:cs typeface="Carlito"/>
              </a:rPr>
            </a:br>
            <a:r>
              <a:rPr lang="en-US" sz="1200" b="1" dirty="0">
                <a:latin typeface="Carlito"/>
                <a:cs typeface="Carlito"/>
              </a:rPr>
              <a:t>Access</a:t>
            </a:r>
            <a:br>
              <a:rPr lang="en-US" sz="1200" b="1" dirty="0">
                <a:latin typeface="Carlito"/>
                <a:cs typeface="Carlito"/>
              </a:rPr>
            </a:br>
            <a:r>
              <a:rPr lang="en-US" sz="1200" b="1" dirty="0" err="1">
                <a:latin typeface="Carlito"/>
                <a:cs typeface="Carlito"/>
              </a:rPr>
              <a:t>Mgmt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00" name="object 49">
            <a:extLst>
              <a:ext uri="{FF2B5EF4-FFF2-40B4-BE49-F238E27FC236}">
                <a16:creationId xmlns:a16="http://schemas.microsoft.com/office/drawing/2014/main" id="{081E7DFF-9851-4876-8F6C-FC9EEDF75624}"/>
              </a:ext>
            </a:extLst>
          </p:cNvPr>
          <p:cNvSpPr txBox="1"/>
          <p:nvPr/>
        </p:nvSpPr>
        <p:spPr>
          <a:xfrm>
            <a:off x="1089660" y="5679947"/>
            <a:ext cx="6045835" cy="497572"/>
          </a:xfrm>
          <a:prstGeom prst="rect">
            <a:avLst/>
          </a:prstGeom>
          <a:ln w="12192">
            <a:solidFill>
              <a:srgbClr val="0083A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0"/>
              </a:spcBef>
            </a:pPr>
            <a:r>
              <a:rPr sz="2400" b="1" spc="-10" dirty="0">
                <a:latin typeface="Carlito"/>
                <a:cs typeface="Carlito"/>
              </a:rPr>
              <a:t>CSPs</a:t>
            </a:r>
            <a:r>
              <a:rPr sz="2400" b="1" spc="-5" dirty="0">
                <a:latin typeface="Carlito"/>
                <a:cs typeface="Carlito"/>
              </a:rPr>
              <a:t> (IaaS/PaaS)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101" name="object 50">
            <a:extLst>
              <a:ext uri="{FF2B5EF4-FFF2-40B4-BE49-F238E27FC236}">
                <a16:creationId xmlns:a16="http://schemas.microsoft.com/office/drawing/2014/main" id="{A32F6133-D6D9-4F17-97B4-DDCA4056DA30}"/>
              </a:ext>
            </a:extLst>
          </p:cNvPr>
          <p:cNvGrpSpPr/>
          <p:nvPr/>
        </p:nvGrpSpPr>
        <p:grpSpPr>
          <a:xfrm>
            <a:off x="1226819" y="5821679"/>
            <a:ext cx="5428615" cy="370205"/>
            <a:chOff x="1226819" y="5821679"/>
            <a:chExt cx="5428615" cy="370205"/>
          </a:xfrm>
        </p:grpSpPr>
        <p:sp>
          <p:nvSpPr>
            <p:cNvPr id="102" name="object 51">
              <a:extLst>
                <a:ext uri="{FF2B5EF4-FFF2-40B4-BE49-F238E27FC236}">
                  <a16:creationId xmlns:a16="http://schemas.microsoft.com/office/drawing/2014/main" id="{BF19B8ED-F4F7-43EA-9072-CC822DDEAED5}"/>
                </a:ext>
              </a:extLst>
            </p:cNvPr>
            <p:cNvSpPr/>
            <p:nvPr/>
          </p:nvSpPr>
          <p:spPr>
            <a:xfrm>
              <a:off x="1226819" y="5850635"/>
              <a:ext cx="757910" cy="3409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52">
              <a:extLst>
                <a:ext uri="{FF2B5EF4-FFF2-40B4-BE49-F238E27FC236}">
                  <a16:creationId xmlns:a16="http://schemas.microsoft.com/office/drawing/2014/main" id="{5D73FE6F-D6F1-4E3C-9AAC-B25F86F76080}"/>
                </a:ext>
              </a:extLst>
            </p:cNvPr>
            <p:cNvSpPr/>
            <p:nvPr/>
          </p:nvSpPr>
          <p:spPr>
            <a:xfrm>
              <a:off x="5893308" y="5821679"/>
              <a:ext cx="761999" cy="3550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53">
            <a:extLst>
              <a:ext uri="{FF2B5EF4-FFF2-40B4-BE49-F238E27FC236}">
                <a16:creationId xmlns:a16="http://schemas.microsoft.com/office/drawing/2014/main" id="{605FF3AC-C153-4A9F-A9D8-479F8D3AF9A9}"/>
              </a:ext>
            </a:extLst>
          </p:cNvPr>
          <p:cNvGrpSpPr/>
          <p:nvPr/>
        </p:nvGrpSpPr>
        <p:grpSpPr>
          <a:xfrm>
            <a:off x="8843518" y="5522721"/>
            <a:ext cx="1016000" cy="629920"/>
            <a:chOff x="8843518" y="5522721"/>
            <a:chExt cx="1016000" cy="629920"/>
          </a:xfrm>
        </p:grpSpPr>
        <p:sp>
          <p:nvSpPr>
            <p:cNvPr id="105" name="object 54">
              <a:extLst>
                <a:ext uri="{FF2B5EF4-FFF2-40B4-BE49-F238E27FC236}">
                  <a16:creationId xmlns:a16="http://schemas.microsoft.com/office/drawing/2014/main" id="{FC557E88-CD69-42F6-ABBA-B826BC7CA32C}"/>
                </a:ext>
              </a:extLst>
            </p:cNvPr>
            <p:cNvSpPr/>
            <p:nvPr/>
          </p:nvSpPr>
          <p:spPr>
            <a:xfrm>
              <a:off x="8849868" y="5529071"/>
              <a:ext cx="1003300" cy="617220"/>
            </a:xfrm>
            <a:custGeom>
              <a:avLst/>
              <a:gdLst/>
              <a:ahLst/>
              <a:cxnLst/>
              <a:rect l="l" t="t" r="r" b="b"/>
              <a:pathLst>
                <a:path w="1003300" h="617220">
                  <a:moveTo>
                    <a:pt x="899922" y="0"/>
                  </a:moveTo>
                  <a:lnTo>
                    <a:pt x="102870" y="0"/>
                  </a:lnTo>
                  <a:lnTo>
                    <a:pt x="62847" y="8090"/>
                  </a:lnTo>
                  <a:lnTo>
                    <a:pt x="30146" y="30146"/>
                  </a:lnTo>
                  <a:lnTo>
                    <a:pt x="8090" y="62847"/>
                  </a:lnTo>
                  <a:lnTo>
                    <a:pt x="0" y="102869"/>
                  </a:lnTo>
                  <a:lnTo>
                    <a:pt x="0" y="514349"/>
                  </a:lnTo>
                  <a:lnTo>
                    <a:pt x="8090" y="554388"/>
                  </a:lnTo>
                  <a:lnTo>
                    <a:pt x="30146" y="587087"/>
                  </a:lnTo>
                  <a:lnTo>
                    <a:pt x="62847" y="609135"/>
                  </a:lnTo>
                  <a:lnTo>
                    <a:pt x="102870" y="617219"/>
                  </a:lnTo>
                  <a:lnTo>
                    <a:pt x="899922" y="617219"/>
                  </a:lnTo>
                  <a:lnTo>
                    <a:pt x="939944" y="609135"/>
                  </a:lnTo>
                  <a:lnTo>
                    <a:pt x="972645" y="587087"/>
                  </a:lnTo>
                  <a:lnTo>
                    <a:pt x="994701" y="554388"/>
                  </a:lnTo>
                  <a:lnTo>
                    <a:pt x="1002791" y="514349"/>
                  </a:lnTo>
                  <a:lnTo>
                    <a:pt x="1002791" y="102869"/>
                  </a:lnTo>
                  <a:lnTo>
                    <a:pt x="994701" y="62847"/>
                  </a:lnTo>
                  <a:lnTo>
                    <a:pt x="972645" y="30146"/>
                  </a:lnTo>
                  <a:lnTo>
                    <a:pt x="939944" y="8090"/>
                  </a:lnTo>
                  <a:lnTo>
                    <a:pt x="899922" y="0"/>
                  </a:lnTo>
                  <a:close/>
                </a:path>
              </a:pathLst>
            </a:custGeom>
            <a:solidFill>
              <a:srgbClr val="B8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55">
              <a:extLst>
                <a:ext uri="{FF2B5EF4-FFF2-40B4-BE49-F238E27FC236}">
                  <a16:creationId xmlns:a16="http://schemas.microsoft.com/office/drawing/2014/main" id="{3F0B6433-9FDE-4C9A-845E-CAD74F3BCE8C}"/>
                </a:ext>
              </a:extLst>
            </p:cNvPr>
            <p:cNvSpPr/>
            <p:nvPr/>
          </p:nvSpPr>
          <p:spPr>
            <a:xfrm>
              <a:off x="8849868" y="5529071"/>
              <a:ext cx="1003300" cy="617220"/>
            </a:xfrm>
            <a:custGeom>
              <a:avLst/>
              <a:gdLst/>
              <a:ahLst/>
              <a:cxnLst/>
              <a:rect l="l" t="t" r="r" b="b"/>
              <a:pathLst>
                <a:path w="1003300" h="617220">
                  <a:moveTo>
                    <a:pt x="0" y="102869"/>
                  </a:moveTo>
                  <a:lnTo>
                    <a:pt x="8090" y="62847"/>
                  </a:lnTo>
                  <a:lnTo>
                    <a:pt x="30146" y="30146"/>
                  </a:lnTo>
                  <a:lnTo>
                    <a:pt x="62847" y="8090"/>
                  </a:lnTo>
                  <a:lnTo>
                    <a:pt x="102870" y="0"/>
                  </a:lnTo>
                  <a:lnTo>
                    <a:pt x="899922" y="0"/>
                  </a:lnTo>
                  <a:lnTo>
                    <a:pt x="939944" y="8090"/>
                  </a:lnTo>
                  <a:lnTo>
                    <a:pt x="972645" y="30146"/>
                  </a:lnTo>
                  <a:lnTo>
                    <a:pt x="994701" y="62847"/>
                  </a:lnTo>
                  <a:lnTo>
                    <a:pt x="1002791" y="102869"/>
                  </a:lnTo>
                  <a:lnTo>
                    <a:pt x="1002791" y="514349"/>
                  </a:lnTo>
                  <a:lnTo>
                    <a:pt x="994701" y="554388"/>
                  </a:lnTo>
                  <a:lnTo>
                    <a:pt x="972645" y="587087"/>
                  </a:lnTo>
                  <a:lnTo>
                    <a:pt x="939944" y="609135"/>
                  </a:lnTo>
                  <a:lnTo>
                    <a:pt x="899922" y="617219"/>
                  </a:lnTo>
                  <a:lnTo>
                    <a:pt x="102870" y="617219"/>
                  </a:lnTo>
                  <a:lnTo>
                    <a:pt x="62847" y="609135"/>
                  </a:lnTo>
                  <a:lnTo>
                    <a:pt x="30146" y="587087"/>
                  </a:lnTo>
                  <a:lnTo>
                    <a:pt x="8090" y="554388"/>
                  </a:lnTo>
                  <a:lnTo>
                    <a:pt x="0" y="514349"/>
                  </a:lnTo>
                  <a:lnTo>
                    <a:pt x="0" y="102869"/>
                  </a:lnTo>
                  <a:close/>
                </a:path>
              </a:pathLst>
            </a:custGeom>
            <a:ln w="12192">
              <a:solidFill>
                <a:srgbClr val="008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56">
            <a:extLst>
              <a:ext uri="{FF2B5EF4-FFF2-40B4-BE49-F238E27FC236}">
                <a16:creationId xmlns:a16="http://schemas.microsoft.com/office/drawing/2014/main" id="{F2CE8C21-EFA4-41EC-88B9-BB326C46E49A}"/>
              </a:ext>
            </a:extLst>
          </p:cNvPr>
          <p:cNvSpPr txBox="1"/>
          <p:nvPr/>
        </p:nvSpPr>
        <p:spPr>
          <a:xfrm>
            <a:off x="8889999" y="5565648"/>
            <a:ext cx="62395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latin typeface="Carlito"/>
                <a:cs typeface="Carlito"/>
              </a:rPr>
              <a:t>Cloud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latin typeface="Carlito"/>
                <a:cs typeface="Carlito"/>
              </a:rPr>
              <a:t>Access</a:t>
            </a:r>
            <a:br>
              <a:rPr lang="en-US" sz="1200" b="1" dirty="0">
                <a:latin typeface="Carlito"/>
                <a:cs typeface="Carlito"/>
              </a:rPr>
            </a:br>
            <a:r>
              <a:rPr lang="en-US" sz="1200" b="1" dirty="0">
                <a:latin typeface="Carlito"/>
                <a:cs typeface="Carlito"/>
              </a:rPr>
              <a:t>Point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08" name="object 57">
            <a:extLst>
              <a:ext uri="{FF2B5EF4-FFF2-40B4-BE49-F238E27FC236}">
                <a16:creationId xmlns:a16="http://schemas.microsoft.com/office/drawing/2014/main" id="{D302D2ED-38EC-4712-B8D2-A38D82938411}"/>
              </a:ext>
            </a:extLst>
          </p:cNvPr>
          <p:cNvGrpSpPr/>
          <p:nvPr/>
        </p:nvGrpSpPr>
        <p:grpSpPr>
          <a:xfrm>
            <a:off x="1264919" y="1542288"/>
            <a:ext cx="7592059" cy="4300855"/>
            <a:chOff x="1264919" y="1542288"/>
            <a:chExt cx="7592059" cy="4300855"/>
          </a:xfrm>
        </p:grpSpPr>
        <p:sp>
          <p:nvSpPr>
            <p:cNvPr id="109" name="object 58">
              <a:extLst>
                <a:ext uri="{FF2B5EF4-FFF2-40B4-BE49-F238E27FC236}">
                  <a16:creationId xmlns:a16="http://schemas.microsoft.com/office/drawing/2014/main" id="{789D88B6-34DA-40FB-80F6-6BEED7A37B0F}"/>
                </a:ext>
              </a:extLst>
            </p:cNvPr>
            <p:cNvSpPr/>
            <p:nvPr/>
          </p:nvSpPr>
          <p:spPr>
            <a:xfrm>
              <a:off x="7210043" y="2924555"/>
              <a:ext cx="1640839" cy="2912745"/>
            </a:xfrm>
            <a:custGeom>
              <a:avLst/>
              <a:gdLst/>
              <a:ahLst/>
              <a:cxnLst/>
              <a:rect l="l" t="t" r="r" b="b"/>
              <a:pathLst>
                <a:path w="1640840" h="2912745">
                  <a:moveTo>
                    <a:pt x="0" y="632460"/>
                  </a:moveTo>
                  <a:lnTo>
                    <a:pt x="820165" y="632460"/>
                  </a:lnTo>
                  <a:lnTo>
                    <a:pt x="820165" y="2912313"/>
                  </a:lnTo>
                  <a:lnTo>
                    <a:pt x="1640458" y="2912313"/>
                  </a:lnTo>
                </a:path>
                <a:path w="1640840" h="2912745">
                  <a:moveTo>
                    <a:pt x="0" y="633476"/>
                  </a:moveTo>
                  <a:lnTo>
                    <a:pt x="820165" y="633476"/>
                  </a:lnTo>
                  <a:lnTo>
                    <a:pt x="820165" y="0"/>
                  </a:lnTo>
                  <a:lnTo>
                    <a:pt x="164045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9">
              <a:extLst>
                <a:ext uri="{FF2B5EF4-FFF2-40B4-BE49-F238E27FC236}">
                  <a16:creationId xmlns:a16="http://schemas.microsoft.com/office/drawing/2014/main" id="{6C341E92-568C-4544-9774-7CDF162A0033}"/>
                </a:ext>
              </a:extLst>
            </p:cNvPr>
            <p:cNvSpPr/>
            <p:nvPr/>
          </p:nvSpPr>
          <p:spPr>
            <a:xfrm>
              <a:off x="1295399" y="4608576"/>
              <a:ext cx="4396740" cy="7254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60">
              <a:extLst>
                <a:ext uri="{FF2B5EF4-FFF2-40B4-BE49-F238E27FC236}">
                  <a16:creationId xmlns:a16="http://schemas.microsoft.com/office/drawing/2014/main" id="{32B0646E-D8D3-44BD-89EE-5ED0D8396823}"/>
                </a:ext>
              </a:extLst>
            </p:cNvPr>
            <p:cNvSpPr/>
            <p:nvPr/>
          </p:nvSpPr>
          <p:spPr>
            <a:xfrm>
              <a:off x="1264919" y="1542288"/>
              <a:ext cx="4363211" cy="19751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61">
            <a:extLst>
              <a:ext uri="{FF2B5EF4-FFF2-40B4-BE49-F238E27FC236}">
                <a16:creationId xmlns:a16="http://schemas.microsoft.com/office/drawing/2014/main" id="{FA116483-591F-4346-80F6-5A07C502A83E}"/>
              </a:ext>
            </a:extLst>
          </p:cNvPr>
          <p:cNvSpPr txBox="1"/>
          <p:nvPr/>
        </p:nvSpPr>
        <p:spPr>
          <a:xfrm>
            <a:off x="10101453" y="5616041"/>
            <a:ext cx="19348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Risk</a:t>
            </a:r>
            <a:r>
              <a:rPr sz="1200" spc="-5" dirty="0">
                <a:latin typeface="Carlito"/>
                <a:cs typeface="Carlito"/>
              </a:rPr>
              <a:t>: CAP becomes bottleneck  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Mitigation</a:t>
            </a:r>
            <a:r>
              <a:rPr sz="1200" spc="-5" dirty="0">
                <a:latin typeface="Carlito"/>
                <a:cs typeface="Carlito"/>
              </a:rPr>
              <a:t>: Direct connect to  CSP (policy dependent), or use  </a:t>
            </a:r>
            <a:r>
              <a:rPr sz="1200" dirty="0">
                <a:latin typeface="Carlito"/>
                <a:cs typeface="Carlito"/>
              </a:rPr>
              <a:t>VPN </a:t>
            </a:r>
            <a:r>
              <a:rPr sz="1200" spc="-5" dirty="0">
                <a:latin typeface="Carlito"/>
                <a:cs typeface="Carlito"/>
              </a:rPr>
              <a:t>with split tunnel </a:t>
            </a:r>
            <a:r>
              <a:rPr sz="1200" dirty="0">
                <a:latin typeface="Carlito"/>
                <a:cs typeface="Carlito"/>
              </a:rPr>
              <a:t>+  </a:t>
            </a:r>
            <a:r>
              <a:rPr sz="1200" spc="-5" dirty="0">
                <a:latin typeface="Carlito"/>
                <a:cs typeface="Carlito"/>
              </a:rPr>
              <a:t>whitelisted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IPs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3" name="object 62">
            <a:extLst>
              <a:ext uri="{FF2B5EF4-FFF2-40B4-BE49-F238E27FC236}">
                <a16:creationId xmlns:a16="http://schemas.microsoft.com/office/drawing/2014/main" id="{AB8940F2-4515-4F15-9F88-BF88A9A14D97}"/>
              </a:ext>
            </a:extLst>
          </p:cNvPr>
          <p:cNvSpPr txBox="1"/>
          <p:nvPr/>
        </p:nvSpPr>
        <p:spPr>
          <a:xfrm>
            <a:off x="9649459" y="1502155"/>
            <a:ext cx="224002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867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Risk</a:t>
            </a:r>
            <a:r>
              <a:rPr sz="1200" spc="-5" dirty="0">
                <a:latin typeface="Carlito"/>
                <a:cs typeface="Carlito"/>
              </a:rPr>
              <a:t>: User </a:t>
            </a:r>
            <a:r>
              <a:rPr sz="1200" dirty="0">
                <a:latin typeface="Carlito"/>
                <a:cs typeface="Carlito"/>
              </a:rPr>
              <a:t>Identity  </a:t>
            </a:r>
            <a:r>
              <a:rPr sz="1200" spc="-5" dirty="0">
                <a:latin typeface="Carlito"/>
                <a:cs typeface="Carlito"/>
              </a:rPr>
              <a:t>Compromised</a:t>
            </a:r>
            <a:endParaRPr sz="12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Mitigation</a:t>
            </a:r>
            <a:r>
              <a:rPr sz="1200" spc="-5" dirty="0">
                <a:latin typeface="Carlito"/>
                <a:cs typeface="Carlito"/>
              </a:rPr>
              <a:t>: Ensure </a:t>
            </a:r>
            <a:r>
              <a:rPr sz="1200" dirty="0">
                <a:latin typeface="Carlito"/>
                <a:cs typeface="Carlito"/>
              </a:rPr>
              <a:t>all </a:t>
            </a:r>
            <a:r>
              <a:rPr sz="1200" spc="-5" dirty="0">
                <a:latin typeface="Carlito"/>
                <a:cs typeface="Carlito"/>
              </a:rPr>
              <a:t>accounts  </a:t>
            </a:r>
            <a:r>
              <a:rPr sz="1200" dirty="0">
                <a:latin typeface="Carlito"/>
                <a:cs typeface="Carlito"/>
              </a:rPr>
              <a:t>and devices </a:t>
            </a:r>
            <a:r>
              <a:rPr sz="1200" spc="-5" dirty="0">
                <a:latin typeface="Carlito"/>
                <a:cs typeface="Carlito"/>
              </a:rPr>
              <a:t>are continuously  validated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971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769B1C54-2410-4E3F-B699-DA3D0F8F70AC}"/>
              </a:ext>
            </a:extLst>
          </p:cNvPr>
          <p:cNvSpPr txBox="1">
            <a:spLocks/>
          </p:cNvSpPr>
          <p:nvPr/>
        </p:nvSpPr>
        <p:spPr>
          <a:xfrm>
            <a:off x="695350" y="271273"/>
            <a:ext cx="10823550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5" dirty="0" err="1"/>
              <a:t>DevSecOps</a:t>
            </a:r>
            <a:r>
              <a:rPr lang="en-US" sz="4400" spc="-5" dirty="0"/>
              <a:t> </a:t>
            </a:r>
            <a:r>
              <a:rPr lang="en-US" sz="4400" dirty="0"/>
              <a:t>Security </a:t>
            </a:r>
            <a:r>
              <a:rPr lang="en-US" sz="4400" spc="-50" dirty="0"/>
              <a:t>Tools </a:t>
            </a:r>
            <a:r>
              <a:rPr lang="en-US" sz="4400" dirty="0"/>
              <a:t>–</a:t>
            </a:r>
            <a:r>
              <a:rPr lang="en-US" sz="4400" spc="-40" dirty="0"/>
              <a:t> </a:t>
            </a:r>
            <a:r>
              <a:rPr lang="en-US" sz="4400" spc="-5" dirty="0"/>
              <a:t>Examples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D11676B-BCA0-42B7-AED8-603DA6B02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53085"/>
              </p:ext>
            </p:extLst>
          </p:nvPr>
        </p:nvGraphicFramePr>
        <p:xfrm>
          <a:off x="422020" y="1433830"/>
          <a:ext cx="11422378" cy="417571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1440" marR="4699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/>
                        <a:t>S</a:t>
                      </a:r>
                      <a:r>
                        <a:rPr sz="1800" spc="5" dirty="0"/>
                        <a:t>e</a:t>
                      </a:r>
                      <a:r>
                        <a:rPr sz="1800" spc="-5" dirty="0"/>
                        <a:t>c</a:t>
                      </a:r>
                      <a:r>
                        <a:rPr sz="1800" spc="5" dirty="0"/>
                        <a:t>u</a:t>
                      </a:r>
                      <a:r>
                        <a:rPr sz="1800" spc="-5" dirty="0"/>
                        <a:t>rity  </a:t>
                      </a:r>
                      <a:r>
                        <a:rPr sz="1800" spc="-40" dirty="0"/>
                        <a:t>Tool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Description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Focus</a:t>
                      </a:r>
                      <a:r>
                        <a:rPr sz="1800" spc="-35" dirty="0"/>
                        <a:t> </a:t>
                      </a:r>
                      <a:r>
                        <a:rPr sz="1800" spc="-10" dirty="0"/>
                        <a:t>Area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710" marR="357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/>
                        <a:t>Test  </a:t>
                      </a:r>
                      <a:r>
                        <a:rPr sz="1800" spc="-5" dirty="0"/>
                        <a:t>O</a:t>
                      </a:r>
                      <a:r>
                        <a:rPr sz="1800" spc="-20" dirty="0"/>
                        <a:t>v</a:t>
                      </a:r>
                      <a:r>
                        <a:rPr sz="1800" dirty="0"/>
                        <a:t>e</a:t>
                      </a:r>
                      <a:r>
                        <a:rPr sz="1800" spc="-30" dirty="0"/>
                        <a:t>r</a:t>
                      </a:r>
                      <a:r>
                        <a:rPr sz="1800" dirty="0"/>
                        <a:t>sig</a:t>
                      </a:r>
                      <a:r>
                        <a:rPr sz="1800" spc="-20" dirty="0"/>
                        <a:t>h</a:t>
                      </a:r>
                      <a:r>
                        <a:rPr sz="1800" dirty="0"/>
                        <a:t>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710" marR="1047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Open  </a:t>
                      </a:r>
                      <a:r>
                        <a:rPr sz="1800" dirty="0"/>
                        <a:t>So</a:t>
                      </a:r>
                      <a:r>
                        <a:rPr sz="1800" spc="5" dirty="0"/>
                        <a:t>u</a:t>
                      </a:r>
                      <a:r>
                        <a:rPr sz="1800" spc="-30" dirty="0"/>
                        <a:t>r</a:t>
                      </a:r>
                      <a:r>
                        <a:rPr sz="1800" spc="-5" dirty="0"/>
                        <a:t>ce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/>
                        <a:t>Snort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It </a:t>
                      </a:r>
                      <a:r>
                        <a:rPr sz="1400" dirty="0"/>
                        <a:t>is a </a:t>
                      </a:r>
                      <a:r>
                        <a:rPr sz="1400" spc="-5" dirty="0"/>
                        <a:t>Network intrusion detection and </a:t>
                      </a:r>
                      <a:r>
                        <a:rPr sz="1400" spc="-10" dirty="0"/>
                        <a:t>prevention system. </a:t>
                      </a:r>
                      <a:r>
                        <a:rPr sz="1400" spc="-5" dirty="0"/>
                        <a:t>Scrutinizes each</a:t>
                      </a:r>
                      <a:r>
                        <a:rPr sz="1400" spc="65" dirty="0"/>
                        <a:t> </a:t>
                      </a:r>
                      <a:r>
                        <a:rPr sz="1400" spc="-15" dirty="0"/>
                        <a:t>packet</a:t>
                      </a:r>
                      <a:endParaRPr sz="1400"/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/>
                        <a:t>on the network </a:t>
                      </a:r>
                      <a:r>
                        <a:rPr sz="1400" spc="-10" dirty="0"/>
                        <a:t>for </a:t>
                      </a:r>
                      <a:r>
                        <a:rPr sz="1400" spc="-5" dirty="0"/>
                        <a:t>anomalies and </a:t>
                      </a:r>
                      <a:r>
                        <a:rPr sz="1400" spc="-10" dirty="0"/>
                        <a:t>monitors traffic </a:t>
                      </a:r>
                      <a:r>
                        <a:rPr sz="1400" spc="-5" dirty="0"/>
                        <a:t>real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time.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IDS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400" spc="-15" dirty="0"/>
                        <a:t>Operations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35" dirty="0"/>
                        <a:t>Yes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/>
                        <a:t>Fortify</a:t>
                      </a:r>
                      <a:r>
                        <a:rPr sz="1400" spc="-55" dirty="0"/>
                        <a:t> </a:t>
                      </a:r>
                      <a:r>
                        <a:rPr sz="1400" dirty="0"/>
                        <a:t>SCA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 marR="346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Static </a:t>
                      </a:r>
                      <a:r>
                        <a:rPr sz="1400" spc="-10" dirty="0"/>
                        <a:t>code analyzer </a:t>
                      </a:r>
                      <a:r>
                        <a:rPr sz="1400" spc="-5" dirty="0"/>
                        <a:t>helps </a:t>
                      </a:r>
                      <a:r>
                        <a:rPr sz="1400" spc="-10" dirty="0"/>
                        <a:t>to </a:t>
                      </a:r>
                      <a:r>
                        <a:rPr sz="1400" spc="-5" dirty="0"/>
                        <a:t>identify security vulnerabilities efficiently </a:t>
                      </a:r>
                      <a:r>
                        <a:rPr sz="1400" dirty="0"/>
                        <a:t>in </a:t>
                      </a:r>
                      <a:r>
                        <a:rPr sz="1400" spc="-10" dirty="0"/>
                        <a:t>source  code </a:t>
                      </a:r>
                      <a:r>
                        <a:rPr sz="1400" spc="-5" dirty="0"/>
                        <a:t>during</a:t>
                      </a:r>
                      <a:r>
                        <a:rPr sz="1400" spc="10" dirty="0"/>
                        <a:t> </a:t>
                      </a:r>
                      <a:r>
                        <a:rPr sz="1400" spc="-5" dirty="0"/>
                        <a:t>development.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Code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Security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400" spc="-10" dirty="0"/>
                        <a:t>Development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5" dirty="0"/>
                        <a:t>No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/>
                        <a:t>Gauntlt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 marR="1625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Gauntlt provides hooks </a:t>
                      </a:r>
                      <a:r>
                        <a:rPr sz="1400" spc="-10" dirty="0"/>
                        <a:t>to </a:t>
                      </a:r>
                      <a:r>
                        <a:rPr sz="1400" dirty="0"/>
                        <a:t>a </a:t>
                      </a:r>
                      <a:r>
                        <a:rPr sz="1400" spc="-5" dirty="0"/>
                        <a:t>variety of security tools and puts them </a:t>
                      </a:r>
                      <a:r>
                        <a:rPr sz="1400" dirty="0"/>
                        <a:t>within </a:t>
                      </a:r>
                      <a:r>
                        <a:rPr sz="1400" spc="-5" dirty="0"/>
                        <a:t>reach of  </a:t>
                      </a:r>
                      <a:r>
                        <a:rPr sz="1400" spc="-15" dirty="0"/>
                        <a:t>security, </a:t>
                      </a:r>
                      <a:r>
                        <a:rPr sz="1400" spc="-10" dirty="0"/>
                        <a:t>dev </a:t>
                      </a:r>
                      <a:r>
                        <a:rPr sz="1400" spc="-5" dirty="0"/>
                        <a:t>and ops teams </a:t>
                      </a:r>
                      <a:r>
                        <a:rPr sz="1400" spc="-10" dirty="0"/>
                        <a:t>to collaborate to </a:t>
                      </a:r>
                      <a:r>
                        <a:rPr sz="1400" spc="-5" dirty="0"/>
                        <a:t>build </a:t>
                      </a:r>
                      <a:r>
                        <a:rPr sz="1400" dirty="0"/>
                        <a:t>rugged</a:t>
                      </a:r>
                      <a:r>
                        <a:rPr sz="1400" spc="85" dirty="0"/>
                        <a:t> </a:t>
                      </a:r>
                      <a:r>
                        <a:rPr sz="1400" spc="-5" dirty="0"/>
                        <a:t>software.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 marR="6540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Security</a:t>
                      </a:r>
                      <a:r>
                        <a:rPr sz="1400" spc="-65" dirty="0"/>
                        <a:t> </a:t>
                      </a:r>
                      <a:r>
                        <a:rPr sz="1400" spc="-35" dirty="0"/>
                        <a:t>Test  </a:t>
                      </a:r>
                      <a:r>
                        <a:rPr sz="1400" spc="-5" dirty="0"/>
                        <a:t>Automation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400" spc="-10" dirty="0"/>
                        <a:t>Development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35" dirty="0"/>
                        <a:t>Yes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474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/>
                        <a:t>HashiCorp  </a:t>
                      </a:r>
                      <a:r>
                        <a:rPr sz="1400" spc="-15" dirty="0"/>
                        <a:t>Vault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1440" marR="151765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/>
                        <a:t>Improves </a:t>
                      </a:r>
                      <a:r>
                        <a:rPr sz="1400" spc="-5" dirty="0"/>
                        <a:t>how software teams </a:t>
                      </a:r>
                      <a:r>
                        <a:rPr sz="1400" spc="-10" dirty="0"/>
                        <a:t>store </a:t>
                      </a:r>
                      <a:r>
                        <a:rPr sz="1400" spc="-5" dirty="0"/>
                        <a:t>important </a:t>
                      </a:r>
                      <a:r>
                        <a:rPr sz="1400" spc="-20" dirty="0"/>
                        <a:t>keys, </a:t>
                      </a:r>
                      <a:r>
                        <a:rPr sz="1400" spc="-15" dirty="0"/>
                        <a:t>tokens, </a:t>
                      </a:r>
                      <a:r>
                        <a:rPr sz="1400" spc="-10" dirty="0"/>
                        <a:t>passwords, </a:t>
                      </a:r>
                      <a:r>
                        <a:rPr sz="1400" spc="-5" dirty="0"/>
                        <a:t>and other  </a:t>
                      </a:r>
                      <a:r>
                        <a:rPr sz="1400" spc="-10" dirty="0"/>
                        <a:t>secrets </a:t>
                      </a:r>
                      <a:r>
                        <a:rPr sz="1400" dirty="0"/>
                        <a:t>in their </a:t>
                      </a:r>
                      <a:r>
                        <a:rPr sz="1400" spc="-5" dirty="0"/>
                        <a:t>projects. </a:t>
                      </a:r>
                      <a:r>
                        <a:rPr sz="1400" spc="-20" dirty="0"/>
                        <a:t>Vault </a:t>
                      </a:r>
                      <a:r>
                        <a:rPr sz="1400" dirty="0"/>
                        <a:t>is an </a:t>
                      </a:r>
                      <a:r>
                        <a:rPr sz="1400" spc="-10" dirty="0"/>
                        <a:t>environment- </a:t>
                      </a:r>
                      <a:r>
                        <a:rPr sz="1400" spc="-5" dirty="0"/>
                        <a:t>and infrastructure-agnostic open  toolset </a:t>
                      </a:r>
                      <a:r>
                        <a:rPr sz="1400" spc="-10" dirty="0"/>
                        <a:t>for secrets </a:t>
                      </a:r>
                      <a:r>
                        <a:rPr sz="1400" spc="-5" dirty="0"/>
                        <a:t>management.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075" marR="809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C</a:t>
                      </a:r>
                      <a:r>
                        <a:rPr sz="1400" spc="-25" dirty="0"/>
                        <a:t>r</a:t>
                      </a:r>
                      <a:r>
                        <a:rPr sz="1400" dirty="0"/>
                        <a:t>e</a:t>
                      </a:r>
                      <a:r>
                        <a:rPr sz="1400" spc="-10" dirty="0"/>
                        <a:t>d</a:t>
                      </a:r>
                      <a:r>
                        <a:rPr sz="1400" dirty="0"/>
                        <a:t>e</a:t>
                      </a:r>
                      <a:r>
                        <a:rPr sz="1400" spc="-20" dirty="0"/>
                        <a:t>n</a:t>
                      </a:r>
                      <a:r>
                        <a:rPr sz="1400" dirty="0"/>
                        <a:t>tial  </a:t>
                      </a:r>
                      <a:r>
                        <a:rPr sz="1400" spc="-10" dirty="0"/>
                        <a:t>P</a:t>
                      </a:r>
                      <a:r>
                        <a:rPr sz="1400" spc="-25" dirty="0"/>
                        <a:t>r</a:t>
                      </a:r>
                      <a:r>
                        <a:rPr sz="1400" spc="-5" dirty="0"/>
                        <a:t>o</a:t>
                      </a:r>
                      <a:r>
                        <a:rPr sz="1400" spc="-15" dirty="0"/>
                        <a:t>t</a:t>
                      </a:r>
                      <a:r>
                        <a:rPr sz="1400" dirty="0"/>
                        <a:t>e</a:t>
                      </a:r>
                      <a:r>
                        <a:rPr sz="1400" spc="-10" dirty="0"/>
                        <a:t>c</a:t>
                      </a:r>
                      <a:r>
                        <a:rPr sz="1400" dirty="0"/>
                        <a:t>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400" spc="-10" dirty="0"/>
                        <a:t>Development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5" dirty="0"/>
                        <a:t>Yes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/>
                        <a:t>Sonar</a:t>
                      </a:r>
                      <a:r>
                        <a:rPr sz="1400" spc="-35" dirty="0"/>
                        <a:t> </a:t>
                      </a:r>
                      <a:r>
                        <a:rPr sz="1400" dirty="0"/>
                        <a:t>Qube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1440" marR="4006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Continuous </a:t>
                      </a:r>
                      <a:r>
                        <a:rPr sz="1400" dirty="0"/>
                        <a:t>inspection </a:t>
                      </a:r>
                      <a:r>
                        <a:rPr sz="1400" spc="-5" dirty="0"/>
                        <a:t>of </a:t>
                      </a:r>
                      <a:r>
                        <a:rPr sz="1400" spc="-10" dirty="0"/>
                        <a:t>code </a:t>
                      </a:r>
                      <a:r>
                        <a:rPr sz="1400" spc="-5" dirty="0"/>
                        <a:t>quality </a:t>
                      </a:r>
                      <a:r>
                        <a:rPr sz="1400" spc="-10" dirty="0"/>
                        <a:t>to </a:t>
                      </a:r>
                      <a:r>
                        <a:rPr sz="1400" spc="-5" dirty="0"/>
                        <a:t>perform automatic </a:t>
                      </a:r>
                      <a:r>
                        <a:rPr sz="1400" spc="-10" dirty="0"/>
                        <a:t>reviews </a:t>
                      </a:r>
                      <a:r>
                        <a:rPr sz="1400" dirty="0"/>
                        <a:t>with </a:t>
                      </a:r>
                      <a:r>
                        <a:rPr sz="1400" spc="-10" dirty="0"/>
                        <a:t>static  </a:t>
                      </a:r>
                      <a:r>
                        <a:rPr sz="1400" spc="-5" dirty="0"/>
                        <a:t>analysis of </a:t>
                      </a:r>
                      <a:r>
                        <a:rPr sz="1400" spc="-10" dirty="0"/>
                        <a:t>code to detect </a:t>
                      </a:r>
                      <a:r>
                        <a:rPr sz="1400" spc="-5" dirty="0"/>
                        <a:t>bugs, </a:t>
                      </a:r>
                      <a:r>
                        <a:rPr sz="1400" spc="-10" dirty="0"/>
                        <a:t>code </a:t>
                      </a:r>
                      <a:r>
                        <a:rPr sz="1400" spc="-5" dirty="0"/>
                        <a:t>smells, and security</a:t>
                      </a:r>
                      <a:r>
                        <a:rPr sz="1400" spc="114" dirty="0"/>
                        <a:t> </a:t>
                      </a:r>
                      <a:r>
                        <a:rPr sz="1400" spc="-5" dirty="0"/>
                        <a:t>vulnerabilities.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Code</a:t>
                      </a:r>
                      <a:r>
                        <a:rPr sz="1400" spc="-10" dirty="0"/>
                        <a:t> </a:t>
                      </a:r>
                      <a:r>
                        <a:rPr sz="1400" spc="-5" dirty="0"/>
                        <a:t>Security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400" spc="-10" dirty="0"/>
                        <a:t>Development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5" dirty="0"/>
                        <a:t>Yes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5" dirty="0"/>
                        <a:t>OWASP</a:t>
                      </a:r>
                      <a:r>
                        <a:rPr sz="1400" spc="-25" dirty="0"/>
                        <a:t> </a:t>
                      </a:r>
                      <a:r>
                        <a:rPr sz="1400" spc="-5" dirty="0"/>
                        <a:t>Zap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1440" marR="88391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/>
                        <a:t>Used </a:t>
                      </a:r>
                      <a:r>
                        <a:rPr sz="1400" spc="-10" dirty="0"/>
                        <a:t>to </a:t>
                      </a:r>
                      <a:r>
                        <a:rPr sz="1400" spc="-5" dirty="0"/>
                        <a:t>identify security vulnerabilities </a:t>
                      </a:r>
                      <a:r>
                        <a:rPr sz="1400" dirty="0"/>
                        <a:t>in an </a:t>
                      </a:r>
                      <a:r>
                        <a:rPr sz="1400" spc="-5" dirty="0"/>
                        <a:t>application </a:t>
                      </a:r>
                      <a:r>
                        <a:rPr sz="1400" dirty="0"/>
                        <a:t>while it is </a:t>
                      </a:r>
                      <a:r>
                        <a:rPr sz="1400" spc="-5" dirty="0"/>
                        <a:t>being  developed. Useful </a:t>
                      </a:r>
                      <a:r>
                        <a:rPr sz="1400" dirty="0"/>
                        <a:t>in </a:t>
                      </a:r>
                      <a:r>
                        <a:rPr sz="1400" spc="-10" dirty="0"/>
                        <a:t>penetration</a:t>
                      </a:r>
                      <a:r>
                        <a:rPr sz="1400" spc="30" dirty="0"/>
                        <a:t> </a:t>
                      </a:r>
                      <a:r>
                        <a:rPr sz="1400" spc="-5" dirty="0"/>
                        <a:t>testing.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075" marR="650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45" dirty="0"/>
                        <a:t>V</a:t>
                      </a:r>
                      <a:r>
                        <a:rPr sz="1400" spc="-10" dirty="0"/>
                        <a:t>u</a:t>
                      </a:r>
                      <a:r>
                        <a:rPr sz="1400" dirty="0"/>
                        <a:t>ln</a:t>
                      </a:r>
                      <a:r>
                        <a:rPr sz="1400" spc="-10" dirty="0"/>
                        <a:t>e</a:t>
                      </a:r>
                      <a:r>
                        <a:rPr sz="1400" spc="-25" dirty="0"/>
                        <a:t>r</a:t>
                      </a:r>
                      <a:r>
                        <a:rPr sz="1400" dirty="0"/>
                        <a:t>a</a:t>
                      </a:r>
                      <a:r>
                        <a:rPr sz="1400" spc="-10" dirty="0"/>
                        <a:t>b</a:t>
                      </a:r>
                      <a:r>
                        <a:rPr sz="1400" dirty="0"/>
                        <a:t>ility  </a:t>
                      </a:r>
                      <a:r>
                        <a:rPr sz="1400" spc="-5" dirty="0"/>
                        <a:t>Scanning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400" spc="-10" dirty="0"/>
                        <a:t>Development &amp; Operations</a:t>
                      </a:r>
                      <a:endParaRPr lang="en-US"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5" dirty="0"/>
                        <a:t>Yes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94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7EDE978-A825-4285-94EA-592AC39230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50" y="447497"/>
            <a:ext cx="4699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114" dirty="0"/>
              <a:t> </a:t>
            </a:r>
            <a:r>
              <a:rPr dirty="0"/>
              <a:t>Considerations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9B809A-0499-4F74-A300-63C4B9401836}"/>
              </a:ext>
            </a:extLst>
          </p:cNvPr>
          <p:cNvSpPr txBox="1"/>
          <p:nvPr/>
        </p:nvSpPr>
        <p:spPr>
          <a:xfrm>
            <a:off x="695350" y="1297038"/>
            <a:ext cx="10607675" cy="36988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600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Security should </a:t>
            </a:r>
            <a:r>
              <a:rPr sz="2400" b="1" dirty="0">
                <a:latin typeface="Arial"/>
                <a:cs typeface="Arial"/>
              </a:rPr>
              <a:t>be built into the </a:t>
            </a:r>
            <a:r>
              <a:rPr sz="2400" b="1" spc="-5" dirty="0">
                <a:latin typeface="Arial"/>
                <a:cs typeface="Arial"/>
              </a:rPr>
              <a:t>entire DevSecOps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697865" lvl="1" indent="-303530">
              <a:lnSpc>
                <a:spcPct val="100000"/>
              </a:lnSpc>
              <a:spcBef>
                <a:spcPts val="505"/>
              </a:spcBef>
              <a:buClr>
                <a:srgbClr val="005F9E"/>
              </a:buClr>
              <a:buChar char="–"/>
              <a:tabLst>
                <a:tab pos="697865" algn="l"/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Agile process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feeds DevSecOps also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secure</a:t>
            </a:r>
            <a:endParaRPr sz="2400">
              <a:latin typeface="Arial"/>
              <a:cs typeface="Arial"/>
            </a:endParaRPr>
          </a:p>
          <a:p>
            <a:pPr marL="697865" lvl="1" indent="-303530">
              <a:lnSpc>
                <a:spcPct val="100000"/>
              </a:lnSpc>
              <a:spcBef>
                <a:spcPts val="520"/>
              </a:spcBef>
              <a:buClr>
                <a:srgbClr val="005F9E"/>
              </a:buClr>
              <a:buChar char="–"/>
              <a:tabLst>
                <a:tab pos="697865" algn="l"/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Security user </a:t>
            </a:r>
            <a:r>
              <a:rPr sz="2400" dirty="0">
                <a:latin typeface="Arial"/>
                <a:cs typeface="Arial"/>
              </a:rPr>
              <a:t>stories must </a:t>
            </a:r>
            <a:r>
              <a:rPr sz="2400" spc="-5" dirty="0">
                <a:latin typeface="Arial"/>
                <a:cs typeface="Arial"/>
              </a:rPr>
              <a:t>be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backlog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5F9E"/>
              </a:buClr>
              <a:buFont typeface="Arial"/>
              <a:buChar char="–"/>
            </a:pPr>
            <a:endParaRPr sz="3350">
              <a:latin typeface="Arial"/>
              <a:cs typeface="Arial"/>
            </a:endParaRPr>
          </a:p>
          <a:p>
            <a:pPr marL="320040" indent="-307975">
              <a:lnSpc>
                <a:spcPts val="2735"/>
              </a:lnSpc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Embed security throughout </a:t>
            </a:r>
            <a:r>
              <a:rPr sz="2400" b="1" dirty="0">
                <a:latin typeface="Arial"/>
                <a:cs typeface="Arial"/>
              </a:rPr>
              <a:t>software </a:t>
            </a:r>
            <a:r>
              <a:rPr sz="2400" b="1" spc="-5" dirty="0">
                <a:latin typeface="Arial"/>
                <a:cs typeface="Arial"/>
              </a:rPr>
              <a:t>lifecycle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identify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vulnerabilities</a:t>
            </a:r>
            <a:endParaRPr sz="2400">
              <a:latin typeface="Arial"/>
              <a:cs typeface="Arial"/>
            </a:endParaRPr>
          </a:p>
          <a:p>
            <a:pPr marL="320040">
              <a:lnSpc>
                <a:spcPts val="2735"/>
              </a:lnSpc>
            </a:pPr>
            <a:r>
              <a:rPr sz="2400" b="1" spc="-20" dirty="0">
                <a:latin typeface="Arial"/>
                <a:cs typeface="Arial"/>
              </a:rPr>
              <a:t>earlier, </a:t>
            </a:r>
            <a:r>
              <a:rPr sz="2400" b="1" dirty="0">
                <a:latin typeface="Arial"/>
                <a:cs typeface="Arial"/>
              </a:rPr>
              <a:t>perform </a:t>
            </a:r>
            <a:r>
              <a:rPr sz="2400" b="1" spc="-5" dirty="0">
                <a:latin typeface="Arial"/>
                <a:cs typeface="Arial"/>
              </a:rPr>
              <a:t>faster </a:t>
            </a:r>
            <a:r>
              <a:rPr sz="2400" b="1" dirty="0">
                <a:latin typeface="Arial"/>
                <a:cs typeface="Arial"/>
              </a:rPr>
              <a:t>fixes </a:t>
            </a:r>
            <a:r>
              <a:rPr sz="2400" b="1" spc="-5" dirty="0">
                <a:latin typeface="Arial"/>
                <a:cs typeface="Arial"/>
              </a:rPr>
              <a:t>therefore reduce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Arial"/>
              <a:cs typeface="Arial"/>
            </a:endParaRPr>
          </a:p>
          <a:p>
            <a:pPr marL="320040" marR="619760" indent="-307975">
              <a:lnSpc>
                <a:spcPts val="2590"/>
              </a:lnSpc>
              <a:spcBef>
                <a:spcPts val="5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Continuous </a:t>
            </a:r>
            <a:r>
              <a:rPr sz="2400" b="1" dirty="0">
                <a:latin typeface="Arial"/>
                <a:cs typeface="Arial"/>
              </a:rPr>
              <a:t>monitoring to </a:t>
            </a:r>
            <a:r>
              <a:rPr sz="2400" b="1" spc="-5" dirty="0">
                <a:latin typeface="Arial"/>
                <a:cs typeface="Arial"/>
              </a:rPr>
              <a:t>ensure devices, </a:t>
            </a:r>
            <a:r>
              <a:rPr sz="2400" b="1" dirty="0">
                <a:latin typeface="Arial"/>
                <a:cs typeface="Arial"/>
              </a:rPr>
              <a:t>tools, </a:t>
            </a:r>
            <a:r>
              <a:rPr sz="2400" b="1" spc="-5" dirty="0">
                <a:latin typeface="Arial"/>
                <a:cs typeface="Arial"/>
              </a:rPr>
              <a:t>accounts, etc. are  continuously </a:t>
            </a:r>
            <a:r>
              <a:rPr sz="2400" b="1" dirty="0">
                <a:latin typeface="Arial"/>
                <a:cs typeface="Arial"/>
              </a:rPr>
              <a:t>discovered and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validated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40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4">
            <a:extLst>
              <a:ext uri="{FF2B5EF4-FFF2-40B4-BE49-F238E27FC236}">
                <a16:creationId xmlns:a16="http://schemas.microsoft.com/office/drawing/2014/main" id="{91055CB8-6E20-4E71-9751-3EAC36E6F3A8}"/>
              </a:ext>
            </a:extLst>
          </p:cNvPr>
          <p:cNvGrpSpPr/>
          <p:nvPr/>
        </p:nvGrpSpPr>
        <p:grpSpPr>
          <a:xfrm>
            <a:off x="831850" y="1665477"/>
            <a:ext cx="9533255" cy="3776979"/>
            <a:chOff x="831850" y="1665477"/>
            <a:chExt cx="9533255" cy="3776979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0E65674-154B-4CEE-BD4D-8AB5033A87F2}"/>
                </a:ext>
              </a:extLst>
            </p:cNvPr>
            <p:cNvSpPr/>
            <p:nvPr/>
          </p:nvSpPr>
          <p:spPr>
            <a:xfrm>
              <a:off x="2695955" y="4692395"/>
              <a:ext cx="870585" cy="744220"/>
            </a:xfrm>
            <a:custGeom>
              <a:avLst/>
              <a:gdLst/>
              <a:ahLst/>
              <a:cxnLst/>
              <a:rect l="l" t="t" r="r" b="b"/>
              <a:pathLst>
                <a:path w="870585" h="744220">
                  <a:moveTo>
                    <a:pt x="870204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435101" y="743711"/>
                  </a:lnTo>
                  <a:lnTo>
                    <a:pt x="870204" y="371855"/>
                  </a:lnTo>
                  <a:lnTo>
                    <a:pt x="870204" y="0"/>
                  </a:lnTo>
                  <a:close/>
                </a:path>
              </a:pathLst>
            </a:custGeom>
            <a:solidFill>
              <a:srgbClr val="005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D6804D7C-10B5-45F4-9542-5F694365CFBD}"/>
                </a:ext>
              </a:extLst>
            </p:cNvPr>
            <p:cNvSpPr/>
            <p:nvPr/>
          </p:nvSpPr>
          <p:spPr>
            <a:xfrm>
              <a:off x="2695955" y="4692395"/>
              <a:ext cx="870585" cy="744220"/>
            </a:xfrm>
            <a:custGeom>
              <a:avLst/>
              <a:gdLst/>
              <a:ahLst/>
              <a:cxnLst/>
              <a:rect l="l" t="t" r="r" b="b"/>
              <a:pathLst>
                <a:path w="870585" h="744220">
                  <a:moveTo>
                    <a:pt x="870204" y="0"/>
                  </a:moveTo>
                  <a:lnTo>
                    <a:pt x="870204" y="371855"/>
                  </a:lnTo>
                  <a:lnTo>
                    <a:pt x="435101" y="743711"/>
                  </a:lnTo>
                  <a:lnTo>
                    <a:pt x="0" y="371855"/>
                  </a:lnTo>
                  <a:lnTo>
                    <a:pt x="0" y="0"/>
                  </a:lnTo>
                  <a:lnTo>
                    <a:pt x="870204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CC36B04-E1A3-49EB-9587-E1D54332A074}"/>
                </a:ext>
              </a:extLst>
            </p:cNvPr>
            <p:cNvSpPr/>
            <p:nvPr/>
          </p:nvSpPr>
          <p:spPr>
            <a:xfrm>
              <a:off x="838200" y="1671827"/>
              <a:ext cx="4585970" cy="3118485"/>
            </a:xfrm>
            <a:custGeom>
              <a:avLst/>
              <a:gdLst/>
              <a:ahLst/>
              <a:cxnLst/>
              <a:rect l="l" t="t" r="r" b="b"/>
              <a:pathLst>
                <a:path w="4585970" h="3118485">
                  <a:moveTo>
                    <a:pt x="4518025" y="0"/>
                  </a:moveTo>
                  <a:lnTo>
                    <a:pt x="67690" y="0"/>
                  </a:lnTo>
                  <a:lnTo>
                    <a:pt x="41340" y="5326"/>
                  </a:lnTo>
                  <a:lnTo>
                    <a:pt x="19824" y="19843"/>
                  </a:lnTo>
                  <a:lnTo>
                    <a:pt x="5318" y="41362"/>
                  </a:lnTo>
                  <a:lnTo>
                    <a:pt x="0" y="67691"/>
                  </a:lnTo>
                  <a:lnTo>
                    <a:pt x="0" y="3050413"/>
                  </a:lnTo>
                  <a:lnTo>
                    <a:pt x="5318" y="3076741"/>
                  </a:lnTo>
                  <a:lnTo>
                    <a:pt x="19824" y="3098260"/>
                  </a:lnTo>
                  <a:lnTo>
                    <a:pt x="41340" y="3112777"/>
                  </a:lnTo>
                  <a:lnTo>
                    <a:pt x="67690" y="3118104"/>
                  </a:lnTo>
                  <a:lnTo>
                    <a:pt x="4518025" y="3118104"/>
                  </a:lnTo>
                  <a:lnTo>
                    <a:pt x="4544353" y="3112777"/>
                  </a:lnTo>
                  <a:lnTo>
                    <a:pt x="4565872" y="3098260"/>
                  </a:lnTo>
                  <a:lnTo>
                    <a:pt x="4580389" y="3076741"/>
                  </a:lnTo>
                  <a:lnTo>
                    <a:pt x="4585716" y="3050413"/>
                  </a:lnTo>
                  <a:lnTo>
                    <a:pt x="4585716" y="67691"/>
                  </a:lnTo>
                  <a:lnTo>
                    <a:pt x="4580389" y="41362"/>
                  </a:lnTo>
                  <a:lnTo>
                    <a:pt x="4565872" y="19843"/>
                  </a:lnTo>
                  <a:lnTo>
                    <a:pt x="4544353" y="5326"/>
                  </a:lnTo>
                  <a:lnTo>
                    <a:pt x="451802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D098F35A-7DA5-43F6-9A4A-738FD82AC407}"/>
                </a:ext>
              </a:extLst>
            </p:cNvPr>
            <p:cNvSpPr/>
            <p:nvPr/>
          </p:nvSpPr>
          <p:spPr>
            <a:xfrm>
              <a:off x="838200" y="1671827"/>
              <a:ext cx="4585970" cy="3118485"/>
            </a:xfrm>
            <a:custGeom>
              <a:avLst/>
              <a:gdLst/>
              <a:ahLst/>
              <a:cxnLst/>
              <a:rect l="l" t="t" r="r" b="b"/>
              <a:pathLst>
                <a:path w="4585970" h="3118485">
                  <a:moveTo>
                    <a:pt x="0" y="67691"/>
                  </a:moveTo>
                  <a:lnTo>
                    <a:pt x="5318" y="41362"/>
                  </a:lnTo>
                  <a:lnTo>
                    <a:pt x="19824" y="19843"/>
                  </a:lnTo>
                  <a:lnTo>
                    <a:pt x="41340" y="5326"/>
                  </a:lnTo>
                  <a:lnTo>
                    <a:pt x="67690" y="0"/>
                  </a:lnTo>
                  <a:lnTo>
                    <a:pt x="4518025" y="0"/>
                  </a:lnTo>
                  <a:lnTo>
                    <a:pt x="4544353" y="5326"/>
                  </a:lnTo>
                  <a:lnTo>
                    <a:pt x="4565872" y="19843"/>
                  </a:lnTo>
                  <a:lnTo>
                    <a:pt x="4580389" y="41362"/>
                  </a:lnTo>
                  <a:lnTo>
                    <a:pt x="4585716" y="67691"/>
                  </a:lnTo>
                  <a:lnTo>
                    <a:pt x="4585716" y="3050413"/>
                  </a:lnTo>
                  <a:lnTo>
                    <a:pt x="4580389" y="3076741"/>
                  </a:lnTo>
                  <a:lnTo>
                    <a:pt x="4565872" y="3098260"/>
                  </a:lnTo>
                  <a:lnTo>
                    <a:pt x="4544353" y="3112777"/>
                  </a:lnTo>
                  <a:lnTo>
                    <a:pt x="4518025" y="3118104"/>
                  </a:lnTo>
                  <a:lnTo>
                    <a:pt x="67690" y="3118104"/>
                  </a:lnTo>
                  <a:lnTo>
                    <a:pt x="41340" y="3112777"/>
                  </a:lnTo>
                  <a:lnTo>
                    <a:pt x="19824" y="3098260"/>
                  </a:lnTo>
                  <a:lnTo>
                    <a:pt x="5318" y="3076741"/>
                  </a:lnTo>
                  <a:lnTo>
                    <a:pt x="0" y="3050413"/>
                  </a:lnTo>
                  <a:lnTo>
                    <a:pt x="0" y="67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2D4D5EE-23CB-478F-B723-394D427D36A3}"/>
                </a:ext>
              </a:extLst>
            </p:cNvPr>
            <p:cNvSpPr/>
            <p:nvPr/>
          </p:nvSpPr>
          <p:spPr>
            <a:xfrm>
              <a:off x="7632192" y="4692395"/>
              <a:ext cx="868680" cy="744220"/>
            </a:xfrm>
            <a:custGeom>
              <a:avLst/>
              <a:gdLst/>
              <a:ahLst/>
              <a:cxnLst/>
              <a:rect l="l" t="t" r="r" b="b"/>
              <a:pathLst>
                <a:path w="868679" h="744220">
                  <a:moveTo>
                    <a:pt x="868679" y="0"/>
                  </a:moveTo>
                  <a:lnTo>
                    <a:pt x="0" y="0"/>
                  </a:lnTo>
                  <a:lnTo>
                    <a:pt x="0" y="371855"/>
                  </a:lnTo>
                  <a:lnTo>
                    <a:pt x="434339" y="743711"/>
                  </a:lnTo>
                  <a:lnTo>
                    <a:pt x="868679" y="371855"/>
                  </a:lnTo>
                  <a:lnTo>
                    <a:pt x="868679" y="0"/>
                  </a:lnTo>
                  <a:close/>
                </a:path>
              </a:pathLst>
            </a:custGeom>
            <a:solidFill>
              <a:srgbClr val="005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6973F0D9-FCEC-4CDD-8F32-773501DD4F75}"/>
                </a:ext>
              </a:extLst>
            </p:cNvPr>
            <p:cNvSpPr/>
            <p:nvPr/>
          </p:nvSpPr>
          <p:spPr>
            <a:xfrm>
              <a:off x="7632192" y="4692395"/>
              <a:ext cx="868680" cy="744220"/>
            </a:xfrm>
            <a:custGeom>
              <a:avLst/>
              <a:gdLst/>
              <a:ahLst/>
              <a:cxnLst/>
              <a:rect l="l" t="t" r="r" b="b"/>
              <a:pathLst>
                <a:path w="868679" h="744220">
                  <a:moveTo>
                    <a:pt x="868679" y="0"/>
                  </a:moveTo>
                  <a:lnTo>
                    <a:pt x="868679" y="371855"/>
                  </a:lnTo>
                  <a:lnTo>
                    <a:pt x="434339" y="743711"/>
                  </a:lnTo>
                  <a:lnTo>
                    <a:pt x="0" y="371855"/>
                  </a:lnTo>
                  <a:lnTo>
                    <a:pt x="0" y="0"/>
                  </a:lnTo>
                  <a:lnTo>
                    <a:pt x="868679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EAB92C92-42CD-4D09-BA4C-B5020D90E6AD}"/>
                </a:ext>
              </a:extLst>
            </p:cNvPr>
            <p:cNvSpPr/>
            <p:nvPr/>
          </p:nvSpPr>
          <p:spPr>
            <a:xfrm>
              <a:off x="5772911" y="1671827"/>
              <a:ext cx="4585970" cy="3118485"/>
            </a:xfrm>
            <a:custGeom>
              <a:avLst/>
              <a:gdLst/>
              <a:ahLst/>
              <a:cxnLst/>
              <a:rect l="l" t="t" r="r" b="b"/>
              <a:pathLst>
                <a:path w="4585970" h="3118485">
                  <a:moveTo>
                    <a:pt x="4518024" y="0"/>
                  </a:moveTo>
                  <a:lnTo>
                    <a:pt x="67690" y="0"/>
                  </a:lnTo>
                  <a:lnTo>
                    <a:pt x="41362" y="5326"/>
                  </a:lnTo>
                  <a:lnTo>
                    <a:pt x="19843" y="19843"/>
                  </a:lnTo>
                  <a:lnTo>
                    <a:pt x="5326" y="41362"/>
                  </a:lnTo>
                  <a:lnTo>
                    <a:pt x="0" y="67691"/>
                  </a:lnTo>
                  <a:lnTo>
                    <a:pt x="0" y="3050413"/>
                  </a:lnTo>
                  <a:lnTo>
                    <a:pt x="5326" y="3076741"/>
                  </a:lnTo>
                  <a:lnTo>
                    <a:pt x="19843" y="3098260"/>
                  </a:lnTo>
                  <a:lnTo>
                    <a:pt x="41362" y="3112777"/>
                  </a:lnTo>
                  <a:lnTo>
                    <a:pt x="67690" y="3118104"/>
                  </a:lnTo>
                  <a:lnTo>
                    <a:pt x="4518024" y="3118104"/>
                  </a:lnTo>
                  <a:lnTo>
                    <a:pt x="4544353" y="3112777"/>
                  </a:lnTo>
                  <a:lnTo>
                    <a:pt x="4565872" y="3098260"/>
                  </a:lnTo>
                  <a:lnTo>
                    <a:pt x="4580389" y="3076741"/>
                  </a:lnTo>
                  <a:lnTo>
                    <a:pt x="4585716" y="3050413"/>
                  </a:lnTo>
                  <a:lnTo>
                    <a:pt x="4585716" y="67691"/>
                  </a:lnTo>
                  <a:lnTo>
                    <a:pt x="4580389" y="41362"/>
                  </a:lnTo>
                  <a:lnTo>
                    <a:pt x="4565872" y="19843"/>
                  </a:lnTo>
                  <a:lnTo>
                    <a:pt x="4544353" y="5326"/>
                  </a:lnTo>
                  <a:lnTo>
                    <a:pt x="45180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37E8512-7269-459A-85B5-89B1CCBB6649}"/>
                </a:ext>
              </a:extLst>
            </p:cNvPr>
            <p:cNvSpPr/>
            <p:nvPr/>
          </p:nvSpPr>
          <p:spPr>
            <a:xfrm>
              <a:off x="5772911" y="1671827"/>
              <a:ext cx="4585970" cy="3118485"/>
            </a:xfrm>
            <a:custGeom>
              <a:avLst/>
              <a:gdLst/>
              <a:ahLst/>
              <a:cxnLst/>
              <a:rect l="l" t="t" r="r" b="b"/>
              <a:pathLst>
                <a:path w="4585970" h="3118485">
                  <a:moveTo>
                    <a:pt x="0" y="67691"/>
                  </a:moveTo>
                  <a:lnTo>
                    <a:pt x="5326" y="41362"/>
                  </a:lnTo>
                  <a:lnTo>
                    <a:pt x="19843" y="19843"/>
                  </a:lnTo>
                  <a:lnTo>
                    <a:pt x="41362" y="5326"/>
                  </a:lnTo>
                  <a:lnTo>
                    <a:pt x="67690" y="0"/>
                  </a:lnTo>
                  <a:lnTo>
                    <a:pt x="4518024" y="0"/>
                  </a:lnTo>
                  <a:lnTo>
                    <a:pt x="4544353" y="5326"/>
                  </a:lnTo>
                  <a:lnTo>
                    <a:pt x="4565872" y="19843"/>
                  </a:lnTo>
                  <a:lnTo>
                    <a:pt x="4580389" y="41362"/>
                  </a:lnTo>
                  <a:lnTo>
                    <a:pt x="4585716" y="67691"/>
                  </a:lnTo>
                  <a:lnTo>
                    <a:pt x="4585716" y="3050413"/>
                  </a:lnTo>
                  <a:lnTo>
                    <a:pt x="4580389" y="3076741"/>
                  </a:lnTo>
                  <a:lnTo>
                    <a:pt x="4565872" y="3098260"/>
                  </a:lnTo>
                  <a:lnTo>
                    <a:pt x="4544353" y="3112777"/>
                  </a:lnTo>
                  <a:lnTo>
                    <a:pt x="4518024" y="3118104"/>
                  </a:lnTo>
                  <a:lnTo>
                    <a:pt x="67690" y="3118104"/>
                  </a:lnTo>
                  <a:lnTo>
                    <a:pt x="41362" y="3112777"/>
                  </a:lnTo>
                  <a:lnTo>
                    <a:pt x="19843" y="3098260"/>
                  </a:lnTo>
                  <a:lnTo>
                    <a:pt x="5326" y="3076741"/>
                  </a:lnTo>
                  <a:lnTo>
                    <a:pt x="0" y="3050413"/>
                  </a:lnTo>
                  <a:lnTo>
                    <a:pt x="0" y="67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2A1F8CF6-8279-43C7-9BCC-EEB24F8F9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50" y="447497"/>
            <a:ext cx="8565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31695" algn="l"/>
              </a:tabLst>
            </a:pPr>
            <a:r>
              <a:rPr dirty="0"/>
              <a:t>Shift</a:t>
            </a:r>
            <a:r>
              <a:rPr spc="-20" dirty="0"/>
              <a:t> </a:t>
            </a:r>
            <a:r>
              <a:rPr dirty="0"/>
              <a:t>Left:	</a:t>
            </a:r>
            <a:r>
              <a:rPr spc="-5" dirty="0"/>
              <a:t>Security </a:t>
            </a:r>
            <a:r>
              <a:rPr dirty="0"/>
              <a:t>and </a:t>
            </a:r>
            <a:r>
              <a:rPr spc="-65" dirty="0"/>
              <a:t>Test</a:t>
            </a:r>
            <a:r>
              <a:rPr spc="-50" dirty="0"/>
              <a:t> </a:t>
            </a:r>
            <a:r>
              <a:rPr spc="-5" dirty="0"/>
              <a:t>Considerations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8A493707-9977-4D26-A59D-2A47EF246D1B}"/>
              </a:ext>
            </a:extLst>
          </p:cNvPr>
          <p:cNvSpPr txBox="1"/>
          <p:nvPr/>
        </p:nvSpPr>
        <p:spPr>
          <a:xfrm>
            <a:off x="971803" y="1600555"/>
            <a:ext cx="4400550" cy="29825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b="1" dirty="0"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Security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Security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241300" marR="103505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Security access (i.e., to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DevSecOps  environment)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Security tool </a:t>
            </a:r>
            <a:r>
              <a:rPr sz="2000" spc="-5" dirty="0">
                <a:latin typeface="Arial"/>
                <a:cs typeface="Arial"/>
              </a:rPr>
              <a:t>visibility </a:t>
            </a:r>
            <a:r>
              <a:rPr sz="2000" dirty="0">
                <a:latin typeface="Arial"/>
                <a:cs typeface="Arial"/>
              </a:rPr>
              <a:t>(i.e., across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pipeline)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Security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reporting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79ACC807-D79D-4FBE-B3A1-D83BEAC6D1F6}"/>
              </a:ext>
            </a:extLst>
          </p:cNvPr>
          <p:cNvSpPr txBox="1"/>
          <p:nvPr/>
        </p:nvSpPr>
        <p:spPr>
          <a:xfrm>
            <a:off x="5907785" y="1600555"/>
            <a:ext cx="3850004" cy="31095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b="1" spc="-35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55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55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environments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55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241300" marR="5080" indent="-229235">
              <a:lnSpc>
                <a:spcPts val="2160"/>
              </a:lnSpc>
              <a:spcBef>
                <a:spcPts val="103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55" dirty="0">
                <a:latin typeface="Arial"/>
                <a:cs typeface="Arial"/>
              </a:rPr>
              <a:t>Test </a:t>
            </a:r>
            <a:r>
              <a:rPr sz="2000" dirty="0">
                <a:latin typeface="Arial"/>
                <a:cs typeface="Arial"/>
              </a:rPr>
              <a:t>access (i.e., 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DevSecOps  environment)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3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55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55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reporting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B859A3B-C1A6-416A-9FC9-CD15C6D29605}"/>
              </a:ext>
            </a:extLst>
          </p:cNvPr>
          <p:cNvSpPr/>
          <p:nvPr/>
        </p:nvSpPr>
        <p:spPr>
          <a:xfrm>
            <a:off x="838200" y="5486400"/>
            <a:ext cx="9520555" cy="1092835"/>
          </a:xfrm>
          <a:custGeom>
            <a:avLst/>
            <a:gdLst/>
            <a:ahLst/>
            <a:cxnLst/>
            <a:rect l="l" t="t" r="r" b="b"/>
            <a:pathLst>
              <a:path w="9520555" h="1092834">
                <a:moveTo>
                  <a:pt x="9520428" y="0"/>
                </a:moveTo>
                <a:lnTo>
                  <a:pt x="0" y="0"/>
                </a:lnTo>
                <a:lnTo>
                  <a:pt x="0" y="1092708"/>
                </a:lnTo>
                <a:lnTo>
                  <a:pt x="9520428" y="1092708"/>
                </a:lnTo>
                <a:lnTo>
                  <a:pt x="952042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A51C32FA-1583-4AB6-9E7E-9F0F9231337B}"/>
              </a:ext>
            </a:extLst>
          </p:cNvPr>
          <p:cNvSpPr txBox="1"/>
          <p:nvPr/>
        </p:nvSpPr>
        <p:spPr>
          <a:xfrm>
            <a:off x="838200" y="5486400"/>
            <a:ext cx="9520555" cy="6565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marR="349250" algn="ctr">
              <a:lnSpc>
                <a:spcPct val="100000"/>
              </a:lnSpc>
              <a:spcBef>
                <a:spcPts val="320"/>
              </a:spcBef>
            </a:pPr>
            <a:r>
              <a:rPr lang="en-US" sz="2000" b="1" dirty="0">
                <a:latin typeface="Liberation Sans Narrow"/>
                <a:cs typeface="Liberation Sans Narrow"/>
              </a:rPr>
              <a:t>Acceptance &amp; Evaluation</a:t>
            </a:r>
            <a:r>
              <a:rPr sz="2000" b="1" dirty="0">
                <a:latin typeface="Liberation Sans Narrow"/>
                <a:cs typeface="Liberation Sans Narrow"/>
              </a:rPr>
              <a:t>: plan/budget for these </a:t>
            </a:r>
            <a:r>
              <a:rPr sz="2000" b="1" spc="-5" dirty="0">
                <a:latin typeface="Liberation Sans Narrow"/>
                <a:cs typeface="Liberation Sans Narrow"/>
              </a:rPr>
              <a:t>items, integrate </a:t>
            </a:r>
            <a:r>
              <a:rPr sz="2000" b="1" dirty="0">
                <a:latin typeface="Liberation Sans Narrow"/>
                <a:cs typeface="Liberation Sans Narrow"/>
              </a:rPr>
              <a:t>them into </a:t>
            </a:r>
            <a:r>
              <a:rPr sz="2000" b="1" spc="-5" dirty="0">
                <a:latin typeface="Liberation Sans Narrow"/>
                <a:cs typeface="Liberation Sans Narrow"/>
              </a:rPr>
              <a:t>architectures, and</a:t>
            </a:r>
            <a:r>
              <a:rPr sz="2000" b="1" spc="-200" dirty="0">
                <a:latin typeface="Liberation Sans Narrow"/>
                <a:cs typeface="Liberation Sans Narrow"/>
              </a:rPr>
              <a:t> </a:t>
            </a:r>
            <a:r>
              <a:rPr sz="2000" b="1" spc="-5" dirty="0">
                <a:latin typeface="Liberation Sans Narrow"/>
                <a:cs typeface="Liberation Sans Narrow"/>
              </a:rPr>
              <a:t>write </a:t>
            </a:r>
            <a:r>
              <a:rPr sz="2000" b="1" dirty="0">
                <a:latin typeface="Liberation Sans Narrow"/>
                <a:cs typeface="Liberation Sans Narrow"/>
              </a:rPr>
              <a:t>them into</a:t>
            </a:r>
            <a:r>
              <a:rPr sz="2000" b="1" spc="-55" dirty="0">
                <a:latin typeface="Liberation Sans Narrow"/>
                <a:cs typeface="Liberation Sans Narrow"/>
              </a:rPr>
              <a:t> </a:t>
            </a:r>
            <a:r>
              <a:rPr sz="2000" b="1" dirty="0">
                <a:latin typeface="Liberation Sans Narrow"/>
                <a:cs typeface="Liberation Sans Narrow"/>
              </a:rPr>
              <a:t>RFPs</a:t>
            </a:r>
            <a:endParaRPr sz="2000" dirty="0">
              <a:latin typeface="Liberation Sans Narrow"/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023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8488" y="91186"/>
            <a:ext cx="232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1CD22"/>
                </a:solidFill>
                <a:latin typeface="Arial"/>
                <a:cs typeface="Arial"/>
              </a:rPr>
              <a:t>| </a:t>
            </a:r>
            <a:r>
              <a:rPr sz="1000" spc="-5" dirty="0">
                <a:solidFill>
                  <a:srgbClr val="7E7E7E"/>
                </a:solidFill>
                <a:latin typeface="Arial"/>
                <a:cs typeface="Arial"/>
              </a:rPr>
              <a:t>3</a:t>
            </a:r>
            <a:r>
              <a:rPr sz="1000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C1CD22"/>
                </a:solidFill>
                <a:latin typeface="Arial"/>
                <a:cs typeface="Arial"/>
              </a:rPr>
              <a:t>|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350" y="354712"/>
            <a:ext cx="75723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Bottom Line</a:t>
            </a:r>
            <a:r>
              <a:rPr spc="-110" dirty="0"/>
              <a:t> </a:t>
            </a:r>
            <a:r>
              <a:rPr dirty="0"/>
              <a:t>Upfront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81050" y="1045286"/>
            <a:ext cx="10515600" cy="435133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71500" indent="-307975">
              <a:lnSpc>
                <a:spcPct val="100000"/>
              </a:lnSpc>
              <a:spcBef>
                <a:spcPts val="600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571500" algn="l"/>
                <a:tab pos="572135" algn="l"/>
              </a:tabLst>
            </a:pPr>
            <a:r>
              <a:rPr spc="-5" dirty="0"/>
              <a:t>DevSecOps </a:t>
            </a:r>
            <a:r>
              <a:rPr spc="-30" dirty="0"/>
              <a:t>Value</a:t>
            </a:r>
            <a:r>
              <a:rPr spc="15" dirty="0"/>
              <a:t> </a:t>
            </a:r>
            <a:r>
              <a:rPr spc="-5" dirty="0"/>
              <a:t>Proposition</a:t>
            </a:r>
          </a:p>
          <a:p>
            <a:pPr marL="949325" lvl="1" indent="-303530">
              <a:lnSpc>
                <a:spcPts val="2735"/>
              </a:lnSpc>
              <a:spcBef>
                <a:spcPts val="505"/>
              </a:spcBef>
              <a:buClr>
                <a:srgbClr val="005F9E"/>
              </a:buClr>
              <a:buChar char="–"/>
              <a:tabLst>
                <a:tab pos="949325" algn="l"/>
                <a:tab pos="949960" algn="l"/>
                <a:tab pos="10359390" algn="l"/>
              </a:tabLst>
            </a:pPr>
            <a:r>
              <a:rPr sz="2400" spc="-5" dirty="0">
                <a:latin typeface="Arial"/>
                <a:cs typeface="Arial"/>
              </a:rPr>
              <a:t>Programs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realize significant value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2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implementing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DevSecOps.	But,</a:t>
            </a:r>
            <a:endParaRPr sz="2400" dirty="0">
              <a:latin typeface="Arial"/>
              <a:cs typeface="Arial"/>
            </a:endParaRPr>
          </a:p>
          <a:p>
            <a:pPr marL="949325">
              <a:lnSpc>
                <a:spcPts val="2735"/>
              </a:lnSpc>
            </a:pPr>
            <a:r>
              <a:rPr b="0" spc="-5" dirty="0">
                <a:latin typeface="Arial"/>
                <a:cs typeface="Arial"/>
              </a:rPr>
              <a:t>testing and </a:t>
            </a:r>
            <a:r>
              <a:rPr b="0" dirty="0">
                <a:latin typeface="Arial"/>
                <a:cs typeface="Arial"/>
              </a:rPr>
              <a:t>security </a:t>
            </a:r>
            <a:r>
              <a:rPr b="0" spc="-5" dirty="0">
                <a:latin typeface="Arial"/>
                <a:cs typeface="Arial"/>
              </a:rPr>
              <a:t>should </a:t>
            </a:r>
            <a:r>
              <a:rPr b="0" dirty="0">
                <a:latin typeface="Arial"/>
                <a:cs typeface="Arial"/>
              </a:rPr>
              <a:t>not </a:t>
            </a:r>
            <a:r>
              <a:rPr b="0" spc="-5" dirty="0">
                <a:latin typeface="Arial"/>
                <a:cs typeface="Arial"/>
              </a:rPr>
              <a:t>be</a:t>
            </a:r>
            <a:r>
              <a:rPr b="0" spc="2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sacrificed</a:t>
            </a:r>
          </a:p>
          <a:p>
            <a:pPr marL="571500" indent="-307975">
              <a:lnSpc>
                <a:spcPct val="100000"/>
              </a:lnSpc>
              <a:spcBef>
                <a:spcPts val="515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571500" algn="l"/>
                <a:tab pos="572135" algn="l"/>
              </a:tabLst>
            </a:pPr>
            <a:r>
              <a:rPr dirty="0"/>
              <a:t>Shift</a:t>
            </a:r>
            <a:r>
              <a:rPr spc="-20" dirty="0"/>
              <a:t> </a:t>
            </a:r>
            <a:r>
              <a:rPr dirty="0"/>
              <a:t>Left</a:t>
            </a:r>
          </a:p>
          <a:p>
            <a:pPr marL="949325" marR="5080" lvl="1" indent="-303530">
              <a:lnSpc>
                <a:spcPts val="2590"/>
              </a:lnSpc>
              <a:spcBef>
                <a:spcPts val="844"/>
              </a:spcBef>
              <a:buClr>
                <a:srgbClr val="005F9E"/>
              </a:buClr>
              <a:buChar char="–"/>
              <a:tabLst>
                <a:tab pos="949325" algn="l"/>
                <a:tab pos="949960" algn="l"/>
              </a:tabLst>
            </a:pPr>
            <a:r>
              <a:rPr sz="2400" spc="-5" dirty="0">
                <a:latin typeface="Arial"/>
                <a:cs typeface="Arial"/>
              </a:rPr>
              <a:t>Programs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truly </a:t>
            </a:r>
            <a:r>
              <a:rPr sz="2400" dirty="0">
                <a:latin typeface="Arial"/>
                <a:cs typeface="Arial"/>
              </a:rPr>
              <a:t>shift </a:t>
            </a:r>
            <a:r>
              <a:rPr sz="2400" spc="-5" dirty="0">
                <a:latin typeface="Arial"/>
                <a:cs typeface="Arial"/>
              </a:rPr>
              <a:t>Security and </a:t>
            </a:r>
            <a:r>
              <a:rPr sz="2400" spc="-70" dirty="0">
                <a:latin typeface="Arial"/>
                <a:cs typeface="Arial"/>
              </a:rPr>
              <a:t>Test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left to </a:t>
            </a:r>
            <a:r>
              <a:rPr sz="2400" spc="-5" dirty="0">
                <a:latin typeface="Arial"/>
                <a:cs typeface="Arial"/>
              </a:rPr>
              <a:t>realize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cost  </a:t>
            </a:r>
            <a:r>
              <a:rPr sz="2400" spc="-5" dirty="0">
                <a:latin typeface="Arial"/>
                <a:cs typeface="Arial"/>
              </a:rPr>
              <a:t>savings</a:t>
            </a:r>
            <a:endParaRPr sz="2400" dirty="0">
              <a:latin typeface="Arial"/>
              <a:cs typeface="Arial"/>
            </a:endParaRPr>
          </a:p>
          <a:p>
            <a:pPr marL="571500" indent="-307975">
              <a:lnSpc>
                <a:spcPct val="100000"/>
              </a:lnSpc>
              <a:spcBef>
                <a:spcPts val="470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571500" algn="l"/>
                <a:tab pos="572135" algn="l"/>
              </a:tabLst>
            </a:pPr>
            <a:r>
              <a:rPr spc="-5" dirty="0"/>
              <a:t>Agile </a:t>
            </a:r>
            <a:r>
              <a:rPr dirty="0"/>
              <a:t>and </a:t>
            </a:r>
            <a:r>
              <a:rPr spc="-5" dirty="0"/>
              <a:t>DevSecOps </a:t>
            </a:r>
            <a:r>
              <a:rPr dirty="0"/>
              <a:t>go</a:t>
            </a:r>
            <a:r>
              <a:rPr spc="-10" dirty="0"/>
              <a:t> </a:t>
            </a:r>
            <a:r>
              <a:rPr dirty="0"/>
              <a:t>together</a:t>
            </a:r>
          </a:p>
          <a:p>
            <a:pPr marL="949325" marR="790575" lvl="1" indent="-303530">
              <a:lnSpc>
                <a:spcPts val="2590"/>
              </a:lnSpc>
              <a:spcBef>
                <a:spcPts val="845"/>
              </a:spcBef>
              <a:buClr>
                <a:srgbClr val="005F9E"/>
              </a:buClr>
              <a:buChar char="–"/>
              <a:tabLst>
                <a:tab pos="949325" algn="l"/>
                <a:tab pos="949960" algn="l"/>
                <a:tab pos="8726170" algn="l"/>
              </a:tabLst>
            </a:pPr>
            <a:r>
              <a:rPr sz="2400" spc="-5" dirty="0">
                <a:latin typeface="Arial"/>
                <a:cs typeface="Arial"/>
              </a:rPr>
              <a:t>DevSecOps must be </a:t>
            </a:r>
            <a:r>
              <a:rPr sz="2400" dirty="0">
                <a:latin typeface="Arial"/>
                <a:cs typeface="Arial"/>
              </a:rPr>
              <a:t>fed </a:t>
            </a:r>
            <a:r>
              <a:rPr sz="2400" spc="-1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Agile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software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development.	Security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  </a:t>
            </a:r>
            <a:r>
              <a:rPr sz="2400" dirty="0">
                <a:latin typeface="Arial"/>
                <a:cs typeface="Arial"/>
              </a:rPr>
              <a:t>stories must be part of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sprint</a:t>
            </a:r>
            <a:endParaRPr sz="2400" dirty="0">
              <a:latin typeface="Arial"/>
              <a:cs typeface="Arial"/>
            </a:endParaRPr>
          </a:p>
          <a:p>
            <a:pPr marL="571500" indent="-307975">
              <a:lnSpc>
                <a:spcPct val="100000"/>
              </a:lnSpc>
              <a:spcBef>
                <a:spcPts val="480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571500" algn="l"/>
                <a:tab pos="572135" algn="l"/>
              </a:tabLst>
            </a:pPr>
            <a:r>
              <a:rPr spc="-5" dirty="0"/>
              <a:t>Automation </a:t>
            </a:r>
            <a:r>
              <a:rPr dirty="0"/>
              <a:t>is</a:t>
            </a:r>
            <a:r>
              <a:rPr spc="-10" dirty="0"/>
              <a:t> </a:t>
            </a:r>
            <a:r>
              <a:rPr spc="-5" dirty="0"/>
              <a:t>key</a:t>
            </a:r>
          </a:p>
          <a:p>
            <a:pPr marL="949325" marR="280035" lvl="1" indent="-303530">
              <a:lnSpc>
                <a:spcPts val="2590"/>
              </a:lnSpc>
              <a:spcBef>
                <a:spcPts val="830"/>
              </a:spcBef>
              <a:buClr>
                <a:srgbClr val="005F9E"/>
              </a:buClr>
              <a:buChar char="–"/>
              <a:tabLst>
                <a:tab pos="949325" algn="l"/>
                <a:tab pos="949960" algn="l"/>
              </a:tabLst>
            </a:pPr>
            <a:r>
              <a:rPr sz="2400" spc="-5" dirty="0">
                <a:latin typeface="Arial"/>
                <a:cs typeface="Arial"/>
              </a:rPr>
              <a:t>Security and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automation can reduce delivery </a:t>
            </a:r>
            <a:r>
              <a:rPr sz="2400" dirty="0">
                <a:latin typeface="Arial"/>
                <a:cs typeface="Arial"/>
              </a:rPr>
              <a:t>time, </a:t>
            </a:r>
            <a:r>
              <a:rPr sz="2400" spc="-5" dirty="0">
                <a:latin typeface="Arial"/>
                <a:cs typeface="Arial"/>
              </a:rPr>
              <a:t>improve quality and  </a:t>
            </a:r>
            <a:r>
              <a:rPr sz="2400" spc="-20" dirty="0">
                <a:latin typeface="Arial"/>
                <a:cs typeface="Arial"/>
              </a:rPr>
              <a:t>security, </a:t>
            </a:r>
            <a:r>
              <a:rPr sz="2400" spc="-5" dirty="0">
                <a:latin typeface="Arial"/>
                <a:cs typeface="Arial"/>
              </a:rPr>
              <a:t>and eliminate human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159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C8B1D509-9043-4B3A-8DE3-3CD21461E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50" y="359385"/>
            <a:ext cx="25431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</a:t>
            </a:r>
            <a:r>
              <a:rPr spc="-15" dirty="0"/>
              <a:t>n</a:t>
            </a:r>
            <a:r>
              <a:rPr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6627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B14BE24B-0F30-4933-8AEE-47EBCDD44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50" y="359385"/>
            <a:ext cx="75088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Test </a:t>
            </a:r>
            <a:r>
              <a:rPr spc="-5" dirty="0"/>
              <a:t>Oversight </a:t>
            </a:r>
            <a:r>
              <a:rPr dirty="0"/>
              <a:t>Influence</a:t>
            </a:r>
            <a:r>
              <a:rPr spc="-190" dirty="0"/>
              <a:t> </a:t>
            </a:r>
            <a:r>
              <a:rPr dirty="0"/>
              <a:t>Areas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620E6BF-499A-444D-9045-262CE0FB9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83383"/>
              </p:ext>
            </p:extLst>
          </p:nvPr>
        </p:nvGraphicFramePr>
        <p:xfrm>
          <a:off x="609600" y="1365250"/>
          <a:ext cx="11236324" cy="47904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92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5" dirty="0"/>
                        <a:t>Type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Artifacts to</a:t>
                      </a:r>
                      <a:r>
                        <a:rPr sz="1400" spc="-40" dirty="0"/>
                        <a:t> </a:t>
                      </a:r>
                      <a:r>
                        <a:rPr sz="1400" spc="-5" dirty="0"/>
                        <a:t>Influence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Proactive</a:t>
                      </a:r>
                      <a:r>
                        <a:rPr sz="1400" spc="-35" dirty="0"/>
                        <a:t> </a:t>
                      </a:r>
                      <a:r>
                        <a:rPr sz="1400" dirty="0"/>
                        <a:t>Measures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/>
                        <a:t>Input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 marR="4203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Acquisition </a:t>
                      </a:r>
                      <a:r>
                        <a:rPr sz="1400" spc="-20" dirty="0"/>
                        <a:t>Strategy, </a:t>
                      </a:r>
                      <a:r>
                        <a:rPr sz="1400" spc="-5" dirty="0"/>
                        <a:t>SOW  </a:t>
                      </a:r>
                      <a:r>
                        <a:rPr sz="1400" spc="-20" dirty="0"/>
                        <a:t>Technical </a:t>
                      </a:r>
                      <a:r>
                        <a:rPr sz="1400" spc="-10" dirty="0"/>
                        <a:t>Requirements,  Program</a:t>
                      </a:r>
                      <a:r>
                        <a:rPr sz="1400" spc="-30" dirty="0"/>
                        <a:t> </a:t>
                      </a:r>
                      <a:r>
                        <a:rPr sz="1400" spc="-5" dirty="0"/>
                        <a:t>TEMP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05740" marR="395605" indent="-114300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Acquisition</a:t>
                      </a:r>
                      <a:r>
                        <a:rPr sz="1400" spc="-5" dirty="0"/>
                        <a:t>. Develop </a:t>
                      </a:r>
                      <a:r>
                        <a:rPr sz="1400" dirty="0"/>
                        <a:t>and </a:t>
                      </a:r>
                      <a:r>
                        <a:rPr sz="1400" spc="-10" dirty="0"/>
                        <a:t>communicate </a:t>
                      </a:r>
                      <a:r>
                        <a:rPr sz="1400" spc="-5" dirty="0"/>
                        <a:t>the </a:t>
                      </a:r>
                      <a:r>
                        <a:rPr sz="1400" spc="-35" dirty="0"/>
                        <a:t>Test </a:t>
                      </a:r>
                      <a:r>
                        <a:rPr sz="1400" spc="-10" dirty="0"/>
                        <a:t>Strategy </a:t>
                      </a:r>
                      <a:r>
                        <a:rPr sz="1400" spc="-5" dirty="0"/>
                        <a:t>(including security </a:t>
                      </a:r>
                      <a:r>
                        <a:rPr sz="1400" spc="-10" dirty="0"/>
                        <a:t>test </a:t>
                      </a:r>
                      <a:r>
                        <a:rPr sz="1400" spc="-5" dirty="0"/>
                        <a:t>activities), including:  </a:t>
                      </a:r>
                      <a:r>
                        <a:rPr sz="1400" dirty="0"/>
                        <a:t>major </a:t>
                      </a:r>
                      <a:r>
                        <a:rPr sz="1400" spc="-10" dirty="0"/>
                        <a:t>test events, </a:t>
                      </a:r>
                      <a:r>
                        <a:rPr sz="1400" spc="-5" dirty="0"/>
                        <a:t>automation </a:t>
                      </a:r>
                      <a:r>
                        <a:rPr sz="1400" spc="-10" dirty="0"/>
                        <a:t>strategy </a:t>
                      </a:r>
                      <a:r>
                        <a:rPr sz="1400" spc="-5" dirty="0"/>
                        <a:t>and </a:t>
                      </a:r>
                      <a:r>
                        <a:rPr sz="1400" spc="-10" dirty="0"/>
                        <a:t>requirements </a:t>
                      </a:r>
                      <a:r>
                        <a:rPr sz="1400" dirty="0"/>
                        <a:t>(e.g., </a:t>
                      </a:r>
                      <a:r>
                        <a:rPr sz="1400" spc="-5" dirty="0"/>
                        <a:t>needed tools </a:t>
                      </a:r>
                      <a:r>
                        <a:rPr sz="1400" dirty="0"/>
                        <a:t>/ </a:t>
                      </a:r>
                      <a:r>
                        <a:rPr sz="1400" spc="-10" dirty="0"/>
                        <a:t>standards), required  </a:t>
                      </a:r>
                      <a:r>
                        <a:rPr sz="1400" spc="-5" dirty="0"/>
                        <a:t>access </a:t>
                      </a:r>
                      <a:r>
                        <a:rPr sz="1400" spc="-10" dirty="0"/>
                        <a:t>to </a:t>
                      </a:r>
                      <a:r>
                        <a:rPr sz="1400" spc="-20" dirty="0"/>
                        <a:t>Dev/Test </a:t>
                      </a:r>
                      <a:r>
                        <a:rPr sz="1400" spc="-10" dirty="0"/>
                        <a:t>environments, </a:t>
                      </a:r>
                      <a:r>
                        <a:rPr sz="1400" spc="-5" dirty="0"/>
                        <a:t>plan </a:t>
                      </a:r>
                      <a:r>
                        <a:rPr sz="1400" spc="-10" dirty="0"/>
                        <a:t>for test</a:t>
                      </a:r>
                      <a:r>
                        <a:rPr sz="1400" spc="45" dirty="0"/>
                        <a:t> </a:t>
                      </a:r>
                      <a:r>
                        <a:rPr sz="1400" spc="-10" dirty="0"/>
                        <a:t>data</a:t>
                      </a:r>
                      <a:endParaRPr sz="1400"/>
                    </a:p>
                    <a:p>
                      <a:pPr marL="205740" indent="-1149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Required </a:t>
                      </a:r>
                      <a:r>
                        <a:rPr sz="1400" u="sng" spc="-3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Test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Artifacts</a:t>
                      </a:r>
                      <a:r>
                        <a:rPr sz="1400" spc="-5" dirty="0"/>
                        <a:t>. Ensuring the </a:t>
                      </a:r>
                      <a:r>
                        <a:rPr sz="1400" spc="-10" dirty="0"/>
                        <a:t>contract(s) mandates test </a:t>
                      </a:r>
                      <a:r>
                        <a:rPr sz="1400" spc="-5" dirty="0"/>
                        <a:t>plans, </a:t>
                      </a:r>
                      <a:r>
                        <a:rPr sz="1400" spc="-10" dirty="0"/>
                        <a:t>test </a:t>
                      </a:r>
                      <a:r>
                        <a:rPr sz="1400" spc="-5" dirty="0"/>
                        <a:t>cases, </a:t>
                      </a:r>
                      <a:r>
                        <a:rPr sz="1400" spc="-10" dirty="0"/>
                        <a:t>test </a:t>
                      </a:r>
                      <a:r>
                        <a:rPr sz="1400" spc="-5" dirty="0"/>
                        <a:t>reports,</a:t>
                      </a:r>
                      <a:r>
                        <a:rPr sz="1400" spc="295" dirty="0"/>
                        <a:t> </a:t>
                      </a:r>
                      <a:r>
                        <a:rPr sz="1400" spc="-5" dirty="0"/>
                        <a:t>traceability</a:t>
                      </a:r>
                      <a:endParaRPr sz="1400"/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/>
                        <a:t>matrices, </a:t>
                      </a:r>
                      <a:r>
                        <a:rPr sz="1400" spc="-10" dirty="0"/>
                        <a:t>shared </a:t>
                      </a:r>
                      <a:r>
                        <a:rPr sz="1400" dirty="0"/>
                        <a:t>with </a:t>
                      </a:r>
                      <a:r>
                        <a:rPr sz="1400" spc="-5" dirty="0"/>
                        <a:t>the </a:t>
                      </a:r>
                      <a:r>
                        <a:rPr sz="1400" dirty="0"/>
                        <a:t>govt. </a:t>
                      </a:r>
                      <a:r>
                        <a:rPr sz="1400" spc="-5" dirty="0"/>
                        <a:t>Formats, </a:t>
                      </a:r>
                      <a:r>
                        <a:rPr sz="1400" dirty="0"/>
                        <a:t>ability </a:t>
                      </a:r>
                      <a:r>
                        <a:rPr sz="1400" spc="-10" dirty="0"/>
                        <a:t>to comment are</a:t>
                      </a:r>
                      <a:r>
                        <a:rPr sz="1400" spc="10" dirty="0"/>
                        <a:t> </a:t>
                      </a:r>
                      <a:r>
                        <a:rPr sz="1400" spc="-5" dirty="0"/>
                        <a:t>important</a:t>
                      </a:r>
                      <a:endParaRPr sz="1400"/>
                    </a:p>
                    <a:p>
                      <a:pPr marL="205740" marR="567690" indent="-1143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2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Testability</a:t>
                      </a:r>
                      <a:r>
                        <a:rPr sz="1400" spc="-20" dirty="0"/>
                        <a:t>. </a:t>
                      </a:r>
                      <a:r>
                        <a:rPr sz="1400" spc="-10" dirty="0"/>
                        <a:t>Requirement for </a:t>
                      </a:r>
                      <a:r>
                        <a:rPr sz="1400" spc="-5" dirty="0"/>
                        <a:t>testability of contractor-derived </a:t>
                      </a:r>
                      <a:r>
                        <a:rPr sz="1400" spc="-10" dirty="0"/>
                        <a:t>requirements, testable code </a:t>
                      </a:r>
                      <a:r>
                        <a:rPr sz="1400" spc="-5" dirty="0"/>
                        <a:t>including  security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1440" marR="219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Pre-  D</a:t>
                      </a:r>
                      <a:r>
                        <a:rPr sz="1400" spc="-10" dirty="0"/>
                        <a:t>e</a:t>
                      </a:r>
                      <a:r>
                        <a:rPr sz="1400" spc="-20" dirty="0"/>
                        <a:t>v</a:t>
                      </a:r>
                      <a:r>
                        <a:rPr sz="1400" spc="-5" dirty="0"/>
                        <a:t>e</a:t>
                      </a:r>
                      <a:r>
                        <a:rPr sz="1400" dirty="0"/>
                        <a:t>lop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1440" marR="1733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/>
                        <a:t>Architecture, </a:t>
                      </a:r>
                      <a:r>
                        <a:rPr sz="1400" dirty="0"/>
                        <a:t>Use Cases,  </a:t>
                      </a:r>
                      <a:r>
                        <a:rPr sz="1400" spc="-5" dirty="0"/>
                        <a:t>Scenarios,</a:t>
                      </a:r>
                      <a:r>
                        <a:rPr sz="1400" spc="-60" dirty="0"/>
                        <a:t> </a:t>
                      </a:r>
                      <a:r>
                        <a:rPr sz="1400" spc="-5" dirty="0"/>
                        <a:t>System/Functional  </a:t>
                      </a:r>
                      <a:r>
                        <a:rPr sz="1400" spc="-10" dirty="0"/>
                        <a:t>Requirements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05740" indent="-114935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Interfaces</a:t>
                      </a:r>
                      <a:r>
                        <a:rPr sz="1400" spc="-10" dirty="0"/>
                        <a:t>. Understand </a:t>
                      </a:r>
                      <a:r>
                        <a:rPr sz="1400" spc="-5" dirty="0"/>
                        <a:t>and define interfaces, both internal and external</a:t>
                      </a:r>
                      <a:r>
                        <a:rPr sz="1400" spc="80" dirty="0"/>
                        <a:t> </a:t>
                      </a:r>
                      <a:r>
                        <a:rPr sz="1400" spc="-10" dirty="0"/>
                        <a:t>systems</a:t>
                      </a:r>
                      <a:endParaRPr sz="1400"/>
                    </a:p>
                    <a:p>
                      <a:pPr marL="205740" marR="853440" indent="-1143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3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Test 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Environment</a:t>
                      </a:r>
                      <a:r>
                        <a:rPr sz="1400" spc="-10" dirty="0"/>
                        <a:t>. </a:t>
                      </a:r>
                      <a:r>
                        <a:rPr sz="1400" spc="-60" dirty="0"/>
                        <a:t>To </a:t>
                      </a:r>
                      <a:r>
                        <a:rPr sz="1400" spc="-5" dirty="0"/>
                        <a:t>model </a:t>
                      </a:r>
                      <a:r>
                        <a:rPr sz="1400" dirty="0"/>
                        <a:t>/ </a:t>
                      </a:r>
                      <a:r>
                        <a:rPr sz="1400" spc="-5" dirty="0"/>
                        <a:t>influence the </a:t>
                      </a:r>
                      <a:r>
                        <a:rPr sz="1400" spc="-10" dirty="0"/>
                        <a:t>test environment to </a:t>
                      </a:r>
                      <a:r>
                        <a:rPr sz="1400" spc="-5" dirty="0"/>
                        <a:t>closely mirror production (and  development)</a:t>
                      </a:r>
                      <a:endParaRPr sz="1400"/>
                    </a:p>
                    <a:p>
                      <a:pPr marL="205740" indent="-1149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3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Test 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Data</a:t>
                      </a:r>
                      <a:r>
                        <a:rPr sz="1400" spc="-10" dirty="0"/>
                        <a:t>. </a:t>
                      </a:r>
                      <a:r>
                        <a:rPr sz="1400" spc="-5" dirty="0"/>
                        <a:t>Identify </a:t>
                      </a:r>
                      <a:r>
                        <a:rPr sz="1400" spc="-10" dirty="0"/>
                        <a:t>test data </a:t>
                      </a:r>
                      <a:r>
                        <a:rPr sz="1400" spc="-5" dirty="0"/>
                        <a:t>sources and </a:t>
                      </a:r>
                      <a:r>
                        <a:rPr sz="1400" dirty="0"/>
                        <a:t>ability </a:t>
                      </a:r>
                      <a:r>
                        <a:rPr sz="1400" spc="-10" dirty="0"/>
                        <a:t>to </a:t>
                      </a:r>
                      <a:r>
                        <a:rPr sz="1400" spc="-5" dirty="0"/>
                        <a:t>access (or emulate); security use</a:t>
                      </a:r>
                      <a:r>
                        <a:rPr sz="1400" spc="155" dirty="0"/>
                        <a:t> </a:t>
                      </a:r>
                      <a:r>
                        <a:rPr sz="1400" spc="-5" dirty="0"/>
                        <a:t>cases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39">
                <a:tc>
                  <a:txBody>
                    <a:bodyPr/>
                    <a:lstStyle/>
                    <a:p>
                      <a:pPr marL="91440" marR="220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/>
                        <a:t>During-  </a:t>
                      </a:r>
                      <a:r>
                        <a:rPr sz="1400" spc="-5" dirty="0"/>
                        <a:t>D</a:t>
                      </a:r>
                      <a:r>
                        <a:rPr sz="1400" spc="-10" dirty="0"/>
                        <a:t>e</a:t>
                      </a:r>
                      <a:r>
                        <a:rPr sz="1400" spc="-20" dirty="0"/>
                        <a:t>v</a:t>
                      </a:r>
                      <a:r>
                        <a:rPr sz="1400" spc="-5" dirty="0"/>
                        <a:t>e</a:t>
                      </a:r>
                      <a:r>
                        <a:rPr sz="1400" dirty="0"/>
                        <a:t>lop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1440" marR="396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Design Specs, Demos, </a:t>
                      </a:r>
                      <a:r>
                        <a:rPr sz="1400" spc="-35" dirty="0"/>
                        <a:t>Test  </a:t>
                      </a:r>
                      <a:r>
                        <a:rPr sz="1400" spc="-10" dirty="0"/>
                        <a:t>Events, </a:t>
                      </a:r>
                      <a:r>
                        <a:rPr sz="1400" spc="-35" dirty="0"/>
                        <a:t>Test</a:t>
                      </a:r>
                      <a:r>
                        <a:rPr sz="1400" spc="5" dirty="0"/>
                        <a:t> </a:t>
                      </a:r>
                      <a:r>
                        <a:rPr sz="1400" dirty="0"/>
                        <a:t>Cases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205740" marR="349250" indent="-11430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New 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Interfaces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and 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Data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Sources</a:t>
                      </a:r>
                      <a:r>
                        <a:rPr sz="1400" spc="-5" dirty="0"/>
                        <a:t>. What </a:t>
                      </a:r>
                      <a:r>
                        <a:rPr sz="1400" dirty="0"/>
                        <a:t>is </a:t>
                      </a:r>
                      <a:r>
                        <a:rPr sz="1400" spc="-5" dirty="0"/>
                        <a:t>the developer changing? </a:t>
                      </a:r>
                      <a:r>
                        <a:rPr sz="1400" spc="-10" dirty="0"/>
                        <a:t>Understand </a:t>
                      </a:r>
                      <a:r>
                        <a:rPr sz="1400" spc="-5" dirty="0"/>
                        <a:t>how the developer </a:t>
                      </a:r>
                      <a:r>
                        <a:rPr sz="1400" dirty="0"/>
                        <a:t>is  deriving </a:t>
                      </a:r>
                      <a:r>
                        <a:rPr sz="1400" spc="-10" dirty="0"/>
                        <a:t>requirements, </a:t>
                      </a:r>
                      <a:r>
                        <a:rPr sz="1400" spc="-5" dirty="0"/>
                        <a:t>interfaces, </a:t>
                      </a:r>
                      <a:r>
                        <a:rPr sz="1400" dirty="0"/>
                        <a:t>and</a:t>
                      </a:r>
                      <a:r>
                        <a:rPr sz="1400" spc="35" dirty="0"/>
                        <a:t> </a:t>
                      </a:r>
                      <a:r>
                        <a:rPr sz="1400" spc="-5" dirty="0"/>
                        <a:t>functionality</a:t>
                      </a:r>
                      <a:endParaRPr sz="1400"/>
                    </a:p>
                    <a:p>
                      <a:pPr marL="205740" indent="-1149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2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Traceability</a:t>
                      </a:r>
                      <a:r>
                        <a:rPr sz="1400" spc="-20" dirty="0"/>
                        <a:t>. </a:t>
                      </a:r>
                      <a:r>
                        <a:rPr sz="1400" spc="-5" dirty="0"/>
                        <a:t>Do the </a:t>
                      </a:r>
                      <a:r>
                        <a:rPr sz="1400" spc="-10" dirty="0"/>
                        <a:t>developer’s </a:t>
                      </a:r>
                      <a:r>
                        <a:rPr sz="1400" spc="-5" dirty="0"/>
                        <a:t>changes </a:t>
                      </a:r>
                      <a:r>
                        <a:rPr sz="1400" dirty="0"/>
                        <a:t>align </a:t>
                      </a:r>
                      <a:r>
                        <a:rPr sz="1400" spc="-10" dirty="0"/>
                        <a:t>to </a:t>
                      </a:r>
                      <a:r>
                        <a:rPr sz="1400" spc="-5" dirty="0"/>
                        <a:t>the </a:t>
                      </a:r>
                      <a:r>
                        <a:rPr sz="1400" spc="-10" dirty="0"/>
                        <a:t>system-level requirements </a:t>
                      </a:r>
                      <a:r>
                        <a:rPr sz="1400" spc="-5" dirty="0"/>
                        <a:t>and</a:t>
                      </a:r>
                      <a:r>
                        <a:rPr sz="1400" spc="245" dirty="0"/>
                        <a:t> </a:t>
                      </a:r>
                      <a:r>
                        <a:rPr sz="1400" spc="-10" dirty="0"/>
                        <a:t>architecture?</a:t>
                      </a:r>
                      <a:endParaRPr sz="1400"/>
                    </a:p>
                    <a:p>
                      <a:pPr marL="205740" indent="-1149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Observe</a:t>
                      </a:r>
                      <a:r>
                        <a:rPr sz="1400" spc="-5" dirty="0"/>
                        <a:t>. Automated testing, live </a:t>
                      </a:r>
                      <a:r>
                        <a:rPr sz="1400" spc="-10" dirty="0"/>
                        <a:t>test events </a:t>
                      </a:r>
                      <a:r>
                        <a:rPr sz="1400" dirty="0"/>
                        <a:t>/</a:t>
                      </a:r>
                      <a:r>
                        <a:rPr sz="1400" spc="45" dirty="0"/>
                        <a:t> </a:t>
                      </a:r>
                      <a:r>
                        <a:rPr sz="1400" spc="-5" dirty="0"/>
                        <a:t>demos</a:t>
                      </a:r>
                      <a:endParaRPr sz="1400"/>
                    </a:p>
                    <a:p>
                      <a:pPr marL="205740" indent="-1149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Risk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Assessment</a:t>
                      </a:r>
                      <a:r>
                        <a:rPr sz="1400" spc="-5" dirty="0"/>
                        <a:t>. Is the evolving design going </a:t>
                      </a:r>
                      <a:r>
                        <a:rPr sz="1400" spc="-10" dirty="0"/>
                        <a:t>to </a:t>
                      </a:r>
                      <a:r>
                        <a:rPr sz="1400" spc="-5" dirty="0"/>
                        <a:t>work? What </a:t>
                      </a:r>
                      <a:r>
                        <a:rPr sz="1400" spc="-10" dirty="0"/>
                        <a:t>new </a:t>
                      </a:r>
                      <a:r>
                        <a:rPr sz="1400" spc="-5" dirty="0"/>
                        <a:t>risks </a:t>
                      </a:r>
                      <a:r>
                        <a:rPr sz="1400" spc="-15" dirty="0"/>
                        <a:t>have </a:t>
                      </a:r>
                      <a:r>
                        <a:rPr sz="1400" spc="-5" dirty="0"/>
                        <a:t>been</a:t>
                      </a:r>
                      <a:r>
                        <a:rPr sz="1400" spc="114" dirty="0"/>
                        <a:t> </a:t>
                      </a:r>
                      <a:r>
                        <a:rPr sz="1400" spc="-10" dirty="0"/>
                        <a:t>introduced?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/>
                        <a:t>Output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91440" marR="5346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5" dirty="0"/>
                        <a:t>Test </a:t>
                      </a:r>
                      <a:r>
                        <a:rPr sz="1400" spc="-5" dirty="0"/>
                        <a:t>Reports, </a:t>
                      </a:r>
                      <a:r>
                        <a:rPr sz="1400" spc="-10" dirty="0"/>
                        <a:t>Working  </a:t>
                      </a:r>
                      <a:r>
                        <a:rPr sz="1400" spc="-5" dirty="0"/>
                        <a:t>Software, </a:t>
                      </a:r>
                      <a:r>
                        <a:rPr sz="1400" spc="-10" dirty="0"/>
                        <a:t>Data</a:t>
                      </a:r>
                      <a:r>
                        <a:rPr sz="1400" spc="-60" dirty="0"/>
                        <a:t> </a:t>
                      </a:r>
                      <a:r>
                        <a:rPr sz="1400" spc="-5" dirty="0"/>
                        <a:t>Model(s)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205740" marR="133985" indent="-114300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Review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of </a:t>
                      </a:r>
                      <a:r>
                        <a:rPr sz="1400" u="sng" spc="-3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Test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Outputs</a:t>
                      </a:r>
                      <a:r>
                        <a:rPr sz="1400" spc="-5" dirty="0"/>
                        <a:t>. Increased </a:t>
                      </a:r>
                      <a:r>
                        <a:rPr sz="1400" dirty="0"/>
                        <a:t>visibility </a:t>
                      </a:r>
                      <a:r>
                        <a:rPr sz="1400" spc="-10" dirty="0"/>
                        <a:t>to stakeholders </a:t>
                      </a:r>
                      <a:r>
                        <a:rPr sz="1400" spc="-5" dirty="0"/>
                        <a:t>of metrics </a:t>
                      </a:r>
                      <a:r>
                        <a:rPr sz="1400" spc="-10" dirty="0"/>
                        <a:t>around </a:t>
                      </a:r>
                      <a:r>
                        <a:rPr sz="1400" spc="-5" dirty="0"/>
                        <a:t>tests </a:t>
                      </a:r>
                      <a:r>
                        <a:rPr sz="1400" spc="-10" dirty="0"/>
                        <a:t>(automated test suite  </a:t>
                      </a:r>
                      <a:r>
                        <a:rPr sz="1400" dirty="0"/>
                        <a:t>vs </a:t>
                      </a:r>
                      <a:r>
                        <a:rPr sz="1400" spc="-5" dirty="0"/>
                        <a:t>manual </a:t>
                      </a:r>
                      <a:r>
                        <a:rPr sz="1400" spc="-10" dirty="0"/>
                        <a:t>test </a:t>
                      </a:r>
                      <a:r>
                        <a:rPr sz="1400" dirty="0"/>
                        <a:t>time, </a:t>
                      </a:r>
                      <a:r>
                        <a:rPr sz="1400" spc="-10" dirty="0"/>
                        <a:t>code coverage,</a:t>
                      </a:r>
                      <a:r>
                        <a:rPr sz="1400" spc="-15" dirty="0"/>
                        <a:t> </a:t>
                      </a:r>
                      <a:r>
                        <a:rPr sz="1400" spc="-10" dirty="0"/>
                        <a:t>etc.)</a:t>
                      </a:r>
                      <a:endParaRPr sz="1400" dirty="0"/>
                    </a:p>
                    <a:p>
                      <a:pPr marL="205740" indent="-11493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06375" algn="l"/>
                        </a:tabLst>
                      </a:pP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Recommendations</a:t>
                      </a:r>
                      <a:r>
                        <a:rPr sz="1400" spc="-5" dirty="0"/>
                        <a:t>. </a:t>
                      </a:r>
                      <a:r>
                        <a:rPr sz="1400" dirty="0"/>
                        <a:t>How </a:t>
                      </a:r>
                      <a:r>
                        <a:rPr sz="1400" spc="-5" dirty="0"/>
                        <a:t>can we </a:t>
                      </a:r>
                      <a:r>
                        <a:rPr sz="1400" spc="-10" dirty="0"/>
                        <a:t>reduce </a:t>
                      </a:r>
                      <a:r>
                        <a:rPr sz="1400" dirty="0"/>
                        <a:t>risk </a:t>
                      </a:r>
                      <a:r>
                        <a:rPr sz="1400" spc="-5" dirty="0"/>
                        <a:t>without killing the benefits of </a:t>
                      </a:r>
                      <a:r>
                        <a:rPr sz="1400" dirty="0"/>
                        <a:t>“agility”? </a:t>
                      </a:r>
                      <a:r>
                        <a:rPr sz="1400" spc="-10" dirty="0"/>
                        <a:t>TEST</a:t>
                      </a:r>
                      <a:r>
                        <a:rPr sz="1400" spc="105" dirty="0"/>
                        <a:t> </a:t>
                      </a:r>
                      <a:r>
                        <a:rPr sz="1400" spc="-20" dirty="0"/>
                        <a:t>AUTOMATION!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6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AE23BD4-20BC-4467-B55E-B213B3753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2486" y="128057"/>
            <a:ext cx="2880614" cy="55419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lang="en-US" spc="-65" dirty="0"/>
              <a:t>Focus Areas</a:t>
            </a:r>
            <a:endParaRPr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F6EBFF09-C157-42EA-85F1-6520317C2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97687"/>
              </p:ext>
            </p:extLst>
          </p:nvPr>
        </p:nvGraphicFramePr>
        <p:xfrm>
          <a:off x="332486" y="875157"/>
          <a:ext cx="11755118" cy="585478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9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7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/>
                        <a:t>Test</a:t>
                      </a:r>
                      <a:r>
                        <a:rPr sz="1800" spc="-30" dirty="0"/>
                        <a:t> </a:t>
                      </a:r>
                      <a:r>
                        <a:rPr sz="1800" spc="-10" dirty="0"/>
                        <a:t>Level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5720" marR="457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Con</a:t>
                      </a:r>
                      <a:r>
                        <a:rPr sz="1800" spc="5" dirty="0"/>
                        <a:t>d</a:t>
                      </a:r>
                      <a:r>
                        <a:rPr sz="1800" dirty="0"/>
                        <a:t>u</a:t>
                      </a:r>
                      <a:r>
                        <a:rPr sz="1800" spc="-10" dirty="0"/>
                        <a:t>c</a:t>
                      </a:r>
                      <a:r>
                        <a:rPr sz="1800" spc="-25" dirty="0"/>
                        <a:t>t</a:t>
                      </a:r>
                      <a:r>
                        <a:rPr sz="1800" dirty="0"/>
                        <a:t>ed  </a:t>
                      </a:r>
                      <a:r>
                        <a:rPr sz="1800" spc="-15" dirty="0"/>
                        <a:t>By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5720" marR="1485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O</a:t>
                      </a:r>
                      <a:r>
                        <a:rPr sz="1800" spc="-20" dirty="0"/>
                        <a:t>v</a:t>
                      </a:r>
                      <a:r>
                        <a:rPr sz="1800" dirty="0"/>
                        <a:t>e</a:t>
                      </a:r>
                      <a:r>
                        <a:rPr sz="1800" spc="-30" dirty="0"/>
                        <a:t>r</a:t>
                      </a:r>
                      <a:r>
                        <a:rPr sz="1800" dirty="0"/>
                        <a:t>s</a:t>
                      </a:r>
                      <a:r>
                        <a:rPr sz="1800" spc="5" dirty="0"/>
                        <a:t>e</a:t>
                      </a:r>
                      <a:r>
                        <a:rPr sz="1800" spc="-10" dirty="0"/>
                        <a:t>e</a:t>
                      </a:r>
                      <a:r>
                        <a:rPr sz="1800" dirty="0"/>
                        <a:t>n  </a:t>
                      </a:r>
                      <a:r>
                        <a:rPr sz="1800" spc="-15" dirty="0"/>
                        <a:t>By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Focus</a:t>
                      </a:r>
                      <a:r>
                        <a:rPr sz="1800" spc="-45" dirty="0"/>
                        <a:t> </a:t>
                      </a:r>
                      <a:r>
                        <a:rPr sz="1800" spc="-10" dirty="0"/>
                        <a:t>Area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6355" marR="7518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Challenges </a:t>
                      </a:r>
                      <a:r>
                        <a:rPr sz="1800" dirty="0"/>
                        <a:t>(bolded </a:t>
                      </a:r>
                      <a:r>
                        <a:rPr sz="1800" spc="-10" dirty="0"/>
                        <a:t>words</a:t>
                      </a:r>
                      <a:r>
                        <a:rPr sz="1800" spc="-140" dirty="0"/>
                        <a:t> </a:t>
                      </a:r>
                      <a:r>
                        <a:rPr sz="1800" spc="-10" dirty="0"/>
                        <a:t>are  </a:t>
                      </a:r>
                      <a:r>
                        <a:rPr sz="1800" spc="-5" dirty="0"/>
                        <a:t>important)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DevSecOps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/>
                        <a:t>Unit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/>
                        <a:t>Contractor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400" dirty="0"/>
                        <a:t>App Engr Team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Code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/>
                        <a:t>Automation </a:t>
                      </a:r>
                      <a:r>
                        <a:rPr sz="1400" spc="-5" dirty="0"/>
                        <a:t>Access and</a:t>
                      </a:r>
                      <a:r>
                        <a:rPr sz="1400" spc="-60" dirty="0"/>
                        <a:t> </a:t>
                      </a:r>
                      <a:r>
                        <a:rPr sz="1400" spc="-25" dirty="0"/>
                        <a:t>Tools</a:t>
                      </a:r>
                      <a:endParaRPr sz="1400"/>
                    </a:p>
                    <a:p>
                      <a:pPr marL="46355" marR="2159000">
                        <a:lnSpc>
                          <a:spcPct val="100000"/>
                        </a:lnSpc>
                      </a:pPr>
                      <a:r>
                        <a:rPr sz="1400" spc="-35" dirty="0"/>
                        <a:t>Test </a:t>
                      </a:r>
                      <a:r>
                        <a:rPr sz="1400" dirty="0"/>
                        <a:t>Output</a:t>
                      </a:r>
                      <a:r>
                        <a:rPr sz="1400" spc="-80" dirty="0"/>
                        <a:t> </a:t>
                      </a:r>
                      <a:r>
                        <a:rPr sz="1400" dirty="0"/>
                        <a:t>Access  </a:t>
                      </a:r>
                      <a:r>
                        <a:rPr sz="1400" spc="-35" dirty="0"/>
                        <a:t>Test</a:t>
                      </a:r>
                      <a:r>
                        <a:rPr sz="1400" spc="-20" dirty="0"/>
                        <a:t> </a:t>
                      </a:r>
                      <a:r>
                        <a:rPr sz="1400" spc="-10" dirty="0"/>
                        <a:t>Traceability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63830" indent="-117475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"/>
                        <a:buChar char="•"/>
                        <a:tabLst>
                          <a:tab pos="164465" algn="l"/>
                        </a:tabLst>
                      </a:pPr>
                      <a:r>
                        <a:rPr sz="1400" spc="-10" dirty="0"/>
                        <a:t>Automate </a:t>
                      </a:r>
                      <a:r>
                        <a:rPr sz="1400" spc="-5" dirty="0"/>
                        <a:t>unit</a:t>
                      </a:r>
                      <a:r>
                        <a:rPr sz="1400" spc="5" dirty="0"/>
                        <a:t> </a:t>
                      </a:r>
                      <a:r>
                        <a:rPr sz="1400" spc="-5" dirty="0"/>
                        <a:t>tests</a:t>
                      </a:r>
                      <a:endParaRPr sz="1400"/>
                    </a:p>
                    <a:p>
                      <a:pPr marL="163830" marR="594360" indent="-11747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4465" algn="l"/>
                        </a:tabLst>
                      </a:pPr>
                      <a:r>
                        <a:rPr sz="1400" spc="-10" dirty="0"/>
                        <a:t>Any </a:t>
                      </a:r>
                      <a:r>
                        <a:rPr sz="1400" spc="-5" dirty="0"/>
                        <a:t>failed unit tests fail the DevSecOps  Pipeline</a:t>
                      </a:r>
                      <a:endParaRPr sz="1400"/>
                    </a:p>
                    <a:p>
                      <a:pPr marL="163830" indent="-11747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4465" algn="l"/>
                        </a:tabLst>
                      </a:pPr>
                      <a:r>
                        <a:rPr sz="1400" spc="-5" dirty="0"/>
                        <a:t>Development, </a:t>
                      </a:r>
                      <a:r>
                        <a:rPr sz="1400" spc="-15" dirty="0"/>
                        <a:t>security, </a:t>
                      </a:r>
                      <a:r>
                        <a:rPr sz="1400" dirty="0"/>
                        <a:t>and </a:t>
                      </a:r>
                      <a:r>
                        <a:rPr sz="1400" spc="-10" dirty="0"/>
                        <a:t>test </a:t>
                      </a:r>
                      <a:r>
                        <a:rPr sz="1400" spc="-5" dirty="0"/>
                        <a:t>work</a:t>
                      </a:r>
                      <a:r>
                        <a:rPr sz="1400" spc="20" dirty="0"/>
                        <a:t> </a:t>
                      </a:r>
                      <a:r>
                        <a:rPr sz="1400" spc="-10" dirty="0"/>
                        <a:t>together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/>
                        <a:t>Integration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/>
                        <a:t>Contractor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5720" marR="154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400" spc="-10" dirty="0"/>
                        <a:t>Dev, Test &amp; Evaluation Team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/>
                        <a:t>Interface </a:t>
                      </a:r>
                      <a:r>
                        <a:rPr sz="1400" dirty="0"/>
                        <a:t>/</a:t>
                      </a:r>
                      <a:r>
                        <a:rPr sz="1400" spc="-35" dirty="0"/>
                        <a:t> </a:t>
                      </a:r>
                      <a:r>
                        <a:rPr sz="1400" dirty="0"/>
                        <a:t>API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6355" marR="1490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Interfaces </a:t>
                      </a:r>
                      <a:r>
                        <a:rPr sz="1400" dirty="0"/>
                        <a:t>/ </a:t>
                      </a:r>
                      <a:r>
                        <a:rPr sz="1400" spc="-10" dirty="0"/>
                        <a:t>Interface</a:t>
                      </a:r>
                      <a:r>
                        <a:rPr sz="1400" spc="-110" dirty="0"/>
                        <a:t> </a:t>
                      </a:r>
                      <a:r>
                        <a:rPr sz="1400" spc="-5" dirty="0"/>
                        <a:t>Design  </a:t>
                      </a:r>
                      <a:r>
                        <a:rPr sz="1400" spc="-35" dirty="0"/>
                        <a:t>Test</a:t>
                      </a:r>
                      <a:r>
                        <a:rPr sz="1400" spc="-15" dirty="0"/>
                        <a:t> </a:t>
                      </a:r>
                      <a:r>
                        <a:rPr sz="1400" spc="-5" dirty="0"/>
                        <a:t>Environment</a:t>
                      </a:r>
                      <a:endParaRPr sz="1400"/>
                    </a:p>
                    <a:p>
                      <a:pPr marL="46355" marR="2303780">
                        <a:lnSpc>
                          <a:spcPct val="100000"/>
                        </a:lnSpc>
                      </a:pPr>
                      <a:r>
                        <a:rPr sz="1400" spc="-35" dirty="0"/>
                        <a:t>Test </a:t>
                      </a:r>
                      <a:r>
                        <a:rPr sz="1400" spc="-5" dirty="0"/>
                        <a:t>Data  External</a:t>
                      </a:r>
                      <a:r>
                        <a:rPr sz="1400" spc="-65" dirty="0"/>
                        <a:t> </a:t>
                      </a:r>
                      <a:r>
                        <a:rPr sz="1400" spc="-10" dirty="0"/>
                        <a:t>Systems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63830" indent="-117475">
                        <a:lnSpc>
                          <a:spcPct val="100000"/>
                        </a:lnSpc>
                        <a:spcBef>
                          <a:spcPts val="270"/>
                        </a:spcBef>
                        <a:buFont typeface="Arial"/>
                        <a:buChar char="•"/>
                        <a:tabLst>
                          <a:tab pos="164465" algn="l"/>
                        </a:tabLst>
                      </a:pPr>
                      <a:r>
                        <a:rPr sz="1400" dirty="0"/>
                        <a:t>User </a:t>
                      </a:r>
                      <a:r>
                        <a:rPr sz="1400" spc="-5" dirty="0"/>
                        <a:t>Stories </a:t>
                      </a:r>
                      <a:r>
                        <a:rPr sz="1400" spc="-10" dirty="0"/>
                        <a:t>are </a:t>
                      </a:r>
                      <a:r>
                        <a:rPr sz="1400" spc="-5" dirty="0"/>
                        <a:t>the </a:t>
                      </a:r>
                      <a:r>
                        <a:rPr sz="1400" spc="-10" dirty="0"/>
                        <a:t>“requirements” to</a:t>
                      </a:r>
                      <a:r>
                        <a:rPr sz="1400" spc="45" dirty="0"/>
                        <a:t> </a:t>
                      </a:r>
                      <a:r>
                        <a:rPr sz="1400" spc="-5" dirty="0"/>
                        <a:t>be</a:t>
                      </a:r>
                      <a:endParaRPr sz="1400"/>
                    </a:p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400" spc="-10" dirty="0"/>
                        <a:t>tested</a:t>
                      </a:r>
                      <a:endParaRPr sz="1400"/>
                    </a:p>
                    <a:p>
                      <a:pPr marL="163830" marR="287020" indent="-11747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4465" algn="l"/>
                        </a:tabLst>
                      </a:pPr>
                      <a:r>
                        <a:rPr sz="1400" spc="-10" dirty="0"/>
                        <a:t>Each </a:t>
                      </a:r>
                      <a:r>
                        <a:rPr sz="1400" dirty="0"/>
                        <a:t>User </a:t>
                      </a:r>
                      <a:r>
                        <a:rPr sz="1400" spc="-5" dirty="0"/>
                        <a:t>Story should </a:t>
                      </a:r>
                      <a:r>
                        <a:rPr sz="1400" spc="-15" dirty="0"/>
                        <a:t>have </a:t>
                      </a:r>
                      <a:r>
                        <a:rPr sz="1400" spc="-5" dirty="0"/>
                        <a:t>corresponding  </a:t>
                      </a:r>
                      <a:r>
                        <a:rPr sz="1400" spc="-10" dirty="0"/>
                        <a:t>automated </a:t>
                      </a:r>
                      <a:r>
                        <a:rPr sz="1400" spc="-5" dirty="0"/>
                        <a:t>tests and acceptance criteria,  including Security </a:t>
                      </a:r>
                      <a:r>
                        <a:rPr sz="1400" dirty="0"/>
                        <a:t>User</a:t>
                      </a:r>
                      <a:r>
                        <a:rPr sz="1400" spc="5" dirty="0"/>
                        <a:t> </a:t>
                      </a:r>
                      <a:r>
                        <a:rPr sz="1400" spc="-5" dirty="0"/>
                        <a:t>Stories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/>
                        <a:t>System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5720" marR="5048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/>
                        <a:t>Mis</a:t>
                      </a:r>
                      <a:r>
                        <a:rPr sz="1400" spc="5" dirty="0"/>
                        <a:t>s</a:t>
                      </a:r>
                      <a:r>
                        <a:rPr sz="1400" dirty="0"/>
                        <a:t>ion  Owner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5720" marR="476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400" dirty="0"/>
                        <a:t>Dev, Test Evaluation Team &amp; Operation, Test Evaluation Team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5720" marR="264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End-to-End  Fu</a:t>
                      </a:r>
                      <a:r>
                        <a:rPr sz="1400" spc="-10" dirty="0"/>
                        <a:t>nc</a:t>
                      </a:r>
                      <a:r>
                        <a:rPr sz="1400" dirty="0"/>
                        <a:t>tionality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6355" marR="22834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5" dirty="0"/>
                        <a:t>Test</a:t>
                      </a:r>
                      <a:r>
                        <a:rPr sz="1400" spc="-65" dirty="0"/>
                        <a:t> </a:t>
                      </a:r>
                      <a:r>
                        <a:rPr sz="1400" spc="-10" dirty="0"/>
                        <a:t>Environment  </a:t>
                      </a:r>
                      <a:r>
                        <a:rPr sz="1400" spc="-35" dirty="0"/>
                        <a:t>Test </a:t>
                      </a:r>
                      <a:r>
                        <a:rPr sz="1400" spc="-10" dirty="0"/>
                        <a:t>Data  </a:t>
                      </a:r>
                      <a:r>
                        <a:rPr sz="1400" spc="-5" dirty="0"/>
                        <a:t>External</a:t>
                      </a:r>
                      <a:r>
                        <a:rPr sz="1400" spc="-15" dirty="0"/>
                        <a:t> </a:t>
                      </a:r>
                      <a:r>
                        <a:rPr sz="1400" spc="-10" dirty="0"/>
                        <a:t>Systems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63830" marR="434340" indent="-117475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164465" algn="l"/>
                        </a:tabLst>
                      </a:pPr>
                      <a:r>
                        <a:rPr sz="1400" spc="-5" dirty="0"/>
                        <a:t>Automated user functional tests </a:t>
                      </a:r>
                      <a:r>
                        <a:rPr sz="1400" dirty="0"/>
                        <a:t>via </a:t>
                      </a:r>
                      <a:r>
                        <a:rPr sz="1400" spc="-5" dirty="0"/>
                        <a:t>tools  </a:t>
                      </a:r>
                      <a:r>
                        <a:rPr sz="1400" dirty="0"/>
                        <a:t>(e.g., </a:t>
                      </a:r>
                      <a:r>
                        <a:rPr sz="1400" spc="-35" dirty="0"/>
                        <a:t>UFT, </a:t>
                      </a:r>
                      <a:r>
                        <a:rPr sz="1400" spc="-5" dirty="0"/>
                        <a:t>Selenium, </a:t>
                      </a:r>
                      <a:r>
                        <a:rPr sz="1400" spc="-15" dirty="0"/>
                        <a:t>OWASP </a:t>
                      </a:r>
                      <a:r>
                        <a:rPr sz="1400" spc="-5" dirty="0"/>
                        <a:t>Zap</a:t>
                      </a:r>
                      <a:r>
                        <a:rPr sz="1400" spc="-15" dirty="0"/>
                        <a:t> </a:t>
                      </a:r>
                      <a:r>
                        <a:rPr sz="1400" dirty="0"/>
                        <a:t>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7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/>
                        <a:t>Acceptance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/>
                        <a:t>Operator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5720" marR="149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400" dirty="0"/>
                        <a:t>Operation Test, Evaluation Team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5720" marR="3949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E</a:t>
                      </a:r>
                      <a:r>
                        <a:rPr sz="1400" spc="-10" dirty="0"/>
                        <a:t>nd</a:t>
                      </a:r>
                      <a:r>
                        <a:rPr sz="1400" dirty="0"/>
                        <a:t>-</a:t>
                      </a:r>
                      <a:r>
                        <a:rPr sz="1400" spc="-15" dirty="0"/>
                        <a:t>t</a:t>
                      </a:r>
                      <a:r>
                        <a:rPr sz="1400" dirty="0"/>
                        <a:t>o-</a:t>
                      </a:r>
                      <a:r>
                        <a:rPr sz="1400" spc="-5" dirty="0"/>
                        <a:t>E</a:t>
                      </a:r>
                      <a:r>
                        <a:rPr sz="1400" spc="-10" dirty="0"/>
                        <a:t>n</a:t>
                      </a:r>
                      <a:r>
                        <a:rPr sz="1400" dirty="0"/>
                        <a:t>d  </a:t>
                      </a:r>
                      <a:r>
                        <a:rPr sz="1400" spc="-10" dirty="0"/>
                        <a:t>Op</a:t>
                      </a:r>
                      <a:r>
                        <a:rPr sz="1400" dirty="0"/>
                        <a:t>e</a:t>
                      </a:r>
                      <a:r>
                        <a:rPr sz="1400" spc="-25" dirty="0"/>
                        <a:t>r</a:t>
                      </a:r>
                      <a:r>
                        <a:rPr sz="1400" spc="-15" dirty="0"/>
                        <a:t>a</a:t>
                      </a:r>
                      <a:r>
                        <a:rPr sz="1400" dirty="0"/>
                        <a:t>tions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Not slowing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everything</a:t>
                      </a:r>
                      <a:r>
                        <a:rPr sz="1400" u="sng" spc="-7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down!</a:t>
                      </a:r>
                      <a:endParaRPr sz="1400"/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400" spc="-5" dirty="0"/>
                        <a:t>Timely </a:t>
                      </a:r>
                      <a:r>
                        <a:rPr sz="1400" spc="-10" dirty="0"/>
                        <a:t>Validation, Feedback </a:t>
                      </a:r>
                      <a:r>
                        <a:rPr sz="1400" spc="-5" dirty="0"/>
                        <a:t>Loop</a:t>
                      </a:r>
                      <a:r>
                        <a:rPr sz="1400" spc="40" dirty="0"/>
                        <a:t> </a:t>
                      </a:r>
                      <a:r>
                        <a:rPr sz="1400" spc="-5" dirty="0"/>
                        <a:t>Feasibility</a:t>
                      </a:r>
                      <a:endParaRPr sz="1400"/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1400" spc="-5" dirty="0"/>
                        <a:t>(what can actually be</a:t>
                      </a:r>
                      <a:r>
                        <a:rPr sz="1400" spc="10" dirty="0"/>
                        <a:t> </a:t>
                      </a:r>
                      <a:r>
                        <a:rPr sz="1400" spc="-5" dirty="0"/>
                        <a:t>changed)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63830" indent="-117475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164465" algn="l"/>
                        </a:tabLst>
                      </a:pPr>
                      <a:r>
                        <a:rPr sz="1400" spc="-5" dirty="0"/>
                        <a:t>Automated acceptance</a:t>
                      </a:r>
                      <a:r>
                        <a:rPr sz="1400" spc="5" dirty="0"/>
                        <a:t> </a:t>
                      </a:r>
                      <a:r>
                        <a:rPr sz="1400" spc="-5" dirty="0"/>
                        <a:t>tests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1928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/>
                        <a:t>Release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/>
                        <a:t>Contractor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5720" marR="149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1400" dirty="0"/>
                        <a:t>Operation Test, Evaluation Team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Deployment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Successful delivery of working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software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63830" indent="-117475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Arial"/>
                        <a:buChar char="•"/>
                        <a:tabLst>
                          <a:tab pos="164465" algn="l"/>
                        </a:tabLst>
                      </a:pPr>
                      <a:r>
                        <a:rPr sz="1400" spc="-5" dirty="0"/>
                        <a:t>Minimize manual </a:t>
                      </a:r>
                      <a:r>
                        <a:rPr sz="1400" spc="-10" dirty="0"/>
                        <a:t>system</a:t>
                      </a:r>
                      <a:r>
                        <a:rPr sz="1400" spc="-5" dirty="0"/>
                        <a:t> installation</a:t>
                      </a:r>
                      <a:endParaRPr sz="1400" dirty="0"/>
                    </a:p>
                    <a:p>
                      <a:pPr marL="163830" marR="791210" indent="-11747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164465" algn="l"/>
                        </a:tabLst>
                      </a:pPr>
                      <a:r>
                        <a:rPr sz="1400" spc="-25" dirty="0"/>
                        <a:t>Treat </a:t>
                      </a:r>
                      <a:r>
                        <a:rPr sz="1400" spc="-10" dirty="0"/>
                        <a:t>Infrastructure </a:t>
                      </a:r>
                      <a:r>
                        <a:rPr sz="1400" dirty="0"/>
                        <a:t>as </a:t>
                      </a:r>
                      <a:r>
                        <a:rPr sz="1400" spc="-5" dirty="0"/>
                        <a:t>Code </a:t>
                      </a:r>
                      <a:r>
                        <a:rPr sz="1400" dirty="0"/>
                        <a:t>and </a:t>
                      </a:r>
                      <a:r>
                        <a:rPr sz="1400" spc="-5" dirty="0"/>
                        <a:t>use  deployment</a:t>
                      </a:r>
                      <a:r>
                        <a:rPr sz="1400" spc="10" dirty="0"/>
                        <a:t> </a:t>
                      </a:r>
                      <a:r>
                        <a:rPr sz="1400" spc="-5" dirty="0"/>
                        <a:t>automation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89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F14E561-22E6-4C03-BFA3-20700EFCF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50" y="446188"/>
            <a:ext cx="10801299" cy="51744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/>
              <a:t>Continuous </a:t>
            </a:r>
            <a:r>
              <a:rPr sz="3200" spc="-5" dirty="0"/>
              <a:t>Delivery </a:t>
            </a:r>
            <a:r>
              <a:rPr sz="3200" spc="-35" dirty="0"/>
              <a:t>Testing </a:t>
            </a:r>
            <a:r>
              <a:rPr sz="3200" dirty="0"/>
              <a:t>– Software</a:t>
            </a:r>
            <a:r>
              <a:rPr sz="3200" spc="-125" dirty="0"/>
              <a:t> </a:t>
            </a:r>
            <a:r>
              <a:rPr sz="3200" dirty="0"/>
              <a:t>Release  Approaches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0ECC239C-7316-4A58-92AA-06E83A1BF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16692"/>
              </p:ext>
            </p:extLst>
          </p:nvPr>
        </p:nvGraphicFramePr>
        <p:xfrm>
          <a:off x="582129" y="1306449"/>
          <a:ext cx="11236960" cy="50712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772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Continuous Delivery </a:t>
                      </a:r>
                      <a:r>
                        <a:rPr sz="1800" spc="-50" dirty="0"/>
                        <a:t>Test</a:t>
                      </a:r>
                      <a:r>
                        <a:rPr sz="1800" spc="-80" dirty="0"/>
                        <a:t> </a:t>
                      </a:r>
                      <a:r>
                        <a:rPr sz="1800" spc="-25" dirty="0"/>
                        <a:t>Techniques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8523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dirty="0"/>
                        <a:t>Blue </a:t>
                      </a:r>
                      <a:r>
                        <a:rPr sz="1800" spc="-10" dirty="0"/>
                        <a:t>Green</a:t>
                      </a:r>
                      <a:r>
                        <a:rPr sz="1800" spc="-45" dirty="0"/>
                        <a:t> </a:t>
                      </a:r>
                      <a:r>
                        <a:rPr sz="1800" spc="-5" dirty="0"/>
                        <a:t>Deployment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/>
                        <a:t>This </a:t>
                      </a:r>
                      <a:r>
                        <a:rPr sz="1400" spc="-10" dirty="0"/>
                        <a:t>requires 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2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identical 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infrastructures</a:t>
                      </a:r>
                      <a:r>
                        <a:rPr sz="1400" spc="-10" dirty="0"/>
                        <a:t> to </a:t>
                      </a:r>
                      <a:r>
                        <a:rPr sz="1400" spc="-5" dirty="0"/>
                        <a:t>host the</a:t>
                      </a:r>
                      <a:r>
                        <a:rPr sz="1400" spc="80" dirty="0"/>
                        <a:t> </a:t>
                      </a:r>
                      <a:r>
                        <a:rPr sz="1400" spc="-5" dirty="0"/>
                        <a:t>application.</a:t>
                      </a:r>
                      <a:endParaRPr sz="1400"/>
                    </a:p>
                    <a:p>
                      <a:pPr marL="26416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4795" algn="l"/>
                        </a:tabLst>
                      </a:pPr>
                      <a:r>
                        <a:rPr sz="1400" spc="-5" dirty="0"/>
                        <a:t>Green </a:t>
                      </a:r>
                      <a:r>
                        <a:rPr sz="1400" spc="-10" dirty="0"/>
                        <a:t>environment </a:t>
                      </a:r>
                      <a:r>
                        <a:rPr sz="1400" spc="-5" dirty="0"/>
                        <a:t>runs the </a:t>
                      </a:r>
                      <a:r>
                        <a:rPr sz="1400" spc="-10" dirty="0"/>
                        <a:t>current </a:t>
                      </a:r>
                      <a:r>
                        <a:rPr sz="1400" spc="-5" dirty="0"/>
                        <a:t>version of the</a:t>
                      </a:r>
                      <a:r>
                        <a:rPr sz="1400" spc="50" dirty="0"/>
                        <a:t> </a:t>
                      </a:r>
                      <a:r>
                        <a:rPr sz="1400" spc="-5" dirty="0"/>
                        <a:t>application.</a:t>
                      </a:r>
                      <a:endParaRPr sz="1400"/>
                    </a:p>
                    <a:p>
                      <a:pPr marL="26416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4795" algn="l"/>
                        </a:tabLst>
                      </a:pPr>
                      <a:r>
                        <a:rPr sz="1400" dirty="0"/>
                        <a:t>Blue </a:t>
                      </a:r>
                      <a:r>
                        <a:rPr sz="1400" spc="-10" dirty="0"/>
                        <a:t>environment </a:t>
                      </a:r>
                      <a:r>
                        <a:rPr sz="1400" spc="-5" dirty="0"/>
                        <a:t>hosts the </a:t>
                      </a:r>
                      <a:r>
                        <a:rPr sz="1400" spc="-10" dirty="0"/>
                        <a:t>new </a:t>
                      </a:r>
                      <a:r>
                        <a:rPr sz="1400" spc="-5" dirty="0"/>
                        <a:t>version of the software </a:t>
                      </a:r>
                      <a:r>
                        <a:rPr sz="1400" spc="-10" dirty="0"/>
                        <a:t>to </a:t>
                      </a:r>
                      <a:r>
                        <a:rPr sz="1400" spc="-5" dirty="0"/>
                        <a:t>be</a:t>
                      </a:r>
                      <a:r>
                        <a:rPr sz="1400" spc="30" dirty="0"/>
                        <a:t> </a:t>
                      </a:r>
                      <a:r>
                        <a:rPr sz="1400" spc="-10" dirty="0"/>
                        <a:t>tested.</a:t>
                      </a:r>
                      <a:endParaRPr sz="1400"/>
                    </a:p>
                    <a:p>
                      <a:pPr marL="264160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64795" algn="l"/>
                        </a:tabLst>
                      </a:pPr>
                      <a:r>
                        <a:rPr sz="1400" dirty="0"/>
                        <a:t>User load is </a:t>
                      </a:r>
                      <a:r>
                        <a:rPr sz="1400" spc="-5" dirty="0"/>
                        <a:t>then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incrementally shifted 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from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the previously accepted version 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to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the 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new</a:t>
                      </a:r>
                      <a:r>
                        <a:rPr sz="1400" u="sng" spc="6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version</a:t>
                      </a:r>
                      <a:r>
                        <a:rPr sz="1400" spc="-5" dirty="0"/>
                        <a:t>.</a:t>
                      </a:r>
                      <a:endParaRPr sz="1400"/>
                    </a:p>
                    <a:p>
                      <a:pPr marL="721360" marR="327025" lvl="1" indent="-1727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721995" algn="l"/>
                        </a:tabLst>
                      </a:pPr>
                      <a:r>
                        <a:rPr sz="1400" spc="-5" dirty="0"/>
                        <a:t>If </a:t>
                      </a:r>
                      <a:r>
                        <a:rPr sz="1400" spc="-10" dirty="0"/>
                        <a:t>there </a:t>
                      </a:r>
                      <a:r>
                        <a:rPr sz="1400" spc="-5" dirty="0"/>
                        <a:t>are </a:t>
                      </a:r>
                      <a:r>
                        <a:rPr sz="1400" spc="-10" dirty="0"/>
                        <a:t>any </a:t>
                      </a:r>
                      <a:r>
                        <a:rPr sz="1400" dirty="0"/>
                        <a:t>issues </a:t>
                      </a:r>
                      <a:r>
                        <a:rPr sz="1400" spc="-10" dirty="0"/>
                        <a:t>encountered </a:t>
                      </a:r>
                      <a:r>
                        <a:rPr sz="1400" dirty="0"/>
                        <a:t>in the </a:t>
                      </a:r>
                      <a:r>
                        <a:rPr sz="1400" spc="-10" dirty="0"/>
                        <a:t>new version, </a:t>
                      </a:r>
                      <a:r>
                        <a:rPr sz="1400" spc="-5" dirty="0"/>
                        <a:t>rollback can be done </a:t>
                      </a:r>
                      <a:r>
                        <a:rPr sz="1400" dirty="0"/>
                        <a:t>easily </a:t>
                      </a:r>
                      <a:r>
                        <a:rPr sz="1400" spc="-10" dirty="0"/>
                        <a:t>to </a:t>
                      </a:r>
                      <a:r>
                        <a:rPr sz="1400" spc="-5" dirty="0"/>
                        <a:t>the  older accepted</a:t>
                      </a:r>
                      <a:r>
                        <a:rPr sz="1400" dirty="0"/>
                        <a:t> </a:t>
                      </a:r>
                      <a:r>
                        <a:rPr sz="1400" spc="-10" dirty="0"/>
                        <a:t>version.</a:t>
                      </a:r>
                      <a:endParaRPr sz="1400"/>
                    </a:p>
                    <a:p>
                      <a:pPr marL="721360" lvl="1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721995" algn="l"/>
                        </a:tabLst>
                      </a:pPr>
                      <a:r>
                        <a:rPr sz="1400" spc="-5" dirty="0"/>
                        <a:t>This technique increases availability and </a:t>
                      </a:r>
                      <a:r>
                        <a:rPr sz="1400" spc="-10" dirty="0"/>
                        <a:t>reduces </a:t>
                      </a:r>
                      <a:r>
                        <a:rPr sz="1400" dirty="0"/>
                        <a:t>risk </a:t>
                      </a:r>
                      <a:r>
                        <a:rPr sz="1400" spc="-5" dirty="0"/>
                        <a:t>of the</a:t>
                      </a:r>
                      <a:r>
                        <a:rPr sz="1400" spc="100" dirty="0"/>
                        <a:t> </a:t>
                      </a:r>
                      <a:r>
                        <a:rPr sz="1400" spc="-5" dirty="0"/>
                        <a:t>application.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363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spc="-5" dirty="0"/>
                        <a:t>Canary</a:t>
                      </a:r>
                      <a:r>
                        <a:rPr sz="1800" spc="-20" dirty="0"/>
                        <a:t> </a:t>
                      </a:r>
                      <a:r>
                        <a:rPr sz="1800" spc="-5" dirty="0"/>
                        <a:t>Releases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This testing </a:t>
                      </a:r>
                      <a:r>
                        <a:rPr sz="1400" dirty="0"/>
                        <a:t>is </a:t>
                      </a:r>
                      <a:r>
                        <a:rPr sz="1400" spc="-5" dirty="0"/>
                        <a:t>often </a:t>
                      </a:r>
                      <a:r>
                        <a:rPr sz="1400" spc="-10" dirty="0"/>
                        <a:t>automated </a:t>
                      </a:r>
                      <a:r>
                        <a:rPr sz="1400" spc="-5" dirty="0"/>
                        <a:t>and includes </a:t>
                      </a:r>
                      <a:r>
                        <a:rPr sz="1400" dirty="0"/>
                        <a:t>a </a:t>
                      </a:r>
                      <a:r>
                        <a:rPr sz="1400" spc="-5" dirty="0"/>
                        <a:t>limited set of </a:t>
                      </a:r>
                      <a:r>
                        <a:rPr sz="1400" u="sng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early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adopter</a:t>
                      </a:r>
                      <a:r>
                        <a:rPr sz="1400" u="sng" spc="75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</a:rPr>
                        <a:t>users</a:t>
                      </a:r>
                      <a:r>
                        <a:rPr sz="1400" spc="-10" dirty="0"/>
                        <a:t>.</a:t>
                      </a:r>
                      <a:endParaRPr sz="140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/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/>
                        <a:t>These </a:t>
                      </a:r>
                      <a:r>
                        <a:rPr sz="1400" spc="-10" dirty="0"/>
                        <a:t>users </a:t>
                      </a:r>
                      <a:r>
                        <a:rPr sz="1400" spc="-5" dirty="0"/>
                        <a:t>assist </a:t>
                      </a:r>
                      <a:r>
                        <a:rPr sz="1400" dirty="0"/>
                        <a:t>in </a:t>
                      </a:r>
                      <a:r>
                        <a:rPr sz="1400" spc="-5" dirty="0"/>
                        <a:t>identifying </a:t>
                      </a:r>
                      <a:r>
                        <a:rPr sz="1400" dirty="0"/>
                        <a:t>issues </a:t>
                      </a:r>
                      <a:r>
                        <a:rPr sz="1400" spc="-10" dirty="0"/>
                        <a:t>before </a:t>
                      </a:r>
                      <a:r>
                        <a:rPr sz="1400" spc="-5" dirty="0"/>
                        <a:t>the application </a:t>
                      </a:r>
                      <a:r>
                        <a:rPr sz="1400" dirty="0"/>
                        <a:t>is </a:t>
                      </a:r>
                      <a:r>
                        <a:rPr sz="1400" spc="-5" dirty="0"/>
                        <a:t>released </a:t>
                      </a:r>
                      <a:r>
                        <a:rPr sz="1400" spc="-10" dirty="0"/>
                        <a:t>to </a:t>
                      </a:r>
                      <a:r>
                        <a:rPr sz="1400" dirty="0"/>
                        <a:t>a </a:t>
                      </a:r>
                      <a:r>
                        <a:rPr sz="1400" spc="-5" dirty="0"/>
                        <a:t>wider </a:t>
                      </a:r>
                      <a:r>
                        <a:rPr sz="1400" spc="-10" dirty="0"/>
                        <a:t>range </a:t>
                      </a:r>
                      <a:r>
                        <a:rPr sz="1400" dirty="0"/>
                        <a:t>of</a:t>
                      </a:r>
                      <a:r>
                        <a:rPr sz="1400" spc="160" dirty="0"/>
                        <a:t> </a:t>
                      </a:r>
                      <a:r>
                        <a:rPr sz="1400" spc="-10" dirty="0"/>
                        <a:t>users.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6288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800" dirty="0"/>
                        <a:t>A/B</a:t>
                      </a:r>
                      <a:r>
                        <a:rPr sz="1800" spc="-5" dirty="0"/>
                        <a:t> </a:t>
                      </a:r>
                      <a:r>
                        <a:rPr sz="1800" spc="-30" dirty="0"/>
                        <a:t>Testing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92075" marR="3086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/>
                        <a:t>This method </a:t>
                      </a:r>
                      <a:r>
                        <a:rPr sz="1400" spc="-10" dirty="0"/>
                        <a:t>compares </a:t>
                      </a:r>
                      <a:r>
                        <a:rPr sz="1400" spc="-5" dirty="0"/>
                        <a:t>two </a:t>
                      </a:r>
                      <a:r>
                        <a:rPr sz="1400" spc="-10" dirty="0"/>
                        <a:t>versions </a:t>
                      </a:r>
                      <a:r>
                        <a:rPr sz="1400" spc="-5" dirty="0"/>
                        <a:t>of </a:t>
                      </a:r>
                      <a:r>
                        <a:rPr sz="1400" dirty="0"/>
                        <a:t>a </a:t>
                      </a:r>
                      <a:r>
                        <a:rPr sz="1400" spc="-5" dirty="0"/>
                        <a:t>single webpage </a:t>
                      </a:r>
                      <a:r>
                        <a:rPr sz="1400" dirty="0"/>
                        <a:t>or </a:t>
                      </a:r>
                      <a:r>
                        <a:rPr sz="1400" spc="-5" dirty="0"/>
                        <a:t>app </a:t>
                      </a:r>
                      <a:r>
                        <a:rPr sz="1400" spc="-10" dirty="0"/>
                        <a:t>to </a:t>
                      </a:r>
                      <a:r>
                        <a:rPr sz="1400" spc="-5" dirty="0"/>
                        <a:t>determine which one performs  </a:t>
                      </a:r>
                      <a:r>
                        <a:rPr sz="1400" spc="-10" dirty="0"/>
                        <a:t>better </a:t>
                      </a:r>
                      <a:r>
                        <a:rPr sz="1400" spc="-5" dirty="0"/>
                        <a:t>over the</a:t>
                      </a:r>
                      <a:r>
                        <a:rPr sz="1400" spc="20" dirty="0"/>
                        <a:t> </a:t>
                      </a:r>
                      <a:r>
                        <a:rPr sz="1400" spc="-30" dirty="0"/>
                        <a:t>other.</a:t>
                      </a:r>
                      <a:endParaRPr sz="14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 dirty="0"/>
                    </a:p>
                    <a:p>
                      <a:pPr marL="92075" marR="408940">
                        <a:lnSpc>
                          <a:spcPct val="100000"/>
                        </a:lnSpc>
                      </a:pPr>
                      <a:r>
                        <a:rPr sz="1400" dirty="0"/>
                        <a:t>A/B </a:t>
                      </a:r>
                      <a:r>
                        <a:rPr sz="1400" spc="-5" dirty="0"/>
                        <a:t>testing </a:t>
                      </a:r>
                      <a:r>
                        <a:rPr sz="1400" dirty="0"/>
                        <a:t>is an </a:t>
                      </a:r>
                      <a:r>
                        <a:rPr sz="1400" spc="-10" dirty="0"/>
                        <a:t>experiment </a:t>
                      </a:r>
                      <a:r>
                        <a:rPr sz="1400" dirty="0"/>
                        <a:t>in </a:t>
                      </a:r>
                      <a:r>
                        <a:rPr sz="1400" spc="-5" dirty="0"/>
                        <a:t>which </a:t>
                      </a:r>
                      <a:r>
                        <a:rPr sz="1400" dirty="0"/>
                        <a:t>2 </a:t>
                      </a:r>
                      <a:r>
                        <a:rPr sz="1400" spc="-5" dirty="0"/>
                        <a:t>variants of </a:t>
                      </a:r>
                      <a:r>
                        <a:rPr sz="1400" dirty="0"/>
                        <a:t>a </a:t>
                      </a:r>
                      <a:r>
                        <a:rPr sz="1400" spc="-5" dirty="0"/>
                        <a:t>page are </a:t>
                      </a:r>
                      <a:r>
                        <a:rPr sz="1400" dirty="0"/>
                        <a:t>shown </a:t>
                      </a:r>
                      <a:r>
                        <a:rPr sz="1400" spc="-10" dirty="0"/>
                        <a:t>to users randomly </a:t>
                      </a:r>
                      <a:r>
                        <a:rPr sz="1400" spc="-5" dirty="0"/>
                        <a:t>and then  determine which version performs</a:t>
                      </a:r>
                      <a:r>
                        <a:rPr sz="1400" spc="-40" dirty="0"/>
                        <a:t> </a:t>
                      </a:r>
                      <a:r>
                        <a:rPr sz="1400" spc="-30" dirty="0"/>
                        <a:t>better.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8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609F338-E9F7-4D2B-8342-299FDBE0C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50" y="447497"/>
            <a:ext cx="88036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Additional </a:t>
            </a:r>
            <a:r>
              <a:rPr spc="-65" dirty="0"/>
              <a:t>Test </a:t>
            </a:r>
            <a:r>
              <a:rPr spc="-50" dirty="0"/>
              <a:t>Types </a:t>
            </a:r>
            <a:r>
              <a:rPr dirty="0"/>
              <a:t>– </a:t>
            </a:r>
            <a:r>
              <a:rPr spc="-5" dirty="0"/>
              <a:t>Leveraged </a:t>
            </a:r>
            <a:r>
              <a:rPr dirty="0"/>
              <a:t>as</a:t>
            </a:r>
            <a:r>
              <a:rPr spc="-25" dirty="0"/>
              <a:t> </a:t>
            </a:r>
            <a:r>
              <a:rPr spc="-5" dirty="0"/>
              <a:t>Needed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5C2F28F-2915-484A-9489-86CE7F9C2957}"/>
              </a:ext>
            </a:extLst>
          </p:cNvPr>
          <p:cNvSpPr txBox="1"/>
          <p:nvPr/>
        </p:nvSpPr>
        <p:spPr>
          <a:xfrm>
            <a:off x="695350" y="1360678"/>
            <a:ext cx="3342640" cy="385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100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Smoke </a:t>
            </a:r>
            <a:r>
              <a:rPr sz="2400" b="1" spc="-3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20040" indent="-307975">
              <a:lnSpc>
                <a:spcPct val="100000"/>
              </a:lnSpc>
              <a:spcBef>
                <a:spcPts val="500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Functional</a:t>
            </a:r>
            <a:r>
              <a:rPr sz="2400" b="1" spc="-30" dirty="0">
                <a:latin typeface="Arial"/>
                <a:cs typeface="Arial"/>
              </a:rPr>
              <a:t> Testing</a:t>
            </a:r>
            <a:endParaRPr sz="2400">
              <a:latin typeface="Arial"/>
              <a:cs typeface="Arial"/>
            </a:endParaRPr>
          </a:p>
          <a:p>
            <a:pPr marL="320040" indent="-307975">
              <a:lnSpc>
                <a:spcPct val="100000"/>
              </a:lnSpc>
              <a:spcBef>
                <a:spcPts val="520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Security </a:t>
            </a:r>
            <a:r>
              <a:rPr sz="2400" b="1" spc="-3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320040" indent="-307975">
              <a:lnSpc>
                <a:spcPct val="100000"/>
              </a:lnSpc>
              <a:spcBef>
                <a:spcPts val="515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Performance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7865" lvl="1" indent="-303530">
              <a:lnSpc>
                <a:spcPct val="100000"/>
              </a:lnSpc>
              <a:spcBef>
                <a:spcPts val="505"/>
              </a:spcBef>
              <a:buClr>
                <a:srgbClr val="005F9E"/>
              </a:buClr>
              <a:buChar char="–"/>
              <a:tabLst>
                <a:tab pos="697865" algn="l"/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Load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7865" lvl="1" indent="-303530">
              <a:lnSpc>
                <a:spcPct val="100000"/>
              </a:lnSpc>
              <a:spcBef>
                <a:spcPts val="520"/>
              </a:spcBef>
              <a:buClr>
                <a:srgbClr val="005F9E"/>
              </a:buClr>
              <a:buChar char="–"/>
              <a:tabLst>
                <a:tab pos="697865" algn="l"/>
                <a:tab pos="698500" algn="l"/>
              </a:tabLst>
            </a:pPr>
            <a:r>
              <a:rPr sz="2400" dirty="0">
                <a:latin typeface="Arial"/>
                <a:cs typeface="Arial"/>
              </a:rPr>
              <a:t>Stress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marL="697865" lvl="1" indent="-303530">
              <a:lnSpc>
                <a:spcPct val="100000"/>
              </a:lnSpc>
              <a:spcBef>
                <a:spcPts val="515"/>
              </a:spcBef>
              <a:buClr>
                <a:srgbClr val="005F9E"/>
              </a:buClr>
              <a:buChar char="–"/>
              <a:tabLst>
                <a:tab pos="697865" algn="l"/>
                <a:tab pos="698500" algn="l"/>
              </a:tabLst>
            </a:pPr>
            <a:r>
              <a:rPr sz="2400" spc="-5" dirty="0">
                <a:latin typeface="Arial"/>
                <a:cs typeface="Arial"/>
              </a:rPr>
              <a:t>Spike</a:t>
            </a:r>
            <a:r>
              <a:rPr sz="2400" spc="-40" dirty="0">
                <a:latin typeface="Arial"/>
                <a:cs typeface="Arial"/>
              </a:rPr>
              <a:t> Testing</a:t>
            </a:r>
            <a:endParaRPr sz="2400">
              <a:latin typeface="Arial"/>
              <a:cs typeface="Arial"/>
            </a:endParaRPr>
          </a:p>
          <a:p>
            <a:pPr marL="320040" indent="-307975">
              <a:lnSpc>
                <a:spcPct val="100000"/>
              </a:lnSpc>
              <a:spcBef>
                <a:spcPts val="505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Regression</a:t>
            </a:r>
            <a:r>
              <a:rPr sz="2400" b="1" spc="-30" dirty="0">
                <a:latin typeface="Arial"/>
                <a:cs typeface="Arial"/>
              </a:rPr>
              <a:t> Testing</a:t>
            </a:r>
            <a:endParaRPr sz="2400">
              <a:latin typeface="Arial"/>
              <a:cs typeface="Arial"/>
            </a:endParaRPr>
          </a:p>
          <a:p>
            <a:pPr marL="320040" indent="-307975">
              <a:lnSpc>
                <a:spcPct val="100000"/>
              </a:lnSpc>
              <a:spcBef>
                <a:spcPts val="520"/>
              </a:spcBef>
              <a:buClr>
                <a:srgbClr val="005F9E"/>
              </a:buClr>
              <a:buSzPct val="118750"/>
              <a:buFont typeface="Wingdings"/>
              <a:buChar char=""/>
              <a:tabLst>
                <a:tab pos="320040" algn="l"/>
                <a:tab pos="320675" algn="l"/>
              </a:tabLst>
            </a:pPr>
            <a:r>
              <a:rPr sz="2400" b="1" spc="-5" dirty="0">
                <a:latin typeface="Arial"/>
                <a:cs typeface="Arial"/>
              </a:rPr>
              <a:t>Compliance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44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rrow: U-Turn 72">
            <a:extLst>
              <a:ext uri="{FF2B5EF4-FFF2-40B4-BE49-F238E27FC236}">
                <a16:creationId xmlns:a16="http://schemas.microsoft.com/office/drawing/2014/main" id="{E24E4A48-1A52-4904-AA36-C6AC10362A59}"/>
              </a:ext>
            </a:extLst>
          </p:cNvPr>
          <p:cNvSpPr/>
          <p:nvPr/>
        </p:nvSpPr>
        <p:spPr>
          <a:xfrm rot="10800000">
            <a:off x="7472298" y="4726529"/>
            <a:ext cx="2552644" cy="101546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Arrow: U-Turn 71">
            <a:extLst>
              <a:ext uri="{FF2B5EF4-FFF2-40B4-BE49-F238E27FC236}">
                <a16:creationId xmlns:a16="http://schemas.microsoft.com/office/drawing/2014/main" id="{C11DBF35-E75C-4D42-925F-2EC26A5EF31E}"/>
              </a:ext>
            </a:extLst>
          </p:cNvPr>
          <p:cNvSpPr/>
          <p:nvPr/>
        </p:nvSpPr>
        <p:spPr>
          <a:xfrm>
            <a:off x="7480300" y="2260600"/>
            <a:ext cx="2552644" cy="101546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97E082B-F188-4FBE-BE1F-73A310ED1B98}"/>
              </a:ext>
            </a:extLst>
          </p:cNvPr>
          <p:cNvSpPr/>
          <p:nvPr/>
        </p:nvSpPr>
        <p:spPr>
          <a:xfrm>
            <a:off x="6407201" y="3036735"/>
            <a:ext cx="2371405" cy="196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5F17234-647D-4F71-A943-C284BC2D2CB6}"/>
              </a:ext>
            </a:extLst>
          </p:cNvPr>
          <p:cNvSpPr/>
          <p:nvPr/>
        </p:nvSpPr>
        <p:spPr>
          <a:xfrm>
            <a:off x="6411069" y="3030238"/>
            <a:ext cx="2358746" cy="1952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F40D70B-E09B-4ACD-A966-F9D51FC35C83}"/>
              </a:ext>
            </a:extLst>
          </p:cNvPr>
          <p:cNvSpPr txBox="1"/>
          <p:nvPr/>
        </p:nvSpPr>
        <p:spPr>
          <a:xfrm>
            <a:off x="6973986" y="3562949"/>
            <a:ext cx="12001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00"/>
              </a:spcBef>
            </a:pPr>
            <a:r>
              <a:rPr sz="1900" spc="45" dirty="0">
                <a:latin typeface="Carlito"/>
                <a:cs typeface="Carlito"/>
              </a:rPr>
              <a:t>C</a:t>
            </a:r>
            <a:r>
              <a:rPr sz="1900" spc="55" dirty="0">
                <a:latin typeface="Carlito"/>
                <a:cs typeface="Carlito"/>
              </a:rPr>
              <a:t>o</a:t>
            </a:r>
            <a:r>
              <a:rPr sz="1900" spc="30" dirty="0">
                <a:latin typeface="Carlito"/>
                <a:cs typeface="Carlito"/>
              </a:rPr>
              <a:t>n</a:t>
            </a:r>
            <a:r>
              <a:rPr sz="1900" spc="25" dirty="0">
                <a:latin typeface="Carlito"/>
                <a:cs typeface="Carlito"/>
              </a:rPr>
              <a:t>ti</a:t>
            </a:r>
            <a:r>
              <a:rPr sz="1900" spc="60" dirty="0">
                <a:latin typeface="Carlito"/>
                <a:cs typeface="Carlito"/>
              </a:rPr>
              <a:t>n</a:t>
            </a:r>
            <a:r>
              <a:rPr sz="1900" spc="30" dirty="0">
                <a:latin typeface="Carlito"/>
                <a:cs typeface="Carlito"/>
              </a:rPr>
              <a:t>u</a:t>
            </a:r>
            <a:r>
              <a:rPr sz="1900" spc="55" dirty="0">
                <a:latin typeface="Carlito"/>
                <a:cs typeface="Carlito"/>
              </a:rPr>
              <a:t>o</a:t>
            </a:r>
            <a:r>
              <a:rPr sz="1900" spc="30" dirty="0">
                <a:latin typeface="Carlito"/>
                <a:cs typeface="Carlito"/>
              </a:rPr>
              <a:t>u</a:t>
            </a:r>
            <a:r>
              <a:rPr sz="1900" spc="25" dirty="0">
                <a:latin typeface="Carlito"/>
                <a:cs typeface="Carlito"/>
              </a:rPr>
              <a:t>s  </a:t>
            </a:r>
            <a:r>
              <a:rPr sz="1900" spc="35" dirty="0">
                <a:latin typeface="Carlito"/>
                <a:cs typeface="Carlito"/>
              </a:rPr>
              <a:t>Integration</a:t>
            </a:r>
            <a:endParaRPr sz="1900" dirty="0">
              <a:latin typeface="Carlito"/>
              <a:cs typeface="Carlito"/>
            </a:endParaRP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3AF4D1BD-AAD4-433E-97D7-F8724F06CD07}"/>
              </a:ext>
            </a:extLst>
          </p:cNvPr>
          <p:cNvGrpSpPr/>
          <p:nvPr/>
        </p:nvGrpSpPr>
        <p:grpSpPr>
          <a:xfrm>
            <a:off x="8943148" y="3030238"/>
            <a:ext cx="2373630" cy="1973580"/>
            <a:chOff x="8943148" y="3030238"/>
            <a:chExt cx="2373630" cy="197358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C4684F2-9953-4C0C-8104-2B82062D726F}"/>
                </a:ext>
              </a:extLst>
            </p:cNvPr>
            <p:cNvSpPr/>
            <p:nvPr/>
          </p:nvSpPr>
          <p:spPr>
            <a:xfrm>
              <a:off x="8943148" y="3036714"/>
              <a:ext cx="2373552" cy="19670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CC97162-9A32-475A-9901-C1557BB45001}"/>
                </a:ext>
              </a:extLst>
            </p:cNvPr>
            <p:cNvSpPr/>
            <p:nvPr/>
          </p:nvSpPr>
          <p:spPr>
            <a:xfrm>
              <a:off x="8945210" y="3030238"/>
              <a:ext cx="2358746" cy="19529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773F0AD4-F4BE-4290-B867-BC497A3A0345}"/>
              </a:ext>
            </a:extLst>
          </p:cNvPr>
          <p:cNvSpPr txBox="1"/>
          <p:nvPr/>
        </p:nvSpPr>
        <p:spPr>
          <a:xfrm>
            <a:off x="9524508" y="3673364"/>
            <a:ext cx="120015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100"/>
              </a:spcBef>
            </a:pPr>
            <a:r>
              <a:rPr sz="1900" spc="45" dirty="0">
                <a:latin typeface="Carlito"/>
                <a:cs typeface="Carlito"/>
              </a:rPr>
              <a:t>C</a:t>
            </a:r>
            <a:r>
              <a:rPr sz="1900" spc="55" dirty="0">
                <a:latin typeface="Carlito"/>
                <a:cs typeface="Carlito"/>
              </a:rPr>
              <a:t>o</a:t>
            </a:r>
            <a:r>
              <a:rPr sz="1900" spc="30" dirty="0">
                <a:latin typeface="Carlito"/>
                <a:cs typeface="Carlito"/>
              </a:rPr>
              <a:t>n</a:t>
            </a:r>
            <a:r>
              <a:rPr sz="1900" spc="25" dirty="0">
                <a:latin typeface="Carlito"/>
                <a:cs typeface="Carlito"/>
              </a:rPr>
              <a:t>ti</a:t>
            </a:r>
            <a:r>
              <a:rPr sz="1900" spc="60" dirty="0">
                <a:latin typeface="Carlito"/>
                <a:cs typeface="Carlito"/>
              </a:rPr>
              <a:t>n</a:t>
            </a:r>
            <a:r>
              <a:rPr sz="1900" spc="30" dirty="0">
                <a:latin typeface="Carlito"/>
                <a:cs typeface="Carlito"/>
              </a:rPr>
              <a:t>u</a:t>
            </a:r>
            <a:r>
              <a:rPr sz="1900" spc="55" dirty="0">
                <a:latin typeface="Carlito"/>
                <a:cs typeface="Carlito"/>
              </a:rPr>
              <a:t>o</a:t>
            </a:r>
            <a:r>
              <a:rPr sz="1900" spc="30" dirty="0">
                <a:latin typeface="Carlito"/>
                <a:cs typeface="Carlito"/>
              </a:rPr>
              <a:t>u</a:t>
            </a:r>
            <a:r>
              <a:rPr sz="1900" spc="25" dirty="0">
                <a:latin typeface="Carlito"/>
                <a:cs typeface="Carlito"/>
              </a:rPr>
              <a:t>s  </a:t>
            </a:r>
            <a:r>
              <a:rPr sz="1900" spc="35" dirty="0">
                <a:latin typeface="Carlito"/>
                <a:cs typeface="Carlito"/>
              </a:rPr>
              <a:t>Delivery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339D69A-D7F0-4AE0-A428-4DF791B66780}"/>
              </a:ext>
            </a:extLst>
          </p:cNvPr>
          <p:cNvSpPr txBox="1"/>
          <p:nvPr/>
        </p:nvSpPr>
        <p:spPr>
          <a:xfrm>
            <a:off x="8495713" y="3086018"/>
            <a:ext cx="715645" cy="266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40" dirty="0">
                <a:solidFill>
                  <a:srgbClr val="FDFFFF"/>
                </a:solidFill>
                <a:latin typeface="Carlito"/>
                <a:cs typeface="Carlito"/>
              </a:rPr>
              <a:t>Security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4955CE8-7759-46D1-BAF7-ED787F03149D}"/>
              </a:ext>
            </a:extLst>
          </p:cNvPr>
          <p:cNvSpPr txBox="1"/>
          <p:nvPr/>
        </p:nvSpPr>
        <p:spPr>
          <a:xfrm>
            <a:off x="7825995" y="4624559"/>
            <a:ext cx="2066925" cy="2673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45" dirty="0">
                <a:solidFill>
                  <a:srgbClr val="FDFFFF"/>
                </a:solidFill>
                <a:latin typeface="Carlito"/>
                <a:cs typeface="Carlito"/>
              </a:rPr>
              <a:t>Logging </a:t>
            </a:r>
            <a:r>
              <a:rPr sz="1550" spc="50" dirty="0">
                <a:solidFill>
                  <a:srgbClr val="FDFFFF"/>
                </a:solidFill>
                <a:latin typeface="Carlito"/>
                <a:cs typeface="Carlito"/>
              </a:rPr>
              <a:t>and</a:t>
            </a:r>
            <a:r>
              <a:rPr sz="1550" spc="-15" dirty="0">
                <a:solidFill>
                  <a:srgbClr val="FDFFFF"/>
                </a:solidFill>
                <a:latin typeface="Carlito"/>
                <a:cs typeface="Carlito"/>
              </a:rPr>
              <a:t> </a:t>
            </a:r>
            <a:r>
              <a:rPr sz="1550" spc="45" dirty="0">
                <a:solidFill>
                  <a:srgbClr val="FDFFFF"/>
                </a:solidFill>
                <a:latin typeface="Carlito"/>
                <a:cs typeface="Carlito"/>
              </a:rPr>
              <a:t>Monitoring</a:t>
            </a:r>
            <a:endParaRPr sz="1550" dirty="0">
              <a:latin typeface="Carlito"/>
              <a:cs typeface="Carlito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6B5074B-628B-4CAE-8357-22F6C362D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319" y="311633"/>
            <a:ext cx="743484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Agile + DevSecOps</a:t>
            </a:r>
            <a:r>
              <a:rPr spc="-105" dirty="0"/>
              <a:t> </a:t>
            </a:r>
            <a:r>
              <a:rPr dirty="0"/>
              <a:t>Pipeline</a:t>
            </a: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EB5BA684-565C-40E2-9021-3B4334D39810}"/>
              </a:ext>
            </a:extLst>
          </p:cNvPr>
          <p:cNvSpPr txBox="1"/>
          <p:nvPr/>
        </p:nvSpPr>
        <p:spPr>
          <a:xfrm>
            <a:off x="6362446" y="1243583"/>
            <a:ext cx="4994910" cy="85407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44"/>
              </a:spcBef>
            </a:pPr>
            <a:r>
              <a:rPr sz="2400" b="1" spc="-5" dirty="0">
                <a:latin typeface="Carlito"/>
                <a:cs typeface="Carlito"/>
              </a:rPr>
              <a:t>DevSecOps Pipeline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rlito"/>
                <a:cs typeface="Carlito"/>
              </a:rPr>
              <a:t>Automating </a:t>
            </a:r>
            <a:r>
              <a:rPr sz="1800" b="1" dirty="0">
                <a:latin typeface="Carlito"/>
                <a:cs typeface="Carlito"/>
              </a:rPr>
              <a:t>build, </a:t>
            </a:r>
            <a:r>
              <a:rPr sz="1800" b="1" spc="-10" dirty="0">
                <a:latin typeface="Carlito"/>
                <a:cs typeface="Carlito"/>
              </a:rPr>
              <a:t>secure </a:t>
            </a:r>
            <a:r>
              <a:rPr sz="1800" b="1" dirty="0">
                <a:latin typeface="Carlito"/>
                <a:cs typeface="Carlito"/>
              </a:rPr>
              <a:t>/ </a:t>
            </a:r>
            <a:r>
              <a:rPr sz="1800" b="1" spc="-10" dirty="0">
                <a:latin typeface="Carlito"/>
                <a:cs typeface="Carlito"/>
              </a:rPr>
              <a:t>test, </a:t>
            </a:r>
            <a:r>
              <a:rPr sz="1800" b="1" spc="-20" dirty="0">
                <a:latin typeface="Carlito"/>
                <a:cs typeface="Carlito"/>
              </a:rPr>
              <a:t>deploy, </a:t>
            </a:r>
            <a:r>
              <a:rPr sz="1800" b="1" dirty="0">
                <a:latin typeface="Carlito"/>
                <a:cs typeface="Carlito"/>
              </a:rPr>
              <a:t>and</a:t>
            </a:r>
            <a:r>
              <a:rPr sz="1800" b="1" spc="-12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monitor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7" name="object 47">
            <a:extLst>
              <a:ext uri="{FF2B5EF4-FFF2-40B4-BE49-F238E27FC236}">
                <a16:creationId xmlns:a16="http://schemas.microsoft.com/office/drawing/2014/main" id="{35EC1B8B-AD15-43CC-B2CE-D0350B6E467F}"/>
              </a:ext>
            </a:extLst>
          </p:cNvPr>
          <p:cNvGrpSpPr/>
          <p:nvPr/>
        </p:nvGrpSpPr>
        <p:grpSpPr>
          <a:xfrm>
            <a:off x="424941" y="2808477"/>
            <a:ext cx="3955415" cy="2931160"/>
            <a:chOff x="424941" y="2808477"/>
            <a:chExt cx="3955415" cy="2931160"/>
          </a:xfrm>
        </p:grpSpPr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3A4828FE-11DD-42F6-B6F2-BFC88B358EC4}"/>
                </a:ext>
              </a:extLst>
            </p:cNvPr>
            <p:cNvSpPr/>
            <p:nvPr/>
          </p:nvSpPr>
          <p:spPr>
            <a:xfrm>
              <a:off x="431291" y="2814827"/>
              <a:ext cx="3942715" cy="2918460"/>
            </a:xfrm>
            <a:custGeom>
              <a:avLst/>
              <a:gdLst/>
              <a:ahLst/>
              <a:cxnLst/>
              <a:rect l="l" t="t" r="r" b="b"/>
              <a:pathLst>
                <a:path w="3942715" h="2918460">
                  <a:moveTo>
                    <a:pt x="3456178" y="0"/>
                  </a:moveTo>
                  <a:lnTo>
                    <a:pt x="486422" y="0"/>
                  </a:lnTo>
                  <a:lnTo>
                    <a:pt x="439577" y="2226"/>
                  </a:lnTo>
                  <a:lnTo>
                    <a:pt x="393991" y="8771"/>
                  </a:lnTo>
                  <a:lnTo>
                    <a:pt x="349869" y="19430"/>
                  </a:lnTo>
                  <a:lnTo>
                    <a:pt x="307414" y="33999"/>
                  </a:lnTo>
                  <a:lnTo>
                    <a:pt x="266831" y="52274"/>
                  </a:lnTo>
                  <a:lnTo>
                    <a:pt x="228323" y="74051"/>
                  </a:lnTo>
                  <a:lnTo>
                    <a:pt x="192094" y="99127"/>
                  </a:lnTo>
                  <a:lnTo>
                    <a:pt x="158348" y="127296"/>
                  </a:lnTo>
                  <a:lnTo>
                    <a:pt x="127289" y="158356"/>
                  </a:lnTo>
                  <a:lnTo>
                    <a:pt x="99120" y="192102"/>
                  </a:lnTo>
                  <a:lnTo>
                    <a:pt x="74046" y="228331"/>
                  </a:lnTo>
                  <a:lnTo>
                    <a:pt x="52270" y="266838"/>
                  </a:lnTo>
                  <a:lnTo>
                    <a:pt x="33996" y="307419"/>
                  </a:lnTo>
                  <a:lnTo>
                    <a:pt x="19428" y="349871"/>
                  </a:lnTo>
                  <a:lnTo>
                    <a:pt x="8770" y="393989"/>
                  </a:lnTo>
                  <a:lnTo>
                    <a:pt x="2226" y="439570"/>
                  </a:lnTo>
                  <a:lnTo>
                    <a:pt x="0" y="486410"/>
                  </a:lnTo>
                  <a:lnTo>
                    <a:pt x="0" y="2432050"/>
                  </a:lnTo>
                  <a:lnTo>
                    <a:pt x="2226" y="2478889"/>
                  </a:lnTo>
                  <a:lnTo>
                    <a:pt x="8770" y="2524470"/>
                  </a:lnTo>
                  <a:lnTo>
                    <a:pt x="19428" y="2568588"/>
                  </a:lnTo>
                  <a:lnTo>
                    <a:pt x="33996" y="2611040"/>
                  </a:lnTo>
                  <a:lnTo>
                    <a:pt x="52270" y="2651621"/>
                  </a:lnTo>
                  <a:lnTo>
                    <a:pt x="74046" y="2690128"/>
                  </a:lnTo>
                  <a:lnTo>
                    <a:pt x="99120" y="2726357"/>
                  </a:lnTo>
                  <a:lnTo>
                    <a:pt x="127289" y="2760103"/>
                  </a:lnTo>
                  <a:lnTo>
                    <a:pt x="158348" y="2791163"/>
                  </a:lnTo>
                  <a:lnTo>
                    <a:pt x="192094" y="2819332"/>
                  </a:lnTo>
                  <a:lnTo>
                    <a:pt x="228323" y="2844408"/>
                  </a:lnTo>
                  <a:lnTo>
                    <a:pt x="266831" y="2866185"/>
                  </a:lnTo>
                  <a:lnTo>
                    <a:pt x="307414" y="2884460"/>
                  </a:lnTo>
                  <a:lnTo>
                    <a:pt x="349869" y="2899029"/>
                  </a:lnTo>
                  <a:lnTo>
                    <a:pt x="393991" y="2909688"/>
                  </a:lnTo>
                  <a:lnTo>
                    <a:pt x="439577" y="2916233"/>
                  </a:lnTo>
                  <a:lnTo>
                    <a:pt x="486422" y="2918460"/>
                  </a:lnTo>
                  <a:lnTo>
                    <a:pt x="3456178" y="2918460"/>
                  </a:lnTo>
                  <a:lnTo>
                    <a:pt x="3503017" y="2916233"/>
                  </a:lnTo>
                  <a:lnTo>
                    <a:pt x="3548598" y="2909688"/>
                  </a:lnTo>
                  <a:lnTo>
                    <a:pt x="3592716" y="2899029"/>
                  </a:lnTo>
                  <a:lnTo>
                    <a:pt x="3635168" y="2884460"/>
                  </a:lnTo>
                  <a:lnTo>
                    <a:pt x="3675749" y="2866185"/>
                  </a:lnTo>
                  <a:lnTo>
                    <a:pt x="3714256" y="2844408"/>
                  </a:lnTo>
                  <a:lnTo>
                    <a:pt x="3750485" y="2819332"/>
                  </a:lnTo>
                  <a:lnTo>
                    <a:pt x="3784231" y="2791163"/>
                  </a:lnTo>
                  <a:lnTo>
                    <a:pt x="3815291" y="2760103"/>
                  </a:lnTo>
                  <a:lnTo>
                    <a:pt x="3843460" y="2726357"/>
                  </a:lnTo>
                  <a:lnTo>
                    <a:pt x="3868536" y="2690128"/>
                  </a:lnTo>
                  <a:lnTo>
                    <a:pt x="3890313" y="2651621"/>
                  </a:lnTo>
                  <a:lnTo>
                    <a:pt x="3908588" y="2611040"/>
                  </a:lnTo>
                  <a:lnTo>
                    <a:pt x="3923157" y="2568588"/>
                  </a:lnTo>
                  <a:lnTo>
                    <a:pt x="3933816" y="2524470"/>
                  </a:lnTo>
                  <a:lnTo>
                    <a:pt x="3940361" y="2478889"/>
                  </a:lnTo>
                  <a:lnTo>
                    <a:pt x="3942588" y="2432050"/>
                  </a:lnTo>
                  <a:lnTo>
                    <a:pt x="3942588" y="486410"/>
                  </a:lnTo>
                  <a:lnTo>
                    <a:pt x="3940361" y="439570"/>
                  </a:lnTo>
                  <a:lnTo>
                    <a:pt x="3933816" y="393989"/>
                  </a:lnTo>
                  <a:lnTo>
                    <a:pt x="3923157" y="349871"/>
                  </a:lnTo>
                  <a:lnTo>
                    <a:pt x="3908588" y="307419"/>
                  </a:lnTo>
                  <a:lnTo>
                    <a:pt x="3890313" y="266838"/>
                  </a:lnTo>
                  <a:lnTo>
                    <a:pt x="3868536" y="228331"/>
                  </a:lnTo>
                  <a:lnTo>
                    <a:pt x="3843460" y="192102"/>
                  </a:lnTo>
                  <a:lnTo>
                    <a:pt x="3815291" y="158356"/>
                  </a:lnTo>
                  <a:lnTo>
                    <a:pt x="3784231" y="127296"/>
                  </a:lnTo>
                  <a:lnTo>
                    <a:pt x="3750485" y="99127"/>
                  </a:lnTo>
                  <a:lnTo>
                    <a:pt x="3714256" y="74051"/>
                  </a:lnTo>
                  <a:lnTo>
                    <a:pt x="3675749" y="52274"/>
                  </a:lnTo>
                  <a:lnTo>
                    <a:pt x="3635168" y="33999"/>
                  </a:lnTo>
                  <a:lnTo>
                    <a:pt x="3592716" y="19430"/>
                  </a:lnTo>
                  <a:lnTo>
                    <a:pt x="3548598" y="8771"/>
                  </a:lnTo>
                  <a:lnTo>
                    <a:pt x="3503017" y="2226"/>
                  </a:lnTo>
                  <a:lnTo>
                    <a:pt x="3456178" y="0"/>
                  </a:lnTo>
                  <a:close/>
                </a:path>
              </a:pathLst>
            </a:custGeom>
            <a:solidFill>
              <a:srgbClr val="B8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9AA2A068-E631-4ACF-ACB1-41622D685EE7}"/>
                </a:ext>
              </a:extLst>
            </p:cNvPr>
            <p:cNvSpPr/>
            <p:nvPr/>
          </p:nvSpPr>
          <p:spPr>
            <a:xfrm>
              <a:off x="431291" y="2814827"/>
              <a:ext cx="3942715" cy="2918460"/>
            </a:xfrm>
            <a:custGeom>
              <a:avLst/>
              <a:gdLst/>
              <a:ahLst/>
              <a:cxnLst/>
              <a:rect l="l" t="t" r="r" b="b"/>
              <a:pathLst>
                <a:path w="3942715" h="2918460">
                  <a:moveTo>
                    <a:pt x="0" y="486410"/>
                  </a:moveTo>
                  <a:lnTo>
                    <a:pt x="2226" y="439570"/>
                  </a:lnTo>
                  <a:lnTo>
                    <a:pt x="8770" y="393989"/>
                  </a:lnTo>
                  <a:lnTo>
                    <a:pt x="19428" y="349871"/>
                  </a:lnTo>
                  <a:lnTo>
                    <a:pt x="33996" y="307419"/>
                  </a:lnTo>
                  <a:lnTo>
                    <a:pt x="52270" y="266838"/>
                  </a:lnTo>
                  <a:lnTo>
                    <a:pt x="74046" y="228331"/>
                  </a:lnTo>
                  <a:lnTo>
                    <a:pt x="99120" y="192102"/>
                  </a:lnTo>
                  <a:lnTo>
                    <a:pt x="127289" y="158356"/>
                  </a:lnTo>
                  <a:lnTo>
                    <a:pt x="158348" y="127296"/>
                  </a:lnTo>
                  <a:lnTo>
                    <a:pt x="192094" y="99127"/>
                  </a:lnTo>
                  <a:lnTo>
                    <a:pt x="228323" y="74051"/>
                  </a:lnTo>
                  <a:lnTo>
                    <a:pt x="266831" y="52274"/>
                  </a:lnTo>
                  <a:lnTo>
                    <a:pt x="307414" y="33999"/>
                  </a:lnTo>
                  <a:lnTo>
                    <a:pt x="349869" y="19430"/>
                  </a:lnTo>
                  <a:lnTo>
                    <a:pt x="393991" y="8771"/>
                  </a:lnTo>
                  <a:lnTo>
                    <a:pt x="439577" y="2226"/>
                  </a:lnTo>
                  <a:lnTo>
                    <a:pt x="486422" y="0"/>
                  </a:lnTo>
                  <a:lnTo>
                    <a:pt x="3456178" y="0"/>
                  </a:lnTo>
                  <a:lnTo>
                    <a:pt x="3503017" y="2226"/>
                  </a:lnTo>
                  <a:lnTo>
                    <a:pt x="3548598" y="8771"/>
                  </a:lnTo>
                  <a:lnTo>
                    <a:pt x="3592716" y="19430"/>
                  </a:lnTo>
                  <a:lnTo>
                    <a:pt x="3635168" y="33999"/>
                  </a:lnTo>
                  <a:lnTo>
                    <a:pt x="3675749" y="52274"/>
                  </a:lnTo>
                  <a:lnTo>
                    <a:pt x="3714256" y="74051"/>
                  </a:lnTo>
                  <a:lnTo>
                    <a:pt x="3750485" y="99127"/>
                  </a:lnTo>
                  <a:lnTo>
                    <a:pt x="3784231" y="127296"/>
                  </a:lnTo>
                  <a:lnTo>
                    <a:pt x="3815291" y="158356"/>
                  </a:lnTo>
                  <a:lnTo>
                    <a:pt x="3843460" y="192102"/>
                  </a:lnTo>
                  <a:lnTo>
                    <a:pt x="3868536" y="228331"/>
                  </a:lnTo>
                  <a:lnTo>
                    <a:pt x="3890313" y="266838"/>
                  </a:lnTo>
                  <a:lnTo>
                    <a:pt x="3908588" y="307419"/>
                  </a:lnTo>
                  <a:lnTo>
                    <a:pt x="3923157" y="349871"/>
                  </a:lnTo>
                  <a:lnTo>
                    <a:pt x="3933816" y="393989"/>
                  </a:lnTo>
                  <a:lnTo>
                    <a:pt x="3940361" y="439570"/>
                  </a:lnTo>
                  <a:lnTo>
                    <a:pt x="3942588" y="486410"/>
                  </a:lnTo>
                  <a:lnTo>
                    <a:pt x="3942588" y="2432050"/>
                  </a:lnTo>
                  <a:lnTo>
                    <a:pt x="3940361" y="2478889"/>
                  </a:lnTo>
                  <a:lnTo>
                    <a:pt x="3933816" y="2524470"/>
                  </a:lnTo>
                  <a:lnTo>
                    <a:pt x="3923157" y="2568588"/>
                  </a:lnTo>
                  <a:lnTo>
                    <a:pt x="3908588" y="2611040"/>
                  </a:lnTo>
                  <a:lnTo>
                    <a:pt x="3890313" y="2651621"/>
                  </a:lnTo>
                  <a:lnTo>
                    <a:pt x="3868536" y="2690128"/>
                  </a:lnTo>
                  <a:lnTo>
                    <a:pt x="3843460" y="2726357"/>
                  </a:lnTo>
                  <a:lnTo>
                    <a:pt x="3815291" y="2760103"/>
                  </a:lnTo>
                  <a:lnTo>
                    <a:pt x="3784231" y="2791163"/>
                  </a:lnTo>
                  <a:lnTo>
                    <a:pt x="3750485" y="2819332"/>
                  </a:lnTo>
                  <a:lnTo>
                    <a:pt x="3714256" y="2844408"/>
                  </a:lnTo>
                  <a:lnTo>
                    <a:pt x="3675749" y="2866185"/>
                  </a:lnTo>
                  <a:lnTo>
                    <a:pt x="3635168" y="2884460"/>
                  </a:lnTo>
                  <a:lnTo>
                    <a:pt x="3592716" y="2899029"/>
                  </a:lnTo>
                  <a:lnTo>
                    <a:pt x="3548598" y="2909688"/>
                  </a:lnTo>
                  <a:lnTo>
                    <a:pt x="3503017" y="2916233"/>
                  </a:lnTo>
                  <a:lnTo>
                    <a:pt x="3456178" y="2918460"/>
                  </a:lnTo>
                  <a:lnTo>
                    <a:pt x="486422" y="2918460"/>
                  </a:lnTo>
                  <a:lnTo>
                    <a:pt x="439577" y="2916233"/>
                  </a:lnTo>
                  <a:lnTo>
                    <a:pt x="393991" y="2909688"/>
                  </a:lnTo>
                  <a:lnTo>
                    <a:pt x="349869" y="2899029"/>
                  </a:lnTo>
                  <a:lnTo>
                    <a:pt x="307414" y="2884460"/>
                  </a:lnTo>
                  <a:lnTo>
                    <a:pt x="266831" y="2866185"/>
                  </a:lnTo>
                  <a:lnTo>
                    <a:pt x="228323" y="2844408"/>
                  </a:lnTo>
                  <a:lnTo>
                    <a:pt x="192094" y="2819332"/>
                  </a:lnTo>
                  <a:lnTo>
                    <a:pt x="158348" y="2791163"/>
                  </a:lnTo>
                  <a:lnTo>
                    <a:pt x="127289" y="2760103"/>
                  </a:lnTo>
                  <a:lnTo>
                    <a:pt x="99120" y="2726357"/>
                  </a:lnTo>
                  <a:lnTo>
                    <a:pt x="74046" y="2690128"/>
                  </a:lnTo>
                  <a:lnTo>
                    <a:pt x="52270" y="2651621"/>
                  </a:lnTo>
                  <a:lnTo>
                    <a:pt x="33996" y="2611040"/>
                  </a:lnTo>
                  <a:lnTo>
                    <a:pt x="19428" y="2568588"/>
                  </a:lnTo>
                  <a:lnTo>
                    <a:pt x="8770" y="2524470"/>
                  </a:lnTo>
                  <a:lnTo>
                    <a:pt x="2226" y="2478889"/>
                  </a:lnTo>
                  <a:lnTo>
                    <a:pt x="0" y="2432050"/>
                  </a:lnTo>
                  <a:lnTo>
                    <a:pt x="0" y="486410"/>
                  </a:lnTo>
                  <a:close/>
                </a:path>
              </a:pathLst>
            </a:custGeom>
            <a:ln w="12191">
              <a:solidFill>
                <a:srgbClr val="008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>
            <a:extLst>
              <a:ext uri="{FF2B5EF4-FFF2-40B4-BE49-F238E27FC236}">
                <a16:creationId xmlns:a16="http://schemas.microsoft.com/office/drawing/2014/main" id="{27969E4F-326C-4BD6-8231-1828ACB6FDFC}"/>
              </a:ext>
            </a:extLst>
          </p:cNvPr>
          <p:cNvSpPr txBox="1"/>
          <p:nvPr/>
        </p:nvSpPr>
        <p:spPr>
          <a:xfrm>
            <a:off x="920902" y="1243583"/>
            <a:ext cx="2961005" cy="112839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944"/>
              </a:spcBef>
            </a:pPr>
            <a:r>
              <a:rPr sz="2400" b="1" dirty="0">
                <a:latin typeface="Carlito"/>
                <a:cs typeface="Carlito"/>
              </a:rPr>
              <a:t>Agile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Development</a:t>
            </a:r>
            <a:endParaRPr sz="2400">
              <a:latin typeface="Carlito"/>
              <a:cs typeface="Carlito"/>
            </a:endParaRPr>
          </a:p>
          <a:p>
            <a:pPr marL="12700" marR="5080" algn="ctr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Carlito"/>
                <a:cs typeface="Carlito"/>
              </a:rPr>
              <a:t>Developing functionality</a:t>
            </a:r>
            <a:r>
              <a:rPr sz="1800" b="1" spc="-1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based  upon user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needs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1" name="object 51">
            <a:extLst>
              <a:ext uri="{FF2B5EF4-FFF2-40B4-BE49-F238E27FC236}">
                <a16:creationId xmlns:a16="http://schemas.microsoft.com/office/drawing/2014/main" id="{1FE5C5F3-B3A3-41C4-A8A2-46BF7D307AD4}"/>
              </a:ext>
            </a:extLst>
          </p:cNvPr>
          <p:cNvGrpSpPr/>
          <p:nvPr/>
        </p:nvGrpSpPr>
        <p:grpSpPr>
          <a:xfrm>
            <a:off x="601852" y="4311269"/>
            <a:ext cx="1396365" cy="683260"/>
            <a:chOff x="601852" y="4311269"/>
            <a:chExt cx="1396365" cy="683260"/>
          </a:xfrm>
        </p:grpSpPr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F63F44B4-2A39-44B8-BEC6-B2B0EF17524A}"/>
                </a:ext>
              </a:extLst>
            </p:cNvPr>
            <p:cNvSpPr/>
            <p:nvPr/>
          </p:nvSpPr>
          <p:spPr>
            <a:xfrm>
              <a:off x="616457" y="4325874"/>
              <a:ext cx="1367155" cy="654050"/>
            </a:xfrm>
            <a:custGeom>
              <a:avLst/>
              <a:gdLst/>
              <a:ahLst/>
              <a:cxnLst/>
              <a:rect l="l" t="t" r="r" b="b"/>
              <a:pathLst>
                <a:path w="1367155" h="654050">
                  <a:moveTo>
                    <a:pt x="1203579" y="0"/>
                  </a:moveTo>
                  <a:lnTo>
                    <a:pt x="163448" y="0"/>
                  </a:lnTo>
                  <a:lnTo>
                    <a:pt x="0" y="326898"/>
                  </a:lnTo>
                  <a:lnTo>
                    <a:pt x="163448" y="653795"/>
                  </a:lnTo>
                  <a:lnTo>
                    <a:pt x="1203579" y="653795"/>
                  </a:lnTo>
                  <a:lnTo>
                    <a:pt x="1367028" y="326898"/>
                  </a:lnTo>
                  <a:lnTo>
                    <a:pt x="1203579" y="0"/>
                  </a:lnTo>
                  <a:close/>
                </a:path>
              </a:pathLst>
            </a:custGeom>
            <a:solidFill>
              <a:srgbClr val="B8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C42FDBCA-0AC3-4CBD-82F6-70F87926121C}"/>
                </a:ext>
              </a:extLst>
            </p:cNvPr>
            <p:cNvSpPr/>
            <p:nvPr/>
          </p:nvSpPr>
          <p:spPr>
            <a:xfrm>
              <a:off x="616457" y="4325874"/>
              <a:ext cx="1367155" cy="654050"/>
            </a:xfrm>
            <a:custGeom>
              <a:avLst/>
              <a:gdLst/>
              <a:ahLst/>
              <a:cxnLst/>
              <a:rect l="l" t="t" r="r" b="b"/>
              <a:pathLst>
                <a:path w="1367155" h="654050">
                  <a:moveTo>
                    <a:pt x="0" y="326898"/>
                  </a:moveTo>
                  <a:lnTo>
                    <a:pt x="163448" y="0"/>
                  </a:lnTo>
                  <a:lnTo>
                    <a:pt x="1203579" y="0"/>
                  </a:lnTo>
                  <a:lnTo>
                    <a:pt x="1367028" y="326898"/>
                  </a:lnTo>
                  <a:lnTo>
                    <a:pt x="1203579" y="653795"/>
                  </a:lnTo>
                  <a:lnTo>
                    <a:pt x="163448" y="653795"/>
                  </a:lnTo>
                  <a:lnTo>
                    <a:pt x="0" y="326898"/>
                  </a:lnTo>
                  <a:close/>
                </a:path>
              </a:pathLst>
            </a:custGeom>
            <a:ln w="28956">
              <a:solidFill>
                <a:srgbClr val="005F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>
            <a:extLst>
              <a:ext uri="{FF2B5EF4-FFF2-40B4-BE49-F238E27FC236}">
                <a16:creationId xmlns:a16="http://schemas.microsoft.com/office/drawing/2014/main" id="{691622FE-F6FB-4FBE-9068-C47B97774B46}"/>
              </a:ext>
            </a:extLst>
          </p:cNvPr>
          <p:cNvSpPr txBox="1"/>
          <p:nvPr/>
        </p:nvSpPr>
        <p:spPr>
          <a:xfrm>
            <a:off x="929436" y="4350766"/>
            <a:ext cx="73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Sprint  </a:t>
            </a:r>
            <a:r>
              <a:rPr sz="1800" dirty="0">
                <a:latin typeface="Carlito"/>
                <a:cs typeface="Carlito"/>
              </a:rPr>
              <a:t>B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k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og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5" name="object 55">
            <a:extLst>
              <a:ext uri="{FF2B5EF4-FFF2-40B4-BE49-F238E27FC236}">
                <a16:creationId xmlns:a16="http://schemas.microsoft.com/office/drawing/2014/main" id="{2F5D48BB-34C7-45E3-9E68-0C3D952E1AB0}"/>
              </a:ext>
            </a:extLst>
          </p:cNvPr>
          <p:cNvGrpSpPr/>
          <p:nvPr/>
        </p:nvGrpSpPr>
        <p:grpSpPr>
          <a:xfrm>
            <a:off x="1546733" y="3145408"/>
            <a:ext cx="1398270" cy="683260"/>
            <a:chOff x="1546733" y="3145408"/>
            <a:chExt cx="1398270" cy="683260"/>
          </a:xfrm>
        </p:grpSpPr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7584BAE6-F592-4DDF-A4F3-EC2A694B0A86}"/>
                </a:ext>
              </a:extLst>
            </p:cNvPr>
            <p:cNvSpPr/>
            <p:nvPr/>
          </p:nvSpPr>
          <p:spPr>
            <a:xfrm>
              <a:off x="1561338" y="3160013"/>
              <a:ext cx="1369060" cy="654050"/>
            </a:xfrm>
            <a:custGeom>
              <a:avLst/>
              <a:gdLst/>
              <a:ahLst/>
              <a:cxnLst/>
              <a:rect l="l" t="t" r="r" b="b"/>
              <a:pathLst>
                <a:path w="1369060" h="654050">
                  <a:moveTo>
                    <a:pt x="1205103" y="0"/>
                  </a:moveTo>
                  <a:lnTo>
                    <a:pt x="163449" y="0"/>
                  </a:lnTo>
                  <a:lnTo>
                    <a:pt x="0" y="326898"/>
                  </a:lnTo>
                  <a:lnTo>
                    <a:pt x="163449" y="653796"/>
                  </a:lnTo>
                  <a:lnTo>
                    <a:pt x="1205103" y="653796"/>
                  </a:lnTo>
                  <a:lnTo>
                    <a:pt x="1368552" y="326898"/>
                  </a:lnTo>
                  <a:lnTo>
                    <a:pt x="1205103" y="0"/>
                  </a:lnTo>
                  <a:close/>
                </a:path>
              </a:pathLst>
            </a:custGeom>
            <a:solidFill>
              <a:srgbClr val="B8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8A6151E3-502E-46E0-8015-3106A1695743}"/>
                </a:ext>
              </a:extLst>
            </p:cNvPr>
            <p:cNvSpPr/>
            <p:nvPr/>
          </p:nvSpPr>
          <p:spPr>
            <a:xfrm>
              <a:off x="1561338" y="3160013"/>
              <a:ext cx="1369060" cy="654050"/>
            </a:xfrm>
            <a:custGeom>
              <a:avLst/>
              <a:gdLst/>
              <a:ahLst/>
              <a:cxnLst/>
              <a:rect l="l" t="t" r="r" b="b"/>
              <a:pathLst>
                <a:path w="1369060" h="654050">
                  <a:moveTo>
                    <a:pt x="0" y="326898"/>
                  </a:moveTo>
                  <a:lnTo>
                    <a:pt x="163449" y="0"/>
                  </a:lnTo>
                  <a:lnTo>
                    <a:pt x="1205103" y="0"/>
                  </a:lnTo>
                  <a:lnTo>
                    <a:pt x="1368552" y="326898"/>
                  </a:lnTo>
                  <a:lnTo>
                    <a:pt x="1205103" y="653796"/>
                  </a:lnTo>
                  <a:lnTo>
                    <a:pt x="163449" y="653796"/>
                  </a:lnTo>
                  <a:lnTo>
                    <a:pt x="0" y="326898"/>
                  </a:lnTo>
                  <a:close/>
                </a:path>
              </a:pathLst>
            </a:custGeom>
            <a:ln w="28956">
              <a:solidFill>
                <a:srgbClr val="005F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>
            <a:extLst>
              <a:ext uri="{FF2B5EF4-FFF2-40B4-BE49-F238E27FC236}">
                <a16:creationId xmlns:a16="http://schemas.microsoft.com/office/drawing/2014/main" id="{AEFCAA38-1A40-4C73-9CFB-ACDAB2E9AB0B}"/>
              </a:ext>
            </a:extLst>
          </p:cNvPr>
          <p:cNvSpPr txBox="1"/>
          <p:nvPr/>
        </p:nvSpPr>
        <p:spPr>
          <a:xfrm>
            <a:off x="1868804" y="3184905"/>
            <a:ext cx="75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oduct  </a:t>
            </a:r>
            <a:r>
              <a:rPr sz="1800" dirty="0">
                <a:latin typeface="Carlito"/>
                <a:cs typeface="Carlito"/>
              </a:rPr>
              <a:t>B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dirty="0">
                <a:latin typeface="Carlito"/>
                <a:cs typeface="Carlito"/>
              </a:rPr>
              <a:t>k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og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9" name="object 59">
            <a:extLst>
              <a:ext uri="{FF2B5EF4-FFF2-40B4-BE49-F238E27FC236}">
                <a16:creationId xmlns:a16="http://schemas.microsoft.com/office/drawing/2014/main" id="{23174AA9-38F3-4728-B008-746D54680F6D}"/>
              </a:ext>
            </a:extLst>
          </p:cNvPr>
          <p:cNvGrpSpPr/>
          <p:nvPr/>
        </p:nvGrpSpPr>
        <p:grpSpPr>
          <a:xfrm>
            <a:off x="2686685" y="4297553"/>
            <a:ext cx="1396365" cy="745490"/>
            <a:chOff x="2686685" y="4297553"/>
            <a:chExt cx="1396365" cy="745490"/>
          </a:xfrm>
        </p:grpSpPr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68EFC2AA-3EB0-4F87-90F3-081E1DB25A3A}"/>
                </a:ext>
              </a:extLst>
            </p:cNvPr>
            <p:cNvSpPr/>
            <p:nvPr/>
          </p:nvSpPr>
          <p:spPr>
            <a:xfrm>
              <a:off x="2701290" y="4312158"/>
              <a:ext cx="1367155" cy="716280"/>
            </a:xfrm>
            <a:custGeom>
              <a:avLst/>
              <a:gdLst/>
              <a:ahLst/>
              <a:cxnLst/>
              <a:rect l="l" t="t" r="r" b="b"/>
              <a:pathLst>
                <a:path w="1367154" h="716279">
                  <a:moveTo>
                    <a:pt x="1008888" y="0"/>
                  </a:moveTo>
                  <a:lnTo>
                    <a:pt x="0" y="0"/>
                  </a:lnTo>
                  <a:lnTo>
                    <a:pt x="0" y="716280"/>
                  </a:lnTo>
                  <a:lnTo>
                    <a:pt x="1008888" y="716280"/>
                  </a:lnTo>
                  <a:lnTo>
                    <a:pt x="1367027" y="358140"/>
                  </a:lnTo>
                  <a:lnTo>
                    <a:pt x="1008888" y="0"/>
                  </a:lnTo>
                  <a:close/>
                </a:path>
              </a:pathLst>
            </a:custGeom>
            <a:solidFill>
              <a:srgbClr val="B8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F912A435-14E0-416A-8DAB-1E6E7AB2B29F}"/>
                </a:ext>
              </a:extLst>
            </p:cNvPr>
            <p:cNvSpPr/>
            <p:nvPr/>
          </p:nvSpPr>
          <p:spPr>
            <a:xfrm>
              <a:off x="2701290" y="4312158"/>
              <a:ext cx="1367155" cy="716280"/>
            </a:xfrm>
            <a:custGeom>
              <a:avLst/>
              <a:gdLst/>
              <a:ahLst/>
              <a:cxnLst/>
              <a:rect l="l" t="t" r="r" b="b"/>
              <a:pathLst>
                <a:path w="1367154" h="716279">
                  <a:moveTo>
                    <a:pt x="0" y="0"/>
                  </a:moveTo>
                  <a:lnTo>
                    <a:pt x="1008888" y="0"/>
                  </a:lnTo>
                  <a:lnTo>
                    <a:pt x="1367027" y="358140"/>
                  </a:lnTo>
                  <a:lnTo>
                    <a:pt x="1008888" y="716280"/>
                  </a:lnTo>
                  <a:lnTo>
                    <a:pt x="0" y="716280"/>
                  </a:lnTo>
                  <a:lnTo>
                    <a:pt x="0" y="0"/>
                  </a:lnTo>
                  <a:close/>
                </a:path>
              </a:pathLst>
            </a:custGeom>
            <a:ln w="28955">
              <a:solidFill>
                <a:srgbClr val="005F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>
            <a:extLst>
              <a:ext uri="{FF2B5EF4-FFF2-40B4-BE49-F238E27FC236}">
                <a16:creationId xmlns:a16="http://schemas.microsoft.com/office/drawing/2014/main" id="{D3A8BC1C-9678-419A-AEEE-5B97974DAB26}"/>
              </a:ext>
            </a:extLst>
          </p:cNvPr>
          <p:cNvSpPr txBox="1"/>
          <p:nvPr/>
        </p:nvSpPr>
        <p:spPr>
          <a:xfrm>
            <a:off x="2917951" y="4367910"/>
            <a:ext cx="75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Final  </a:t>
            </a: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oduct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8BE7689E-CBF0-43BC-AED3-6C399A4763B7}"/>
              </a:ext>
            </a:extLst>
          </p:cNvPr>
          <p:cNvSpPr/>
          <p:nvPr/>
        </p:nvSpPr>
        <p:spPr>
          <a:xfrm>
            <a:off x="1152144" y="3673347"/>
            <a:ext cx="1547495" cy="1034415"/>
          </a:xfrm>
          <a:custGeom>
            <a:avLst/>
            <a:gdLst/>
            <a:ahLst/>
            <a:cxnLst/>
            <a:rect l="l" t="t" r="r" b="b"/>
            <a:pathLst>
              <a:path w="1547495" h="1034414">
                <a:moveTo>
                  <a:pt x="504698" y="8128"/>
                </a:moveTo>
                <a:lnTo>
                  <a:pt x="494792" y="0"/>
                </a:lnTo>
                <a:lnTo>
                  <a:pt x="43243" y="553643"/>
                </a:lnTo>
                <a:lnTo>
                  <a:pt x="18643" y="533527"/>
                </a:lnTo>
                <a:lnTo>
                  <a:pt x="0" y="616712"/>
                </a:lnTo>
                <a:lnTo>
                  <a:pt x="77685" y="581787"/>
                </a:lnTo>
                <a:lnTo>
                  <a:pt x="65100" y="571500"/>
                </a:lnTo>
                <a:lnTo>
                  <a:pt x="53073" y="561682"/>
                </a:lnTo>
                <a:lnTo>
                  <a:pt x="504698" y="8128"/>
                </a:lnTo>
                <a:close/>
              </a:path>
              <a:path w="1547495" h="1034414">
                <a:moveTo>
                  <a:pt x="1547368" y="996188"/>
                </a:moveTo>
                <a:lnTo>
                  <a:pt x="1534668" y="989838"/>
                </a:lnTo>
                <a:lnTo>
                  <a:pt x="1471168" y="958088"/>
                </a:lnTo>
                <a:lnTo>
                  <a:pt x="1471168" y="989838"/>
                </a:lnTo>
                <a:lnTo>
                  <a:pt x="830580" y="989838"/>
                </a:lnTo>
                <a:lnTo>
                  <a:pt x="830580" y="1002538"/>
                </a:lnTo>
                <a:lnTo>
                  <a:pt x="1471168" y="1002538"/>
                </a:lnTo>
                <a:lnTo>
                  <a:pt x="1471168" y="1034288"/>
                </a:lnTo>
                <a:lnTo>
                  <a:pt x="1534668" y="1002538"/>
                </a:lnTo>
                <a:lnTo>
                  <a:pt x="1547368" y="996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37AED235-981B-4AD5-ACB0-2D0367308E7A}"/>
              </a:ext>
            </a:extLst>
          </p:cNvPr>
          <p:cNvSpPr txBox="1"/>
          <p:nvPr/>
        </p:nvSpPr>
        <p:spPr>
          <a:xfrm>
            <a:off x="1973326" y="4312158"/>
            <a:ext cx="6070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2</a:t>
            </a:r>
            <a:r>
              <a:rPr sz="1400" spc="-8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weeks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5" name="object 65">
            <a:extLst>
              <a:ext uri="{FF2B5EF4-FFF2-40B4-BE49-F238E27FC236}">
                <a16:creationId xmlns:a16="http://schemas.microsoft.com/office/drawing/2014/main" id="{8188BD81-E1A6-444E-A0C9-3587D4F22DCB}"/>
              </a:ext>
            </a:extLst>
          </p:cNvPr>
          <p:cNvGrpSpPr/>
          <p:nvPr/>
        </p:nvGrpSpPr>
        <p:grpSpPr>
          <a:xfrm>
            <a:off x="298704" y="1331975"/>
            <a:ext cx="11623675" cy="5130165"/>
            <a:chOff x="298704" y="1331975"/>
            <a:chExt cx="11623675" cy="5130165"/>
          </a:xfrm>
        </p:grpSpPr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4B0A8AC9-8053-4885-8B75-13F27DA91D41}"/>
                </a:ext>
              </a:extLst>
            </p:cNvPr>
            <p:cNvSpPr/>
            <p:nvPr/>
          </p:nvSpPr>
          <p:spPr>
            <a:xfrm>
              <a:off x="4550663" y="1421891"/>
              <a:ext cx="1666239" cy="530860"/>
            </a:xfrm>
            <a:custGeom>
              <a:avLst/>
              <a:gdLst/>
              <a:ahLst/>
              <a:cxnLst/>
              <a:rect l="l" t="t" r="r" b="b"/>
              <a:pathLst>
                <a:path w="1666239" h="530860">
                  <a:moveTo>
                    <a:pt x="1400556" y="0"/>
                  </a:moveTo>
                  <a:lnTo>
                    <a:pt x="1400556" y="132587"/>
                  </a:lnTo>
                  <a:lnTo>
                    <a:pt x="0" y="132587"/>
                  </a:lnTo>
                  <a:lnTo>
                    <a:pt x="0" y="397763"/>
                  </a:lnTo>
                  <a:lnTo>
                    <a:pt x="1400556" y="397763"/>
                  </a:lnTo>
                  <a:lnTo>
                    <a:pt x="1400556" y="530352"/>
                  </a:lnTo>
                  <a:lnTo>
                    <a:pt x="1665732" y="265175"/>
                  </a:lnTo>
                  <a:lnTo>
                    <a:pt x="1400556" y="0"/>
                  </a:lnTo>
                  <a:close/>
                </a:path>
              </a:pathLst>
            </a:custGeom>
            <a:solidFill>
              <a:srgbClr val="005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27B0B5DC-9208-4696-BC6A-1F6F43DC69F4}"/>
                </a:ext>
              </a:extLst>
            </p:cNvPr>
            <p:cNvSpPr/>
            <p:nvPr/>
          </p:nvSpPr>
          <p:spPr>
            <a:xfrm>
              <a:off x="304800" y="1338071"/>
              <a:ext cx="11611610" cy="5118100"/>
            </a:xfrm>
            <a:custGeom>
              <a:avLst/>
              <a:gdLst/>
              <a:ahLst/>
              <a:cxnLst/>
              <a:rect l="l" t="t" r="r" b="b"/>
              <a:pathLst>
                <a:path w="11611610" h="5118100">
                  <a:moveTo>
                    <a:pt x="4245864" y="216407"/>
                  </a:moveTo>
                  <a:lnTo>
                    <a:pt x="5646420" y="216407"/>
                  </a:lnTo>
                  <a:lnTo>
                    <a:pt x="5646420" y="83819"/>
                  </a:lnTo>
                  <a:lnTo>
                    <a:pt x="5911596" y="348995"/>
                  </a:lnTo>
                  <a:lnTo>
                    <a:pt x="5646420" y="614172"/>
                  </a:lnTo>
                  <a:lnTo>
                    <a:pt x="5646420" y="481583"/>
                  </a:lnTo>
                  <a:lnTo>
                    <a:pt x="4245864" y="481583"/>
                  </a:lnTo>
                  <a:lnTo>
                    <a:pt x="4245864" y="216407"/>
                  </a:lnTo>
                  <a:close/>
                </a:path>
                <a:path w="11611610" h="5118100">
                  <a:moveTo>
                    <a:pt x="0" y="5117592"/>
                  </a:moveTo>
                  <a:lnTo>
                    <a:pt x="11611356" y="5117592"/>
                  </a:lnTo>
                  <a:lnTo>
                    <a:pt x="11611356" y="0"/>
                  </a:lnTo>
                  <a:lnTo>
                    <a:pt x="0" y="0"/>
                  </a:lnTo>
                  <a:lnTo>
                    <a:pt x="0" y="5117592"/>
                  </a:lnTo>
                  <a:close/>
                </a:path>
              </a:pathLst>
            </a:custGeom>
            <a:ln w="12192">
              <a:solidFill>
                <a:srgbClr val="008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CDB383A9-70A0-4FE6-88CF-8FBA85587066}"/>
                </a:ext>
              </a:extLst>
            </p:cNvPr>
            <p:cNvSpPr/>
            <p:nvPr/>
          </p:nvSpPr>
          <p:spPr>
            <a:xfrm>
              <a:off x="5384292" y="2060447"/>
              <a:ext cx="0" cy="3691890"/>
            </a:xfrm>
            <a:custGeom>
              <a:avLst/>
              <a:gdLst/>
              <a:ahLst/>
              <a:cxnLst/>
              <a:rect l="l" t="t" r="r" b="b"/>
              <a:pathLst>
                <a:path h="3691890">
                  <a:moveTo>
                    <a:pt x="0" y="0"/>
                  </a:moveTo>
                  <a:lnTo>
                    <a:pt x="0" y="3691813"/>
                  </a:lnTo>
                </a:path>
              </a:pathLst>
            </a:custGeom>
            <a:ln w="12192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FF86A80D-BC35-4730-AFD1-3A19D6816E30}"/>
                </a:ext>
              </a:extLst>
            </p:cNvPr>
            <p:cNvSpPr/>
            <p:nvPr/>
          </p:nvSpPr>
          <p:spPr>
            <a:xfrm>
              <a:off x="775716" y="5849111"/>
              <a:ext cx="10636250" cy="533400"/>
            </a:xfrm>
            <a:custGeom>
              <a:avLst/>
              <a:gdLst/>
              <a:ahLst/>
              <a:cxnLst/>
              <a:rect l="l" t="t" r="r" b="b"/>
              <a:pathLst>
                <a:path w="10636250" h="533400">
                  <a:moveTo>
                    <a:pt x="10338308" y="0"/>
                  </a:moveTo>
                  <a:lnTo>
                    <a:pt x="10338308" y="105219"/>
                  </a:lnTo>
                  <a:lnTo>
                    <a:pt x="297713" y="105219"/>
                  </a:lnTo>
                  <a:lnTo>
                    <a:pt x="297713" y="0"/>
                  </a:lnTo>
                  <a:lnTo>
                    <a:pt x="0" y="266700"/>
                  </a:lnTo>
                  <a:lnTo>
                    <a:pt x="297713" y="533400"/>
                  </a:lnTo>
                  <a:lnTo>
                    <a:pt x="297713" y="428180"/>
                  </a:lnTo>
                  <a:lnTo>
                    <a:pt x="10338308" y="428180"/>
                  </a:lnTo>
                  <a:lnTo>
                    <a:pt x="10338308" y="533400"/>
                  </a:lnTo>
                  <a:lnTo>
                    <a:pt x="10635995" y="266700"/>
                  </a:lnTo>
                  <a:lnTo>
                    <a:pt x="10338308" y="0"/>
                  </a:lnTo>
                  <a:close/>
                </a:path>
              </a:pathLst>
            </a:custGeom>
            <a:solidFill>
              <a:srgbClr val="005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49E87C2C-1ED4-4608-9318-7D623CA4F63C}"/>
                </a:ext>
              </a:extLst>
            </p:cNvPr>
            <p:cNvSpPr/>
            <p:nvPr/>
          </p:nvSpPr>
          <p:spPr>
            <a:xfrm>
              <a:off x="775716" y="5849111"/>
              <a:ext cx="10636250" cy="533400"/>
            </a:xfrm>
            <a:custGeom>
              <a:avLst/>
              <a:gdLst/>
              <a:ahLst/>
              <a:cxnLst/>
              <a:rect l="l" t="t" r="r" b="b"/>
              <a:pathLst>
                <a:path w="10636250" h="533400">
                  <a:moveTo>
                    <a:pt x="0" y="266700"/>
                  </a:moveTo>
                  <a:lnTo>
                    <a:pt x="297713" y="0"/>
                  </a:lnTo>
                  <a:lnTo>
                    <a:pt x="297713" y="105219"/>
                  </a:lnTo>
                  <a:lnTo>
                    <a:pt x="10338308" y="105219"/>
                  </a:lnTo>
                  <a:lnTo>
                    <a:pt x="10338308" y="0"/>
                  </a:lnTo>
                  <a:lnTo>
                    <a:pt x="10635995" y="266700"/>
                  </a:lnTo>
                  <a:lnTo>
                    <a:pt x="10338308" y="533400"/>
                  </a:lnTo>
                  <a:lnTo>
                    <a:pt x="10338308" y="428180"/>
                  </a:lnTo>
                  <a:lnTo>
                    <a:pt x="297713" y="428180"/>
                  </a:lnTo>
                  <a:lnTo>
                    <a:pt x="297713" y="533400"/>
                  </a:lnTo>
                  <a:lnTo>
                    <a:pt x="0" y="266700"/>
                  </a:lnTo>
                  <a:close/>
                </a:path>
              </a:pathLst>
            </a:custGeom>
            <a:ln w="12192">
              <a:solidFill>
                <a:srgbClr val="0083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>
            <a:extLst>
              <a:ext uri="{FF2B5EF4-FFF2-40B4-BE49-F238E27FC236}">
                <a16:creationId xmlns:a16="http://schemas.microsoft.com/office/drawing/2014/main" id="{6ED4278E-3624-485E-9E5F-88053859095C}"/>
              </a:ext>
            </a:extLst>
          </p:cNvPr>
          <p:cNvSpPr txBox="1"/>
          <p:nvPr/>
        </p:nvSpPr>
        <p:spPr>
          <a:xfrm>
            <a:off x="2637789" y="5970219"/>
            <a:ext cx="690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Security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: is part of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entire process,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Backlog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through Production</a:t>
            </a:r>
            <a:r>
              <a:rPr sz="1600" spc="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Operations</a:t>
            </a:r>
            <a:endParaRPr sz="16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4159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10470AE-4BC3-49C3-B0DC-16E70AD3B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10136"/>
              </p:ext>
            </p:extLst>
          </p:nvPr>
        </p:nvGraphicFramePr>
        <p:xfrm>
          <a:off x="258737" y="888619"/>
          <a:ext cx="11585573" cy="553853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4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090">
                <a:tc rowSpan="2">
                  <a:txBody>
                    <a:bodyPr/>
                    <a:lstStyle/>
                    <a:p>
                      <a:pPr marL="91440" marR="386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60" dirty="0"/>
                        <a:t>T</a:t>
                      </a:r>
                      <a:r>
                        <a:rPr sz="1800" dirty="0"/>
                        <a:t>e</a:t>
                      </a:r>
                      <a:r>
                        <a:rPr sz="1800" spc="-25" dirty="0"/>
                        <a:t>s</a:t>
                      </a:r>
                      <a:r>
                        <a:rPr sz="1800" dirty="0"/>
                        <a:t>ting  </a:t>
                      </a:r>
                      <a:r>
                        <a:rPr sz="1800" spc="-40" dirty="0"/>
                        <a:t>Tool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Description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/>
                        <a:t>DT&amp;E</a:t>
                      </a:r>
                      <a:endParaRPr sz="1800"/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/>
                        <a:t>Applicability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/>
                        <a:t>URL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 row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/>
                        <a:t>Focus</a:t>
                      </a:r>
                      <a:r>
                        <a:rPr sz="1800" spc="-30" dirty="0"/>
                        <a:t> </a:t>
                      </a:r>
                      <a:r>
                        <a:rPr sz="1800" spc="-10" dirty="0"/>
                        <a:t>Area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3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3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3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3D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3DC"/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JUnit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 marR="1511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Open source, automated </a:t>
                      </a:r>
                      <a:r>
                        <a:rPr sz="1200" dirty="0"/>
                        <a:t>unit </a:t>
                      </a:r>
                      <a:r>
                        <a:rPr sz="1200" spc="-10" dirty="0"/>
                        <a:t>test framework for Java </a:t>
                      </a:r>
                      <a:r>
                        <a:rPr sz="1200" spc="-5" dirty="0"/>
                        <a:t>programming  language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 marR="202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Applicable </a:t>
                      </a:r>
                      <a:r>
                        <a:rPr sz="1200" spc="-10" dirty="0"/>
                        <a:t>for</a:t>
                      </a:r>
                      <a:r>
                        <a:rPr sz="1200" spc="-70" dirty="0"/>
                        <a:t> </a:t>
                      </a:r>
                      <a:r>
                        <a:rPr sz="1200" spc="-5" dirty="0"/>
                        <a:t>DT  </a:t>
                      </a:r>
                      <a:r>
                        <a:rPr sz="1200" dirty="0"/>
                        <a:t>and</a:t>
                      </a:r>
                      <a:r>
                        <a:rPr sz="1200" spc="-20" dirty="0"/>
                        <a:t> OT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u="sng" spc="-10" dirty="0">
                          <a:uFill>
                            <a:solidFill>
                              <a:srgbClr val="005F9E"/>
                            </a:solidFill>
                          </a:uFill>
                          <a:hlinkClick r:id="rId2"/>
                        </a:rPr>
                        <a:t>http://junit.org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/>
                        <a:t>Unit</a:t>
                      </a:r>
                      <a:r>
                        <a:rPr sz="1200" spc="-10" dirty="0"/>
                        <a:t> </a:t>
                      </a:r>
                      <a:r>
                        <a:rPr sz="1200" spc="-20" dirty="0"/>
                        <a:t>Testing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C1CD2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Selenium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 marR="3644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Suite of tools to automate </a:t>
                      </a:r>
                      <a:r>
                        <a:rPr sz="1200" spc="-10" dirty="0"/>
                        <a:t>web </a:t>
                      </a:r>
                      <a:r>
                        <a:rPr sz="1200" spc="-5" dirty="0"/>
                        <a:t>application testing </a:t>
                      </a:r>
                      <a:r>
                        <a:rPr sz="1200" spc="-10" dirty="0"/>
                        <a:t>across </a:t>
                      </a:r>
                      <a:r>
                        <a:rPr sz="1200" spc="-5" dirty="0"/>
                        <a:t>many  platforms. Supported </a:t>
                      </a:r>
                      <a:r>
                        <a:rPr sz="1200" dirty="0"/>
                        <a:t>by </a:t>
                      </a:r>
                      <a:r>
                        <a:rPr sz="1200" spc="-5" dirty="0"/>
                        <a:t>many </a:t>
                      </a:r>
                      <a:r>
                        <a:rPr sz="1200" dirty="0"/>
                        <a:t>popular </a:t>
                      </a:r>
                      <a:r>
                        <a:rPr sz="1200" spc="-10" dirty="0"/>
                        <a:t>browsers </a:t>
                      </a:r>
                      <a:r>
                        <a:rPr sz="1200" spc="-5" dirty="0"/>
                        <a:t>such </a:t>
                      </a:r>
                      <a:r>
                        <a:rPr sz="1200" dirty="0"/>
                        <a:t>as </a:t>
                      </a:r>
                      <a:r>
                        <a:rPr sz="1200" spc="-15" dirty="0"/>
                        <a:t>Firefox,  </a:t>
                      </a:r>
                      <a:r>
                        <a:rPr sz="1200" spc="-5" dirty="0"/>
                        <a:t>Chrome. </a:t>
                      </a:r>
                      <a:r>
                        <a:rPr sz="1200" spc="-10" dirty="0"/>
                        <a:t>Robot framework </a:t>
                      </a:r>
                      <a:r>
                        <a:rPr sz="1200" dirty="0"/>
                        <a:t>built </a:t>
                      </a:r>
                      <a:r>
                        <a:rPr sz="1200" spc="-5" dirty="0"/>
                        <a:t>on top of </a:t>
                      </a:r>
                      <a:r>
                        <a:rPr sz="1200" dirty="0"/>
                        <a:t>Selenium enables  </a:t>
                      </a:r>
                      <a:r>
                        <a:rPr sz="1200" spc="-5" dirty="0"/>
                        <a:t>continuous</a:t>
                      </a:r>
                      <a:r>
                        <a:rPr sz="1200" spc="-40" dirty="0"/>
                        <a:t> </a:t>
                      </a:r>
                      <a:r>
                        <a:rPr sz="1200" spc="-5" dirty="0"/>
                        <a:t>testing.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 marR="202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Applicable </a:t>
                      </a:r>
                      <a:r>
                        <a:rPr sz="1200" spc="-10" dirty="0"/>
                        <a:t>for</a:t>
                      </a:r>
                      <a:r>
                        <a:rPr sz="1200" spc="-70" dirty="0"/>
                        <a:t> </a:t>
                      </a:r>
                      <a:r>
                        <a:rPr sz="1200" spc="-5" dirty="0"/>
                        <a:t>DT  </a:t>
                      </a:r>
                      <a:r>
                        <a:rPr sz="1200" dirty="0"/>
                        <a:t>and</a:t>
                      </a:r>
                      <a:r>
                        <a:rPr sz="1200" spc="-20" dirty="0"/>
                        <a:t> OT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u="sng" spc="-5" dirty="0">
                          <a:uFill>
                            <a:solidFill>
                              <a:srgbClr val="005F9E"/>
                            </a:solidFill>
                          </a:uFill>
                          <a:hlinkClick r:id="rId3"/>
                        </a:rPr>
                        <a:t>http://docs.seleniumhq.org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710" marR="42290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/>
                        <a:t>Unit, </a:t>
                      </a:r>
                      <a:r>
                        <a:rPr sz="1200" spc="-10" dirty="0"/>
                        <a:t>System, Integration  </a:t>
                      </a:r>
                      <a:r>
                        <a:rPr sz="1200" spc="-20" dirty="0"/>
                        <a:t>Testing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C1CD2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SoapUI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 marR="2959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Open-source </a:t>
                      </a:r>
                      <a:r>
                        <a:rPr sz="1200" spc="-10" dirty="0"/>
                        <a:t>web </a:t>
                      </a:r>
                      <a:r>
                        <a:rPr sz="1200" spc="-5" dirty="0"/>
                        <a:t>service testing application </a:t>
                      </a:r>
                      <a:r>
                        <a:rPr sz="1200" spc="-10" dirty="0"/>
                        <a:t>framework for </a:t>
                      </a:r>
                      <a:r>
                        <a:rPr sz="1200" spc="-5" dirty="0"/>
                        <a:t>SOAP  </a:t>
                      </a:r>
                      <a:r>
                        <a:rPr sz="1200" dirty="0"/>
                        <a:t>and </a:t>
                      </a:r>
                      <a:r>
                        <a:rPr sz="1200" spc="-10" dirty="0"/>
                        <a:t>REST</a:t>
                      </a:r>
                      <a:r>
                        <a:rPr sz="1200" spc="-15" dirty="0"/>
                        <a:t> </a:t>
                      </a:r>
                      <a:r>
                        <a:rPr sz="1200" dirty="0"/>
                        <a:t>APIs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 marR="202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Applicable </a:t>
                      </a:r>
                      <a:r>
                        <a:rPr sz="1200" spc="-10" dirty="0"/>
                        <a:t>for</a:t>
                      </a:r>
                      <a:r>
                        <a:rPr sz="1200" spc="-70" dirty="0"/>
                        <a:t> </a:t>
                      </a:r>
                      <a:r>
                        <a:rPr sz="1200" spc="-5" dirty="0"/>
                        <a:t>DT  </a:t>
                      </a:r>
                      <a:r>
                        <a:rPr sz="1200" dirty="0"/>
                        <a:t>and</a:t>
                      </a:r>
                      <a:r>
                        <a:rPr sz="1200" spc="-20" dirty="0"/>
                        <a:t> OT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u="sng" spc="-10" dirty="0">
                          <a:uFill>
                            <a:solidFill>
                              <a:srgbClr val="005F9E"/>
                            </a:solidFill>
                          </a:uFill>
                          <a:hlinkClick r:id="rId4"/>
                        </a:rPr>
                        <a:t>https://www.soapui.org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710" marR="670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/>
                        <a:t>Unit, Functional and  </a:t>
                      </a:r>
                      <a:r>
                        <a:rPr sz="1200" spc="-10" dirty="0"/>
                        <a:t>Integration</a:t>
                      </a:r>
                      <a:r>
                        <a:rPr sz="1200" spc="-40" dirty="0"/>
                        <a:t> </a:t>
                      </a:r>
                      <a:r>
                        <a:rPr sz="1200" spc="-20" dirty="0"/>
                        <a:t>Testing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C1CD2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3848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/>
                        <a:t>Rational  </a:t>
                      </a:r>
                      <a:r>
                        <a:rPr sz="1200" dirty="0"/>
                        <a:t>Fun</a:t>
                      </a:r>
                      <a:r>
                        <a:rPr sz="1200" spc="-5" dirty="0"/>
                        <a:t>c</a:t>
                      </a:r>
                      <a:r>
                        <a:rPr sz="1200" dirty="0"/>
                        <a:t>tio</a:t>
                      </a:r>
                      <a:r>
                        <a:rPr sz="1200" spc="5" dirty="0"/>
                        <a:t>n</a:t>
                      </a:r>
                      <a:r>
                        <a:rPr sz="1200" spc="-5" dirty="0"/>
                        <a:t>a</a:t>
                      </a:r>
                      <a:r>
                        <a:rPr sz="1200" dirty="0"/>
                        <a:t>l  </a:t>
                      </a:r>
                      <a:r>
                        <a:rPr sz="1200" spc="-25" dirty="0"/>
                        <a:t>Tester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1440" marR="161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/>
                        <a:t>It is </a:t>
                      </a:r>
                      <a:r>
                        <a:rPr sz="1200" spc="-5" dirty="0"/>
                        <a:t>capable of </a:t>
                      </a:r>
                      <a:r>
                        <a:rPr sz="1200" dirty="0"/>
                        <a:t>Functional, API, </a:t>
                      </a:r>
                      <a:r>
                        <a:rPr sz="1200" spc="-5" dirty="0"/>
                        <a:t>Performance </a:t>
                      </a:r>
                      <a:r>
                        <a:rPr sz="1200" spc="-20" dirty="0"/>
                        <a:t>Testing </a:t>
                      </a:r>
                      <a:r>
                        <a:rPr sz="1200" dirty="0"/>
                        <a:t>and </a:t>
                      </a:r>
                      <a:r>
                        <a:rPr sz="1200" spc="-5" dirty="0"/>
                        <a:t>Regression  testing.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2075" marR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/>
                        <a:t>Applicable </a:t>
                      </a:r>
                      <a:r>
                        <a:rPr sz="1200" spc="-10" dirty="0"/>
                        <a:t>for</a:t>
                      </a:r>
                      <a:r>
                        <a:rPr sz="1200" spc="-70" dirty="0"/>
                        <a:t> </a:t>
                      </a:r>
                      <a:r>
                        <a:rPr sz="1200" spc="-5" dirty="0"/>
                        <a:t>DT  </a:t>
                      </a:r>
                      <a:r>
                        <a:rPr sz="1200" dirty="0"/>
                        <a:t>and</a:t>
                      </a:r>
                      <a:r>
                        <a:rPr sz="1200" spc="-20" dirty="0"/>
                        <a:t> OT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2075" marR="6191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u="sng" spc="-10" dirty="0">
                          <a:uFill>
                            <a:solidFill>
                              <a:srgbClr val="005F9E"/>
                            </a:solidFill>
                          </a:uFill>
                          <a:hlinkClick r:id="rId5"/>
                        </a:rPr>
                        <a:t>https://www.ibm.com/us- </a:t>
                      </a:r>
                      <a:r>
                        <a:rPr sz="1200" spc="-10" dirty="0">
                          <a:hlinkClick r:id="rId5"/>
                        </a:rPr>
                        <a:t> </a:t>
                      </a:r>
                      <a:r>
                        <a:rPr sz="1200" u="sng" spc="-5" dirty="0">
                          <a:uFill>
                            <a:solidFill>
                              <a:srgbClr val="005F9E"/>
                            </a:solidFill>
                          </a:uFill>
                          <a:hlinkClick r:id="rId5"/>
                        </a:rPr>
                        <a:t>en/marketplace/rational- </a:t>
                      </a:r>
                      <a:r>
                        <a:rPr sz="1200" spc="-5" dirty="0">
                          <a:hlinkClick r:id="rId5"/>
                        </a:rPr>
                        <a:t> </a:t>
                      </a:r>
                      <a:r>
                        <a:rPr sz="1200" u="sng" spc="-5" dirty="0">
                          <a:uFill>
                            <a:solidFill>
                              <a:srgbClr val="005F9E"/>
                            </a:solidFill>
                          </a:uFill>
                          <a:hlinkClick r:id="rId5"/>
                        </a:rPr>
                        <a:t>functional-tester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/>
                        <a:t>Functional</a:t>
                      </a:r>
                      <a:r>
                        <a:rPr sz="1200" spc="-40" dirty="0"/>
                        <a:t> </a:t>
                      </a:r>
                      <a:r>
                        <a:rPr sz="1200" spc="-20" dirty="0"/>
                        <a:t>Testing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C1CD2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/>
                        <a:t>JMeter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Load testing tool </a:t>
                      </a:r>
                      <a:r>
                        <a:rPr sz="1200" spc="-10" dirty="0"/>
                        <a:t>for </a:t>
                      </a:r>
                      <a:r>
                        <a:rPr sz="1200" spc="-5" dirty="0"/>
                        <a:t>analyzing </a:t>
                      </a:r>
                      <a:r>
                        <a:rPr sz="1200" dirty="0"/>
                        <a:t>and measuring </a:t>
                      </a:r>
                      <a:r>
                        <a:rPr sz="1200" spc="-5" dirty="0"/>
                        <a:t>performance</a:t>
                      </a:r>
                      <a:r>
                        <a:rPr sz="1200" spc="-120" dirty="0"/>
                        <a:t> </a:t>
                      </a:r>
                      <a:r>
                        <a:rPr sz="1200" spc="-5" dirty="0"/>
                        <a:t>of</a:t>
                      </a:r>
                      <a:endParaRPr sz="1200" dirty="0"/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/>
                        <a:t>services, with </a:t>
                      </a:r>
                      <a:r>
                        <a:rPr sz="1200" dirty="0"/>
                        <a:t>a </a:t>
                      </a:r>
                      <a:r>
                        <a:rPr sz="1200" spc="-10" dirty="0"/>
                        <a:t>focus </a:t>
                      </a:r>
                      <a:r>
                        <a:rPr sz="1200" spc="-5" dirty="0"/>
                        <a:t>on </a:t>
                      </a:r>
                      <a:r>
                        <a:rPr sz="1200" spc="-10" dirty="0"/>
                        <a:t>web</a:t>
                      </a:r>
                      <a:r>
                        <a:rPr sz="1200" spc="35" dirty="0"/>
                        <a:t> </a:t>
                      </a:r>
                      <a:r>
                        <a:rPr sz="1200" spc="-5" dirty="0"/>
                        <a:t>applications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Applicable </a:t>
                      </a:r>
                      <a:r>
                        <a:rPr sz="1200" spc="-10" dirty="0"/>
                        <a:t>for</a:t>
                      </a:r>
                      <a:r>
                        <a:rPr sz="1200" spc="-40" dirty="0"/>
                        <a:t> </a:t>
                      </a:r>
                      <a:r>
                        <a:rPr sz="1200" spc="-5" dirty="0"/>
                        <a:t>DT</a:t>
                      </a:r>
                      <a:endParaRPr sz="1200"/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/>
                        <a:t>and</a:t>
                      </a:r>
                      <a:r>
                        <a:rPr sz="1200" spc="-20" dirty="0"/>
                        <a:t> OT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u="sng" spc="-10" dirty="0">
                          <a:uFill>
                            <a:solidFill>
                              <a:srgbClr val="005F9E"/>
                            </a:solidFill>
                          </a:uFill>
                          <a:hlinkClick r:id="rId6"/>
                        </a:rPr>
                        <a:t>http://jmeter.apache.org/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/>
                        <a:t>Performance (Load)</a:t>
                      </a:r>
                      <a:r>
                        <a:rPr sz="1200" spc="-45" dirty="0"/>
                        <a:t> </a:t>
                      </a:r>
                      <a:r>
                        <a:rPr sz="1200" spc="-20" dirty="0"/>
                        <a:t>Testing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C1CD2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5" dirty="0"/>
                        <a:t>TestNG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1440" marR="20827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0" dirty="0"/>
                        <a:t>Testing </a:t>
                      </a:r>
                      <a:r>
                        <a:rPr sz="1200" spc="-10" dirty="0"/>
                        <a:t>framework </a:t>
                      </a:r>
                      <a:r>
                        <a:rPr sz="1200" spc="-5" dirty="0"/>
                        <a:t>to </a:t>
                      </a:r>
                      <a:r>
                        <a:rPr sz="1200" spc="-10" dirty="0"/>
                        <a:t>cover </a:t>
                      </a:r>
                      <a:r>
                        <a:rPr sz="1200" dirty="0"/>
                        <a:t>all </a:t>
                      </a:r>
                      <a:r>
                        <a:rPr sz="1200" spc="-10" dirty="0"/>
                        <a:t>categories </a:t>
                      </a:r>
                      <a:r>
                        <a:rPr sz="1200" spc="-5" dirty="0"/>
                        <a:t>of tests: </a:t>
                      </a:r>
                      <a:r>
                        <a:rPr sz="1200" dirty="0"/>
                        <a:t>unit, functional,  </a:t>
                      </a:r>
                      <a:r>
                        <a:rPr sz="1200" spc="-5" dirty="0"/>
                        <a:t>end-to-end, </a:t>
                      </a:r>
                      <a:r>
                        <a:rPr sz="1200" spc="-10" dirty="0"/>
                        <a:t>integration</a:t>
                      </a:r>
                      <a:r>
                        <a:rPr sz="1200" spc="-70" dirty="0"/>
                        <a:t> </a:t>
                      </a:r>
                      <a:r>
                        <a:rPr sz="1200" spc="-10" dirty="0"/>
                        <a:t>etc.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2075" marR="2025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/>
                        <a:t>Applicable </a:t>
                      </a:r>
                      <a:r>
                        <a:rPr sz="1200" spc="-10" dirty="0"/>
                        <a:t>for</a:t>
                      </a:r>
                      <a:r>
                        <a:rPr sz="1200" spc="-70" dirty="0"/>
                        <a:t> </a:t>
                      </a:r>
                      <a:r>
                        <a:rPr sz="1200" spc="-5" dirty="0"/>
                        <a:t>DT  </a:t>
                      </a:r>
                      <a:r>
                        <a:rPr sz="1200" dirty="0"/>
                        <a:t>and</a:t>
                      </a:r>
                      <a:r>
                        <a:rPr sz="1200" spc="-20" dirty="0"/>
                        <a:t> OT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u="sng" spc="-5" dirty="0">
                          <a:uFill>
                            <a:solidFill>
                              <a:srgbClr val="005F9E"/>
                            </a:solidFill>
                          </a:uFill>
                          <a:hlinkClick r:id="rId7"/>
                        </a:rPr>
                        <a:t>http://testng.org/doc/index.html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/>
                        <a:t>Unit and </a:t>
                      </a:r>
                      <a:r>
                        <a:rPr sz="1200" spc="-10" dirty="0"/>
                        <a:t>Integration</a:t>
                      </a:r>
                      <a:r>
                        <a:rPr sz="1200" spc="-65" dirty="0"/>
                        <a:t> </a:t>
                      </a:r>
                      <a:r>
                        <a:rPr sz="1200" spc="-20" dirty="0"/>
                        <a:t>Testing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C1CD2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990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/>
                        <a:t>Unified  </a:t>
                      </a:r>
                      <a:r>
                        <a:rPr sz="1200" dirty="0"/>
                        <a:t>Functional</a:t>
                      </a:r>
                      <a:r>
                        <a:rPr sz="1200" spc="-80" dirty="0"/>
                        <a:t> </a:t>
                      </a:r>
                      <a:r>
                        <a:rPr sz="1200" spc="-35" dirty="0"/>
                        <a:t>Test  </a:t>
                      </a:r>
                      <a:r>
                        <a:rPr sz="1200" spc="-5" dirty="0"/>
                        <a:t>(UFT)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/>
                        <a:t>Automates functional </a:t>
                      </a:r>
                      <a:r>
                        <a:rPr sz="1200" dirty="0"/>
                        <a:t>and </a:t>
                      </a:r>
                      <a:r>
                        <a:rPr sz="1200" spc="-5" dirty="0"/>
                        <a:t>regression testing </a:t>
                      </a:r>
                      <a:r>
                        <a:rPr sz="1200" spc="-10" dirty="0"/>
                        <a:t>for </a:t>
                      </a:r>
                      <a:r>
                        <a:rPr sz="1200" spc="-5" dirty="0"/>
                        <a:t>applications</a:t>
                      </a:r>
                      <a:r>
                        <a:rPr sz="1200" spc="-85" dirty="0"/>
                        <a:t> </a:t>
                      </a:r>
                      <a:r>
                        <a:rPr sz="1200" dirty="0"/>
                        <a:t>and</a:t>
                      </a:r>
                      <a:endParaRPr sz="1200"/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5" dirty="0"/>
                        <a:t>environments.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0" dirty="0"/>
                        <a:t>OT</a:t>
                      </a:r>
                      <a:r>
                        <a:rPr sz="1200" spc="10" dirty="0"/>
                        <a:t> </a:t>
                      </a:r>
                      <a:r>
                        <a:rPr sz="1200" dirty="0"/>
                        <a:t>only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2075" marR="1619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u="sng" spc="-10" dirty="0">
                          <a:uFill>
                            <a:solidFill>
                              <a:srgbClr val="005F9E"/>
                            </a:solidFill>
                          </a:uFill>
                          <a:hlinkClick r:id="rId8"/>
                        </a:rPr>
                        <a:t>https://www.microfocus.com/en- </a:t>
                      </a:r>
                      <a:r>
                        <a:rPr sz="1200" spc="-10" dirty="0">
                          <a:hlinkClick r:id="rId8"/>
                        </a:rPr>
                        <a:t> </a:t>
                      </a:r>
                      <a:r>
                        <a:rPr sz="1200" u="sng" spc="-5" dirty="0">
                          <a:uFill>
                            <a:solidFill>
                              <a:srgbClr val="005F9E"/>
                            </a:solidFill>
                          </a:uFill>
                          <a:hlinkClick r:id="rId8"/>
                        </a:rPr>
                        <a:t>us/products/unified-functional- </a:t>
                      </a:r>
                      <a:r>
                        <a:rPr sz="1200" spc="-5" dirty="0">
                          <a:hlinkClick r:id="rId8"/>
                        </a:rPr>
                        <a:t> </a:t>
                      </a:r>
                      <a:r>
                        <a:rPr sz="1200" u="sng" spc="-5" dirty="0">
                          <a:uFill>
                            <a:solidFill>
                              <a:srgbClr val="005F9E"/>
                            </a:solidFill>
                          </a:uFill>
                          <a:hlinkClick r:id="rId8"/>
                        </a:rPr>
                        <a:t>automated-testing/overview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/>
                        <a:t>System </a:t>
                      </a:r>
                      <a:r>
                        <a:rPr sz="1200" spc="-20" dirty="0"/>
                        <a:t>Testing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3746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C1CD2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18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1874</Words>
  <Application>Microsoft Office PowerPoint</Application>
  <PresentationFormat>Widescreen</PresentationFormat>
  <Paragraphs>321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Carlito</vt:lpstr>
      <vt:lpstr>Liberation Sans Narrow</vt:lpstr>
      <vt:lpstr>Times New Roman</vt:lpstr>
      <vt:lpstr>Wingdings</vt:lpstr>
      <vt:lpstr>Office Theme</vt:lpstr>
      <vt:lpstr>Purpose</vt:lpstr>
      <vt:lpstr>Bottom Line Upfront</vt:lpstr>
      <vt:lpstr>Outline</vt:lpstr>
      <vt:lpstr>Test Oversight Influence Areas</vt:lpstr>
      <vt:lpstr>Focus Areas</vt:lpstr>
      <vt:lpstr>Continuous Delivery Testing – Software Release  Approaches</vt:lpstr>
      <vt:lpstr>Additional Test Types – Leveraged as Needed</vt:lpstr>
      <vt:lpstr>Agile + DevSecOps Pipeline</vt:lpstr>
      <vt:lpstr>PowerPoint Presentation</vt:lpstr>
      <vt:lpstr>Continuous Integration(CI)</vt:lpstr>
      <vt:lpstr>PowerPoint Presentation</vt:lpstr>
      <vt:lpstr>PowerPoint Presentation</vt:lpstr>
      <vt:lpstr>Hybrid Cloud Infrastructure testing</vt:lpstr>
      <vt:lpstr>PowerPoint Presentation</vt:lpstr>
      <vt:lpstr>Security Considerations</vt:lpstr>
      <vt:lpstr>Shift Left: Security and Test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Soni</dc:creator>
  <cp:lastModifiedBy>Ankit Soni</cp:lastModifiedBy>
  <cp:revision>24</cp:revision>
  <dcterms:created xsi:type="dcterms:W3CDTF">2020-07-08T19:02:57Z</dcterms:created>
  <dcterms:modified xsi:type="dcterms:W3CDTF">2020-07-09T14:39:39Z</dcterms:modified>
</cp:coreProperties>
</file>