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261" r:id="rId3"/>
    <p:sldId id="257" r:id="rId4"/>
    <p:sldId id="262" r:id="rId5"/>
    <p:sldId id="271" r:id="rId6"/>
    <p:sldId id="272" r:id="rId7"/>
    <p:sldId id="274" r:id="rId8"/>
    <p:sldId id="275" r:id="rId9"/>
    <p:sldId id="291" r:id="rId10"/>
    <p:sldId id="280" r:id="rId11"/>
    <p:sldId id="281" r:id="rId12"/>
    <p:sldId id="282" r:id="rId13"/>
    <p:sldId id="283" r:id="rId14"/>
    <p:sldId id="284" r:id="rId15"/>
    <p:sldId id="285" r:id="rId16"/>
    <p:sldId id="292" r:id="rId17"/>
    <p:sldId id="286" r:id="rId18"/>
    <p:sldId id="287" r:id="rId19"/>
    <p:sldId id="288" r:id="rId20"/>
    <p:sldId id="289" r:id="rId21"/>
    <p:sldId id="290" r:id="rId22"/>
    <p:sldId id="273" r:id="rId23"/>
    <p:sldId id="278" r:id="rId24"/>
    <p:sldId id="263" r:id="rId25"/>
    <p:sldId id="279" r:id="rId26"/>
    <p:sldId id="277" r:id="rId27"/>
    <p:sldId id="276" r:id="rId28"/>
    <p:sldId id="266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BIT COIN &amp; CRUDE OIL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756" y="5432563"/>
            <a:ext cx="10103025" cy="1425437"/>
          </a:xfrm>
        </p:spPr>
        <p:txBody>
          <a:bodyPr>
            <a:normAutofit/>
          </a:bodyPr>
          <a:lstStyle/>
          <a:p>
            <a:pPr lvl="8"/>
            <a:r>
              <a:rPr lang="en-US" dirty="0"/>
              <a:t>		       Sai Siva </a:t>
            </a:r>
            <a:r>
              <a:rPr lang="en-US" sz="1800" dirty="0"/>
              <a:t>Ramabhadra Raju Tirumalaraju</a:t>
            </a:r>
          </a:p>
          <a:p>
            <a:pPr lvl="8"/>
            <a:r>
              <a:rPr lang="en-US" sz="1800" dirty="0"/>
              <a:t>			Vivek Adithya Mohankumar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1122363"/>
            <a:ext cx="9144000" cy="99560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Granger Causality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50293" y="2274276"/>
            <a:ext cx="8817707" cy="27186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306646"/>
            <a:ext cx="7729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</a:t>
            </a:r>
            <a:r>
              <a:rPr lang="en-US" sz="2400" dirty="0"/>
              <a:t>Causality tests show bit coin granger cause oil. </a:t>
            </a:r>
          </a:p>
        </p:txBody>
      </p:sp>
    </p:spTree>
    <p:extLst>
      <p:ext uri="{BB962C8B-B14F-4D97-AF65-F5344CB8AC3E}">
        <p14:creationId xmlns:p14="http://schemas.microsoft.com/office/powerpoint/2010/main" val="35958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/>
          <a:srcRect r="15062"/>
          <a:stretch/>
        </p:blipFill>
        <p:spPr>
          <a:xfrm>
            <a:off x="5228492" y="1250462"/>
            <a:ext cx="6596185" cy="4967457"/>
          </a:xfrm>
          <a:prstGeom prst="rect">
            <a:avLst/>
          </a:prstGeom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48928" y="629266"/>
            <a:ext cx="4579563" cy="16766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Lag Length Selection</a:t>
            </a:r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648930" y="2438400"/>
            <a:ext cx="3667037" cy="37854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Based on AIC, a lag length of 3 is selected </a:t>
            </a:r>
          </a:p>
          <a:p>
            <a:r>
              <a:rPr lang="en-US" sz="2400"/>
              <a:t>VAR(3) modeling.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602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VAR(3) Estimation</a:t>
            </a:r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85" y="1690688"/>
            <a:ext cx="4554415" cy="4351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2215" y="2485292"/>
            <a:ext cx="5603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 coin significant on to itself.</a:t>
            </a:r>
          </a:p>
          <a:p>
            <a:endParaRPr lang="en-US" dirty="0"/>
          </a:p>
          <a:p>
            <a:r>
              <a:rPr lang="en-US" dirty="0"/>
              <a:t>Oil is significant for </a:t>
            </a:r>
            <a:r>
              <a:rPr lang="en-US" dirty="0" err="1"/>
              <a:t>btcoin</a:t>
            </a:r>
            <a:r>
              <a:rPr lang="en-US" dirty="0"/>
              <a:t>(-3).</a:t>
            </a:r>
          </a:p>
        </p:txBody>
      </p:sp>
    </p:spTree>
    <p:extLst>
      <p:ext uri="{BB962C8B-B14F-4D97-AF65-F5344CB8AC3E}">
        <p14:creationId xmlns:p14="http://schemas.microsoft.com/office/powerpoint/2010/main" val="139766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Serial Correlation</a:t>
            </a:r>
          </a:p>
        </p:txBody>
      </p:sp>
      <p:pic>
        <p:nvPicPr>
          <p:cNvPr id="3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745396"/>
            <a:ext cx="4533900" cy="36237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7938" y="2446215"/>
            <a:ext cx="4001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LM test.</a:t>
            </a:r>
          </a:p>
          <a:p>
            <a:endParaRPr lang="en-US" dirty="0"/>
          </a:p>
          <a:p>
            <a:r>
              <a:rPr lang="en-US" dirty="0"/>
              <a:t>No evidence of  serial correlation </a:t>
            </a:r>
          </a:p>
        </p:txBody>
      </p:sp>
    </p:spTree>
    <p:extLst>
      <p:ext uri="{BB962C8B-B14F-4D97-AF65-F5344CB8AC3E}">
        <p14:creationId xmlns:p14="http://schemas.microsoft.com/office/powerpoint/2010/main" val="66215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Impulse Response</a:t>
            </a:r>
          </a:p>
        </p:txBody>
      </p:sp>
      <p:pic>
        <p:nvPicPr>
          <p:cNvPr id="3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723" y="1756218"/>
            <a:ext cx="6101862" cy="40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838200" y="2665046"/>
            <a:ext cx="328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of oil onto bitcoin.</a:t>
            </a:r>
          </a:p>
          <a:p>
            <a:endParaRPr lang="en-US" dirty="0"/>
          </a:p>
          <a:p>
            <a:r>
              <a:rPr lang="en-US" dirty="0"/>
              <a:t>Shocks decaying over time.</a:t>
            </a:r>
          </a:p>
        </p:txBody>
      </p:sp>
    </p:spTree>
    <p:extLst>
      <p:ext uri="{BB962C8B-B14F-4D97-AF65-F5344CB8AC3E}">
        <p14:creationId xmlns:p14="http://schemas.microsoft.com/office/powerpoint/2010/main" val="1005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928731" y="2922796"/>
            <a:ext cx="6546574" cy="9203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Auto Regressive Distributed Lag</a:t>
            </a:r>
          </a:p>
        </p:txBody>
      </p:sp>
    </p:spTree>
    <p:extLst>
      <p:ext uri="{BB962C8B-B14F-4D97-AF65-F5344CB8AC3E}">
        <p14:creationId xmlns:p14="http://schemas.microsoft.com/office/powerpoint/2010/main" val="130307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69700" y="1763101"/>
            <a:ext cx="6591921" cy="4351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305538"/>
            <a:ext cx="364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length selection using AIC.</a:t>
            </a:r>
          </a:p>
          <a:p>
            <a:endParaRPr lang="en-US" dirty="0"/>
          </a:p>
          <a:p>
            <a:r>
              <a:rPr lang="en-US" dirty="0"/>
              <a:t>ARDL(1,3)</a:t>
            </a:r>
          </a:p>
        </p:txBody>
      </p:sp>
    </p:spTree>
    <p:extLst>
      <p:ext uri="{BB962C8B-B14F-4D97-AF65-F5344CB8AC3E}">
        <p14:creationId xmlns:p14="http://schemas.microsoft.com/office/powerpoint/2010/main" val="325986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ARDL(1,3)</a:t>
            </a:r>
            <a:endParaRPr lang="en-US" dirty="0"/>
          </a:p>
        </p:txBody>
      </p:sp>
      <p:pic>
        <p:nvPicPr>
          <p:cNvPr id="3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70" y="2091348"/>
            <a:ext cx="5658338" cy="4351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6585" y="2289908"/>
            <a:ext cx="41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Oil onto bitcoin(-3) significant</a:t>
            </a:r>
          </a:p>
        </p:txBody>
      </p:sp>
    </p:spTree>
    <p:extLst>
      <p:ext uri="{BB962C8B-B14F-4D97-AF65-F5344CB8AC3E}">
        <p14:creationId xmlns:p14="http://schemas.microsoft.com/office/powerpoint/2010/main" val="239858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Serial correlation</a:t>
            </a:r>
            <a:endParaRPr lang="en-US" dirty="0"/>
          </a:p>
        </p:txBody>
      </p:sp>
      <p:pic>
        <p:nvPicPr>
          <p:cNvPr id="3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28492" y="1825625"/>
            <a:ext cx="5291016" cy="4351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6585" y="2164862"/>
            <a:ext cx="40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correlogram Q-statics to check serial correlation.</a:t>
            </a:r>
          </a:p>
          <a:p>
            <a:endParaRPr lang="en-US" dirty="0"/>
          </a:p>
          <a:p>
            <a:r>
              <a:rPr lang="en-US" dirty="0"/>
              <a:t>Results show no evidence.</a:t>
            </a:r>
          </a:p>
        </p:txBody>
      </p:sp>
    </p:spTree>
    <p:extLst>
      <p:ext uri="{BB962C8B-B14F-4D97-AF65-F5344CB8AC3E}">
        <p14:creationId xmlns:p14="http://schemas.microsoft.com/office/powerpoint/2010/main" val="24027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Long run relationship.</a:t>
            </a:r>
            <a:endParaRPr lang="en-US" dirty="0"/>
          </a:p>
        </p:txBody>
      </p:sp>
      <p:pic>
        <p:nvPicPr>
          <p:cNvPr id="3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4" y="1809994"/>
            <a:ext cx="6603999" cy="4351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8185" y="2258646"/>
            <a:ext cx="3509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Bounds test.</a:t>
            </a:r>
          </a:p>
          <a:p>
            <a:r>
              <a:rPr lang="en-US" dirty="0"/>
              <a:t>Indicates long run relationship.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8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Under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Crude Oil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800" dirty="0"/>
              <a:t>West Texas Intermediate(WTI), which is used as a bench mark in oil prices.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dirty="0"/>
              <a:t>Bit Coin</a:t>
            </a:r>
          </a:p>
          <a:p>
            <a:pPr marL="274320" lvl="1" indent="0">
              <a:buNone/>
            </a:pPr>
            <a:r>
              <a:rPr lang="en-US" dirty="0"/>
              <a:t>Bitcoin is a form of digital currency, created and held electronically. No one controls it and prints it unlike USD or Euro.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Data Span and Source: Weekly Data from Aug 2011 to Oct 2016 from Data Stream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Co-integrating and long run form.</a:t>
            </a:r>
            <a:endParaRPr lang="en-US" dirty="0"/>
          </a:p>
        </p:txBody>
      </p:sp>
      <p:pic>
        <p:nvPicPr>
          <p:cNvPr id="3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61" y="1755287"/>
            <a:ext cx="4508554" cy="4351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6677" y="2117969"/>
            <a:ext cx="509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long-run equilibrium relationship between the price of crude oil and bitcoin.</a:t>
            </a:r>
          </a:p>
        </p:txBody>
      </p:sp>
    </p:spTree>
    <p:extLst>
      <p:ext uri="{BB962C8B-B14F-4D97-AF65-F5344CB8AC3E}">
        <p14:creationId xmlns:p14="http://schemas.microsoft.com/office/powerpoint/2010/main" val="126109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087" y="2279645"/>
            <a:ext cx="9601200" cy="1142385"/>
          </a:xfrm>
        </p:spPr>
        <p:txBody>
          <a:bodyPr/>
          <a:lstStyle/>
          <a:p>
            <a:r>
              <a:rPr lang="en-US" dirty="0"/>
              <a:t>Univariate Analysis of Bit Coin</a:t>
            </a:r>
          </a:p>
        </p:txBody>
      </p:sp>
    </p:spTree>
    <p:extLst>
      <p:ext uri="{BB962C8B-B14F-4D97-AF65-F5344CB8AC3E}">
        <p14:creationId xmlns:p14="http://schemas.microsoft.com/office/powerpoint/2010/main" val="21978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Correllogram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75791"/>
            <a:ext cx="3698106" cy="42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Estimation 		ARMA(3,3)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46238"/>
            <a:ext cx="4333333" cy="39619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63477" y="2690192"/>
            <a:ext cx="168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: 10.41</a:t>
            </a:r>
          </a:p>
          <a:p>
            <a:r>
              <a:rPr lang="en-US" dirty="0"/>
              <a:t>BIC : 10.49</a:t>
            </a: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Estimation 		ARMA(5,3)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63477" y="2690192"/>
            <a:ext cx="168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: 10.40</a:t>
            </a:r>
          </a:p>
          <a:p>
            <a:r>
              <a:rPr lang="en-US" dirty="0"/>
              <a:t>BIC : 10.51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4146"/>
            <a:ext cx="4152381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Estimation 		ARMA(12,12)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48673"/>
            <a:ext cx="4276190" cy="4592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63477" y="2690192"/>
            <a:ext cx="168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: 10.44</a:t>
            </a:r>
          </a:p>
          <a:p>
            <a:r>
              <a:rPr lang="en-US" dirty="0"/>
              <a:t>BIC : 10.64</a:t>
            </a:r>
          </a:p>
        </p:txBody>
      </p:sp>
    </p:spTree>
    <p:extLst>
      <p:ext uri="{BB962C8B-B14F-4D97-AF65-F5344CB8AC3E}">
        <p14:creationId xmlns:p14="http://schemas.microsoft.com/office/powerpoint/2010/main" val="50843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Estimation 		ARMA(3,2)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51998"/>
            <a:ext cx="4114286" cy="4019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63477" y="2690192"/>
            <a:ext cx="168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: 10.38</a:t>
            </a:r>
          </a:p>
          <a:p>
            <a:r>
              <a:rPr lang="en-US" dirty="0"/>
              <a:t>BIC : 10.46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4960">
            <a:off x="7825202" y="2322237"/>
            <a:ext cx="1613660" cy="16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3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 (3,2) Forecast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4086"/>
            <a:ext cx="5371429" cy="398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74" y="1379377"/>
            <a:ext cx="8295861" cy="43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at Level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68" y="1902018"/>
            <a:ext cx="4727575" cy="339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350" y="1902019"/>
            <a:ext cx="4548641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at Log Transformation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712" y="1902018"/>
            <a:ext cx="4369757" cy="339852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64" y="1902018"/>
            <a:ext cx="4477385" cy="339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82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at First Difference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14" y="2034540"/>
            <a:ext cx="4827104" cy="3478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832" y="2034541"/>
            <a:ext cx="4662689" cy="347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Root Test - ADF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1842" y="1778758"/>
            <a:ext cx="4706592" cy="41611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1778758"/>
            <a:ext cx="5121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ADF test for stationarity proves that</a:t>
            </a:r>
          </a:p>
          <a:p>
            <a:r>
              <a:rPr lang="en-US" dirty="0"/>
              <a:t>the data is stationary at 5% and 10% confidence</a:t>
            </a:r>
            <a:br>
              <a:rPr lang="en-US" dirty="0"/>
            </a:br>
            <a:r>
              <a:rPr lang="en-US" dirty="0"/>
              <a:t>levels</a:t>
            </a:r>
          </a:p>
        </p:txBody>
      </p:sp>
    </p:spTree>
    <p:extLst>
      <p:ext uri="{BB962C8B-B14F-4D97-AF65-F5344CB8AC3E}">
        <p14:creationId xmlns:p14="http://schemas.microsoft.com/office/powerpoint/2010/main" val="37130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Root Test - KPSS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1778758"/>
            <a:ext cx="5250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KPSS test for stationarity proves that</a:t>
            </a:r>
          </a:p>
          <a:p>
            <a:r>
              <a:rPr lang="en-US" dirty="0"/>
              <a:t>the data is stationary at 5% and 10% confidence</a:t>
            </a:r>
            <a:br>
              <a:rPr lang="en-US" dirty="0"/>
            </a:br>
            <a:r>
              <a:rPr lang="en-US" dirty="0"/>
              <a:t>levels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318" y="1685994"/>
            <a:ext cx="4775394" cy="43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445" y="2080861"/>
            <a:ext cx="9601200" cy="1142385"/>
          </a:xfrm>
        </p:spPr>
        <p:txBody>
          <a:bodyPr/>
          <a:lstStyle/>
          <a:p>
            <a:r>
              <a:rPr lang="en-US" dirty="0"/>
              <a:t>Multivariate Analysis of Bit Coin and Crude Oil</a:t>
            </a:r>
          </a:p>
        </p:txBody>
      </p:sp>
    </p:spTree>
    <p:extLst>
      <p:ext uri="{BB962C8B-B14F-4D97-AF65-F5344CB8AC3E}">
        <p14:creationId xmlns:p14="http://schemas.microsoft.com/office/powerpoint/2010/main" val="9951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/>
          <p:cNvPicPr>
            <a:picLocks noChangeAspect="1"/>
          </p:cNvPicPr>
          <p:nvPr/>
        </p:nvPicPr>
        <p:blipFill rotWithShape="1">
          <a:blip r:embed="rId2"/>
          <a:srcRect r="1403" b="1"/>
          <a:stretch/>
        </p:blipFill>
        <p:spPr>
          <a:xfrm>
            <a:off x="6090613" y="481058"/>
            <a:ext cx="5461724" cy="5577837"/>
          </a:xfrm>
          <a:prstGeom prst="rect">
            <a:avLst/>
          </a:prstGeom>
          <a:effectLst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Co Integration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Both bitcoin and crude oil are I(1) stationary.</a:t>
            </a:r>
          </a:p>
          <a:p>
            <a:r>
              <a:rPr lang="en-US" dirty="0"/>
              <a:t>Johansen cointegration test is performed to check for cointegration</a:t>
            </a: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67" y="4486528"/>
            <a:ext cx="2802548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1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339</Words>
  <Application>Microsoft Office PowerPoint</Application>
  <PresentationFormat>Widescreen</PresentationFormat>
  <Paragraphs>73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Diamond Grid 16x9</vt:lpstr>
      <vt:lpstr>ANALYSIS OF BIT COIN &amp; CRUDE OIL</vt:lpstr>
      <vt:lpstr>Variables Under Study</vt:lpstr>
      <vt:lpstr>Plots at Level</vt:lpstr>
      <vt:lpstr>Plots at Log Transformation</vt:lpstr>
      <vt:lpstr>Plots at First Difference</vt:lpstr>
      <vt:lpstr>Unit Root Test - ADF</vt:lpstr>
      <vt:lpstr>Unit Root Test - KPSS</vt:lpstr>
      <vt:lpstr>Multivariate Analysis of Bit Coin and Crude Oil</vt:lpstr>
      <vt:lpstr>Co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Univariate Analysis of Bit Coin</vt:lpstr>
      <vt:lpstr>Correllogram</vt:lpstr>
      <vt:lpstr>Model Estimation   ARMA(3,3) </vt:lpstr>
      <vt:lpstr>Model Estimation   ARMA(5,3) </vt:lpstr>
      <vt:lpstr>Model Estimation   ARMA(12,12) </vt:lpstr>
      <vt:lpstr>Model Estimation   ARMA(3,2) </vt:lpstr>
      <vt:lpstr>ARMA (3,2) Forecast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2016-12-01T18:36:55Z</dcterms:created>
  <dcterms:modified xsi:type="dcterms:W3CDTF">2016-12-02T00:14:20Z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