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90" r:id="rId3"/>
    <p:sldId id="310" r:id="rId4"/>
    <p:sldId id="308" r:id="rId5"/>
    <p:sldId id="257" r:id="rId6"/>
    <p:sldId id="258" r:id="rId7"/>
    <p:sldId id="293" r:id="rId8"/>
    <p:sldId id="294" r:id="rId9"/>
    <p:sldId id="264" r:id="rId10"/>
    <p:sldId id="265" r:id="rId11"/>
    <p:sldId id="296" r:id="rId12"/>
    <p:sldId id="300" r:id="rId13"/>
    <p:sldId id="299" r:id="rId14"/>
    <p:sldId id="297" r:id="rId15"/>
    <p:sldId id="298" r:id="rId16"/>
    <p:sldId id="301" r:id="rId17"/>
    <p:sldId id="307" r:id="rId18"/>
    <p:sldId id="295" r:id="rId19"/>
    <p:sldId id="311" r:id="rId20"/>
    <p:sldId id="276" r:id="rId21"/>
    <p:sldId id="312" r:id="rId22"/>
    <p:sldId id="277" r:id="rId23"/>
    <p:sldId id="281" r:id="rId24"/>
    <p:sldId id="274" r:id="rId25"/>
    <p:sldId id="278" r:id="rId26"/>
    <p:sldId id="279" r:id="rId27"/>
    <p:sldId id="280" r:id="rId28"/>
    <p:sldId id="268" r:id="rId29"/>
    <p:sldId id="302" r:id="rId30"/>
    <p:sldId id="269" r:id="rId31"/>
    <p:sldId id="270" r:id="rId32"/>
    <p:sldId id="303" r:id="rId33"/>
    <p:sldId id="316" r:id="rId34"/>
    <p:sldId id="266" r:id="rId35"/>
    <p:sldId id="271" r:id="rId36"/>
    <p:sldId id="272" r:id="rId37"/>
    <p:sldId id="275" r:id="rId38"/>
    <p:sldId id="313" r:id="rId39"/>
    <p:sldId id="314" r:id="rId40"/>
    <p:sldId id="315" r:id="rId41"/>
    <p:sldId id="262" r:id="rId42"/>
    <p:sldId id="291" r:id="rId43"/>
    <p:sldId id="292" r:id="rId44"/>
    <p:sldId id="261" r:id="rId45"/>
    <p:sldId id="263" r:id="rId46"/>
    <p:sldId id="282" r:id="rId47"/>
    <p:sldId id="286" r:id="rId48"/>
    <p:sldId id="287" r:id="rId49"/>
    <p:sldId id="284" r:id="rId50"/>
    <p:sldId id="285" r:id="rId51"/>
    <p:sldId id="306" r:id="rId52"/>
    <p:sldId id="28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3" d="100"/>
          <a:sy n="73"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553F67-9726-415A-BE2F-1C95698BFF3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17685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553F67-9726-415A-BE2F-1C95698BFF3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203298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553F67-9726-415A-BE2F-1C95698BFF3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632B0F-0E50-4B35-B925-92569F50E80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72824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1553F67-9726-415A-BE2F-1C95698BFF33}"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333154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1553F67-9726-415A-BE2F-1C95698BFF33}"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632B0F-0E50-4B35-B925-92569F50E80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1205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1553F67-9726-415A-BE2F-1C95698BFF33}"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2214220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553F67-9726-415A-BE2F-1C95698BFF3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2896264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553F67-9726-415A-BE2F-1C95698BFF3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136358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553F67-9726-415A-BE2F-1C95698BFF3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68676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553F67-9726-415A-BE2F-1C95698BFF33}"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276108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553F67-9726-415A-BE2F-1C95698BFF33}"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392345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553F67-9726-415A-BE2F-1C95698BFF33}"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136173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553F67-9726-415A-BE2F-1C95698BFF33}"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259302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53F67-9726-415A-BE2F-1C95698BFF33}"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189638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553F67-9726-415A-BE2F-1C95698BFF33}"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127842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553F67-9726-415A-BE2F-1C95698BFF33}"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632B0F-0E50-4B35-B925-92569F50E803}" type="slidenum">
              <a:rPr lang="en-IN" smtClean="0"/>
              <a:t>‹#›</a:t>
            </a:fld>
            <a:endParaRPr lang="en-IN"/>
          </a:p>
        </p:txBody>
      </p:sp>
    </p:spTree>
    <p:extLst>
      <p:ext uri="{BB962C8B-B14F-4D97-AF65-F5344CB8AC3E}">
        <p14:creationId xmlns:p14="http://schemas.microsoft.com/office/powerpoint/2010/main" val="387634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553F67-9726-415A-BE2F-1C95698BFF33}" type="datetimeFigureOut">
              <a:rPr lang="en-IN" smtClean="0"/>
              <a:t>23-11-2022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0632B0F-0E50-4B35-B925-92569F50E803}" type="slidenum">
              <a:rPr lang="en-IN" smtClean="0"/>
              <a:t>‹#›</a:t>
            </a:fld>
            <a:endParaRPr lang="en-IN"/>
          </a:p>
        </p:txBody>
      </p:sp>
    </p:spTree>
    <p:extLst>
      <p:ext uri="{BB962C8B-B14F-4D97-AF65-F5344CB8AC3E}">
        <p14:creationId xmlns:p14="http://schemas.microsoft.com/office/powerpoint/2010/main" val="216288995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4892" y="1495861"/>
            <a:ext cx="8915399" cy="1097279"/>
          </a:xfrm>
        </p:spPr>
        <p:txBody>
          <a:bodyPr/>
          <a:lstStyle/>
          <a:p>
            <a:r>
              <a:rPr lang="en-US" dirty="0" smtClean="0"/>
              <a:t>CAPSTONE PROJECT</a:t>
            </a:r>
            <a:endParaRPr lang="en-IN" dirty="0"/>
          </a:p>
        </p:txBody>
      </p:sp>
      <p:sp>
        <p:nvSpPr>
          <p:cNvPr id="3" name="Subtitle 2"/>
          <p:cNvSpPr>
            <a:spLocks noGrp="1"/>
          </p:cNvSpPr>
          <p:nvPr>
            <p:ph type="subTitle" idx="1"/>
          </p:nvPr>
        </p:nvSpPr>
        <p:spPr>
          <a:xfrm>
            <a:off x="2314891" y="3026956"/>
            <a:ext cx="8915399" cy="1126283"/>
          </a:xfrm>
        </p:spPr>
        <p:txBody>
          <a:bodyPr>
            <a:normAutofit fontScale="25000" lnSpcReduction="20000"/>
          </a:bodyPr>
          <a:lstStyle/>
          <a:p>
            <a:r>
              <a:rPr lang="en-IN" sz="17600" i="1" dirty="0">
                <a:solidFill>
                  <a:schemeClr val="tx1"/>
                </a:solidFill>
                <a:latin typeface="Times New Roman" panose="02020603050405020304" pitchFamily="18" charset="0"/>
                <a:cs typeface="Times New Roman" panose="02020603050405020304" pitchFamily="18" charset="0"/>
              </a:rPr>
              <a:t>Application Infrastructure on </a:t>
            </a:r>
            <a:r>
              <a:rPr lang="en-IN" sz="17600" i="1" dirty="0" smtClean="0">
                <a:solidFill>
                  <a:schemeClr val="tx1"/>
                </a:solidFill>
                <a:latin typeface="Times New Roman" panose="02020603050405020304" pitchFamily="18" charset="0"/>
                <a:cs typeface="Times New Roman" panose="02020603050405020304" pitchFamily="18" charset="0"/>
              </a:rPr>
              <a:t>Cloud</a:t>
            </a:r>
          </a:p>
          <a:p>
            <a:endParaRPr lang="en-US" sz="3600" i="1" dirty="0">
              <a:solidFill>
                <a:schemeClr val="tx1"/>
              </a:solidFill>
              <a:latin typeface="Times New Roman" panose="02020603050405020304" pitchFamily="18" charset="0"/>
              <a:cs typeface="Times New Roman" panose="02020603050405020304" pitchFamily="18" charset="0"/>
            </a:endParaRPr>
          </a:p>
          <a:p>
            <a:endParaRPr lang="en-US" sz="3600" i="1" dirty="0" smtClean="0">
              <a:solidFill>
                <a:schemeClr val="tx1"/>
              </a:solidFill>
              <a:latin typeface="Times New Roman" panose="02020603050405020304" pitchFamily="18" charset="0"/>
              <a:cs typeface="Times New Roman" panose="02020603050405020304" pitchFamily="18" charset="0"/>
            </a:endParaRPr>
          </a:p>
          <a:p>
            <a:r>
              <a:rPr lang="en-US" sz="3600" i="1" dirty="0">
                <a:solidFill>
                  <a:schemeClr val="tx1"/>
                </a:solidFill>
                <a:latin typeface="Times New Roman" panose="02020603050405020304" pitchFamily="18" charset="0"/>
                <a:cs typeface="Times New Roman" panose="02020603050405020304" pitchFamily="18" charset="0"/>
              </a:rPr>
              <a:t>	</a:t>
            </a:r>
            <a:r>
              <a:rPr lang="en-US" sz="3600" i="1" dirty="0" smtClean="0">
                <a:solidFill>
                  <a:schemeClr val="tx1"/>
                </a:solidFill>
                <a:latin typeface="Times New Roman" panose="02020603050405020304" pitchFamily="18" charset="0"/>
                <a:cs typeface="Times New Roman" panose="02020603050405020304" pitchFamily="18" charset="0"/>
              </a:rPr>
              <a:t>										</a:t>
            </a:r>
          </a:p>
          <a:p>
            <a:endParaRPr lang="en-US" sz="3600" i="1" dirty="0" smtClean="0">
              <a:solidFill>
                <a:schemeClr val="tx1"/>
              </a:solidFill>
              <a:latin typeface="Times New Roman" panose="02020603050405020304" pitchFamily="18" charset="0"/>
              <a:cs typeface="Times New Roman" panose="02020603050405020304" pitchFamily="18" charset="0"/>
            </a:endParaRPr>
          </a:p>
          <a:p>
            <a:endParaRPr lang="en-US" sz="3600" i="1" dirty="0">
              <a:solidFill>
                <a:schemeClr val="tx1"/>
              </a:solidFill>
              <a:latin typeface="Times New Roman" panose="02020603050405020304" pitchFamily="18" charset="0"/>
              <a:cs typeface="Times New Roman" panose="02020603050405020304" pitchFamily="18" charset="0"/>
            </a:endParaRPr>
          </a:p>
          <a:p>
            <a:r>
              <a:rPr lang="en-US" sz="11200" i="1" dirty="0" smtClean="0">
                <a:solidFill>
                  <a:schemeClr val="tx1">
                    <a:lumMod val="95000"/>
                    <a:lumOff val="5000"/>
                  </a:schemeClr>
                </a:solidFill>
                <a:latin typeface="Times New Roman" panose="02020603050405020304" pitchFamily="18" charset="0"/>
                <a:cs typeface="Times New Roman" panose="02020603050405020304" pitchFamily="18" charset="0"/>
              </a:rPr>
              <a:t>CLOUD COMPUTING AND SYSOPS</a:t>
            </a:r>
            <a:endParaRPr lang="en-US" sz="11200" i="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3600" i="1" dirty="0">
                <a:solidFill>
                  <a:schemeClr val="tx1"/>
                </a:solidFill>
                <a:latin typeface="Times New Roman" panose="02020603050405020304" pitchFamily="18" charset="0"/>
                <a:cs typeface="Times New Roman" panose="02020603050405020304" pitchFamily="18" charset="0"/>
              </a:rPr>
              <a:t>	</a:t>
            </a:r>
            <a:r>
              <a:rPr lang="en-US" sz="3600" i="1" dirty="0" smtClean="0">
                <a:solidFill>
                  <a:schemeClr val="tx1"/>
                </a:solidFill>
                <a:latin typeface="Times New Roman" panose="02020603050405020304" pitchFamily="18" charset="0"/>
                <a:cs typeface="Times New Roman" panose="02020603050405020304" pitchFamily="18" charset="0"/>
              </a:rPr>
              <a:t>													</a:t>
            </a:r>
          </a:p>
          <a:p>
            <a:endParaRPr lang="en-US" sz="3600" i="1" dirty="0">
              <a:solidFill>
                <a:schemeClr val="tx1"/>
              </a:solidFill>
              <a:latin typeface="Times New Roman" panose="02020603050405020304" pitchFamily="18" charset="0"/>
              <a:cs typeface="Times New Roman" panose="02020603050405020304" pitchFamily="18" charset="0"/>
            </a:endParaRPr>
          </a:p>
          <a:p>
            <a:r>
              <a:rPr lang="en-US" sz="3600" i="1" dirty="0" smtClean="0">
                <a:solidFill>
                  <a:schemeClr val="tx1"/>
                </a:solidFill>
                <a:latin typeface="Times New Roman" panose="02020603050405020304" pitchFamily="18" charset="0"/>
                <a:cs typeface="Times New Roman" panose="02020603050405020304" pitchFamily="18" charset="0"/>
              </a:rPr>
              <a:t>														</a:t>
            </a:r>
            <a:r>
              <a:rPr lang="en-US" sz="7200" i="1" dirty="0" smtClean="0">
                <a:solidFill>
                  <a:schemeClr val="tx1"/>
                </a:solidFill>
                <a:latin typeface="Times New Roman" panose="02020603050405020304" pitchFamily="18" charset="0"/>
                <a:cs typeface="Times New Roman" panose="02020603050405020304" pitchFamily="18" charset="0"/>
              </a:rPr>
              <a:t>PREPARED BY:</a:t>
            </a:r>
          </a:p>
          <a:p>
            <a:r>
              <a:rPr lang="en-US" sz="7200" i="1" dirty="0">
                <a:solidFill>
                  <a:schemeClr val="tx1"/>
                </a:solidFill>
                <a:latin typeface="Times New Roman" panose="02020603050405020304" pitchFamily="18" charset="0"/>
                <a:cs typeface="Times New Roman" panose="02020603050405020304" pitchFamily="18" charset="0"/>
              </a:rPr>
              <a:t> </a:t>
            </a:r>
            <a:r>
              <a:rPr lang="en-US" sz="7200" i="1" dirty="0" smtClean="0">
                <a:solidFill>
                  <a:schemeClr val="tx1"/>
                </a:solidFill>
                <a:latin typeface="Times New Roman" panose="02020603050405020304" pitchFamily="18" charset="0"/>
                <a:cs typeface="Times New Roman" panose="02020603050405020304" pitchFamily="18" charset="0"/>
              </a:rPr>
              <a:t>                                																													V.RAMACHANDIRAN</a:t>
            </a:r>
            <a:endParaRPr lang="en-IN" sz="72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924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0" y="609596"/>
            <a:ext cx="8911687" cy="1280890"/>
          </a:xfrm>
        </p:spPr>
        <p:txBody>
          <a:bodyPr/>
          <a:lstStyle/>
          <a:p>
            <a:r>
              <a:rPr lang="en-US" dirty="0" smtClean="0"/>
              <a:t>SUBNETS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373" y="1728396"/>
            <a:ext cx="10382204" cy="3810255"/>
          </a:xfrm>
        </p:spPr>
      </p:pic>
    </p:spTree>
    <p:extLst>
      <p:ext uri="{BB962C8B-B14F-4D97-AF65-F5344CB8AC3E}">
        <p14:creationId xmlns:p14="http://schemas.microsoft.com/office/powerpoint/2010/main" val="3310506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1364"/>
          </a:xfrm>
        </p:spPr>
        <p:txBody>
          <a:bodyPr>
            <a:normAutofit fontScale="90000"/>
          </a:bodyPr>
          <a:lstStyle/>
          <a:p>
            <a:r>
              <a:rPr lang="en-US" dirty="0"/>
              <a:t>Internet Gateway</a:t>
            </a:r>
            <a:br>
              <a:rPr lang="en-US" dirty="0"/>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3819" y="1618675"/>
            <a:ext cx="9324112" cy="4142045"/>
          </a:xfrm>
        </p:spPr>
      </p:pic>
    </p:spTree>
    <p:extLst>
      <p:ext uri="{BB962C8B-B14F-4D97-AF65-F5344CB8AC3E}">
        <p14:creationId xmlns:p14="http://schemas.microsoft.com/office/powerpoint/2010/main" val="3468931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845" y="467355"/>
            <a:ext cx="8911687" cy="786679"/>
          </a:xfrm>
        </p:spPr>
        <p:txBody>
          <a:bodyPr/>
          <a:lstStyle/>
          <a:p>
            <a:r>
              <a:rPr lang="en-US" dirty="0"/>
              <a:t>Route Table ( Public subnet)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839" y="1495389"/>
            <a:ext cx="9581658" cy="4409022"/>
          </a:xfrm>
        </p:spPr>
      </p:pic>
    </p:spTree>
    <p:extLst>
      <p:ext uri="{BB962C8B-B14F-4D97-AF65-F5344CB8AC3E}">
        <p14:creationId xmlns:p14="http://schemas.microsoft.com/office/powerpoint/2010/main" val="3452946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662" y="545733"/>
            <a:ext cx="8911687" cy="747490"/>
          </a:xfrm>
        </p:spPr>
        <p:txBody>
          <a:bodyPr/>
          <a:lstStyle/>
          <a:p>
            <a:r>
              <a:rPr lang="en-US" dirty="0" smtClean="0"/>
              <a:t>Subnet Associations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378" y="1705292"/>
            <a:ext cx="9846627" cy="4081554"/>
          </a:xfrm>
        </p:spPr>
      </p:pic>
    </p:spTree>
    <p:extLst>
      <p:ext uri="{BB962C8B-B14F-4D97-AF65-F5344CB8AC3E}">
        <p14:creationId xmlns:p14="http://schemas.microsoft.com/office/powerpoint/2010/main" val="738567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2804"/>
          </a:xfrm>
        </p:spPr>
        <p:txBody>
          <a:bodyPr/>
          <a:lstStyle/>
          <a:p>
            <a:r>
              <a:rPr lang="en-US" dirty="0" smtClean="0"/>
              <a:t>NAT Gateway</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132" y="1842799"/>
            <a:ext cx="9180421" cy="4179178"/>
          </a:xfrm>
        </p:spPr>
      </p:pic>
    </p:spTree>
    <p:extLst>
      <p:ext uri="{BB962C8B-B14F-4D97-AF65-F5344CB8AC3E}">
        <p14:creationId xmlns:p14="http://schemas.microsoft.com/office/powerpoint/2010/main" val="343186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216" y="271413"/>
            <a:ext cx="8911687" cy="734427"/>
          </a:xfrm>
        </p:spPr>
        <p:txBody>
          <a:bodyPr/>
          <a:lstStyle/>
          <a:p>
            <a:r>
              <a:rPr lang="en-US" dirty="0"/>
              <a:t>Route </a:t>
            </a:r>
            <a:r>
              <a:rPr lang="en-US" dirty="0" smtClean="0"/>
              <a:t>Table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806" y="1279933"/>
            <a:ext cx="9846627" cy="4480787"/>
          </a:xfrm>
        </p:spPr>
      </p:pic>
    </p:spTree>
    <p:extLst>
      <p:ext uri="{BB962C8B-B14F-4D97-AF65-F5344CB8AC3E}">
        <p14:creationId xmlns:p14="http://schemas.microsoft.com/office/powerpoint/2010/main" val="715303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5" y="571859"/>
            <a:ext cx="8911687" cy="747490"/>
          </a:xfrm>
        </p:spPr>
        <p:txBody>
          <a:bodyPr/>
          <a:lstStyle/>
          <a:p>
            <a:r>
              <a:rPr lang="en-US" dirty="0" smtClean="0"/>
              <a:t>Subnet Associations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725" y="1626344"/>
            <a:ext cx="9611496" cy="4434821"/>
          </a:xfrm>
        </p:spPr>
      </p:pic>
    </p:spTree>
    <p:extLst>
      <p:ext uri="{BB962C8B-B14F-4D97-AF65-F5344CB8AC3E}">
        <p14:creationId xmlns:p14="http://schemas.microsoft.com/office/powerpoint/2010/main" val="590250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594" y="441230"/>
            <a:ext cx="8911687" cy="812804"/>
          </a:xfrm>
        </p:spPr>
        <p:txBody>
          <a:bodyPr/>
          <a:lstStyle/>
          <a:p>
            <a:r>
              <a:rPr lang="en-US" dirty="0" smtClean="0"/>
              <a:t>SECURITY GROUP(HOST)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881" y="1649408"/>
            <a:ext cx="9859690" cy="4019872"/>
          </a:xfrm>
        </p:spPr>
      </p:pic>
    </p:spTree>
    <p:extLst>
      <p:ext uri="{BB962C8B-B14F-4D97-AF65-F5344CB8AC3E}">
        <p14:creationId xmlns:p14="http://schemas.microsoft.com/office/powerpoint/2010/main" val="2251551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5" y="532670"/>
            <a:ext cx="8911687" cy="760553"/>
          </a:xfrm>
        </p:spPr>
        <p:txBody>
          <a:bodyPr/>
          <a:lstStyle/>
          <a:p>
            <a:r>
              <a:rPr lang="en-US" dirty="0"/>
              <a:t>SECURITY </a:t>
            </a:r>
            <a:r>
              <a:rPr lang="en-US" dirty="0" smtClean="0"/>
              <a:t>GROUP(INSTANCE):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069" y="1589280"/>
            <a:ext cx="9572307" cy="4053874"/>
          </a:xfrm>
        </p:spPr>
      </p:pic>
    </p:spTree>
    <p:extLst>
      <p:ext uri="{BB962C8B-B14F-4D97-AF65-F5344CB8AC3E}">
        <p14:creationId xmlns:p14="http://schemas.microsoft.com/office/powerpoint/2010/main" val="3831793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1181"/>
          </a:xfrm>
        </p:spPr>
        <p:txBody>
          <a:bodyPr/>
          <a:lstStyle/>
          <a:p>
            <a:r>
              <a:rPr lang="en-US" dirty="0"/>
              <a:t>SECURITY </a:t>
            </a:r>
            <a:r>
              <a:rPr lang="en-US" dirty="0" smtClean="0"/>
              <a:t>GROUP(Load Balancer)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4264" y="1715668"/>
            <a:ext cx="9320348" cy="3940549"/>
          </a:xfrm>
        </p:spPr>
      </p:pic>
    </p:spTree>
    <p:extLst>
      <p:ext uri="{BB962C8B-B14F-4D97-AF65-F5344CB8AC3E}">
        <p14:creationId xmlns:p14="http://schemas.microsoft.com/office/powerpoint/2010/main" val="1771230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18059" y="306978"/>
            <a:ext cx="8915399" cy="1012372"/>
          </a:xfrm>
        </p:spPr>
        <p:txBody>
          <a:bodyPr/>
          <a:lstStyle/>
          <a:p>
            <a:r>
              <a:rPr lang="en-US" dirty="0"/>
              <a:t>INTRODUCTION:</a:t>
            </a:r>
            <a:endParaRPr lang="en-IN" dirty="0"/>
          </a:p>
        </p:txBody>
      </p:sp>
      <p:sp>
        <p:nvSpPr>
          <p:cNvPr id="5" name="Subtitle 4"/>
          <p:cNvSpPr>
            <a:spLocks noGrp="1"/>
          </p:cNvSpPr>
          <p:nvPr>
            <p:ph type="subTitle" idx="1"/>
          </p:nvPr>
        </p:nvSpPr>
        <p:spPr>
          <a:xfrm>
            <a:off x="2092824" y="2308499"/>
            <a:ext cx="8915399" cy="1126283"/>
          </a:xfrm>
        </p:spPr>
        <p:txBody>
          <a:bodyPr>
            <a:noAutofit/>
          </a:bodyPr>
          <a:lstStyle/>
          <a:p>
            <a:r>
              <a:rPr lang="en-US" sz="3600" dirty="0" smtClean="0"/>
              <a:t>Whiteboard Jr. is a software organization that provides application solutions for several organizations. Due to issues in managing the large infrastructure and rising costs, the company has decided to move its infrastructure to the cloud.</a:t>
            </a:r>
            <a:endParaRPr lang="en-IN" sz="3600" dirty="0"/>
          </a:p>
        </p:txBody>
      </p:sp>
    </p:spTree>
    <p:extLst>
      <p:ext uri="{BB962C8B-B14F-4D97-AF65-F5344CB8AC3E}">
        <p14:creationId xmlns:p14="http://schemas.microsoft.com/office/powerpoint/2010/main" val="384437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360697" y="2857275"/>
            <a:ext cx="891168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strike="noStrike" cap="none" normalizeH="0" baseline="0" dirty="0" smtClean="0">
                <a:ln>
                  <a:noFill/>
                </a:ln>
                <a:solidFill>
                  <a:srgbClr val="232323"/>
                </a:solidFill>
                <a:effectLst/>
                <a:latin typeface="Times New Roman" panose="02020603050405020304" pitchFamily="18" charset="0"/>
                <a:cs typeface="Times New Roman" panose="02020603050405020304" pitchFamily="18" charset="0"/>
              </a:rPr>
              <a:t>Implement Automation Using </a:t>
            </a:r>
            <a:r>
              <a:rPr kumimoji="0" lang="en-US" altLang="en-US" b="0" i="1" strike="noStrike" cap="none" normalizeH="0" baseline="0" dirty="0" err="1" smtClean="0">
                <a:ln>
                  <a:noFill/>
                </a:ln>
                <a:solidFill>
                  <a:srgbClr val="232323"/>
                </a:solidFill>
                <a:effectLst/>
                <a:latin typeface="Times New Roman" panose="02020603050405020304" pitchFamily="18" charset="0"/>
                <a:cs typeface="Times New Roman" panose="02020603050405020304" pitchFamily="18" charset="0"/>
              </a:rPr>
              <a:t>Ansible</a:t>
            </a:r>
            <a:endParaRPr kumimoji="0" lang="en-US" altLang="en-US" b="0" i="1"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17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8119"/>
          </a:xfrm>
        </p:spPr>
        <p:txBody>
          <a:bodyPr/>
          <a:lstStyle/>
          <a:p>
            <a:r>
              <a:rPr lang="en-US" dirty="0" err="1" smtClean="0"/>
              <a:t>Ansible</a:t>
            </a:r>
            <a:endParaRPr lang="en-IN" dirty="0"/>
          </a:p>
        </p:txBody>
      </p:sp>
      <p:sp>
        <p:nvSpPr>
          <p:cNvPr id="3" name="Content Placeholder 2"/>
          <p:cNvSpPr>
            <a:spLocks noGrp="1"/>
          </p:cNvSpPr>
          <p:nvPr>
            <p:ph idx="1"/>
          </p:nvPr>
        </p:nvSpPr>
        <p:spPr>
          <a:xfrm>
            <a:off x="2589212" y="1898469"/>
            <a:ext cx="8915400" cy="3777622"/>
          </a:xfrm>
        </p:spPr>
        <p:txBody>
          <a:bodyPr>
            <a:normAutofit/>
          </a:bodyPr>
          <a:lstStyle/>
          <a:p>
            <a:r>
              <a:rPr lang="en-US" sz="2800" dirty="0" err="1" smtClean="0">
                <a:latin typeface="Times New Roman" panose="02020603050405020304" pitchFamily="18" charset="0"/>
                <a:cs typeface="Times New Roman" panose="02020603050405020304" pitchFamily="18" charset="0"/>
              </a:rPr>
              <a:t>Ansible</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great choice for basic automation of system administration tasks.</a:t>
            </a:r>
          </a:p>
          <a:p>
            <a:r>
              <a:rPr lang="en-GB" sz="2800" dirty="0" err="1">
                <a:latin typeface="Times New Roman" panose="02020603050405020304" pitchFamily="18" charset="0"/>
                <a:ea typeface="+mn-lt"/>
                <a:cs typeface="Times New Roman" panose="02020603050405020304" pitchFamily="18" charset="0"/>
              </a:rPr>
              <a:t>Ansible</a:t>
            </a:r>
            <a:r>
              <a:rPr lang="en-GB" sz="2800" dirty="0">
                <a:latin typeface="Times New Roman" panose="02020603050405020304" pitchFamily="18" charset="0"/>
                <a:ea typeface="+mn-lt"/>
                <a:cs typeface="Times New Roman" panose="02020603050405020304" pitchFamily="18" charset="0"/>
              </a:rPr>
              <a:t> is most powerful feature of creating playbooks, a small piece of YAML code.</a:t>
            </a:r>
          </a:p>
          <a:p>
            <a:r>
              <a:rPr lang="en-US" sz="2800" dirty="0" smtClean="0">
                <a:latin typeface="Times New Roman" panose="02020603050405020304" pitchFamily="18" charset="0"/>
                <a:cs typeface="Times New Roman" panose="02020603050405020304" pitchFamily="18" charset="0"/>
              </a:rPr>
              <a:t>As per the requirement we used two playbooks and one MOTD </a:t>
            </a:r>
            <a:r>
              <a:rPr lang="en-US" sz="2800" dirty="0" err="1" smtClean="0">
                <a:latin typeface="Times New Roman" panose="02020603050405020304" pitchFamily="18" charset="0"/>
                <a:cs typeface="Times New Roman" panose="02020603050405020304" pitchFamily="18" charset="0"/>
              </a:rPr>
              <a:t>Jinja</a:t>
            </a:r>
            <a:r>
              <a:rPr lang="en-US" sz="2800" dirty="0" smtClean="0">
                <a:latin typeface="Times New Roman" panose="02020603050405020304" pitchFamily="18" charset="0"/>
                <a:cs typeface="Times New Roman" panose="02020603050405020304" pitchFamily="18" charset="0"/>
              </a:rPr>
              <a:t> 2 templates.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545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955" y="377367"/>
            <a:ext cx="8911687" cy="638633"/>
          </a:xfrm>
        </p:spPr>
        <p:txBody>
          <a:bodyPr>
            <a:normAutofit fontScale="90000"/>
          </a:bodyPr>
          <a:lstStyle/>
          <a:p>
            <a:r>
              <a:rPr lang="en-US" dirty="0" smtClean="0"/>
              <a:t>PLAYBOOK1</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548" y="1306286"/>
            <a:ext cx="10702177" cy="4281713"/>
          </a:xfrm>
        </p:spPr>
      </p:pic>
    </p:spTree>
    <p:extLst>
      <p:ext uri="{BB962C8B-B14F-4D97-AF65-F5344CB8AC3E}">
        <p14:creationId xmlns:p14="http://schemas.microsoft.com/office/powerpoint/2010/main" val="118888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783" y="522510"/>
            <a:ext cx="8911687" cy="725719"/>
          </a:xfrm>
        </p:spPr>
        <p:txBody>
          <a:bodyPr/>
          <a:lstStyle/>
          <a:p>
            <a:r>
              <a:rPr lang="en-US" dirty="0" smtClean="0"/>
              <a:t>MOTD.J2 TEMPLATE FOR SSH LOGIN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186" y="1426338"/>
            <a:ext cx="9737974" cy="4582576"/>
          </a:xfrm>
        </p:spPr>
      </p:pic>
    </p:spTree>
    <p:extLst>
      <p:ext uri="{BB962C8B-B14F-4D97-AF65-F5344CB8AC3E}">
        <p14:creationId xmlns:p14="http://schemas.microsoft.com/office/powerpoint/2010/main" val="272300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233"/>
          </a:xfrm>
        </p:spPr>
        <p:txBody>
          <a:bodyPr>
            <a:normAutofit fontScale="90000"/>
          </a:bodyPr>
          <a:lstStyle/>
          <a:p>
            <a:r>
              <a:rPr lang="en-US" dirty="0" smtClean="0"/>
              <a:t>WELCOME MESSAGE DURING SSH LOGIN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6641" y="769983"/>
            <a:ext cx="10227827" cy="4934857"/>
          </a:xfrm>
        </p:spPr>
      </p:pic>
    </p:spTree>
    <p:extLst>
      <p:ext uri="{BB962C8B-B14F-4D97-AF65-F5344CB8AC3E}">
        <p14:creationId xmlns:p14="http://schemas.microsoft.com/office/powerpoint/2010/main" val="2428600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640" y="406396"/>
            <a:ext cx="8911687" cy="740233"/>
          </a:xfrm>
        </p:spPr>
        <p:txBody>
          <a:bodyPr/>
          <a:lstStyle/>
          <a:p>
            <a:r>
              <a:rPr lang="en-US" dirty="0" smtClean="0"/>
              <a:t>PLAYBOOK2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639" y="1146629"/>
            <a:ext cx="8568561" cy="5472336"/>
          </a:xfrm>
        </p:spPr>
      </p:pic>
    </p:spTree>
    <p:extLst>
      <p:ext uri="{BB962C8B-B14F-4D97-AF65-F5344CB8AC3E}">
        <p14:creationId xmlns:p14="http://schemas.microsoft.com/office/powerpoint/2010/main" val="1857913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211" y="377367"/>
            <a:ext cx="8510504" cy="841833"/>
          </a:xfrm>
        </p:spPr>
        <p:txBody>
          <a:bodyPr/>
          <a:lstStyle/>
          <a:p>
            <a:r>
              <a:rPr lang="en-US" dirty="0" smtClean="0"/>
              <a:t>PERMISSIONS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944" y="1219199"/>
            <a:ext cx="9976604" cy="4920344"/>
          </a:xfrm>
        </p:spPr>
      </p:pic>
    </p:spTree>
    <p:extLst>
      <p:ext uri="{BB962C8B-B14F-4D97-AF65-F5344CB8AC3E}">
        <p14:creationId xmlns:p14="http://schemas.microsoft.com/office/powerpoint/2010/main" val="1169336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611" y="449939"/>
            <a:ext cx="8911687" cy="769261"/>
          </a:xfrm>
        </p:spPr>
        <p:txBody>
          <a:bodyPr/>
          <a:lstStyle/>
          <a:p>
            <a:r>
              <a:rPr lang="en-US" dirty="0" smtClean="0"/>
              <a:t>GROUP AND USERS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863" y="1069702"/>
            <a:ext cx="7773435" cy="5608521"/>
          </a:xfrm>
        </p:spPr>
      </p:pic>
    </p:spTree>
    <p:extLst>
      <p:ext uri="{BB962C8B-B14F-4D97-AF65-F5344CB8AC3E}">
        <p14:creationId xmlns:p14="http://schemas.microsoft.com/office/powerpoint/2010/main" val="1649038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950584" y="2614083"/>
            <a:ext cx="891540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Aft>
                <a:spcPct val="0"/>
              </a:spcAft>
            </a:pPr>
            <a:r>
              <a:rPr kumimoji="0" lang="en-US" altLang="en-US" sz="4000" b="0" i="1" strike="noStrike" cap="none" normalizeH="0" baseline="0" dirty="0" smtClean="0">
                <a:ln>
                  <a:noFill/>
                </a:ln>
                <a:solidFill>
                  <a:srgbClr val="232323"/>
                </a:solidFill>
                <a:effectLst/>
                <a:latin typeface="Times New Roman" panose="02020603050405020304" pitchFamily="18" charset="0"/>
                <a:cs typeface="Times New Roman" panose="02020603050405020304" pitchFamily="18" charset="0"/>
              </a:rPr>
              <a:t>Implementing Application and Instances </a:t>
            </a:r>
            <a:r>
              <a:rPr lang="en-US" sz="4000" i="1" dirty="0" smtClean="0">
                <a:solidFill>
                  <a:schemeClr val="tx1"/>
                </a:solidFill>
                <a:latin typeface="Times New Roman" panose="02020603050405020304" pitchFamily="18" charset="0"/>
                <a:cs typeface="Times New Roman" panose="02020603050405020304" pitchFamily="18" charset="0"/>
              </a:rPr>
              <a:t>Fleet</a:t>
            </a:r>
            <a:endParaRPr kumimoji="0" lang="en-US" altLang="en-US" sz="4000" b="0" i="1"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307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9924"/>
          </a:xfrm>
        </p:spPr>
        <p:txBody>
          <a:bodyPr>
            <a:normAutofit fontScale="90000"/>
          </a:bodyPr>
          <a:lstStyle/>
          <a:p>
            <a:r>
              <a:rPr lang="en-US" dirty="0" smtClean="0"/>
              <a:t>CONFIGURATIONS</a:t>
            </a:r>
            <a:endParaRPr lang="en-IN" dirty="0"/>
          </a:p>
        </p:txBody>
      </p:sp>
      <p:sp>
        <p:nvSpPr>
          <p:cNvPr id="3" name="Content Placeholder 2"/>
          <p:cNvSpPr>
            <a:spLocks noGrp="1"/>
          </p:cNvSpPr>
          <p:nvPr>
            <p:ph idx="1"/>
          </p:nvPr>
        </p:nvSpPr>
        <p:spPr>
          <a:xfrm>
            <a:off x="2589212" y="1741714"/>
            <a:ext cx="8915400" cy="3777622"/>
          </a:xfrm>
        </p:spPr>
        <p:txBody>
          <a:bodyPr>
            <a:normAutofit/>
          </a:bodyPr>
          <a:lstStyle/>
          <a:p>
            <a:r>
              <a:rPr lang="en-US" sz="2800" dirty="0" smtClean="0"/>
              <a:t>Configure Amazon </a:t>
            </a:r>
            <a:r>
              <a:rPr lang="en-US" sz="2800" dirty="0"/>
              <a:t>Relational Database Service (Amazon RDS</a:t>
            </a:r>
            <a:r>
              <a:rPr lang="en-US" sz="2800" dirty="0" smtClean="0"/>
              <a:t>)</a:t>
            </a:r>
          </a:p>
          <a:p>
            <a:r>
              <a:rPr lang="en-IN" sz="2800" dirty="0">
                <a:latin typeface="Quicksand"/>
                <a:ea typeface="Quicksand"/>
                <a:cs typeface="Quicksand"/>
                <a:sym typeface="Quicksand"/>
              </a:rPr>
              <a:t>Install </a:t>
            </a:r>
            <a:r>
              <a:rPr lang="en-IN" sz="2800" dirty="0" err="1">
                <a:latin typeface="Quicksand"/>
                <a:ea typeface="Quicksand"/>
                <a:cs typeface="Quicksand"/>
                <a:sym typeface="Quicksand"/>
              </a:rPr>
              <a:t>Wordpress</a:t>
            </a:r>
            <a:endParaRPr lang="en-IN" sz="2800" dirty="0">
              <a:latin typeface="Quicksand"/>
              <a:ea typeface="Quicksand"/>
              <a:cs typeface="Quicksand"/>
              <a:sym typeface="Quicksand"/>
            </a:endParaRPr>
          </a:p>
          <a:p>
            <a:r>
              <a:rPr lang="en-US" sz="2800" dirty="0">
                <a:latin typeface="Quicksand"/>
                <a:ea typeface="Quicksand"/>
                <a:cs typeface="Quicksand"/>
                <a:sym typeface="Quicksand"/>
              </a:rPr>
              <a:t>Configure Load Balancer</a:t>
            </a:r>
          </a:p>
          <a:p>
            <a:r>
              <a:rPr lang="en-IN" sz="2800" dirty="0">
                <a:latin typeface="Quicksand"/>
                <a:ea typeface="Quicksand"/>
                <a:cs typeface="Quicksand"/>
                <a:sym typeface="Quicksand"/>
              </a:rPr>
              <a:t>Configure </a:t>
            </a:r>
            <a:r>
              <a:rPr lang="en-IN" sz="2800" dirty="0" smtClean="0"/>
              <a:t>Amazon </a:t>
            </a:r>
            <a:r>
              <a:rPr lang="en-IN" sz="2800" dirty="0"/>
              <a:t>Elastic File </a:t>
            </a:r>
            <a:r>
              <a:rPr lang="en-IN" sz="2800" dirty="0" smtClean="0"/>
              <a:t>System (</a:t>
            </a:r>
            <a:r>
              <a:rPr lang="en-IN" sz="2800" dirty="0" smtClean="0">
                <a:latin typeface="Quicksand"/>
                <a:ea typeface="Quicksand"/>
                <a:cs typeface="Quicksand"/>
                <a:sym typeface="Quicksand"/>
              </a:rPr>
              <a:t>EFS)</a:t>
            </a:r>
          </a:p>
          <a:p>
            <a:r>
              <a:rPr lang="en" sz="2800" dirty="0">
                <a:latin typeface="Quicksand"/>
                <a:ea typeface="Quicksand"/>
                <a:cs typeface="Quicksand"/>
                <a:sym typeface="Quicksand"/>
              </a:rPr>
              <a:t>Create a </a:t>
            </a:r>
            <a:r>
              <a:rPr lang="en" sz="2800" dirty="0" smtClean="0">
                <a:latin typeface="Quicksand"/>
                <a:ea typeface="Quicksand"/>
                <a:cs typeface="Quicksand"/>
                <a:sym typeface="Quicksand"/>
              </a:rPr>
              <a:t>snapshot</a:t>
            </a:r>
          </a:p>
          <a:p>
            <a:r>
              <a:rPr lang="en-US" sz="2800" dirty="0" smtClean="0">
                <a:latin typeface="Quicksand"/>
                <a:ea typeface="Quicksand"/>
                <a:cs typeface="Quicksand"/>
                <a:sym typeface="Quicksand"/>
              </a:rPr>
              <a:t>Create Auto Scaling</a:t>
            </a:r>
            <a:endParaRPr lang="en-IN" sz="2800" dirty="0">
              <a:latin typeface="Quicksand"/>
              <a:ea typeface="Quicksand"/>
              <a:cs typeface="Quicksand"/>
              <a:sym typeface="Quicksand"/>
            </a:endParaRPr>
          </a:p>
          <a:p>
            <a:endParaRPr lang="en-IN" sz="2800" dirty="0">
              <a:solidFill>
                <a:schemeClr val="accent1">
                  <a:lumMod val="60000"/>
                  <a:lumOff val="40000"/>
                </a:schemeClr>
              </a:solidFill>
              <a:latin typeface="Quicksand"/>
              <a:ea typeface="Quicksand"/>
              <a:cs typeface="Quicksand"/>
              <a:sym typeface="Quicksand"/>
            </a:endParaRPr>
          </a:p>
          <a:p>
            <a:endParaRPr lang="en-IN" sz="2800" dirty="0">
              <a:solidFill>
                <a:schemeClr val="accent1">
                  <a:lumMod val="60000"/>
                  <a:lumOff val="40000"/>
                </a:schemeClr>
              </a:solidFill>
            </a:endParaRPr>
          </a:p>
        </p:txBody>
      </p:sp>
    </p:spTree>
    <p:extLst>
      <p:ext uri="{BB962C8B-B14F-4D97-AF65-F5344CB8AC3E}">
        <p14:creationId xmlns:p14="http://schemas.microsoft.com/office/powerpoint/2010/main" val="1427004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126" y="467355"/>
            <a:ext cx="8911687" cy="1280890"/>
          </a:xfrm>
        </p:spPr>
        <p:txBody>
          <a:bodyPr>
            <a:normAutofit/>
          </a:bodyPr>
          <a:lstStyle/>
          <a:p>
            <a:r>
              <a:rPr lang="en-US" dirty="0">
                <a:latin typeface="Times New Roman" panose="02020603050405020304" pitchFamily="18" charset="0"/>
                <a:cs typeface="Times New Roman" panose="02020603050405020304" pitchFamily="18" charset="0"/>
              </a:rPr>
              <a:t>Current Problems with the IT Infrastructure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40126" y="2055222"/>
            <a:ext cx="9898879" cy="4319451"/>
          </a:xfrm>
        </p:spPr>
        <p:txBody>
          <a:bodyPr/>
          <a:lstStyle/>
          <a:p>
            <a:r>
              <a:rPr lang="en-US" sz="2400" b="1" dirty="0">
                <a:latin typeface="Times New Roman" panose="02020603050405020304" pitchFamily="18" charset="0"/>
                <a:cs typeface="Times New Roman" panose="02020603050405020304" pitchFamily="18" charset="0"/>
              </a:rPr>
              <a:t>Continuity of the application: </a:t>
            </a:r>
            <a:r>
              <a:rPr lang="en-US" sz="2400" dirty="0">
                <a:latin typeface="Times New Roman" panose="02020603050405020304" pitchFamily="18" charset="0"/>
                <a:cs typeface="Times New Roman" panose="02020603050405020304" pitchFamily="18" charset="0"/>
              </a:rPr>
              <a:t>When datacenter resources such as servers go down, the company is not able to manage and bring up the applications and run them quickly</a:t>
            </a:r>
            <a:r>
              <a:rPr lang="en-US" sz="2400" dirty="0" smtClean="0">
                <a:latin typeface="Times New Roman" panose="02020603050405020304" pitchFamily="18" charset="0"/>
                <a:cs typeface="Times New Roman" panose="02020603050405020304" pitchFamily="18" charset="0"/>
              </a:rPr>
              <a:t>.</a:t>
            </a:r>
          </a:p>
          <a:p>
            <a:r>
              <a:rPr lang="en-GB" sz="2400" b="1" dirty="0">
                <a:latin typeface="Times New Roman" panose="02020603050405020304" pitchFamily="18" charset="0"/>
                <a:cs typeface="Times New Roman" panose="02020603050405020304" pitchFamily="18" charset="0"/>
              </a:rPr>
              <a:t>Service delivery location:</a:t>
            </a:r>
            <a:r>
              <a:rPr lang="en-GB" sz="2400" dirty="0">
                <a:latin typeface="Times New Roman" panose="02020603050405020304" pitchFamily="18" charset="0"/>
                <a:cs typeface="Times New Roman" panose="02020603050405020304" pitchFamily="18" charset="0"/>
              </a:rPr>
              <a:t> Most employees complain about connectivity issues with the company servers while working from remote </a:t>
            </a:r>
            <a:r>
              <a:rPr lang="en-GB" sz="2400" dirty="0" smtClean="0">
                <a:latin typeface="Times New Roman" panose="02020603050405020304" pitchFamily="18" charset="0"/>
                <a:cs typeface="Times New Roman" panose="02020603050405020304" pitchFamily="18" charset="0"/>
              </a:rPr>
              <a:t>locations.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Cost of the resources: </a:t>
            </a:r>
            <a:r>
              <a:rPr lang="en-US" sz="2400" dirty="0">
                <a:latin typeface="Times New Roman" panose="02020603050405020304" pitchFamily="18" charset="0"/>
                <a:cs typeface="Times New Roman" panose="02020603050405020304" pitchFamily="18" charset="0"/>
              </a:rPr>
              <a:t>Most of the time, the IT resources are either over utilized, which leads to downtime, or underutilized making the resource purchase not very useful.</a:t>
            </a:r>
          </a:p>
          <a:p>
            <a:endParaRPr lang="en-US" dirty="0"/>
          </a:p>
          <a:p>
            <a:endParaRPr lang="en-IN" dirty="0"/>
          </a:p>
        </p:txBody>
      </p:sp>
    </p:spTree>
    <p:extLst>
      <p:ext uri="{BB962C8B-B14F-4D97-AF65-F5344CB8AC3E}">
        <p14:creationId xmlns:p14="http://schemas.microsoft.com/office/powerpoint/2010/main" val="42578844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INSTANCE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705" y="1767271"/>
            <a:ext cx="9115106" cy="3719129"/>
          </a:xfrm>
        </p:spPr>
      </p:pic>
    </p:spTree>
    <p:extLst>
      <p:ext uri="{BB962C8B-B14F-4D97-AF65-F5344CB8AC3E}">
        <p14:creationId xmlns:p14="http://schemas.microsoft.com/office/powerpoint/2010/main" val="29170882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AWS RDS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951" y="1388381"/>
            <a:ext cx="10505061" cy="5181601"/>
          </a:xfrm>
        </p:spPr>
      </p:pic>
    </p:spTree>
    <p:extLst>
      <p:ext uri="{BB962C8B-B14F-4D97-AF65-F5344CB8AC3E}">
        <p14:creationId xmlns:p14="http://schemas.microsoft.com/office/powerpoint/2010/main" val="262547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5890"/>
          </a:xfrm>
        </p:spPr>
        <p:txBody>
          <a:bodyPr/>
          <a:lstStyle/>
          <a:p>
            <a:r>
              <a:rPr lang="en-US" dirty="0" smtClean="0"/>
              <a:t>LOAD BALANCER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954" y="1570445"/>
            <a:ext cx="9809847" cy="4686663"/>
          </a:xfrm>
        </p:spPr>
      </p:pic>
    </p:spTree>
    <p:extLst>
      <p:ext uri="{BB962C8B-B14F-4D97-AF65-F5344CB8AC3E}">
        <p14:creationId xmlns:p14="http://schemas.microsoft.com/office/powerpoint/2010/main" val="1745080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lstStyle/>
          <a:p>
            <a:r>
              <a:rPr lang="en-US" dirty="0" smtClean="0"/>
              <a:t>Target Group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9618" y="1754641"/>
            <a:ext cx="9274994" cy="4580844"/>
          </a:xfrm>
        </p:spPr>
      </p:pic>
    </p:spTree>
    <p:extLst>
      <p:ext uri="{BB962C8B-B14F-4D97-AF65-F5344CB8AC3E}">
        <p14:creationId xmlns:p14="http://schemas.microsoft.com/office/powerpoint/2010/main" val="2693143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1833"/>
          </a:xfrm>
        </p:spPr>
        <p:txBody>
          <a:bodyPr/>
          <a:lstStyle/>
          <a:p>
            <a:r>
              <a:rPr lang="en-US" dirty="0" smtClean="0"/>
              <a:t>WORDPRESS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820" y="1465943"/>
            <a:ext cx="10116779" cy="5216700"/>
          </a:xfrm>
        </p:spPr>
      </p:pic>
    </p:spTree>
    <p:extLst>
      <p:ext uri="{BB962C8B-B14F-4D97-AF65-F5344CB8AC3E}">
        <p14:creationId xmlns:p14="http://schemas.microsoft.com/office/powerpoint/2010/main" val="15665401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 EFS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197" y="1770743"/>
            <a:ext cx="11643071" cy="4528457"/>
          </a:xfrm>
        </p:spPr>
      </p:pic>
    </p:spTree>
    <p:extLst>
      <p:ext uri="{BB962C8B-B14F-4D97-AF65-F5344CB8AC3E}">
        <p14:creationId xmlns:p14="http://schemas.microsoft.com/office/powerpoint/2010/main" val="35476180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068" y="217710"/>
            <a:ext cx="8911687" cy="1280890"/>
          </a:xfrm>
        </p:spPr>
        <p:txBody>
          <a:bodyPr/>
          <a:lstStyle/>
          <a:p>
            <a:r>
              <a:rPr lang="en-US" dirty="0" smtClean="0"/>
              <a:t>EFS </a:t>
            </a:r>
            <a:r>
              <a:rPr lang="en-US" dirty="0"/>
              <a:t>INSTALLED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462" y="1264555"/>
            <a:ext cx="11288180" cy="5593445"/>
          </a:xfrm>
        </p:spPr>
      </p:pic>
    </p:spTree>
    <p:extLst>
      <p:ext uri="{BB962C8B-B14F-4D97-AF65-F5344CB8AC3E}">
        <p14:creationId xmlns:p14="http://schemas.microsoft.com/office/powerpoint/2010/main" val="4273907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1833"/>
          </a:xfrm>
        </p:spPr>
        <p:txBody>
          <a:bodyPr/>
          <a:lstStyle/>
          <a:p>
            <a:r>
              <a:rPr lang="en-US" dirty="0" smtClean="0"/>
              <a:t>IMAGE OF INSTANCE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509" y="1632044"/>
            <a:ext cx="9940073" cy="4167865"/>
          </a:xfrm>
        </p:spPr>
      </p:pic>
    </p:spTree>
    <p:extLst>
      <p:ext uri="{BB962C8B-B14F-4D97-AF65-F5344CB8AC3E}">
        <p14:creationId xmlns:p14="http://schemas.microsoft.com/office/powerpoint/2010/main" val="1401979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1181"/>
          </a:xfrm>
        </p:spPr>
        <p:txBody>
          <a:bodyPr/>
          <a:lstStyle/>
          <a:p>
            <a:r>
              <a:rPr lang="en-US" dirty="0" smtClean="0"/>
              <a:t>Route 53</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8699" y="1515290"/>
            <a:ext cx="9624779" cy="4310743"/>
          </a:xfrm>
        </p:spPr>
      </p:pic>
    </p:spTree>
    <p:extLst>
      <p:ext uri="{BB962C8B-B14F-4D97-AF65-F5344CB8AC3E}">
        <p14:creationId xmlns:p14="http://schemas.microsoft.com/office/powerpoint/2010/main" val="2643571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908" y="441230"/>
            <a:ext cx="8911687" cy="721364"/>
          </a:xfrm>
        </p:spPr>
        <p:txBody>
          <a:bodyPr/>
          <a:lstStyle/>
          <a:p>
            <a:r>
              <a:rPr lang="en-US" dirty="0" smtClean="0"/>
              <a:t>Auto Scaling: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436" y="1577671"/>
            <a:ext cx="10437017" cy="4378991"/>
          </a:xfrm>
        </p:spPr>
      </p:pic>
    </p:spTree>
    <p:extLst>
      <p:ext uri="{BB962C8B-B14F-4D97-AF65-F5344CB8AC3E}">
        <p14:creationId xmlns:p14="http://schemas.microsoft.com/office/powerpoint/2010/main" val="616747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731" y="284475"/>
            <a:ext cx="8911687" cy="838931"/>
          </a:xfrm>
        </p:spPr>
        <p:txBody>
          <a:bodyPr/>
          <a:lstStyle/>
          <a:p>
            <a:r>
              <a:rPr lang="en-US" dirty="0" smtClean="0"/>
              <a:t>REQUIREMENTS</a:t>
            </a:r>
            <a:endParaRPr lang="en-IN" dirty="0"/>
          </a:p>
        </p:txBody>
      </p:sp>
      <p:sp>
        <p:nvSpPr>
          <p:cNvPr id="3" name="Content Placeholder 2"/>
          <p:cNvSpPr>
            <a:spLocks noGrp="1"/>
          </p:cNvSpPr>
          <p:nvPr>
            <p:ph idx="1"/>
          </p:nvPr>
        </p:nvSpPr>
        <p:spPr>
          <a:xfrm>
            <a:off x="1952845" y="1467395"/>
            <a:ext cx="8915400" cy="3777622"/>
          </a:xfrm>
        </p:spPr>
        <p:txBody>
          <a:bodyPr>
            <a:normAutofit/>
          </a:bodyPr>
          <a:lstStyle/>
          <a:p>
            <a:r>
              <a:rPr lang="en-US" sz="3200" dirty="0" smtClean="0"/>
              <a:t>Reliability/Redundancy</a:t>
            </a:r>
          </a:p>
          <a:p>
            <a:r>
              <a:rPr lang="en-US" sz="3200" dirty="0" smtClean="0"/>
              <a:t>Fail-Over and backups</a:t>
            </a:r>
          </a:p>
          <a:p>
            <a:r>
              <a:rPr lang="en-US" sz="3200" dirty="0" smtClean="0"/>
              <a:t>Scalability</a:t>
            </a:r>
          </a:p>
          <a:p>
            <a:r>
              <a:rPr lang="en-US" sz="3200" dirty="0" smtClean="0"/>
              <a:t>Security</a:t>
            </a:r>
          </a:p>
          <a:p>
            <a:r>
              <a:rPr lang="en-US" sz="3200" dirty="0" smtClean="0"/>
              <a:t>Cost Management</a:t>
            </a:r>
            <a:endParaRPr lang="en-IN" sz="3200" dirty="0"/>
          </a:p>
        </p:txBody>
      </p:sp>
    </p:spTree>
    <p:extLst>
      <p:ext uri="{BB962C8B-B14F-4D97-AF65-F5344CB8AC3E}">
        <p14:creationId xmlns:p14="http://schemas.microsoft.com/office/powerpoint/2010/main" val="25782074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348" y="415105"/>
            <a:ext cx="8911687" cy="1280890"/>
          </a:xfrm>
        </p:spPr>
        <p:txBody>
          <a:bodyPr/>
          <a:lstStyle/>
          <a:p>
            <a:r>
              <a:rPr lang="en-US" dirty="0" smtClean="0"/>
              <a:t>Result of Auto Scaling: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477" y="2096676"/>
            <a:ext cx="9676810" cy="3886113"/>
          </a:xfrm>
        </p:spPr>
      </p:pic>
    </p:spTree>
    <p:extLst>
      <p:ext uri="{BB962C8B-B14F-4D97-AF65-F5344CB8AC3E}">
        <p14:creationId xmlns:p14="http://schemas.microsoft.com/office/powerpoint/2010/main" val="36273524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9945" y="2031274"/>
            <a:ext cx="8915399" cy="2262781"/>
          </a:xfrm>
        </p:spPr>
        <p:txBody>
          <a:bodyPr/>
          <a:lstStyle/>
          <a:p>
            <a:r>
              <a:rPr lang="en-US" dirty="0" smtClean="0"/>
              <a:t>IMPLEMENTING IAM SOLUTIONS</a:t>
            </a:r>
            <a:endParaRPr lang="en-IN" dirty="0"/>
          </a:p>
        </p:txBody>
      </p:sp>
      <p:sp>
        <p:nvSpPr>
          <p:cNvPr id="4"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dirty="0" smtClean="0">
                <a:ln>
                  <a:noFill/>
                </a:ln>
                <a:solidFill>
                  <a:srgbClr val="232323"/>
                </a:solidFill>
                <a:effectLst/>
                <a:latin typeface="Raleway-Regular"/>
              </a:rPr>
              <a:t>Implement IAM Solution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32265"/>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858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IN" dirty="0"/>
          </a:p>
        </p:txBody>
      </p:sp>
      <p:sp>
        <p:nvSpPr>
          <p:cNvPr id="3" name="Content Placeholder 2"/>
          <p:cNvSpPr>
            <a:spLocks noGrp="1"/>
          </p:cNvSpPr>
          <p:nvPr>
            <p:ph idx="1"/>
          </p:nvPr>
        </p:nvSpPr>
        <p:spPr>
          <a:xfrm>
            <a:off x="2380206" y="1571897"/>
            <a:ext cx="8915400" cy="3777622"/>
          </a:xfrm>
        </p:spPr>
        <p:txBody>
          <a:bodyPr>
            <a:noAutofit/>
          </a:bodyPr>
          <a:lstStyle/>
          <a:p>
            <a:r>
              <a:rPr lang="en-US" sz="2800" dirty="0"/>
              <a:t>Users, groups, and privileges are an essential part of every infrastructure</a:t>
            </a:r>
            <a:r>
              <a:rPr lang="en-US" sz="2800" dirty="0" smtClean="0"/>
              <a:t>.</a:t>
            </a:r>
          </a:p>
          <a:p>
            <a:r>
              <a:rPr lang="en-US" sz="2800" dirty="0"/>
              <a:t>Identity management, also known as identity and access </a:t>
            </a:r>
            <a:r>
              <a:rPr lang="en-US" sz="2800" dirty="0" smtClean="0"/>
              <a:t>management(IAM), </a:t>
            </a:r>
            <a:r>
              <a:rPr lang="en-US" sz="2800" dirty="0"/>
              <a:t>is a framework of policies and technologies to ensure that the right users have the appropriate access to technology resources</a:t>
            </a:r>
            <a:r>
              <a:rPr lang="en-US" sz="2800" dirty="0" smtClean="0"/>
              <a:t>.</a:t>
            </a:r>
          </a:p>
          <a:p>
            <a:r>
              <a:rPr lang="en-US" sz="2800" dirty="0"/>
              <a:t>Company employees must be granted permission to work on cloud resources.</a:t>
            </a:r>
            <a:endParaRPr lang="en-IN" sz="2800" dirty="0"/>
          </a:p>
        </p:txBody>
      </p:sp>
    </p:spTree>
    <p:extLst>
      <p:ext uri="{BB962C8B-B14F-4D97-AF65-F5344CB8AC3E}">
        <p14:creationId xmlns:p14="http://schemas.microsoft.com/office/powerpoint/2010/main" val="41872621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695239"/>
          </a:xfrm>
        </p:spPr>
        <p:txBody>
          <a:bodyPr/>
          <a:lstStyle/>
          <a:p>
            <a:r>
              <a:rPr lang="en-US" dirty="0"/>
              <a:t>IAM GROUPS AND ROLES</a:t>
            </a:r>
            <a:endParaRPr lang="en-IN" dirty="0"/>
          </a:p>
        </p:txBody>
      </p:sp>
      <p:sp>
        <p:nvSpPr>
          <p:cNvPr id="3" name="Text Placeholder 2"/>
          <p:cNvSpPr>
            <a:spLocks noGrp="1"/>
          </p:cNvSpPr>
          <p:nvPr>
            <p:ph type="body" idx="1"/>
          </p:nvPr>
        </p:nvSpPr>
        <p:spPr>
          <a:xfrm>
            <a:off x="2589212" y="1644412"/>
            <a:ext cx="3992732" cy="576262"/>
          </a:xfrm>
        </p:spPr>
        <p:txBody>
          <a:bodyPr/>
          <a:lstStyle/>
          <a:p>
            <a:r>
              <a:rPr lang="en-US" dirty="0" smtClean="0"/>
              <a:t>Group Name</a:t>
            </a:r>
            <a:endParaRPr lang="en-IN" dirty="0"/>
          </a:p>
        </p:txBody>
      </p:sp>
      <p:sp>
        <p:nvSpPr>
          <p:cNvPr id="4" name="Content Placeholder 3"/>
          <p:cNvSpPr>
            <a:spLocks noGrp="1"/>
          </p:cNvSpPr>
          <p:nvPr>
            <p:ph sz="half" idx="2"/>
          </p:nvPr>
        </p:nvSpPr>
        <p:spPr>
          <a:xfrm>
            <a:off x="2589212" y="2544217"/>
            <a:ext cx="4342893" cy="3354060"/>
          </a:xfrm>
        </p:spPr>
        <p:txBody>
          <a:bodyPr/>
          <a:lstStyle/>
          <a:p>
            <a:r>
              <a:rPr lang="en-US" dirty="0" smtClean="0"/>
              <a:t>Software Admin</a:t>
            </a:r>
          </a:p>
          <a:p>
            <a:endParaRPr lang="en-US" dirty="0" smtClean="0"/>
          </a:p>
          <a:p>
            <a:r>
              <a:rPr lang="en-US" dirty="0" smtClean="0"/>
              <a:t>Database Admin</a:t>
            </a:r>
          </a:p>
          <a:p>
            <a:r>
              <a:rPr lang="en-US" dirty="0" smtClean="0"/>
              <a:t>Log Admin</a:t>
            </a:r>
          </a:p>
          <a:p>
            <a:r>
              <a:rPr lang="en-US" dirty="0" smtClean="0"/>
              <a:t>Network Admin</a:t>
            </a:r>
          </a:p>
          <a:p>
            <a:r>
              <a:rPr lang="en-US" dirty="0" smtClean="0"/>
              <a:t>EC2 Admin</a:t>
            </a:r>
          </a:p>
          <a:p>
            <a:endParaRPr lang="en-US" dirty="0"/>
          </a:p>
          <a:p>
            <a:endParaRPr lang="en-US" dirty="0" smtClean="0"/>
          </a:p>
        </p:txBody>
      </p:sp>
      <p:sp>
        <p:nvSpPr>
          <p:cNvPr id="5" name="Text Placeholder 4"/>
          <p:cNvSpPr>
            <a:spLocks noGrp="1"/>
          </p:cNvSpPr>
          <p:nvPr>
            <p:ph type="body" sz="quarter" idx="3"/>
          </p:nvPr>
        </p:nvSpPr>
        <p:spPr>
          <a:xfrm>
            <a:off x="7375982" y="1564527"/>
            <a:ext cx="3999001" cy="576262"/>
          </a:xfrm>
        </p:spPr>
        <p:txBody>
          <a:bodyPr/>
          <a:lstStyle/>
          <a:p>
            <a:r>
              <a:rPr lang="en-US" dirty="0" smtClean="0"/>
              <a:t>Role</a:t>
            </a:r>
            <a:endParaRPr lang="en-IN" dirty="0"/>
          </a:p>
        </p:txBody>
      </p:sp>
      <p:sp>
        <p:nvSpPr>
          <p:cNvPr id="6" name="Content Placeholder 5"/>
          <p:cNvSpPr>
            <a:spLocks noGrp="1"/>
          </p:cNvSpPr>
          <p:nvPr>
            <p:ph sz="quarter" idx="4"/>
          </p:nvPr>
        </p:nvSpPr>
        <p:spPr>
          <a:xfrm>
            <a:off x="6932105" y="2368368"/>
            <a:ext cx="4338674" cy="3354060"/>
          </a:xfrm>
        </p:spPr>
        <p:txBody>
          <a:bodyPr/>
          <a:lstStyle/>
          <a:p>
            <a:r>
              <a:rPr lang="en-US" dirty="0" smtClean="0"/>
              <a:t>Code pipeline full access, Administrator Access.</a:t>
            </a:r>
          </a:p>
          <a:p>
            <a:endParaRPr lang="en-US" dirty="0" smtClean="0"/>
          </a:p>
          <a:p>
            <a:r>
              <a:rPr lang="en-US" dirty="0" smtClean="0"/>
              <a:t>RDS full Access</a:t>
            </a:r>
          </a:p>
          <a:p>
            <a:r>
              <a:rPr lang="en-US" dirty="0" smtClean="0"/>
              <a:t>CloudWatch full Access</a:t>
            </a:r>
          </a:p>
          <a:p>
            <a:r>
              <a:rPr lang="en-US" dirty="0" smtClean="0"/>
              <a:t>VPC full Access</a:t>
            </a:r>
          </a:p>
          <a:p>
            <a:r>
              <a:rPr lang="en-US" dirty="0" smtClean="0"/>
              <a:t>EC2 full Access</a:t>
            </a:r>
          </a:p>
          <a:p>
            <a:pPr marL="0" indent="0">
              <a:buNone/>
            </a:pPr>
            <a:endParaRPr lang="en-US" dirty="0" smtClean="0"/>
          </a:p>
          <a:p>
            <a:pPr marL="0" indent="0">
              <a:buNone/>
            </a:pPr>
            <a:endParaRPr lang="en-US" dirty="0" smtClean="0"/>
          </a:p>
          <a:p>
            <a:endParaRPr lang="en-US" dirty="0" smtClean="0"/>
          </a:p>
          <a:p>
            <a:endParaRPr lang="en-IN" dirty="0"/>
          </a:p>
        </p:txBody>
      </p:sp>
    </p:spTree>
    <p:extLst>
      <p:ext uri="{BB962C8B-B14F-4D97-AF65-F5344CB8AC3E}">
        <p14:creationId xmlns:p14="http://schemas.microsoft.com/office/powerpoint/2010/main" val="2405599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 GROUP AND USERS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485" y="1474095"/>
            <a:ext cx="9661297" cy="4520303"/>
          </a:xfrm>
        </p:spPr>
      </p:pic>
    </p:spTree>
    <p:extLst>
      <p:ext uri="{BB962C8B-B14F-4D97-AF65-F5344CB8AC3E}">
        <p14:creationId xmlns:p14="http://schemas.microsoft.com/office/powerpoint/2010/main" val="31704411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714" y="1264555"/>
            <a:ext cx="6604000" cy="5455559"/>
          </a:xfrm>
        </p:spPr>
      </p:pic>
    </p:spTree>
    <p:extLst>
      <p:ext uri="{BB962C8B-B14F-4D97-AF65-F5344CB8AC3E}">
        <p14:creationId xmlns:p14="http://schemas.microsoft.com/office/powerpoint/2010/main" val="7478633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2361292" y="2684824"/>
            <a:ext cx="8910638"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1" strike="noStrike" cap="none" normalizeH="0" baseline="0" dirty="0" smtClean="0">
                <a:ln>
                  <a:noFill/>
                </a:ln>
                <a:solidFill>
                  <a:srgbClr val="232323"/>
                </a:solidFill>
                <a:effectLst/>
                <a:latin typeface="Times New Roman" panose="02020603050405020304" pitchFamily="18" charset="0"/>
                <a:cs typeface="Times New Roman" panose="02020603050405020304" pitchFamily="18" charset="0"/>
              </a:rPr>
              <a:t>Implement Monitoring Solutions</a:t>
            </a:r>
            <a:endParaRPr kumimoji="0" lang="en-US" altLang="en-US" sz="4400" b="0" i="1"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459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982" y="449938"/>
            <a:ext cx="8911687" cy="870861"/>
          </a:xfrm>
        </p:spPr>
        <p:txBody>
          <a:bodyPr/>
          <a:lstStyle/>
          <a:p>
            <a:r>
              <a:rPr lang="en-US" dirty="0" smtClean="0"/>
              <a:t>CLOUD WATCH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104" y="1561347"/>
            <a:ext cx="10296207" cy="4447567"/>
          </a:xfrm>
        </p:spPr>
      </p:pic>
    </p:spTree>
    <p:extLst>
      <p:ext uri="{BB962C8B-B14F-4D97-AF65-F5344CB8AC3E}">
        <p14:creationId xmlns:p14="http://schemas.microsoft.com/office/powerpoint/2010/main" val="8541895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868" y="478967"/>
            <a:ext cx="8911687" cy="841833"/>
          </a:xfrm>
        </p:spPr>
        <p:txBody>
          <a:bodyPr/>
          <a:lstStyle/>
          <a:p>
            <a:r>
              <a:rPr lang="en-US" dirty="0" smtClean="0"/>
              <a:t>CPU UTILIZATION - ALARM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052" y="1793965"/>
            <a:ext cx="9319179" cy="4528457"/>
          </a:xfrm>
        </p:spPr>
      </p:pic>
    </p:spTree>
    <p:extLst>
      <p:ext uri="{BB962C8B-B14F-4D97-AF65-F5344CB8AC3E}">
        <p14:creationId xmlns:p14="http://schemas.microsoft.com/office/powerpoint/2010/main" val="10500635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6690"/>
          </a:xfrm>
        </p:spPr>
        <p:txBody>
          <a:bodyPr/>
          <a:lstStyle/>
          <a:p>
            <a:r>
              <a:rPr lang="en-US" dirty="0" smtClean="0"/>
              <a:t>CLOUDTRAIL</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334" y="1206500"/>
            <a:ext cx="10184275" cy="5283200"/>
          </a:xfrm>
        </p:spPr>
      </p:pic>
    </p:spTree>
    <p:extLst>
      <p:ext uri="{BB962C8B-B14F-4D97-AF65-F5344CB8AC3E}">
        <p14:creationId xmlns:p14="http://schemas.microsoft.com/office/powerpoint/2010/main" val="816571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tx1">
                    <a:lumMod val="50000"/>
                    <a:lumOff val="50000"/>
                  </a:schemeClr>
                </a:solidFill>
                <a:latin typeface="Times New Roman" panose="02020603050405020304" pitchFamily="18" charset="0"/>
                <a:cs typeface="Times New Roman" panose="02020603050405020304" pitchFamily="18" charset="0"/>
              </a:rPr>
              <a:t>TASKS</a:t>
            </a:r>
            <a:endParaRPr lang="en-IN" dirty="0"/>
          </a:p>
        </p:txBody>
      </p:sp>
      <p:sp>
        <p:nvSpPr>
          <p:cNvPr id="11" name="Content Placeholder 10"/>
          <p:cNvSpPr>
            <a:spLocks noGrp="1"/>
          </p:cNvSpPr>
          <p:nvPr>
            <p:ph idx="1"/>
          </p:nvPr>
        </p:nvSpPr>
        <p:spPr/>
        <p:txBody>
          <a:bodyPr>
            <a:normAutofit/>
          </a:bodyPr>
          <a:lstStyle/>
          <a:p>
            <a:r>
              <a:rPr lang="en-US" sz="2400" i="1" dirty="0" smtClean="0">
                <a:solidFill>
                  <a:schemeClr val="tx1"/>
                </a:solidFill>
              </a:rPr>
              <a:t>DESIGN </a:t>
            </a:r>
          </a:p>
          <a:p>
            <a:r>
              <a:rPr lang="en-US" sz="2400" i="1" dirty="0">
                <a:solidFill>
                  <a:schemeClr val="tx1"/>
                </a:solidFill>
              </a:rPr>
              <a:t>SETUP VPC</a:t>
            </a:r>
          </a:p>
          <a:p>
            <a:r>
              <a:rPr lang="en-US" sz="2400" i="1" dirty="0">
                <a:solidFill>
                  <a:schemeClr val="tx1"/>
                </a:solidFill>
              </a:rPr>
              <a:t>AUTOMATION USING </a:t>
            </a:r>
            <a:r>
              <a:rPr lang="en-US" sz="2400" i="1" dirty="0" smtClean="0">
                <a:solidFill>
                  <a:schemeClr val="tx1"/>
                </a:solidFill>
              </a:rPr>
              <a:t>ANSIBLE</a:t>
            </a:r>
          </a:p>
          <a:p>
            <a:r>
              <a:rPr lang="en-US" sz="2400" i="1" dirty="0" smtClean="0">
                <a:solidFill>
                  <a:schemeClr val="tx1"/>
                </a:solidFill>
              </a:rPr>
              <a:t>APPLICATION AND INSTANCE FLEET</a:t>
            </a:r>
          </a:p>
          <a:p>
            <a:r>
              <a:rPr lang="en-US" sz="2400" i="1" dirty="0">
                <a:solidFill>
                  <a:schemeClr val="tx1"/>
                </a:solidFill>
              </a:rPr>
              <a:t>IAM </a:t>
            </a:r>
            <a:r>
              <a:rPr lang="en-US" sz="2400" i="1" dirty="0" smtClean="0">
                <a:solidFill>
                  <a:schemeClr val="tx1"/>
                </a:solidFill>
              </a:rPr>
              <a:t>SOLUTIONS</a:t>
            </a:r>
          </a:p>
          <a:p>
            <a:r>
              <a:rPr lang="en-US" sz="2400" i="1" dirty="0" smtClean="0">
                <a:solidFill>
                  <a:schemeClr val="tx1"/>
                </a:solidFill>
              </a:rPr>
              <a:t>MONITORING SOLUTIONS</a:t>
            </a:r>
            <a:endParaRPr lang="en-IN" sz="2400" i="1" dirty="0">
              <a:solidFill>
                <a:schemeClr val="tx1"/>
              </a:solidFill>
            </a:endParaRPr>
          </a:p>
        </p:txBody>
      </p:sp>
    </p:spTree>
    <p:extLst>
      <p:ext uri="{BB962C8B-B14F-4D97-AF65-F5344CB8AC3E}">
        <p14:creationId xmlns:p14="http://schemas.microsoft.com/office/powerpoint/2010/main" val="31017812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811" y="406396"/>
            <a:ext cx="8911687" cy="798290"/>
          </a:xfrm>
        </p:spPr>
        <p:txBody>
          <a:bodyPr/>
          <a:lstStyle/>
          <a:p>
            <a:r>
              <a:rPr lang="en-US" dirty="0" smtClean="0"/>
              <a:t>SYSTEM LOGS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3625" y="1030287"/>
            <a:ext cx="10685713" cy="5530169"/>
          </a:xfrm>
        </p:spPr>
      </p:pic>
    </p:spTree>
    <p:extLst>
      <p:ext uri="{BB962C8B-B14F-4D97-AF65-F5344CB8AC3E}">
        <p14:creationId xmlns:p14="http://schemas.microsoft.com/office/powerpoint/2010/main" val="8103424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697" y="624110"/>
            <a:ext cx="8911687" cy="656050"/>
          </a:xfrm>
        </p:spPr>
        <p:txBody>
          <a:bodyPr/>
          <a:lstStyle/>
          <a:p>
            <a:r>
              <a:rPr lang="en-US" dirty="0" smtClean="0"/>
              <a:t>CHALLENGE FACED:</a:t>
            </a:r>
            <a:endParaRPr lang="en-IN" dirty="0"/>
          </a:p>
        </p:txBody>
      </p:sp>
      <p:sp>
        <p:nvSpPr>
          <p:cNvPr id="3" name="Content Placeholder 2"/>
          <p:cNvSpPr>
            <a:spLocks noGrp="1"/>
          </p:cNvSpPr>
          <p:nvPr>
            <p:ph idx="1"/>
          </p:nvPr>
        </p:nvSpPr>
        <p:spPr>
          <a:xfrm>
            <a:off x="2066697" y="1280160"/>
            <a:ext cx="8915400" cy="4410892"/>
          </a:xfrm>
        </p:spPr>
        <p:txBody>
          <a:bodyPr/>
          <a:lstStyle/>
          <a:p>
            <a:pPr lvl="2"/>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Creating the raw Design of the project is first challenge I’ve faced.</a:t>
            </a:r>
          </a:p>
          <a:p>
            <a:pPr lvl="2"/>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Installing WordPress took more time than other Sprints.</a:t>
            </a:r>
          </a:p>
          <a:p>
            <a:pPr lvl="2"/>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Creating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Ansible</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Playbook  regarding client requirement was quiet difficult.</a:t>
            </a:r>
          </a:p>
          <a:p>
            <a:pPr lvl="2"/>
            <a:endParaRPr lang="en-US" dirty="0"/>
          </a:p>
          <a:p>
            <a:pPr marL="914400" lvl="2" indent="0">
              <a:buNone/>
            </a:pPr>
            <a:endParaRPr lang="en-US" dirty="0" smtClean="0"/>
          </a:p>
          <a:p>
            <a:pPr lvl="2"/>
            <a:endParaRPr lang="en-IN" dirty="0"/>
          </a:p>
        </p:txBody>
      </p:sp>
    </p:spTree>
    <p:extLst>
      <p:ext uri="{BB962C8B-B14F-4D97-AF65-F5344CB8AC3E}">
        <p14:creationId xmlns:p14="http://schemas.microsoft.com/office/powerpoint/2010/main" val="38589001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411" y="2859314"/>
            <a:ext cx="8911687" cy="1295401"/>
          </a:xfrm>
        </p:spPr>
        <p:txBody>
          <a:bodyPr>
            <a:normAutofit/>
          </a:bodyPr>
          <a:lstStyle/>
          <a:p>
            <a:pPr algn="ctr"/>
            <a:r>
              <a:rPr lang="en-US" sz="4800" dirty="0" smtClean="0">
                <a:solidFill>
                  <a:schemeClr val="tx1"/>
                </a:solidFill>
                <a:latin typeface="Times New Roman" panose="02020603050405020304" pitchFamily="18" charset="0"/>
                <a:cs typeface="Times New Roman" panose="02020603050405020304" pitchFamily="18" charset="0"/>
              </a:rPr>
              <a:t>THANK YOU</a:t>
            </a:r>
            <a:endParaRPr lang="en-IN" sz="4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651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0370"/>
          </a:xfrm>
        </p:spPr>
        <p:txBody>
          <a:bodyPr/>
          <a:lstStyle/>
          <a:p>
            <a:r>
              <a:rPr lang="en-US" dirty="0" smtClean="0">
                <a:latin typeface="Times New Roman" panose="02020603050405020304" pitchFamily="18" charset="0"/>
                <a:cs typeface="Times New Roman" panose="02020603050405020304" pitchFamily="18" charset="0"/>
              </a:rPr>
              <a:t>DESIGN</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924" y="1211444"/>
            <a:ext cx="10146710" cy="5484704"/>
          </a:xfrm>
          <a:prstGeom prst="rect">
            <a:avLst/>
          </a:prstGeom>
        </p:spPr>
      </p:pic>
    </p:spTree>
    <p:extLst>
      <p:ext uri="{BB962C8B-B14F-4D97-AF65-F5344CB8AC3E}">
        <p14:creationId xmlns:p14="http://schemas.microsoft.com/office/powerpoint/2010/main" val="3063223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IN" dirty="0"/>
          </a:p>
        </p:txBody>
      </p:sp>
      <p:sp>
        <p:nvSpPr>
          <p:cNvPr id="3" name="Content Placeholder 2"/>
          <p:cNvSpPr>
            <a:spLocks noGrp="1"/>
          </p:cNvSpPr>
          <p:nvPr>
            <p:ph idx="1"/>
          </p:nvPr>
        </p:nvSpPr>
        <p:spPr>
          <a:xfrm>
            <a:off x="2092823" y="1663338"/>
            <a:ext cx="8915400" cy="3777622"/>
          </a:xfrm>
        </p:spPr>
        <p:txBody>
          <a:bodyPr>
            <a:normAutofit/>
          </a:bodyPr>
          <a:lstStyle/>
          <a:p>
            <a:r>
              <a:rPr lang="en-US" sz="2800" dirty="0">
                <a:latin typeface="Times New Roman" panose="02020603050405020304" pitchFamily="18" charset="0"/>
                <a:cs typeface="Times New Roman" panose="02020603050405020304" pitchFamily="18" charset="0"/>
              </a:rPr>
              <a:t>Amazon VPC enables you to build a virtual network in the AWS </a:t>
            </a:r>
            <a:r>
              <a:rPr lang="en-US" sz="2800" dirty="0" smtClean="0">
                <a:latin typeface="Times New Roman" panose="02020603050405020304" pitchFamily="18" charset="0"/>
                <a:cs typeface="Times New Roman" panose="02020603050405020304" pitchFamily="18" charset="0"/>
              </a:rPr>
              <a:t>cloud.</a:t>
            </a:r>
          </a:p>
          <a:p>
            <a:r>
              <a:rPr lang="en-US" sz="2800" dirty="0">
                <a:latin typeface="Times New Roman" panose="02020603050405020304" pitchFamily="18" charset="0"/>
                <a:cs typeface="Times New Roman" panose="02020603050405020304" pitchFamily="18" charset="0"/>
              </a:rPr>
              <a:t>All </a:t>
            </a: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resources need to be isolated and secured with network </a:t>
            </a:r>
            <a:r>
              <a:rPr lang="en-US" sz="2800" dirty="0" smtClean="0">
                <a:latin typeface="Times New Roman" panose="02020603050405020304" pitchFamily="18" charset="0"/>
                <a:cs typeface="Times New Roman" panose="02020603050405020304" pitchFamily="18" charset="0"/>
              </a:rPr>
              <a:t>security.</a:t>
            </a:r>
          </a:p>
          <a:p>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Amazon VPC </a:t>
            </a:r>
            <a:r>
              <a:rPr lang="en-US" sz="2800" dirty="0" smtClean="0">
                <a:latin typeface="Times New Roman" panose="02020603050405020304" pitchFamily="18" charset="0"/>
                <a:cs typeface="Times New Roman" panose="02020603050405020304" pitchFamily="18" charset="0"/>
              </a:rPr>
              <a:t>You </a:t>
            </a:r>
            <a:r>
              <a:rPr lang="en-US" sz="2800" dirty="0">
                <a:latin typeface="Times New Roman" panose="02020603050405020304" pitchFamily="18" charset="0"/>
                <a:cs typeface="Times New Roman" panose="02020603050405020304" pitchFamily="18" charset="0"/>
              </a:rPr>
              <a:t>can specify an IP address range for the VPC, add subnets</a:t>
            </a:r>
            <a:r>
              <a:rPr lang="en-US" sz="2800" dirty="0" smtClean="0">
                <a:latin typeface="Times New Roman" panose="02020603050405020304" pitchFamily="18" charset="0"/>
                <a:cs typeface="Times New Roman" panose="02020603050405020304" pitchFamily="18" charset="0"/>
              </a:rPr>
              <a:t>, add routes, </a:t>
            </a:r>
            <a:r>
              <a:rPr lang="en-US" sz="2800" dirty="0">
                <a:latin typeface="Times New Roman" panose="02020603050405020304" pitchFamily="18" charset="0"/>
                <a:cs typeface="Times New Roman" panose="02020603050405020304" pitchFamily="18" charset="0"/>
              </a:rPr>
              <a:t>add gateways, and associate security groups.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196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8119"/>
          </a:xfrm>
        </p:spPr>
        <p:txBody>
          <a:bodyPr/>
          <a:lstStyle/>
          <a:p>
            <a:r>
              <a:rPr lang="en-US" dirty="0"/>
              <a:t>OBJECTIVES:</a:t>
            </a:r>
            <a:endParaRPr lang="en-IN" dirty="0"/>
          </a:p>
        </p:txBody>
      </p:sp>
      <p:sp>
        <p:nvSpPr>
          <p:cNvPr id="3" name="Content Placeholder 2"/>
          <p:cNvSpPr>
            <a:spLocks noGrp="1"/>
          </p:cNvSpPr>
          <p:nvPr>
            <p:ph idx="1"/>
          </p:nvPr>
        </p:nvSpPr>
        <p:spPr>
          <a:xfrm>
            <a:off x="2589212" y="1650275"/>
            <a:ext cx="8915400" cy="3777622"/>
          </a:xfrm>
        </p:spPr>
        <p:txBody>
          <a:bodyPr>
            <a:normAutofit/>
          </a:bodyPr>
          <a:lstStyle/>
          <a:p>
            <a:r>
              <a:rPr lang="en-US" sz="3200" dirty="0">
                <a:solidFill>
                  <a:schemeClr val="tx1">
                    <a:lumMod val="50000"/>
                    <a:lumOff val="50000"/>
                  </a:schemeClr>
                </a:solidFill>
                <a:latin typeface="Times New Roman" panose="02020603050405020304" pitchFamily="18" charset="0"/>
                <a:cs typeface="Times New Roman" panose="02020603050405020304" pitchFamily="18" charset="0"/>
              </a:rPr>
              <a:t>VPC CREATION</a:t>
            </a:r>
          </a:p>
          <a:p>
            <a:r>
              <a:rPr lang="en-US" sz="3200" dirty="0" smtClean="0">
                <a:solidFill>
                  <a:schemeClr val="tx1">
                    <a:lumMod val="50000"/>
                    <a:lumOff val="50000"/>
                  </a:schemeClr>
                </a:solidFill>
                <a:latin typeface="Times New Roman" panose="02020603050405020304" pitchFamily="18" charset="0"/>
                <a:cs typeface="Times New Roman" panose="02020603050405020304" pitchFamily="18" charset="0"/>
              </a:rPr>
              <a:t>6 </a:t>
            </a:r>
            <a:r>
              <a:rPr lang="en-US" sz="3200" dirty="0">
                <a:solidFill>
                  <a:schemeClr val="tx1">
                    <a:lumMod val="50000"/>
                    <a:lumOff val="50000"/>
                  </a:schemeClr>
                </a:solidFill>
                <a:latin typeface="Times New Roman" panose="02020603050405020304" pitchFamily="18" charset="0"/>
                <a:cs typeface="Times New Roman" panose="02020603050405020304" pitchFamily="18" charset="0"/>
              </a:rPr>
              <a:t>SUBNETS</a:t>
            </a:r>
          </a:p>
          <a:p>
            <a:r>
              <a:rPr lang="en-US" sz="3200" dirty="0">
                <a:solidFill>
                  <a:schemeClr val="tx1">
                    <a:lumMod val="50000"/>
                    <a:lumOff val="50000"/>
                  </a:schemeClr>
                </a:solidFill>
                <a:latin typeface="Times New Roman" panose="02020603050405020304" pitchFamily="18" charset="0"/>
                <a:cs typeface="Times New Roman" panose="02020603050405020304" pitchFamily="18" charset="0"/>
              </a:rPr>
              <a:t>INTERNET </a:t>
            </a:r>
            <a:r>
              <a:rPr lang="en-US" sz="3200" dirty="0" smtClean="0">
                <a:solidFill>
                  <a:schemeClr val="tx1">
                    <a:lumMod val="50000"/>
                    <a:lumOff val="50000"/>
                  </a:schemeClr>
                </a:solidFill>
                <a:latin typeface="Times New Roman" panose="02020603050405020304" pitchFamily="18" charset="0"/>
                <a:cs typeface="Times New Roman" panose="02020603050405020304" pitchFamily="18" charset="0"/>
              </a:rPr>
              <a:t>GATEWAY</a:t>
            </a:r>
            <a:endParaRPr lang="en-US" sz="3200" dirty="0">
              <a:solidFill>
                <a:schemeClr val="tx1">
                  <a:lumMod val="50000"/>
                  <a:lumOff val="50000"/>
                </a:schemeClr>
              </a:solidFill>
              <a:latin typeface="Times New Roman" panose="02020603050405020304" pitchFamily="18" charset="0"/>
              <a:cs typeface="Times New Roman" panose="02020603050405020304" pitchFamily="18" charset="0"/>
            </a:endParaRPr>
          </a:p>
          <a:p>
            <a:r>
              <a:rPr lang="en-US" sz="3200" dirty="0" smtClean="0">
                <a:solidFill>
                  <a:schemeClr val="tx1">
                    <a:lumMod val="50000"/>
                    <a:lumOff val="50000"/>
                  </a:schemeClr>
                </a:solidFill>
                <a:latin typeface="Times New Roman" panose="02020603050405020304" pitchFamily="18" charset="0"/>
                <a:cs typeface="Times New Roman" panose="02020603050405020304" pitchFamily="18" charset="0"/>
              </a:rPr>
              <a:t>NAT </a:t>
            </a:r>
            <a:r>
              <a:rPr lang="en-US" sz="3200" dirty="0">
                <a:solidFill>
                  <a:schemeClr val="tx1">
                    <a:lumMod val="50000"/>
                    <a:lumOff val="50000"/>
                  </a:schemeClr>
                </a:solidFill>
                <a:latin typeface="Times New Roman" panose="02020603050405020304" pitchFamily="18" charset="0"/>
                <a:cs typeface="Times New Roman" panose="02020603050405020304" pitchFamily="18" charset="0"/>
              </a:rPr>
              <a:t>GATEWAY</a:t>
            </a:r>
          </a:p>
          <a:p>
            <a:r>
              <a:rPr lang="en-US" sz="3200" dirty="0">
                <a:solidFill>
                  <a:schemeClr val="tx1">
                    <a:lumMod val="50000"/>
                    <a:lumOff val="50000"/>
                  </a:schemeClr>
                </a:solidFill>
                <a:latin typeface="Times New Roman" panose="02020603050405020304" pitchFamily="18" charset="0"/>
                <a:cs typeface="Times New Roman" panose="02020603050405020304" pitchFamily="18" charset="0"/>
              </a:rPr>
              <a:t>CONFIGURATION OF ROUTE </a:t>
            </a:r>
            <a:r>
              <a:rPr lang="en-US" sz="3200" dirty="0" smtClean="0">
                <a:solidFill>
                  <a:schemeClr val="tx1">
                    <a:lumMod val="50000"/>
                    <a:lumOff val="50000"/>
                  </a:schemeClr>
                </a:solidFill>
                <a:latin typeface="Times New Roman" panose="02020603050405020304" pitchFamily="18" charset="0"/>
                <a:cs typeface="Times New Roman" panose="02020603050405020304" pitchFamily="18" charset="0"/>
              </a:rPr>
              <a:t>TABLE</a:t>
            </a:r>
          </a:p>
          <a:p>
            <a:r>
              <a:rPr lang="en-US" sz="3200" dirty="0" smtClean="0">
                <a:solidFill>
                  <a:schemeClr val="tx1">
                    <a:lumMod val="50000"/>
                    <a:lumOff val="50000"/>
                  </a:schemeClr>
                </a:solidFill>
                <a:latin typeface="Times New Roman" panose="02020603050405020304" pitchFamily="18" charset="0"/>
                <a:cs typeface="Times New Roman" panose="02020603050405020304" pitchFamily="18" charset="0"/>
              </a:rPr>
              <a:t>SECURITY GROUP</a:t>
            </a:r>
            <a:endParaRPr lang="en-US" sz="3200" dirty="0">
              <a:solidFill>
                <a:schemeClr val="tx1">
                  <a:lumMod val="50000"/>
                  <a:lumOff val="50000"/>
                </a:schemeClr>
              </a:solidFill>
              <a:latin typeface="Times New Roman" panose="02020603050405020304" pitchFamily="18" charset="0"/>
              <a:cs typeface="Times New Roman" panose="02020603050405020304" pitchFamily="18" charset="0"/>
            </a:endParaRPr>
          </a:p>
          <a:p>
            <a:endParaRPr lang="en-IN" sz="32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176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SETUP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727" y="1689463"/>
            <a:ext cx="10027176" cy="4293326"/>
          </a:xfrm>
        </p:spPr>
      </p:pic>
    </p:spTree>
    <p:extLst>
      <p:ext uri="{BB962C8B-B14F-4D97-AF65-F5344CB8AC3E}">
        <p14:creationId xmlns:p14="http://schemas.microsoft.com/office/powerpoint/2010/main" val="1275376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2312</TotalTime>
  <Words>626</Words>
  <Application>Microsoft Office PowerPoint</Application>
  <PresentationFormat>Widescreen</PresentationFormat>
  <Paragraphs>120</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Century Gothic</vt:lpstr>
      <vt:lpstr>Quicksand</vt:lpstr>
      <vt:lpstr>Raleway-Regular</vt:lpstr>
      <vt:lpstr>Times New Roman</vt:lpstr>
      <vt:lpstr>Wingdings 3</vt:lpstr>
      <vt:lpstr>Wisp</vt:lpstr>
      <vt:lpstr>CAPSTONE PROJECT</vt:lpstr>
      <vt:lpstr>INTRODUCTION:</vt:lpstr>
      <vt:lpstr>Current Problems with the IT Infrastructure :</vt:lpstr>
      <vt:lpstr>REQUIREMENTS</vt:lpstr>
      <vt:lpstr>TASKS</vt:lpstr>
      <vt:lpstr>DESIGN</vt:lpstr>
      <vt:lpstr>VPC</vt:lpstr>
      <vt:lpstr>OBJECTIVES:</vt:lpstr>
      <vt:lpstr>VPC SETUP</vt:lpstr>
      <vt:lpstr>SUBNETS</vt:lpstr>
      <vt:lpstr>Internet Gateway </vt:lpstr>
      <vt:lpstr>Route Table ( Public subnet) :</vt:lpstr>
      <vt:lpstr>Subnet Associations</vt:lpstr>
      <vt:lpstr>NAT Gateway</vt:lpstr>
      <vt:lpstr>Route Table</vt:lpstr>
      <vt:lpstr>Subnet Associations</vt:lpstr>
      <vt:lpstr>SECURITY GROUP(HOST) </vt:lpstr>
      <vt:lpstr>SECURITY GROUP(INSTANCE):</vt:lpstr>
      <vt:lpstr>SECURITY GROUP(Load Balancer) </vt:lpstr>
      <vt:lpstr>Implement Automation Using Ansible</vt:lpstr>
      <vt:lpstr>Ansible</vt:lpstr>
      <vt:lpstr>PLAYBOOK1</vt:lpstr>
      <vt:lpstr>MOTD.J2 TEMPLATE FOR SSH LOGIN</vt:lpstr>
      <vt:lpstr>WELCOME MESSAGE DURING SSH LOGIN</vt:lpstr>
      <vt:lpstr>PLAYBOOK2</vt:lpstr>
      <vt:lpstr>PERMISSIONS</vt:lpstr>
      <vt:lpstr>GROUP AND USERS</vt:lpstr>
      <vt:lpstr>Implementing Application and Instances Fleet</vt:lpstr>
      <vt:lpstr>CONFIGURATIONS</vt:lpstr>
      <vt:lpstr>CREATE INSTANCE</vt:lpstr>
      <vt:lpstr>ATTACHING AWS RDS</vt:lpstr>
      <vt:lpstr>LOAD BALANCER</vt:lpstr>
      <vt:lpstr>Target Group</vt:lpstr>
      <vt:lpstr>WORDPRESS</vt:lpstr>
      <vt:lpstr>ATTACH EFS</vt:lpstr>
      <vt:lpstr>EFS INSTALLED</vt:lpstr>
      <vt:lpstr>IMAGE OF INSTANCE</vt:lpstr>
      <vt:lpstr>Route 53</vt:lpstr>
      <vt:lpstr>Auto Scaling:</vt:lpstr>
      <vt:lpstr>Result of Auto Scaling:</vt:lpstr>
      <vt:lpstr>IMPLEMENTING IAM SOLUTIONS</vt:lpstr>
      <vt:lpstr>IAM</vt:lpstr>
      <vt:lpstr>IAM GROUPS AND ROLES</vt:lpstr>
      <vt:lpstr>IAM GROUP AND USERS</vt:lpstr>
      <vt:lpstr>MFA</vt:lpstr>
      <vt:lpstr>Implement Monitoring Solutions</vt:lpstr>
      <vt:lpstr>CLOUD WATCH</vt:lpstr>
      <vt:lpstr>CPU UTILIZATION - ALARM</vt:lpstr>
      <vt:lpstr>CLOUDTRAIL</vt:lpstr>
      <vt:lpstr>SYSTEM LOGS</vt:lpstr>
      <vt:lpstr>CHALLENGE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ram98.bca@gmail.com</dc:creator>
  <cp:lastModifiedBy>ram98.bca@gmail.com</cp:lastModifiedBy>
  <cp:revision>77</cp:revision>
  <dcterms:created xsi:type="dcterms:W3CDTF">2022-11-08T16:53:28Z</dcterms:created>
  <dcterms:modified xsi:type="dcterms:W3CDTF">2022-11-23T05:10:11Z</dcterms:modified>
</cp:coreProperties>
</file>