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c583e9b4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c583e9b4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c583e9b4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c583e9b4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c583e9b4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c583e9b4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c583e9b4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c583e9b4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c583e9b4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c583e9b4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c583e9b4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c583e9b4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c583e9b4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c583e9b4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c583e9b4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c583e9b4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c583e9b4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c583e9b4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c583e9b4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c583e9b4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c583e9b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c583e9b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c583e9b4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c583e9b4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c583e9b4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c583e9b4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c583e9b4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c583e9b4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c583e9b4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2c583e9b4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c583e9b4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c583e9b4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c583e9b4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c583e9b4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c583e9b4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2c583e9b4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c583e9b4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2c583e9b4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c583e9b4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c583e9b4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c583e9b44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c583e9b4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c583e9b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c583e9b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c583e9b4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c583e9b4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c583e9b44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c583e9b44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c583e9b4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c583e9b4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c583e9b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c583e9b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c583e9b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c583e9b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c583e9b4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c583e9b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c583e9b4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c583e9b4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c583e9b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c583e9b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c583e9b4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c583e9b4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0.png"/><Relationship Id="rId5" Type="http://schemas.openxmlformats.org/officeDocument/2006/relationships/image" Target="../media/image28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6.png"/><Relationship Id="rId5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38.png"/><Relationship Id="rId5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Relationship Id="rId5" Type="http://schemas.openxmlformats.org/officeDocument/2006/relationships/image" Target="../media/image26.png"/><Relationship Id="rId6" Type="http://schemas.openxmlformats.org/officeDocument/2006/relationships/image" Target="../media/image46.png"/><Relationship Id="rId7" Type="http://schemas.openxmlformats.org/officeDocument/2006/relationships/image" Target="../media/image31.png"/><Relationship Id="rId8" Type="http://schemas.openxmlformats.org/officeDocument/2006/relationships/image" Target="../media/image5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Relationship Id="rId5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0.png"/><Relationship Id="rId4" Type="http://schemas.openxmlformats.org/officeDocument/2006/relationships/image" Target="../media/image45.png"/><Relationship Id="rId5" Type="http://schemas.openxmlformats.org/officeDocument/2006/relationships/image" Target="../media/image6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png"/><Relationship Id="rId4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3.png"/><Relationship Id="rId4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Relationship Id="rId4" Type="http://schemas.openxmlformats.org/officeDocument/2006/relationships/image" Target="../media/image6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7.png"/><Relationship Id="rId4" Type="http://schemas.openxmlformats.org/officeDocument/2006/relationships/image" Target="../media/image50.png"/><Relationship Id="rId5" Type="http://schemas.openxmlformats.org/officeDocument/2006/relationships/image" Target="../media/image7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Relationship Id="rId5" Type="http://schemas.openxmlformats.org/officeDocument/2006/relationships/image" Target="../media/image64.png"/><Relationship Id="rId6" Type="http://schemas.openxmlformats.org/officeDocument/2006/relationships/image" Target="../media/image6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6.png"/><Relationship Id="rId4" Type="http://schemas.openxmlformats.org/officeDocument/2006/relationships/image" Target="../media/image54.png"/><Relationship Id="rId5" Type="http://schemas.openxmlformats.org/officeDocument/2006/relationships/image" Target="../media/image79.png"/><Relationship Id="rId6" Type="http://schemas.openxmlformats.org/officeDocument/2006/relationships/image" Target="../media/image5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6.png"/><Relationship Id="rId4" Type="http://schemas.openxmlformats.org/officeDocument/2006/relationships/image" Target="../media/image73.png"/><Relationship Id="rId5" Type="http://schemas.openxmlformats.org/officeDocument/2006/relationships/image" Target="../media/image6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4.png"/><Relationship Id="rId4" Type="http://schemas.openxmlformats.org/officeDocument/2006/relationships/image" Target="../media/image7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5.png"/><Relationship Id="rId4" Type="http://schemas.openxmlformats.org/officeDocument/2006/relationships/image" Target="../media/image68.png"/><Relationship Id="rId5" Type="http://schemas.openxmlformats.org/officeDocument/2006/relationships/image" Target="../media/image8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4.png"/><Relationship Id="rId4" Type="http://schemas.openxmlformats.org/officeDocument/2006/relationships/image" Target="../media/image78.png"/><Relationship Id="rId5" Type="http://schemas.openxmlformats.org/officeDocument/2006/relationships/image" Target="../media/image8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5.png"/><Relationship Id="rId4" Type="http://schemas.openxmlformats.org/officeDocument/2006/relationships/image" Target="../media/image8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Variables</a:t>
            </a:r>
            <a:endParaRPr b="1" sz="1600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For numbers, the </a:t>
            </a:r>
            <a:r>
              <a:rPr lang="en" sz="1100">
                <a:solidFill>
                  <a:srgbClr val="188038"/>
                </a:solidFill>
              </a:rPr>
              <a:t>+</a:t>
            </a:r>
            <a:r>
              <a:rPr lang="en" sz="1100">
                <a:solidFill>
                  <a:schemeClr val="dk1"/>
                </a:solidFill>
              </a:rPr>
              <a:t> operator works as a </a:t>
            </a:r>
            <a:r>
              <a:rPr b="1" lang="en" sz="1100">
                <a:solidFill>
                  <a:schemeClr val="dk1"/>
                </a:solidFill>
              </a:rPr>
              <a:t>mathematical operator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Combining a string and a number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100">
                <a:solidFill>
                  <a:schemeClr val="dk1"/>
                </a:solidFill>
              </a:rPr>
              <a:t> results in an error: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Best practice: Use </a:t>
            </a:r>
            <a:r>
              <a:rPr b="1" lang="en" sz="1100">
                <a:solidFill>
                  <a:schemeClr val="dk1"/>
                </a:solidFill>
              </a:rPr>
              <a:t>commas</a:t>
            </a:r>
            <a:r>
              <a:rPr lang="en" sz="1100">
                <a:solidFill>
                  <a:schemeClr val="dk1"/>
                </a:solidFill>
              </a:rPr>
              <a:t> to output variables of different data types: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Global Variables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Global variables</a:t>
            </a:r>
            <a:r>
              <a:rPr lang="en" sz="1100">
                <a:solidFill>
                  <a:schemeClr val="dk1"/>
                </a:solidFill>
              </a:rPr>
              <a:t> are created </a:t>
            </a:r>
            <a:r>
              <a:rPr b="1" lang="en" sz="1100">
                <a:solidFill>
                  <a:schemeClr val="dk1"/>
                </a:solidFill>
              </a:rPr>
              <a:t>outside a function</a:t>
            </a:r>
            <a:r>
              <a:rPr lang="en" sz="1100">
                <a:solidFill>
                  <a:schemeClr val="dk1"/>
                </a:solidFill>
              </a:rPr>
              <a:t> and can be accessed both </a:t>
            </a:r>
            <a:r>
              <a:rPr b="1" lang="en" sz="1100">
                <a:solidFill>
                  <a:schemeClr val="dk1"/>
                </a:solidFill>
              </a:rPr>
              <a:t>inside and outside functions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Local vs Global Variables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Variables created </a:t>
            </a:r>
            <a:r>
              <a:rPr b="1" lang="en" sz="1100">
                <a:solidFill>
                  <a:schemeClr val="dk1"/>
                </a:solidFill>
              </a:rPr>
              <a:t>inside a function</a:t>
            </a:r>
            <a:r>
              <a:rPr lang="en" sz="1100">
                <a:solidFill>
                  <a:schemeClr val="dk1"/>
                </a:solidFill>
              </a:rPr>
              <a:t> are </a:t>
            </a:r>
            <a:r>
              <a:rPr b="1" lang="en" sz="1100">
                <a:solidFill>
                  <a:schemeClr val="dk1"/>
                </a:solidFill>
              </a:rPr>
              <a:t>local</a:t>
            </a:r>
            <a:r>
              <a:rPr lang="en" sz="1100">
                <a:solidFill>
                  <a:schemeClr val="dk1"/>
                </a:solidFill>
              </a:rPr>
              <a:t> and can only be used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inside that function.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global variable</a:t>
            </a:r>
            <a:r>
              <a:rPr lang="en" sz="1100">
                <a:solidFill>
                  <a:schemeClr val="dk1"/>
                </a:solidFill>
              </a:rPr>
              <a:t> with the same name will remain unaffected.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650" y="296450"/>
            <a:ext cx="4097150" cy="8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325" y="1221350"/>
            <a:ext cx="4194400" cy="8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7700" y="2202925"/>
            <a:ext cx="3691049" cy="772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4525" y="3274050"/>
            <a:ext cx="3997275" cy="1630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Data Types</a:t>
            </a:r>
            <a:endParaRPr b="1" sz="1600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Built-in Data Types</a:t>
            </a:r>
            <a:endParaRPr b="1"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 programming, </a:t>
            </a:r>
            <a:r>
              <a:rPr b="1" lang="en">
                <a:solidFill>
                  <a:schemeClr val="dk1"/>
                </a:solidFill>
              </a:rPr>
              <a:t>data types</a:t>
            </a:r>
            <a:r>
              <a:rPr lang="en">
                <a:solidFill>
                  <a:schemeClr val="dk1"/>
                </a:solidFill>
              </a:rPr>
              <a:t> define the kind of data a variable can hold.</a:t>
            </a:r>
            <a:endParaRPr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Variables in Python can store different types of data, and each type serves specific purposes.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Categories of Python Built-in Data Types</a:t>
            </a:r>
            <a:endParaRPr b="1"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Text Type: </a:t>
            </a:r>
            <a:r>
              <a:rPr lang="en">
                <a:solidFill>
                  <a:srgbClr val="188038"/>
                </a:solidFill>
              </a:rPr>
              <a:t>str</a:t>
            </a:r>
            <a:endParaRPr>
              <a:solidFill>
                <a:srgbClr val="188038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Numeric Types: </a:t>
            </a:r>
            <a:r>
              <a:rPr lang="en">
                <a:solidFill>
                  <a:srgbClr val="188038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</a:rPr>
              <a:t>float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</a:rPr>
              <a:t>complex</a:t>
            </a:r>
            <a:endParaRPr>
              <a:solidFill>
                <a:srgbClr val="188038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Sequence Types: </a:t>
            </a:r>
            <a:r>
              <a:rPr lang="en">
                <a:solidFill>
                  <a:srgbClr val="188038"/>
                </a:solidFill>
              </a:rPr>
              <a:t>list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</a:rPr>
              <a:t>tuple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</a:rPr>
              <a:t>range</a:t>
            </a:r>
            <a:endParaRPr>
              <a:solidFill>
                <a:srgbClr val="188038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Mapping Type: </a:t>
            </a:r>
            <a:r>
              <a:rPr lang="en">
                <a:solidFill>
                  <a:srgbClr val="188038"/>
                </a:solidFill>
              </a:rPr>
              <a:t>dict</a:t>
            </a:r>
            <a:endParaRPr>
              <a:solidFill>
                <a:srgbClr val="188038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Set Types: </a:t>
            </a:r>
            <a:r>
              <a:rPr lang="en">
                <a:solidFill>
                  <a:srgbClr val="188038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</a:rPr>
              <a:t>frozenset</a:t>
            </a:r>
            <a:endParaRPr>
              <a:solidFill>
                <a:srgbClr val="188038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Boolean Type: </a:t>
            </a:r>
            <a:r>
              <a:rPr lang="en">
                <a:solidFill>
                  <a:srgbClr val="188038"/>
                </a:solidFill>
              </a:rPr>
              <a:t>bool</a:t>
            </a:r>
            <a:endParaRPr>
              <a:solidFill>
                <a:srgbClr val="188038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Binary Types: </a:t>
            </a:r>
            <a:r>
              <a:rPr lang="en">
                <a:solidFill>
                  <a:srgbClr val="188038"/>
                </a:solidFill>
              </a:rPr>
              <a:t>bytes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</a:rPr>
              <a:t>bytearray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</a:rPr>
              <a:t>memoryview</a:t>
            </a:r>
            <a:endParaRPr>
              <a:solidFill>
                <a:srgbClr val="188038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None Type: </a:t>
            </a:r>
            <a:r>
              <a:rPr lang="en">
                <a:solidFill>
                  <a:srgbClr val="188038"/>
                </a:solidFill>
              </a:rPr>
              <a:t>NoneType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Getting the Data Type</a:t>
            </a:r>
            <a:endParaRPr b="1"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>
                <a:solidFill>
                  <a:srgbClr val="188038"/>
                </a:solidFill>
              </a:rPr>
              <a:t>type()</a:t>
            </a:r>
            <a:r>
              <a:rPr lang="en">
                <a:solidFill>
                  <a:schemeClr val="dk1"/>
                </a:solidFill>
              </a:rPr>
              <a:t> function to check the data type of a variable.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Setting the Data Type</a:t>
            </a:r>
            <a:endParaRPr b="1" sz="2100">
              <a:solidFill>
                <a:schemeClr val="dk1"/>
              </a:solidFill>
            </a:endParaRPr>
          </a:p>
          <a:p>
            <a:pPr indent="-29194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>
                <a:solidFill>
                  <a:schemeClr val="dk1"/>
                </a:solidFill>
              </a:rPr>
              <a:t>Python determines the data type automatically when you assign a value to a variable.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99" y="3353874"/>
            <a:ext cx="4143401" cy="6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750" y="1226074"/>
            <a:ext cx="4219051" cy="25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Numbers</a:t>
            </a:r>
            <a:endParaRPr b="1" sz="1600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Numeric Types in Python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Python has three numeric types: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int</a:t>
            </a:r>
            <a:r>
              <a:rPr lang="en" sz="1100">
                <a:solidFill>
                  <a:schemeClr val="dk1"/>
                </a:solidFill>
              </a:rPr>
              <a:t>: Integer (whole numbers, positive or negative, without decimals).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float</a:t>
            </a:r>
            <a:r>
              <a:rPr lang="en" sz="1100">
                <a:solidFill>
                  <a:schemeClr val="dk1"/>
                </a:solidFill>
              </a:rPr>
              <a:t>: Floating-point numbers (numbers with decimals).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complex</a:t>
            </a:r>
            <a:r>
              <a:rPr lang="en" sz="1100">
                <a:solidFill>
                  <a:schemeClr val="dk1"/>
                </a:solidFill>
              </a:rPr>
              <a:t>: Complex numbers (numbers with a real and imaginary part).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Creating Numeric Variables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Python automatically assigns a numeric type when you assign a value: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rgbClr val="188038"/>
                </a:solidFill>
              </a:rPr>
              <a:t>type()</a:t>
            </a:r>
            <a:r>
              <a:rPr lang="en" sz="1100">
                <a:solidFill>
                  <a:schemeClr val="dk1"/>
                </a:solidFill>
              </a:rPr>
              <a:t> function to check the type of a variable: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int (Integer)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Whole numbers without decimals.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Can be positive, negative, or zero.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Unlimited length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100" y="1890975"/>
            <a:ext cx="3642001" cy="7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125" y="2800875"/>
            <a:ext cx="3897951" cy="8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125" y="4027025"/>
            <a:ext cx="3642000" cy="97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Numbers</a:t>
            </a:r>
            <a:endParaRPr b="1" sz="160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Numeric Types in Python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float (Floating-Point Numbers)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Numbers with one or more decimals.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Can represent </a:t>
            </a:r>
            <a:r>
              <a:rPr b="1" lang="en" sz="1100">
                <a:solidFill>
                  <a:schemeClr val="dk1"/>
                </a:solidFill>
              </a:rPr>
              <a:t>scientific notation</a:t>
            </a:r>
            <a:r>
              <a:rPr lang="en" sz="1100">
                <a:solidFill>
                  <a:schemeClr val="dk1"/>
                </a:solidFill>
              </a:rPr>
              <a:t> using </a:t>
            </a:r>
            <a:r>
              <a:rPr lang="en" sz="1100">
                <a:solidFill>
                  <a:srgbClr val="188038"/>
                </a:solidFill>
              </a:rPr>
              <a:t>e</a:t>
            </a:r>
            <a:r>
              <a:rPr lang="en" sz="1100">
                <a:solidFill>
                  <a:schemeClr val="dk1"/>
                </a:solidFill>
              </a:rPr>
              <a:t> (power of 10).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complex (Complex Numbers)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Written with a </a:t>
            </a:r>
            <a:r>
              <a:rPr b="1" lang="en" sz="1100">
                <a:solidFill>
                  <a:schemeClr val="dk1"/>
                </a:solidFill>
              </a:rPr>
              <a:t>real part</a:t>
            </a:r>
            <a:r>
              <a:rPr lang="en" sz="1100">
                <a:solidFill>
                  <a:schemeClr val="dk1"/>
                </a:solidFill>
              </a:rPr>
              <a:t> and an </a:t>
            </a:r>
            <a:r>
              <a:rPr b="1" lang="en" sz="1100">
                <a:solidFill>
                  <a:schemeClr val="dk1"/>
                </a:solidFill>
              </a:rPr>
              <a:t>imaginary part</a:t>
            </a:r>
            <a:r>
              <a:rPr lang="en" sz="1100">
                <a:solidFill>
                  <a:schemeClr val="dk1"/>
                </a:solidFill>
              </a:rPr>
              <a:t> using </a:t>
            </a:r>
            <a:r>
              <a:rPr lang="en" sz="1100">
                <a:solidFill>
                  <a:srgbClr val="188038"/>
                </a:solidFill>
              </a:rPr>
              <a:t>j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Type Conversion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Convert between numeric types using </a:t>
            </a:r>
            <a:r>
              <a:rPr lang="en" sz="1100">
                <a:solidFill>
                  <a:srgbClr val="188038"/>
                </a:solidFill>
              </a:rPr>
              <a:t>int()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float()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lang="en" sz="1100">
                <a:solidFill>
                  <a:srgbClr val="188038"/>
                </a:solidFill>
              </a:rPr>
              <a:t>complex()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587" y="132375"/>
            <a:ext cx="3468439" cy="16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100" y="1898838"/>
            <a:ext cx="4614124" cy="123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5">
            <a:alphaModFix/>
          </a:blip>
          <a:srcRect b="0" l="-2990" r="2989" t="0"/>
          <a:stretch/>
        </p:blipFill>
        <p:spPr>
          <a:xfrm>
            <a:off x="4882748" y="3234675"/>
            <a:ext cx="3062276" cy="192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Casting</a:t>
            </a:r>
            <a:endParaRPr b="1" sz="16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Specify a Variable Type</a:t>
            </a:r>
            <a:endParaRPr b="1" sz="2500">
              <a:solidFill>
                <a:schemeClr val="dk1"/>
              </a:solidFill>
            </a:endParaRPr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</a:rPr>
              <a:t>In Python, you can </a:t>
            </a:r>
            <a:r>
              <a:rPr b="1" lang="en" sz="2500">
                <a:solidFill>
                  <a:schemeClr val="dk1"/>
                </a:solidFill>
              </a:rPr>
              <a:t>explicitly define the type of a variable</a:t>
            </a:r>
            <a:r>
              <a:rPr lang="en" sz="2500">
                <a:solidFill>
                  <a:schemeClr val="dk1"/>
                </a:solidFill>
              </a:rPr>
              <a:t> using </a:t>
            </a:r>
            <a:r>
              <a:rPr b="1" lang="en" sz="2500">
                <a:solidFill>
                  <a:schemeClr val="dk1"/>
                </a:solidFill>
              </a:rPr>
              <a:t>casting</a:t>
            </a:r>
            <a:r>
              <a:rPr lang="en" sz="2500">
                <a:solidFill>
                  <a:schemeClr val="dk1"/>
                </a:solidFill>
              </a:rPr>
              <a:t>.</a:t>
            </a:r>
            <a:endParaRPr sz="2500">
              <a:solidFill>
                <a:schemeClr val="dk1"/>
              </a:solidFill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</a:rPr>
              <a:t>Python uses </a:t>
            </a:r>
            <a:r>
              <a:rPr b="1" lang="en" sz="2500">
                <a:solidFill>
                  <a:schemeClr val="dk1"/>
                </a:solidFill>
              </a:rPr>
              <a:t>classes</a:t>
            </a:r>
            <a:r>
              <a:rPr lang="en" sz="2500">
                <a:solidFill>
                  <a:schemeClr val="dk1"/>
                </a:solidFill>
              </a:rPr>
              <a:t> to define data types, including its primitive types.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Casting in Python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Casting is done using </a:t>
            </a:r>
            <a:r>
              <a:rPr b="1" lang="en" sz="2500">
                <a:solidFill>
                  <a:schemeClr val="dk1"/>
                </a:solidFill>
              </a:rPr>
              <a:t>constructor functions</a:t>
            </a:r>
            <a:r>
              <a:rPr lang="en" sz="2500">
                <a:solidFill>
                  <a:schemeClr val="dk1"/>
                </a:solidFill>
              </a:rPr>
              <a:t>:                 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88038"/>
                </a:solidFill>
              </a:rPr>
              <a:t>int()</a:t>
            </a:r>
            <a:br>
              <a:rPr b="1" lang="en" sz="2500">
                <a:solidFill>
                  <a:srgbClr val="188038"/>
                </a:solidFill>
              </a:rPr>
            </a:br>
            <a:r>
              <a:rPr lang="en" sz="2500">
                <a:solidFill>
                  <a:schemeClr val="dk1"/>
                </a:solidFill>
              </a:rPr>
              <a:t>Converts a value to an integer.</a:t>
            </a:r>
            <a:endParaRPr sz="2500">
              <a:solidFill>
                <a:schemeClr val="dk1"/>
              </a:solidFill>
            </a:endParaRPr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</a:rPr>
              <a:t>Accepts integer literals, float literals (removes decimals), or string literals (if the string represents a whole number).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88038"/>
                </a:solidFill>
              </a:rPr>
              <a:t>float()</a:t>
            </a:r>
            <a:br>
              <a:rPr b="1" lang="en" sz="2500">
                <a:solidFill>
                  <a:srgbClr val="188038"/>
                </a:solidFill>
              </a:rPr>
            </a:br>
            <a:r>
              <a:rPr lang="en" sz="2500">
                <a:solidFill>
                  <a:schemeClr val="dk1"/>
                </a:solidFill>
              </a:rPr>
              <a:t>Converts a value to a floating-point number.</a:t>
            </a:r>
            <a:endParaRPr sz="2500">
              <a:solidFill>
                <a:schemeClr val="dk1"/>
              </a:solidFill>
            </a:endParaRPr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</a:rPr>
              <a:t>Accepts integer literals, float literals, or string literals (if the string represents a number).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solidFill>
                  <a:srgbClr val="188038"/>
                </a:solidFill>
              </a:rPr>
              <a:t>str()</a:t>
            </a:r>
            <a:br>
              <a:rPr b="1" lang="en" sz="2500">
                <a:solidFill>
                  <a:srgbClr val="188038"/>
                </a:solidFill>
              </a:rPr>
            </a:br>
            <a:r>
              <a:rPr lang="en" sz="2500">
                <a:solidFill>
                  <a:schemeClr val="dk1"/>
                </a:solidFill>
              </a:rPr>
              <a:t>Converts a value to a string.</a:t>
            </a:r>
            <a:endParaRPr sz="2500">
              <a:solidFill>
                <a:schemeClr val="dk1"/>
              </a:solidFill>
            </a:endParaRPr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</a:rPr>
              <a:t>Accepts a wide variety of data types (e.g., integers, floats, or strings).				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Why Use Casting?</a:t>
            </a:r>
            <a:endParaRPr b="1" sz="2500">
              <a:solidFill>
                <a:schemeClr val="dk1"/>
              </a:solidFill>
            </a:endParaRPr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</a:rPr>
              <a:t>To ensure a variable is of a specific type.</a:t>
            </a:r>
            <a:endParaRPr sz="2500">
              <a:solidFill>
                <a:schemeClr val="dk1"/>
              </a:solidFill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00">
                <a:solidFill>
                  <a:schemeClr val="dk1"/>
                </a:solidFill>
              </a:rPr>
              <a:t>To prevent errors when performing operations that require specific data types.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275" y="971713"/>
            <a:ext cx="4408025" cy="11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938" y="2312525"/>
            <a:ext cx="2837799" cy="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195" y="3450600"/>
            <a:ext cx="4427292" cy="11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Strings</a:t>
            </a:r>
            <a:endParaRPr b="1" sz="1600"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are Strings?</a:t>
            </a:r>
            <a:endParaRPr b="1"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Strings in Python are </a:t>
            </a:r>
            <a:r>
              <a:rPr b="1" lang="en" sz="1100">
                <a:solidFill>
                  <a:schemeClr val="dk1"/>
                </a:solidFill>
              </a:rPr>
              <a:t>surrounded by quotation marks</a:t>
            </a:r>
            <a:r>
              <a:rPr lang="en" sz="1100">
                <a:solidFill>
                  <a:schemeClr val="dk1"/>
                </a:solidFill>
              </a:rPr>
              <a:t>:  </a:t>
            </a:r>
            <a:endParaRPr sz="1100"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Single quotes (</a:t>
            </a:r>
            <a:r>
              <a:rPr lang="en" sz="1100">
                <a:solidFill>
                  <a:srgbClr val="188038"/>
                </a:solidFill>
              </a:rPr>
              <a:t>'hello'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Double quotes (</a:t>
            </a:r>
            <a:r>
              <a:rPr lang="en" sz="1100">
                <a:solidFill>
                  <a:srgbClr val="188038"/>
                </a:solidFill>
              </a:rPr>
              <a:t>"hello"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Quotes Inside Strings</a:t>
            </a:r>
            <a:endParaRPr b="1"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You can include quotes inside a string if they do not match the surrounding quotes.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Assigning Strings to Variables</a:t>
            </a:r>
            <a:endParaRPr b="1" sz="13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solidFill>
                  <a:schemeClr val="dk1"/>
                </a:solidFill>
              </a:rPr>
              <a:t> operator to assign a string to a variable.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Multiline Strings</a:t>
            </a:r>
            <a:endParaRPr b="1" sz="13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Use </a:t>
            </a:r>
            <a:r>
              <a:rPr b="1" lang="en" sz="1100">
                <a:solidFill>
                  <a:schemeClr val="dk1"/>
                </a:solidFill>
              </a:rPr>
              <a:t>triple quotes</a:t>
            </a:r>
            <a:r>
              <a:rPr lang="en" sz="1100">
                <a:solidFill>
                  <a:schemeClr val="dk1"/>
                </a:solidFill>
              </a:rPr>
              <a:t>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"""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'''</a:t>
            </a:r>
            <a:r>
              <a:rPr lang="en" sz="1100">
                <a:solidFill>
                  <a:schemeClr val="dk1"/>
                </a:solidFill>
              </a:rPr>
              <a:t>) to define multiline strings.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625" y="849250"/>
            <a:ext cx="4457675" cy="76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050" y="1855375"/>
            <a:ext cx="6342951" cy="1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900" y="3142225"/>
            <a:ext cx="5171875" cy="8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25" y="4173400"/>
            <a:ext cx="1680649" cy="8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1250" y="4173400"/>
            <a:ext cx="2330356" cy="8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Strings</a:t>
            </a:r>
            <a:endParaRPr b="1" sz="1600"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Slicing Strings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the slice syntax </a:t>
            </a:r>
            <a:r>
              <a:rPr lang="en" sz="1100">
                <a:solidFill>
                  <a:srgbClr val="188038"/>
                </a:solidFill>
              </a:rPr>
              <a:t>string[start:end]</a:t>
            </a:r>
            <a:r>
              <a:rPr lang="en" sz="1100">
                <a:solidFill>
                  <a:schemeClr val="dk1"/>
                </a:solidFill>
              </a:rPr>
              <a:t> to return a range of characters. 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start index</a:t>
            </a:r>
            <a:r>
              <a:rPr lang="en" sz="1100">
                <a:solidFill>
                  <a:schemeClr val="dk1"/>
                </a:solidFill>
              </a:rPr>
              <a:t> is inclusive, and the </a:t>
            </a:r>
            <a:r>
              <a:rPr b="1" lang="en" sz="1100">
                <a:solidFill>
                  <a:schemeClr val="dk1"/>
                </a:solidFill>
              </a:rPr>
              <a:t>end index</a:t>
            </a:r>
            <a:r>
              <a:rPr lang="en" sz="1100">
                <a:solidFill>
                  <a:schemeClr val="dk1"/>
                </a:solidFill>
              </a:rPr>
              <a:t> is exclusive.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Slice From the Start: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Omit the start index to start from the beginning: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Slice To the End: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Omit the end index to slice until the end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Negative Indexing: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negative indexes to slice from the end of the string: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Modify Strings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Python provides several </a:t>
            </a:r>
            <a:r>
              <a:rPr b="1" lang="en" sz="1100">
                <a:solidFill>
                  <a:schemeClr val="dk1"/>
                </a:solidFill>
              </a:rPr>
              <a:t>built-in methods</a:t>
            </a:r>
            <a:r>
              <a:rPr lang="en" sz="1100">
                <a:solidFill>
                  <a:schemeClr val="dk1"/>
                </a:solidFill>
              </a:rPr>
              <a:t> to modify strings: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1. </a:t>
            </a:r>
            <a:r>
              <a:rPr b="1" lang="en" sz="1100">
                <a:solidFill>
                  <a:schemeClr val="dk1"/>
                </a:solidFill>
              </a:rPr>
              <a:t>Convert to Upper Case        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2. Convert to Lower Case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275" y="703450"/>
            <a:ext cx="4053525" cy="6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050" y="1450575"/>
            <a:ext cx="3834424" cy="5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425" y="2067125"/>
            <a:ext cx="4204050" cy="5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7575" y="2740600"/>
            <a:ext cx="4053526" cy="57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6975" y="3778900"/>
            <a:ext cx="3489997" cy="5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6975" y="4436150"/>
            <a:ext cx="3489999" cy="57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Strings</a:t>
            </a:r>
            <a:endParaRPr b="1" sz="1600"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Remove Whitespace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Removes leading and trailing spaces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4. Replace a String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Replaces a substring with another string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Split a String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Splits a string into a list of substrings based on a separator: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450" y="356200"/>
            <a:ext cx="5185526" cy="9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246" y="1379525"/>
            <a:ext cx="5330353" cy="9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500" y="2571750"/>
            <a:ext cx="4415301" cy="76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Strings</a:t>
            </a:r>
            <a:endParaRPr b="1" sz="1600"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String Format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When combining strings and variables, Python provides two primary ways: </a:t>
            </a:r>
            <a:r>
              <a:rPr b="1" lang="en" sz="1100">
                <a:solidFill>
                  <a:schemeClr val="dk1"/>
                </a:solidFill>
              </a:rPr>
              <a:t>f-strings</a:t>
            </a:r>
            <a:r>
              <a:rPr lang="en" sz="1100">
                <a:solidFill>
                  <a:schemeClr val="dk1"/>
                </a:solidFill>
              </a:rPr>
              <a:t> and the </a:t>
            </a:r>
            <a:r>
              <a:rPr lang="en" sz="1100">
                <a:solidFill>
                  <a:srgbClr val="188038"/>
                </a:solidFill>
              </a:rPr>
              <a:t>format()</a:t>
            </a:r>
            <a:r>
              <a:rPr lang="en" sz="1100">
                <a:solidFill>
                  <a:schemeClr val="dk1"/>
                </a:solidFill>
              </a:rPr>
              <a:t> method.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F-Strings (Preferred Method)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Introduced in Python 3.6, f-strings allow you to embed variables and expressions directly in strings.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an </a:t>
            </a:r>
            <a:r>
              <a:rPr lang="en" sz="1100">
                <a:solidFill>
                  <a:srgbClr val="188038"/>
                </a:solidFill>
              </a:rPr>
              <a:t>f</a:t>
            </a:r>
            <a:r>
              <a:rPr lang="en" sz="1100">
                <a:solidFill>
                  <a:schemeClr val="dk1"/>
                </a:solidFill>
              </a:rPr>
              <a:t> before the string literal and enclose placeholders in </a:t>
            </a:r>
            <a:r>
              <a:rPr lang="en" sz="1100">
                <a:solidFill>
                  <a:srgbClr val="188038"/>
                </a:solidFill>
              </a:rPr>
              <a:t>{}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Using Modifiers: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a colon </a:t>
            </a:r>
            <a:r>
              <a:rPr lang="en" sz="1100">
                <a:solidFill>
                  <a:srgbClr val="188038"/>
                </a:solidFill>
              </a:rPr>
              <a:t>:</a:t>
            </a:r>
            <a:r>
              <a:rPr lang="en" sz="1100">
                <a:solidFill>
                  <a:schemeClr val="dk1"/>
                </a:solidFill>
              </a:rPr>
              <a:t> followed by a format specifier (e.g., </a:t>
            </a:r>
            <a:r>
              <a:rPr lang="en" sz="1100">
                <a:solidFill>
                  <a:srgbClr val="188038"/>
                </a:solidFill>
              </a:rPr>
              <a:t>.2f</a:t>
            </a:r>
            <a:r>
              <a:rPr lang="en" sz="1100">
                <a:solidFill>
                  <a:schemeClr val="dk1"/>
                </a:solidFill>
              </a:rPr>
              <a:t> for two decimal places):  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Performing Operations in Placeholders: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Placeholders can include Python expressions like mathematical calculations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75" y="1940125"/>
            <a:ext cx="4553426" cy="9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775" y="3091500"/>
            <a:ext cx="3563025" cy="7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99" y="4319675"/>
            <a:ext cx="4125564" cy="7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Strings</a:t>
            </a:r>
            <a:endParaRPr b="1" sz="1600"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Escape Character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an </a:t>
            </a:r>
            <a:r>
              <a:rPr b="1" lang="en" sz="1100">
                <a:solidFill>
                  <a:schemeClr val="dk1"/>
                </a:solidFill>
              </a:rPr>
              <a:t>escape character</a:t>
            </a:r>
            <a:r>
              <a:rPr lang="en" sz="1100">
                <a:solidFill>
                  <a:schemeClr val="dk1"/>
                </a:solidFill>
              </a:rPr>
              <a:t> (</a:t>
            </a:r>
            <a:r>
              <a:rPr lang="en" sz="1100">
                <a:solidFill>
                  <a:srgbClr val="188038"/>
                </a:solidFill>
              </a:rPr>
              <a:t>\</a:t>
            </a:r>
            <a:r>
              <a:rPr lang="en" sz="1100">
                <a:solidFill>
                  <a:schemeClr val="dk1"/>
                </a:solidFill>
              </a:rPr>
              <a:t>) to insert special or illegal characters in a string.    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0" y="1286250"/>
            <a:ext cx="3850625" cy="11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500" y="1286252"/>
            <a:ext cx="3392325" cy="31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3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Topics Covered</a:t>
            </a:r>
            <a:endParaRPr sz="20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19100" y="589150"/>
            <a:ext cx="86133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Intro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Syntax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Comments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Variables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Data Types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Numbers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Casting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Strings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Booleans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Operators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Lists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Tuples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Sets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Dictionaries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Booleans</a:t>
            </a:r>
            <a:endParaRPr b="1" sz="1600"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are Booleans?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Booleans represent </a:t>
            </a:r>
            <a:r>
              <a:rPr b="1" lang="en" sz="1100">
                <a:solidFill>
                  <a:schemeClr val="dk1"/>
                </a:solidFill>
              </a:rPr>
              <a:t>one of two values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</a:rPr>
              <a:t>True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lang="en" sz="1100">
                <a:solidFill>
                  <a:srgbClr val="188038"/>
                </a:solidFill>
              </a:rPr>
              <a:t>False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Boolean Values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programming, you often need to determine if an expression is </a:t>
            </a:r>
            <a:r>
              <a:rPr lang="en" sz="1100">
                <a:solidFill>
                  <a:srgbClr val="188038"/>
                </a:solidFill>
              </a:rPr>
              <a:t>True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lang="en" sz="1100">
                <a:solidFill>
                  <a:srgbClr val="188038"/>
                </a:solidFill>
              </a:rPr>
              <a:t>False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Python can evaluate any expression and return a Boolean value.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Booleans in </a:t>
            </a:r>
            <a:r>
              <a:rPr b="1" lang="en" sz="1100">
                <a:solidFill>
                  <a:srgbClr val="188038"/>
                </a:solidFill>
              </a:rPr>
              <a:t>if</a:t>
            </a:r>
            <a:r>
              <a:rPr b="1" lang="en" sz="1100">
                <a:solidFill>
                  <a:schemeClr val="dk1"/>
                </a:solidFill>
              </a:rPr>
              <a:t> Statements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Boolean values are often used in conditional statements to control the flow of a program.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00" y="1921325"/>
            <a:ext cx="5136700" cy="10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75" y="3641250"/>
            <a:ext cx="3593700" cy="13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Operators</a:t>
            </a:r>
            <a:endParaRPr b="1" sz="1600"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are Operators?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Operators are used to </a:t>
            </a:r>
            <a:r>
              <a:rPr b="1" lang="en" sz="1100">
                <a:solidFill>
                  <a:schemeClr val="dk1"/>
                </a:solidFill>
              </a:rPr>
              <a:t>perform operations</a:t>
            </a:r>
            <a:r>
              <a:rPr lang="en" sz="1100">
                <a:solidFill>
                  <a:schemeClr val="dk1"/>
                </a:solidFill>
              </a:rPr>
              <a:t> on variables and values.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Types of Operators in Python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Arithmetic Operators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Assignment Operators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Comparison Operators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Logical Operators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Membership Operators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1. Python Arithmetic Operators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Arithmetic operators are used with numeric values to perform mathematical operations.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275" y="670900"/>
            <a:ext cx="3775025" cy="5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84400"/>
            <a:ext cx="4744026" cy="1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Operators</a:t>
            </a:r>
            <a:endParaRPr b="1" sz="1600"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2. Python Assignment Operators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Assignment operators are used to assign values to variables.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3. Python Comparison Operators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Comparison operators are used to compare two values.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375" y="130625"/>
            <a:ext cx="4750925" cy="20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50" y="2781800"/>
            <a:ext cx="6379001" cy="20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Operators</a:t>
            </a:r>
            <a:endParaRPr b="1" sz="1600"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</a:t>
            </a:r>
            <a:r>
              <a:rPr b="1" lang="en" sz="1100">
                <a:solidFill>
                  <a:schemeClr val="dk1"/>
                </a:solidFill>
              </a:rPr>
              <a:t>. </a:t>
            </a:r>
            <a:r>
              <a:rPr b="1" lang="en" sz="1100">
                <a:solidFill>
                  <a:schemeClr val="dk1"/>
                </a:solidFill>
              </a:rPr>
              <a:t> Python Logical Operators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Logical operators are used to combine conditional statements.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5. Python Membership Operators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Membership operators test if a value is in a sequence (e.g., list, string).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3925"/>
            <a:ext cx="6541875" cy="12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153575"/>
            <a:ext cx="81248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Python Lists</a:t>
            </a:r>
            <a:endParaRPr b="1" sz="1600"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 </a:t>
            </a:r>
            <a:r>
              <a:rPr b="1" lang="en" sz="4400">
                <a:solidFill>
                  <a:schemeClr val="dk1"/>
                </a:solidFill>
              </a:rPr>
              <a:t>Four Collection Data Types in Python:</a:t>
            </a:r>
            <a:endParaRPr b="1" sz="4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4400">
                <a:solidFill>
                  <a:schemeClr val="dk1"/>
                </a:solidFill>
              </a:rPr>
              <a:t>List</a:t>
            </a:r>
            <a:r>
              <a:rPr lang="en" sz="4400">
                <a:solidFill>
                  <a:schemeClr val="dk1"/>
                </a:solidFill>
              </a:rPr>
              <a:t>: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Ordered and changeable.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Allows duplicate members.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Example: </a:t>
            </a:r>
            <a:r>
              <a:rPr lang="en" sz="4400">
                <a:solidFill>
                  <a:srgbClr val="188038"/>
                </a:solidFill>
              </a:rPr>
              <a:t>["apple", "banana", "cherry"]</a:t>
            </a:r>
            <a:endParaRPr sz="44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4400">
                <a:solidFill>
                  <a:schemeClr val="dk1"/>
                </a:solidFill>
              </a:rPr>
              <a:t>Tuple</a:t>
            </a:r>
            <a:r>
              <a:rPr lang="en" sz="4400">
                <a:solidFill>
                  <a:schemeClr val="dk1"/>
                </a:solidFill>
              </a:rPr>
              <a:t>: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Ordered and unchangeable.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Allows duplicate members.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Example: </a:t>
            </a:r>
            <a:r>
              <a:rPr lang="en" sz="4400">
                <a:solidFill>
                  <a:srgbClr val="188038"/>
                </a:solidFill>
              </a:rPr>
              <a:t>("apple", "banana", "cherry")</a:t>
            </a:r>
            <a:endParaRPr sz="44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4400">
                <a:solidFill>
                  <a:schemeClr val="dk1"/>
                </a:solidFill>
              </a:rPr>
              <a:t>Set</a:t>
            </a:r>
            <a:r>
              <a:rPr lang="en" sz="4400">
                <a:solidFill>
                  <a:schemeClr val="dk1"/>
                </a:solidFill>
              </a:rPr>
              <a:t>: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Unordered, changeable, and unindexed.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Does not allow duplicate members.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Example: </a:t>
            </a:r>
            <a:r>
              <a:rPr lang="en" sz="4400">
                <a:solidFill>
                  <a:srgbClr val="188038"/>
                </a:solidFill>
              </a:rPr>
              <a:t>{"apple", "banana", "cherry"}</a:t>
            </a:r>
            <a:br>
              <a:rPr lang="en" sz="4400">
                <a:solidFill>
                  <a:srgbClr val="188038"/>
                </a:solidFill>
              </a:rPr>
            </a:b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4400">
                <a:solidFill>
                  <a:schemeClr val="dk1"/>
                </a:solidFill>
              </a:rPr>
              <a:t>Dictionary</a:t>
            </a:r>
            <a:r>
              <a:rPr lang="en" sz="4400">
                <a:solidFill>
                  <a:schemeClr val="dk1"/>
                </a:solidFill>
              </a:rPr>
              <a:t>: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Ordered and changeable.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Does not allow duplicate members.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Example: </a:t>
            </a:r>
            <a:r>
              <a:rPr lang="en" sz="4400">
                <a:solidFill>
                  <a:srgbClr val="188038"/>
                </a:solidFill>
              </a:rPr>
              <a:t>{"name": "John", "age": 36}</a:t>
            </a:r>
            <a:br>
              <a:rPr lang="en" sz="4400">
                <a:solidFill>
                  <a:srgbClr val="188038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</a:rPr>
              <a:t>What are Lists?</a:t>
            </a:r>
            <a:endParaRPr b="1"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Lists are used to </a:t>
            </a:r>
            <a:r>
              <a:rPr b="1" lang="en" sz="4400">
                <a:solidFill>
                  <a:schemeClr val="dk1"/>
                </a:solidFill>
              </a:rPr>
              <a:t>store multiple items</a:t>
            </a:r>
            <a:r>
              <a:rPr lang="en" sz="4400">
                <a:solidFill>
                  <a:schemeClr val="dk1"/>
                </a:solidFill>
              </a:rPr>
              <a:t> in a single variable.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Lists are created using </a:t>
            </a:r>
            <a:r>
              <a:rPr b="1" lang="en" sz="4400">
                <a:solidFill>
                  <a:schemeClr val="dk1"/>
                </a:solidFill>
              </a:rPr>
              <a:t>square brackets</a:t>
            </a:r>
            <a:endParaRPr b="1"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75" y="4062525"/>
            <a:ext cx="5902626" cy="9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Python Lists</a:t>
            </a:r>
            <a:endParaRPr b="1" sz="1600"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List Length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rgbClr val="188038"/>
                </a:solidFill>
              </a:rPr>
              <a:t>len()</a:t>
            </a:r>
            <a:r>
              <a:rPr lang="en" sz="1100">
                <a:solidFill>
                  <a:schemeClr val="dk1"/>
                </a:solidFill>
              </a:rPr>
              <a:t> function to determine the number of items in a list: 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List Items - Data Types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List items can be of any data type: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list can also contain </a:t>
            </a:r>
            <a:r>
              <a:rPr b="1" lang="en" sz="1100">
                <a:solidFill>
                  <a:schemeClr val="dk1"/>
                </a:solidFill>
              </a:rPr>
              <a:t>different data types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50" y="1154150"/>
            <a:ext cx="5688000" cy="9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04100"/>
            <a:ext cx="5879051" cy="12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450" y="4330675"/>
            <a:ext cx="5048576" cy="7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Python Lists</a:t>
            </a:r>
            <a:endParaRPr b="1" sz="1600"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b="1" lang="en" sz="1150">
                <a:solidFill>
                  <a:schemeClr val="dk1"/>
                </a:solidFill>
              </a:rPr>
              <a:t>Type of a List</a:t>
            </a:r>
            <a:endParaRPr b="1" sz="1150">
              <a:solidFill>
                <a:schemeClr val="dk1"/>
              </a:solidFill>
            </a:endParaRPr>
          </a:p>
          <a:p>
            <a:pPr indent="-29614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50">
                <a:solidFill>
                  <a:schemeClr val="dk1"/>
                </a:solidFill>
              </a:rPr>
              <a:t>Lists are objects of the data type </a:t>
            </a:r>
            <a:r>
              <a:rPr lang="en" sz="1150">
                <a:solidFill>
                  <a:srgbClr val="188038"/>
                </a:solidFill>
              </a:rPr>
              <a:t>'list'</a:t>
            </a:r>
            <a:r>
              <a:rPr lang="en" sz="1150">
                <a:solidFill>
                  <a:schemeClr val="dk1"/>
                </a:solidFill>
              </a:rPr>
              <a:t>:       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</a:rPr>
              <a:t>The </a:t>
            </a:r>
            <a:r>
              <a:rPr b="1" lang="en" sz="1150">
                <a:solidFill>
                  <a:srgbClr val="188038"/>
                </a:solidFill>
              </a:rPr>
              <a:t>list()</a:t>
            </a:r>
            <a:r>
              <a:rPr b="1" lang="en" sz="1150">
                <a:solidFill>
                  <a:schemeClr val="dk1"/>
                </a:solidFill>
              </a:rPr>
              <a:t> Constructor</a:t>
            </a:r>
            <a:endParaRPr b="1" sz="1150">
              <a:solidFill>
                <a:schemeClr val="dk1"/>
              </a:solidFill>
            </a:endParaRPr>
          </a:p>
          <a:p>
            <a:pPr indent="-29614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50">
                <a:solidFill>
                  <a:schemeClr val="dk1"/>
                </a:solidFill>
              </a:rPr>
              <a:t>You can also create a list using the </a:t>
            </a:r>
            <a:r>
              <a:rPr lang="en" sz="1150">
                <a:solidFill>
                  <a:srgbClr val="188038"/>
                </a:solidFill>
              </a:rPr>
              <a:t>list()</a:t>
            </a:r>
            <a:r>
              <a:rPr lang="en" sz="1150">
                <a:solidFill>
                  <a:schemeClr val="dk1"/>
                </a:solidFill>
              </a:rPr>
              <a:t> constructor    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</a:rPr>
              <a:t>Access List Items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</a:rPr>
              <a:t>1. Access by Index</a:t>
            </a:r>
            <a:r>
              <a:rPr lang="en" sz="1150">
                <a:solidFill>
                  <a:schemeClr val="dk1"/>
                </a:solidFill>
              </a:rPr>
              <a:t>:                                          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 Use the index to access items in a list: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</a:rPr>
              <a:t>2. </a:t>
            </a:r>
            <a:r>
              <a:rPr b="1" lang="en" sz="1150">
                <a:solidFill>
                  <a:schemeClr val="dk1"/>
                </a:solidFill>
              </a:rPr>
              <a:t>Negative Indexing</a:t>
            </a:r>
            <a:r>
              <a:rPr lang="en" sz="1150">
                <a:solidFill>
                  <a:schemeClr val="dk1"/>
                </a:solidFill>
              </a:rPr>
              <a:t>:</a:t>
            </a:r>
            <a:endParaRPr sz="1150">
              <a:solidFill>
                <a:schemeClr val="dk1"/>
              </a:solidFill>
            </a:endParaRPr>
          </a:p>
          <a:p>
            <a:pPr indent="-29614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50">
                <a:solidFill>
                  <a:schemeClr val="dk1"/>
                </a:solidFill>
              </a:rPr>
              <a:t>Use negative indexing to access items from the end: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850" y="263400"/>
            <a:ext cx="5601500" cy="10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500" y="1356225"/>
            <a:ext cx="5073849" cy="86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2425" y="2283225"/>
            <a:ext cx="4728672" cy="8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575" y="4004650"/>
            <a:ext cx="5673572" cy="10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Python Lists</a:t>
            </a:r>
            <a:endParaRPr b="1" sz="1600"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3. Range of Indexes: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Specify a range of indexes to create a new list: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Leave out the </a:t>
            </a:r>
            <a:r>
              <a:rPr b="1" lang="en" sz="1100">
                <a:solidFill>
                  <a:schemeClr val="dk1"/>
                </a:solidFill>
              </a:rPr>
              <a:t>start value</a:t>
            </a:r>
            <a:r>
              <a:rPr lang="en" sz="1100">
                <a:solidFill>
                  <a:schemeClr val="dk1"/>
                </a:solidFill>
              </a:rPr>
              <a:t> to begin at the first item: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Leave out the </a:t>
            </a:r>
            <a:r>
              <a:rPr b="1" lang="en" sz="1100">
                <a:solidFill>
                  <a:schemeClr val="dk1"/>
                </a:solidFill>
              </a:rPr>
              <a:t>end value</a:t>
            </a:r>
            <a:r>
              <a:rPr lang="en" sz="1100">
                <a:solidFill>
                  <a:schemeClr val="dk1"/>
                </a:solidFill>
              </a:rPr>
              <a:t> to continue to the end of the list: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4. Range of Negative Indexes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negative indexes to specify a range from the end of the list: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850" y="316400"/>
            <a:ext cx="5010925" cy="9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775" y="1284638"/>
            <a:ext cx="4898825" cy="7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162" y="2019400"/>
            <a:ext cx="4326600" cy="64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7" y="3618800"/>
            <a:ext cx="5885476" cy="1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Python Lists</a:t>
            </a:r>
            <a:endParaRPr b="1" sz="1600"/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Check if Item Exists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100">
                <a:solidFill>
                  <a:schemeClr val="dk1"/>
                </a:solidFill>
              </a:rPr>
              <a:t> keyword to check if an item exists in the list: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Change List Items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1. Change Item Value</a:t>
            </a:r>
            <a:r>
              <a:rPr lang="en" sz="1100">
                <a:solidFill>
                  <a:schemeClr val="dk1"/>
                </a:solidFill>
              </a:rPr>
              <a:t>: To modify a specific item, refer to its index number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2. Change a Range of Item Values:  </a:t>
            </a:r>
            <a:r>
              <a:rPr lang="en" sz="1100">
                <a:solidFill>
                  <a:schemeClr val="dk1"/>
                </a:solidFill>
              </a:rPr>
              <a:t>Replace multiple items by specifying a range and providing new values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625" y="987850"/>
            <a:ext cx="4569074" cy="9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00" y="2571750"/>
            <a:ext cx="4569075" cy="103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50" y="3875825"/>
            <a:ext cx="5217951" cy="11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Python Lists</a:t>
            </a:r>
            <a:endParaRPr b="1" sz="1600"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Insert Items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 </a:t>
            </a:r>
            <a:r>
              <a:rPr b="1" lang="en" sz="1100">
                <a:solidFill>
                  <a:schemeClr val="dk1"/>
                </a:solidFill>
              </a:rPr>
              <a:t>insert a new item</a:t>
            </a:r>
            <a:r>
              <a:rPr lang="en" sz="1100">
                <a:solidFill>
                  <a:schemeClr val="dk1"/>
                </a:solidFill>
              </a:rPr>
              <a:t> without replacing existing values, use the </a:t>
            </a:r>
            <a:r>
              <a:rPr lang="en" sz="1100">
                <a:solidFill>
                  <a:srgbClr val="188038"/>
                </a:solidFill>
              </a:rPr>
              <a:t>insert()</a:t>
            </a:r>
            <a:r>
              <a:rPr lang="en" sz="1100">
                <a:solidFill>
                  <a:schemeClr val="dk1"/>
                </a:solidFill>
              </a:rPr>
              <a:t> method.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</a:rPr>
              <a:t>insert()</a:t>
            </a:r>
            <a:r>
              <a:rPr lang="en" sz="1100">
                <a:solidFill>
                  <a:schemeClr val="dk1"/>
                </a:solidFill>
              </a:rPr>
              <a:t> method inserts an item at the specified index.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Remove List Items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Remove Specified Item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rgbClr val="188038"/>
                </a:solidFill>
              </a:rPr>
              <a:t>remove()</a:t>
            </a:r>
            <a:r>
              <a:rPr lang="en" sz="1100">
                <a:solidFill>
                  <a:schemeClr val="dk1"/>
                </a:solidFill>
              </a:rPr>
              <a:t> method to remove a specific item.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50" y="1386175"/>
            <a:ext cx="4725675" cy="9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475" y="3154725"/>
            <a:ext cx="5879725" cy="12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3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Intro</a:t>
            </a:r>
            <a:endParaRPr b="1" sz="16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19100" y="589150"/>
            <a:ext cx="8613300" cy="4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What is Python?</a:t>
            </a:r>
            <a:endParaRPr b="1" sz="1400">
              <a:solidFill>
                <a:schemeClr val="dk1"/>
              </a:solidFill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Python is a popular programming language created by </a:t>
            </a:r>
            <a:r>
              <a:rPr b="1" lang="en" sz="1400">
                <a:solidFill>
                  <a:schemeClr val="dk1"/>
                </a:solidFill>
              </a:rPr>
              <a:t>Guido van Rossum</a:t>
            </a:r>
            <a:r>
              <a:rPr lang="en" sz="1400">
                <a:solidFill>
                  <a:schemeClr val="dk1"/>
                </a:solidFill>
              </a:rPr>
              <a:t> and released in 1991.</a:t>
            </a:r>
            <a:endParaRPr sz="1400">
              <a:solidFill>
                <a:schemeClr val="dk1"/>
              </a:solidFill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It is used for:</a:t>
            </a:r>
            <a:endParaRPr sz="1400">
              <a:solidFill>
                <a:schemeClr val="dk1"/>
              </a:solidFill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>
                <a:solidFill>
                  <a:schemeClr val="dk1"/>
                </a:solidFill>
              </a:rPr>
              <a:t>Web development</a:t>
            </a:r>
            <a:r>
              <a:rPr lang="en">
                <a:solidFill>
                  <a:schemeClr val="dk1"/>
                </a:solidFill>
              </a:rPr>
              <a:t> (server-side)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>
                <a:solidFill>
                  <a:schemeClr val="dk1"/>
                </a:solidFill>
              </a:rPr>
              <a:t>Software development</a:t>
            </a:r>
            <a:endParaRPr b="1">
              <a:solidFill>
                <a:schemeClr val="dk1"/>
              </a:solidFill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>
                <a:solidFill>
                  <a:schemeClr val="dk1"/>
                </a:solidFill>
              </a:rPr>
              <a:t>Mathematics</a:t>
            </a:r>
            <a:endParaRPr b="1">
              <a:solidFill>
                <a:schemeClr val="dk1"/>
              </a:solidFill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>
                <a:solidFill>
                  <a:schemeClr val="dk1"/>
                </a:solidFill>
              </a:rPr>
              <a:t>System scripting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What Can Python Do?</a:t>
            </a:r>
            <a:endParaRPr b="1" sz="1400">
              <a:solidFill>
                <a:schemeClr val="dk1"/>
              </a:solidFill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Create web applications on a server.</a:t>
            </a:r>
            <a:endParaRPr sz="1400">
              <a:solidFill>
                <a:schemeClr val="dk1"/>
              </a:solidFill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Integrate with software to create workflows.</a:t>
            </a:r>
            <a:endParaRPr sz="1400">
              <a:solidFill>
                <a:schemeClr val="dk1"/>
              </a:solidFill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Connect to database systems, read, and modify files.</a:t>
            </a:r>
            <a:endParaRPr sz="1400">
              <a:solidFill>
                <a:schemeClr val="dk1"/>
              </a:solidFill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Handle </a:t>
            </a:r>
            <a:r>
              <a:rPr b="1" lang="en" sz="1400">
                <a:solidFill>
                  <a:schemeClr val="dk1"/>
                </a:solidFill>
              </a:rPr>
              <a:t>big data</a:t>
            </a:r>
            <a:r>
              <a:rPr lang="en" sz="1400">
                <a:solidFill>
                  <a:schemeClr val="dk1"/>
                </a:solidFill>
              </a:rPr>
              <a:t> and perform </a:t>
            </a:r>
            <a:r>
              <a:rPr b="1" lang="en" sz="1400">
                <a:solidFill>
                  <a:schemeClr val="dk1"/>
                </a:solidFill>
              </a:rPr>
              <a:t>complex mathematics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Facilitate </a:t>
            </a:r>
            <a:r>
              <a:rPr b="1" lang="en" sz="1400">
                <a:solidFill>
                  <a:schemeClr val="dk1"/>
                </a:solidFill>
              </a:rPr>
              <a:t>rapid prototyping</a:t>
            </a:r>
            <a:r>
              <a:rPr lang="en" sz="1400">
                <a:solidFill>
                  <a:schemeClr val="dk1"/>
                </a:solidFill>
              </a:rPr>
              <a:t> or </a:t>
            </a:r>
            <a:r>
              <a:rPr b="1" lang="en" sz="1400">
                <a:solidFill>
                  <a:schemeClr val="dk1"/>
                </a:solidFill>
              </a:rPr>
              <a:t>production-ready software development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Why Python?</a:t>
            </a:r>
            <a:endParaRPr b="1" sz="1400">
              <a:solidFill>
                <a:schemeClr val="dk1"/>
              </a:solidFill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Works on different platforms: </a:t>
            </a:r>
            <a:r>
              <a:rPr b="1" lang="en" sz="1400">
                <a:solidFill>
                  <a:schemeClr val="dk1"/>
                </a:solidFill>
              </a:rPr>
              <a:t>Windows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Mac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Linux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Raspberry Pi</a:t>
            </a:r>
            <a:r>
              <a:rPr lang="en" sz="1400">
                <a:solidFill>
                  <a:schemeClr val="dk1"/>
                </a:solidFill>
              </a:rPr>
              <a:t>, etc.</a:t>
            </a:r>
            <a:endParaRPr sz="1400">
              <a:solidFill>
                <a:schemeClr val="dk1"/>
              </a:solidFill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Simple syntax similar to English, enabling fewer lines of code.</a:t>
            </a:r>
            <a:endParaRPr sz="1400">
              <a:solidFill>
                <a:schemeClr val="dk1"/>
              </a:solidFill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Interpreter-based, allowing code execution as soon as it is written for faster prototyping.</a:t>
            </a:r>
            <a:endParaRPr sz="1400">
              <a:solidFill>
                <a:schemeClr val="dk1"/>
              </a:solidFill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Supports </a:t>
            </a:r>
            <a:r>
              <a:rPr b="1" lang="en" sz="1400">
                <a:solidFill>
                  <a:schemeClr val="dk1"/>
                </a:solidFill>
              </a:rPr>
              <a:t>procedural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object-oriented</a:t>
            </a:r>
            <a:r>
              <a:rPr lang="en" sz="1400">
                <a:solidFill>
                  <a:schemeClr val="dk1"/>
                </a:solidFill>
              </a:rPr>
              <a:t>, and </a:t>
            </a:r>
            <a:r>
              <a:rPr b="1" lang="en" sz="1400">
                <a:solidFill>
                  <a:schemeClr val="dk1"/>
                </a:solidFill>
              </a:rPr>
              <a:t>functional</a:t>
            </a:r>
            <a:r>
              <a:rPr lang="en" sz="1400">
                <a:solidFill>
                  <a:schemeClr val="dk1"/>
                </a:solidFill>
              </a:rPr>
              <a:t> programming styles.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Python Lists</a:t>
            </a:r>
            <a:endParaRPr b="1" sz="1600"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the specified item occurs multiple times, </a:t>
            </a:r>
            <a:r>
              <a:rPr lang="en" sz="1100">
                <a:solidFill>
                  <a:srgbClr val="188038"/>
                </a:solidFill>
              </a:rPr>
              <a:t>remove()</a:t>
            </a:r>
            <a:r>
              <a:rPr lang="en" sz="1100">
                <a:solidFill>
                  <a:schemeClr val="dk1"/>
                </a:solidFill>
              </a:rPr>
              <a:t> removes the </a:t>
            </a:r>
            <a:r>
              <a:rPr b="1" lang="en" sz="1100">
                <a:solidFill>
                  <a:schemeClr val="dk1"/>
                </a:solidFill>
              </a:rPr>
              <a:t>first occurrence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Remove Specified Index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rgbClr val="188038"/>
                </a:solidFill>
              </a:rPr>
              <a:t>pop()</a:t>
            </a:r>
            <a:r>
              <a:rPr lang="en" sz="1100">
                <a:solidFill>
                  <a:schemeClr val="dk1"/>
                </a:solidFill>
              </a:rPr>
              <a:t> method to remove an item at a specific index: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no index is specified, </a:t>
            </a:r>
            <a:r>
              <a:rPr lang="en" sz="1100">
                <a:solidFill>
                  <a:srgbClr val="188038"/>
                </a:solidFill>
              </a:rPr>
              <a:t>pop()</a:t>
            </a:r>
            <a:r>
              <a:rPr lang="en" sz="1100">
                <a:solidFill>
                  <a:schemeClr val="dk1"/>
                </a:solidFill>
              </a:rPr>
              <a:t> removes the </a:t>
            </a:r>
            <a:r>
              <a:rPr b="1" lang="en" sz="1100">
                <a:solidFill>
                  <a:schemeClr val="dk1"/>
                </a:solidFill>
              </a:rPr>
              <a:t>last item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50" y="862350"/>
            <a:ext cx="4289976" cy="9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50" y="2571750"/>
            <a:ext cx="4793749" cy="10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175" y="4088450"/>
            <a:ext cx="4594125" cy="9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Python Lists</a:t>
            </a:r>
            <a:endParaRPr b="1" sz="1600"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rgbClr val="188038"/>
                </a:solidFill>
              </a:rPr>
              <a:t>del</a:t>
            </a:r>
            <a:r>
              <a:rPr lang="en" sz="1100">
                <a:solidFill>
                  <a:schemeClr val="dk1"/>
                </a:solidFill>
              </a:rPr>
              <a:t> keyword to remove an item at a specific index: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3. Delete the Entire List</a:t>
            </a:r>
            <a:r>
              <a:rPr lang="en" sz="1100">
                <a:solidFill>
                  <a:schemeClr val="dk1"/>
                </a:solidFill>
              </a:rPr>
              <a:t>: 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en" sz="1100">
                <a:solidFill>
                  <a:schemeClr val="dk1"/>
                </a:solidFill>
              </a:rPr>
              <a:t> keyword can delete the list entirely: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4. Clear the List:  </a:t>
            </a: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clear()</a:t>
            </a:r>
            <a:r>
              <a:rPr lang="en" sz="1100">
                <a:solidFill>
                  <a:schemeClr val="dk1"/>
                </a:solidFill>
              </a:rPr>
              <a:t> method to empty the list while keeping it intact: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clear()</a:t>
            </a:r>
            <a:r>
              <a:rPr lang="en" sz="1100">
                <a:solidFill>
                  <a:schemeClr val="dk1"/>
                </a:solidFill>
              </a:rPr>
              <a:t> method to empty the list while keeping it intact  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0" y="805000"/>
            <a:ext cx="5449725" cy="11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75" y="2571750"/>
            <a:ext cx="4605026" cy="10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163" y="3940625"/>
            <a:ext cx="4533054" cy="10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Python Lists</a:t>
            </a:r>
            <a:endParaRPr b="1" sz="1600"/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Join Lists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Join Two Lists Using </a:t>
            </a:r>
            <a:r>
              <a:rPr b="1" lang="en" sz="1100">
                <a:solidFill>
                  <a:srgbClr val="188038"/>
                </a:solidFill>
              </a:rPr>
              <a:t>+</a:t>
            </a:r>
            <a:r>
              <a:rPr b="1" lang="en" sz="1100">
                <a:solidFill>
                  <a:schemeClr val="dk1"/>
                </a:solidFill>
              </a:rPr>
              <a:t> Operator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One of the easiest ways to join two or more lists is by using the </a:t>
            </a:r>
            <a:r>
              <a:rPr lang="en" sz="1100">
                <a:solidFill>
                  <a:srgbClr val="188038"/>
                </a:solidFill>
              </a:rPr>
              <a:t>+</a:t>
            </a:r>
            <a:r>
              <a:rPr lang="en" sz="1100">
                <a:solidFill>
                  <a:schemeClr val="dk1"/>
                </a:solidFill>
              </a:rPr>
              <a:t> operator.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2. Join Lists by Appending Items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Append all items from </a:t>
            </a:r>
            <a:r>
              <a:rPr lang="en" sz="1100">
                <a:solidFill>
                  <a:srgbClr val="188038"/>
                </a:solidFill>
              </a:rPr>
              <a:t>list2</a:t>
            </a:r>
            <a:r>
              <a:rPr lang="en" sz="1100">
                <a:solidFill>
                  <a:schemeClr val="dk1"/>
                </a:solidFill>
              </a:rPr>
              <a:t> to </a:t>
            </a:r>
            <a:r>
              <a:rPr lang="en" sz="1100">
                <a:solidFill>
                  <a:srgbClr val="188038"/>
                </a:solidFill>
              </a:rPr>
              <a:t>list1</a:t>
            </a:r>
            <a:r>
              <a:rPr lang="en" sz="1100">
                <a:solidFill>
                  <a:schemeClr val="dk1"/>
                </a:solidFill>
              </a:rPr>
              <a:t>, one by one.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25" y="1431825"/>
            <a:ext cx="4495250" cy="13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575" y="3345825"/>
            <a:ext cx="4433700" cy="164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Syntax</a:t>
            </a:r>
            <a:endParaRPr b="1" sz="16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Execute Python Syntax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Python syntax can be executed directly in the </a:t>
            </a:r>
            <a:r>
              <a:rPr b="1" lang="en" sz="1100">
                <a:solidFill>
                  <a:schemeClr val="dk1"/>
                </a:solidFill>
              </a:rPr>
              <a:t>Command Line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Alternatively, create a </a:t>
            </a:r>
            <a:r>
              <a:rPr b="1" lang="en" sz="1100">
                <a:solidFill>
                  <a:schemeClr val="dk1"/>
                </a:solidFill>
              </a:rPr>
              <a:t>Python file</a:t>
            </a:r>
            <a:r>
              <a:rPr lang="en" sz="1100">
                <a:solidFill>
                  <a:schemeClr val="dk1"/>
                </a:solidFill>
              </a:rPr>
              <a:t> (</a:t>
            </a:r>
            <a:r>
              <a:rPr lang="en" sz="1100">
                <a:solidFill>
                  <a:srgbClr val="188038"/>
                </a:solidFill>
              </a:rPr>
              <a:t>.py</a:t>
            </a:r>
            <a:r>
              <a:rPr lang="en" sz="1100">
                <a:solidFill>
                  <a:schemeClr val="dk1"/>
                </a:solidFill>
              </a:rPr>
              <a:t>) and run it in the </a:t>
            </a:r>
            <a:r>
              <a:rPr b="1" lang="en" sz="1100">
                <a:solidFill>
                  <a:schemeClr val="dk1"/>
                </a:solidFill>
              </a:rPr>
              <a:t>Command Line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Python Indentation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Indentation</a:t>
            </a:r>
            <a:r>
              <a:rPr lang="en" sz="1100">
                <a:solidFill>
                  <a:schemeClr val="dk1"/>
                </a:solidFill>
              </a:rPr>
              <a:t> refers to spaces at the beginning of a code line.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Python, </a:t>
            </a:r>
            <a:r>
              <a:rPr b="1" lang="en" sz="1100">
                <a:solidFill>
                  <a:schemeClr val="dk1"/>
                </a:solidFill>
              </a:rPr>
              <a:t>indentation is required</a:t>
            </a:r>
            <a:r>
              <a:rPr lang="en" sz="1100">
                <a:solidFill>
                  <a:schemeClr val="dk1"/>
                </a:solidFill>
              </a:rPr>
              <a:t> to define a block of code.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Example: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Common Rules for Indentation: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number of spaces</a:t>
            </a:r>
            <a:r>
              <a:rPr lang="en" sz="1100">
                <a:solidFill>
                  <a:schemeClr val="dk1"/>
                </a:solidFill>
              </a:rPr>
              <a:t> is up to the programmer (commonly 4 spaces).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Consistency is key—use the </a:t>
            </a:r>
            <a:r>
              <a:rPr b="1" lang="en" sz="1100">
                <a:solidFill>
                  <a:schemeClr val="dk1"/>
                </a:solidFill>
              </a:rPr>
              <a:t>same number of spaces</a:t>
            </a:r>
            <a:r>
              <a:rPr lang="en" sz="1100">
                <a:solidFill>
                  <a:schemeClr val="dk1"/>
                </a:solidFill>
              </a:rPr>
              <a:t> within the same block of code.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Errors in Indentation: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Skipping indentation</a:t>
            </a:r>
            <a:r>
              <a:rPr lang="en" sz="1100">
                <a:solidFill>
                  <a:schemeClr val="dk1"/>
                </a:solidFill>
              </a:rPr>
              <a:t> causes a syntax error  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Inconsistent spaces</a:t>
            </a:r>
            <a:r>
              <a:rPr lang="en" sz="1100">
                <a:solidFill>
                  <a:schemeClr val="dk1"/>
                </a:solidFill>
              </a:rPr>
              <a:t> within the same block also cause an error:</a:t>
            </a:r>
            <a:endParaRPr sz="11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650" y="641950"/>
            <a:ext cx="3781374" cy="6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2588" y="1450150"/>
            <a:ext cx="3607351" cy="50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363" y="2126238"/>
            <a:ext cx="4162450" cy="7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3613" y="3717700"/>
            <a:ext cx="3525331" cy="6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2450" y="4359450"/>
            <a:ext cx="3077452" cy="6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Syntax</a:t>
            </a:r>
            <a:endParaRPr b="1" sz="16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Execute Python Syntax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Python syntax can be executed directly in the </a:t>
            </a:r>
            <a:r>
              <a:rPr b="1" lang="en" sz="1100">
                <a:solidFill>
                  <a:schemeClr val="dk1"/>
                </a:solidFill>
              </a:rPr>
              <a:t>Command Line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Alternatively, create a </a:t>
            </a:r>
            <a:r>
              <a:rPr b="1" lang="en" sz="1100">
                <a:solidFill>
                  <a:schemeClr val="dk1"/>
                </a:solidFill>
              </a:rPr>
              <a:t>Python file</a:t>
            </a:r>
            <a:r>
              <a:rPr lang="en" sz="1100">
                <a:solidFill>
                  <a:schemeClr val="dk1"/>
                </a:solidFill>
              </a:rPr>
              <a:t> (</a:t>
            </a:r>
            <a:r>
              <a:rPr lang="en" sz="1100">
                <a:solidFill>
                  <a:srgbClr val="188038"/>
                </a:solidFill>
              </a:rPr>
              <a:t>.py</a:t>
            </a:r>
            <a:r>
              <a:rPr lang="en" sz="1100">
                <a:solidFill>
                  <a:schemeClr val="dk1"/>
                </a:solidFill>
              </a:rPr>
              <a:t>) and run it in the </a:t>
            </a:r>
            <a:r>
              <a:rPr b="1" lang="en" sz="1100">
                <a:solidFill>
                  <a:schemeClr val="dk1"/>
                </a:solidFill>
              </a:rPr>
              <a:t>Command Line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Python Indentation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Indentation</a:t>
            </a:r>
            <a:r>
              <a:rPr lang="en" sz="1100">
                <a:solidFill>
                  <a:schemeClr val="dk1"/>
                </a:solidFill>
              </a:rPr>
              <a:t> refers to spaces at the beginning of a code line.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Python, </a:t>
            </a:r>
            <a:r>
              <a:rPr b="1" lang="en" sz="1100">
                <a:solidFill>
                  <a:schemeClr val="dk1"/>
                </a:solidFill>
              </a:rPr>
              <a:t>indentation is required</a:t>
            </a:r>
            <a:r>
              <a:rPr lang="en" sz="1100">
                <a:solidFill>
                  <a:schemeClr val="dk1"/>
                </a:solidFill>
              </a:rPr>
              <a:t> to define a block of code.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Example: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Common Rules for Indentation: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number of spaces</a:t>
            </a:r>
            <a:r>
              <a:rPr lang="en" sz="1100">
                <a:solidFill>
                  <a:schemeClr val="dk1"/>
                </a:solidFill>
              </a:rPr>
              <a:t> is up to the programmer (commonly 4 spaces).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Consistency is key—use the </a:t>
            </a:r>
            <a:r>
              <a:rPr b="1" lang="en" sz="1100">
                <a:solidFill>
                  <a:schemeClr val="dk1"/>
                </a:solidFill>
              </a:rPr>
              <a:t>same number of spaces</a:t>
            </a:r>
            <a:r>
              <a:rPr lang="en" sz="1100">
                <a:solidFill>
                  <a:schemeClr val="dk1"/>
                </a:solidFill>
              </a:rPr>
              <a:t> within the same block of code.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Errors in Indentation: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Skipping indentation</a:t>
            </a:r>
            <a:r>
              <a:rPr lang="en" sz="1100">
                <a:solidFill>
                  <a:schemeClr val="dk1"/>
                </a:solidFill>
              </a:rPr>
              <a:t> causes a syntax error  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Inconsistent spaces</a:t>
            </a:r>
            <a:r>
              <a:rPr lang="en" sz="1100">
                <a:solidFill>
                  <a:schemeClr val="dk1"/>
                </a:solidFill>
              </a:rPr>
              <a:t> within the same block also cause an error:</a:t>
            </a:r>
            <a:endParaRPr sz="11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650" y="641950"/>
            <a:ext cx="3781374" cy="6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2588" y="1450150"/>
            <a:ext cx="3607351" cy="50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363" y="2126238"/>
            <a:ext cx="4162450" cy="7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3613" y="3717700"/>
            <a:ext cx="3525331" cy="6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2450" y="4359450"/>
            <a:ext cx="3077452" cy="6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Comments</a:t>
            </a:r>
            <a:endParaRPr b="1" sz="16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Why Use Comments?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Explain code</a:t>
            </a:r>
            <a:r>
              <a:rPr lang="en" sz="1100">
                <a:solidFill>
                  <a:schemeClr val="dk1"/>
                </a:solidFill>
              </a:rPr>
              <a:t> for better understanding.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Improve readability</a:t>
            </a:r>
            <a:r>
              <a:rPr lang="en" sz="1100">
                <a:solidFill>
                  <a:schemeClr val="dk1"/>
                </a:solidFill>
              </a:rPr>
              <a:t> for yourself and others.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Prevent code execution</a:t>
            </a:r>
            <a:r>
              <a:rPr lang="en" sz="1100">
                <a:solidFill>
                  <a:schemeClr val="dk1"/>
                </a:solidFill>
              </a:rPr>
              <a:t> when testing or debugging.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Creating a Comment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Comments start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100">
                <a:solidFill>
                  <a:schemeClr val="dk1"/>
                </a:solidFill>
              </a:rPr>
              <a:t>, and Python ignores anything written after it.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Comments can also be added </a:t>
            </a:r>
            <a:r>
              <a:rPr b="1" lang="en" sz="1100">
                <a:solidFill>
                  <a:schemeClr val="dk1"/>
                </a:solidFill>
              </a:rPr>
              <a:t>at the end of a line   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Preventing Execution with Comments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Comments can be used to </a:t>
            </a:r>
            <a:r>
              <a:rPr b="1" lang="en" sz="1100">
                <a:solidFill>
                  <a:schemeClr val="dk1"/>
                </a:solidFill>
              </a:rPr>
              <a:t>disable code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850" y="1898050"/>
            <a:ext cx="4046950" cy="6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550" y="2856025"/>
            <a:ext cx="4520974" cy="6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100" y="4197750"/>
            <a:ext cx="4520975" cy="77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Variables</a:t>
            </a:r>
            <a:endParaRPr b="1" sz="16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are Variables?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Variables are </a:t>
            </a:r>
            <a:r>
              <a:rPr b="1" lang="en" sz="1100">
                <a:solidFill>
                  <a:schemeClr val="dk1"/>
                </a:solidFill>
              </a:rPr>
              <a:t>containers for storing data values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Variable Names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Variables can have </a:t>
            </a:r>
            <a:r>
              <a:rPr b="1" lang="en" sz="1100">
                <a:solidFill>
                  <a:schemeClr val="dk1"/>
                </a:solidFill>
              </a:rPr>
              <a:t>short names</a:t>
            </a:r>
            <a:r>
              <a:rPr lang="en" sz="1100">
                <a:solidFill>
                  <a:schemeClr val="dk1"/>
                </a:solidFill>
              </a:rPr>
              <a:t> (e.g., </a:t>
            </a:r>
            <a:r>
              <a:rPr lang="en" sz="1100">
                <a:solidFill>
                  <a:srgbClr val="188038"/>
                </a:solidFill>
              </a:rPr>
              <a:t>x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y</a:t>
            </a:r>
            <a:r>
              <a:rPr lang="en" sz="1100">
                <a:solidFill>
                  <a:schemeClr val="dk1"/>
                </a:solidFill>
              </a:rPr>
              <a:t>) or </a:t>
            </a:r>
            <a:r>
              <a:rPr b="1" lang="en" sz="1100">
                <a:solidFill>
                  <a:schemeClr val="dk1"/>
                </a:solidFill>
              </a:rPr>
              <a:t>descriptive names</a:t>
            </a:r>
            <a:r>
              <a:rPr lang="en" sz="1100">
                <a:solidFill>
                  <a:schemeClr val="dk1"/>
                </a:solidFill>
              </a:rPr>
              <a:t> (e.g., </a:t>
            </a:r>
            <a:r>
              <a:rPr lang="en" sz="1100">
                <a:solidFill>
                  <a:srgbClr val="188038"/>
                </a:solidFill>
              </a:rPr>
              <a:t>age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carname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total_volume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Rules for Variable Names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Must start with a </a:t>
            </a:r>
            <a:r>
              <a:rPr b="1" lang="en" sz="1100">
                <a:solidFill>
                  <a:schemeClr val="dk1"/>
                </a:solidFill>
              </a:rPr>
              <a:t>letter</a:t>
            </a:r>
            <a:r>
              <a:rPr lang="en" sz="1100">
                <a:solidFill>
                  <a:schemeClr val="dk1"/>
                </a:solidFill>
              </a:rPr>
              <a:t> or an </a:t>
            </a:r>
            <a:r>
              <a:rPr b="1" lang="en" sz="1100">
                <a:solidFill>
                  <a:schemeClr val="dk1"/>
                </a:solidFill>
              </a:rPr>
              <a:t>underscore (_)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Cannot start with a </a:t>
            </a:r>
            <a:r>
              <a:rPr b="1" lang="en" sz="1100">
                <a:solidFill>
                  <a:schemeClr val="dk1"/>
                </a:solidFill>
              </a:rPr>
              <a:t>number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Can only contain </a:t>
            </a:r>
            <a:r>
              <a:rPr b="1" lang="en" sz="1100">
                <a:solidFill>
                  <a:schemeClr val="dk1"/>
                </a:solidFill>
              </a:rPr>
              <a:t>alphanumeric characters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underscores</a:t>
            </a:r>
            <a:r>
              <a:rPr lang="en" sz="1100">
                <a:solidFill>
                  <a:schemeClr val="dk1"/>
                </a:solidFill>
              </a:rPr>
              <a:t> (</a:t>
            </a:r>
            <a:r>
              <a:rPr lang="en" sz="1100">
                <a:solidFill>
                  <a:srgbClr val="188038"/>
                </a:solidFill>
              </a:rPr>
              <a:t>A-z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0-9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_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Variable names are </a:t>
            </a:r>
            <a:r>
              <a:rPr b="1" lang="en" sz="1100">
                <a:solidFill>
                  <a:schemeClr val="dk1"/>
                </a:solidFill>
              </a:rPr>
              <a:t>case-sensitive</a:t>
            </a:r>
            <a:r>
              <a:rPr lang="en" sz="1100">
                <a:solidFill>
                  <a:schemeClr val="dk1"/>
                </a:solidFill>
              </a:rPr>
              <a:t> (</a:t>
            </a:r>
            <a:r>
              <a:rPr lang="en" sz="1100">
                <a:solidFill>
                  <a:srgbClr val="188038"/>
                </a:solidFill>
              </a:rPr>
              <a:t>age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Age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lang="en" sz="1100">
                <a:solidFill>
                  <a:srgbClr val="188038"/>
                </a:solidFill>
              </a:rPr>
              <a:t>AGE</a:t>
            </a:r>
            <a:r>
              <a:rPr lang="en" sz="1100">
                <a:solidFill>
                  <a:schemeClr val="dk1"/>
                </a:solidFill>
              </a:rPr>
              <a:t> are different).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Cannot use </a:t>
            </a:r>
            <a:r>
              <a:rPr b="1" lang="en" sz="1100">
                <a:solidFill>
                  <a:schemeClr val="dk1"/>
                </a:solidFill>
              </a:rPr>
              <a:t>Python keywords</a:t>
            </a:r>
            <a:r>
              <a:rPr lang="en" sz="1100">
                <a:solidFill>
                  <a:schemeClr val="dk1"/>
                </a:solidFill>
              </a:rPr>
              <a:t> as variable names.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Legal Variable Names:   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025" y="2982075"/>
            <a:ext cx="6542501" cy="19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Variables</a:t>
            </a:r>
            <a:endParaRPr b="1" sz="16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Illegal Variable Names:   </a:t>
            </a:r>
            <a:r>
              <a:rPr b="1" lang="en" sz="1100">
                <a:solidFill>
                  <a:schemeClr val="dk1"/>
                </a:solidFill>
              </a:rPr>
              <a:t>   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Creating Variables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 need to declare a variable in Python.                            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variable is created the moment you assign a value to it.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Assign Multiple Values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Assign Many Values to Multiple Variables                   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Assign values to multiple variables in </a:t>
            </a:r>
            <a:r>
              <a:rPr b="1" lang="en" sz="1100">
                <a:solidFill>
                  <a:schemeClr val="dk1"/>
                </a:solidFill>
              </a:rPr>
              <a:t>one line:  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Assign One Value to Multiple Variables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Assign the same value to multiple variables in </a:t>
            </a:r>
            <a:r>
              <a:rPr b="1" lang="en" sz="1100">
                <a:solidFill>
                  <a:schemeClr val="dk1"/>
                </a:solidFill>
              </a:rPr>
              <a:t>one line</a:t>
            </a:r>
            <a:r>
              <a:rPr lang="en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275" y="342950"/>
            <a:ext cx="6764324" cy="13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35250"/>
            <a:ext cx="4227901" cy="10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850" y="2986025"/>
            <a:ext cx="3555200" cy="8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2162" y="3977775"/>
            <a:ext cx="3316575" cy="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4600"/>
            <a:ext cx="85206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Python Variables</a:t>
            </a:r>
            <a:endParaRPr b="1" sz="16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19100" y="475500"/>
            <a:ext cx="88227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Unpack a Collection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Extract values from a </a:t>
            </a:r>
            <a:r>
              <a:rPr b="1" lang="en" sz="1100">
                <a:solidFill>
                  <a:schemeClr val="dk1"/>
                </a:solidFill>
              </a:rPr>
              <a:t>list, tuple, or other collection</a:t>
            </a:r>
            <a:r>
              <a:rPr lang="en" sz="1100">
                <a:solidFill>
                  <a:schemeClr val="dk1"/>
                </a:solidFill>
              </a:rPr>
              <a:t> into variables. This is called </a:t>
            </a:r>
            <a:r>
              <a:rPr b="1" lang="en" sz="1100">
                <a:solidFill>
                  <a:schemeClr val="dk1"/>
                </a:solidFill>
              </a:rPr>
              <a:t>unpacking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Output Variables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the </a:t>
            </a:r>
            <a:r>
              <a:rPr b="1" lang="en" sz="1100">
                <a:solidFill>
                  <a:schemeClr val="dk1"/>
                </a:solidFill>
              </a:rPr>
              <a:t>print() function</a:t>
            </a:r>
            <a:r>
              <a:rPr lang="en" sz="1100">
                <a:solidFill>
                  <a:schemeClr val="dk1"/>
                </a:solidFill>
              </a:rPr>
              <a:t> to output variables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Output </a:t>
            </a:r>
            <a:r>
              <a:rPr b="1" lang="en" sz="1100">
                <a:solidFill>
                  <a:schemeClr val="dk1"/>
                </a:solidFill>
              </a:rPr>
              <a:t>multiple variables</a:t>
            </a:r>
            <a:r>
              <a:rPr lang="en" sz="1100">
                <a:solidFill>
                  <a:schemeClr val="dk1"/>
                </a:solidFill>
              </a:rPr>
              <a:t>, separated by a comma  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Using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100">
                <a:solidFill>
                  <a:schemeClr val="dk1"/>
                </a:solidFill>
              </a:rPr>
              <a:t> Operator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Concatenate strings: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00" y="1168575"/>
            <a:ext cx="4128100" cy="10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675" y="2425300"/>
            <a:ext cx="4342275" cy="7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2375" y="3259300"/>
            <a:ext cx="3097313" cy="7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7825" y="4093300"/>
            <a:ext cx="3461225" cy="8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