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62" r:id="rId5"/>
    <p:sldId id="261" r:id="rId6"/>
    <p:sldId id="263" r:id="rId7"/>
    <p:sldId id="264" r:id="rId8"/>
    <p:sldId id="278" r:id="rId9"/>
    <p:sldId id="279" r:id="rId10"/>
    <p:sldId id="271" r:id="rId11"/>
    <p:sldId id="276" r:id="rId12"/>
    <p:sldId id="281" r:id="rId13"/>
    <p:sldId id="265" r:id="rId14"/>
    <p:sldId id="282" r:id="rId15"/>
    <p:sldId id="277" r:id="rId16"/>
    <p:sldId id="259" r:id="rId17"/>
    <p:sldId id="275" r:id="rId18"/>
    <p:sldId id="280" r:id="rId19"/>
    <p:sldId id="269" r:id="rId20"/>
    <p:sldId id="260" r:id="rId21"/>
  </p:sldIdLst>
  <p:sldSz cx="12192000" cy="6858000"/>
  <p:notesSz cx="6858000" cy="9144000"/>
  <p:embeddedFontLst>
    <p:embeddedFont>
      <p:font typeface="Lato Black" panose="020F0502020204030203" pitchFamily="34" charset="0"/>
      <p:bold r:id="rId23"/>
      <p:boldItalic r:id="rId24"/>
    </p:embeddedFont>
    <p:embeddedFont>
      <p:font typeface="Libre Baskerville" panose="02000000000000000000" pitchFamily="2" charset="0"/>
      <p:regular r:id="rId25"/>
      <p:bold r:id="rId26"/>
      <p: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ZcmRDyHmBSp/9eVME20UPLntJ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866"/>
    <a:srgbClr val="EAC9C9"/>
    <a:srgbClr val="7C6C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6A6CD-D230-4CC9-BFEF-23D5B7D9ED89}" type="doc">
      <dgm:prSet loTypeId="urn:microsoft.com/office/officeart/2008/layout/BendingPictureBlocks" loCatId="picture" qsTypeId="urn:microsoft.com/office/officeart/2005/8/quickstyle/simple1" qsCatId="simple" csTypeId="urn:microsoft.com/office/officeart/2005/8/colors/accent1_2" csCatId="accent1"/>
      <dgm:spPr/>
    </dgm:pt>
    <dgm:pt modelId="{2381B72D-1466-48C6-AE9E-A5C6E10BE2C8}" type="pres">
      <dgm:prSet presAssocID="{C3B6A6CD-D230-4CC9-BFEF-23D5B7D9ED89}" presName="Name0" presStyleCnt="0">
        <dgm:presLayoutVars>
          <dgm:dir/>
          <dgm:resizeHandles/>
        </dgm:presLayoutVars>
      </dgm:prSet>
      <dgm:spPr/>
    </dgm:pt>
  </dgm:ptLst>
  <dgm:cxnLst>
    <dgm:cxn modelId="{BA357F91-F1B2-4148-8D94-CB45F0ABB34C}" type="presOf" srcId="{C3B6A6CD-D230-4CC9-BFEF-23D5B7D9ED89}" destId="{2381B72D-1466-48C6-AE9E-A5C6E10BE2C8}" srcOrd="0" destOrd="0" presId="urn:microsoft.com/office/officeart/2008/layout/Bend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83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6093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95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1974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880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9505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3616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426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595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7" y="0"/>
            <a:ext cx="12190813" cy="6858000"/>
          </a:xfrm>
          <a:prstGeom prst="rect">
            <a:avLst/>
          </a:prstGeom>
          <a:noFill/>
          <a:ln>
            <a:noFill/>
          </a:ln>
        </p:spPr>
      </p:pic>
      <p:sp>
        <p:nvSpPr>
          <p:cNvPr id="99" name="Google Shape;99;p1"/>
          <p:cNvSpPr txBox="1"/>
          <p:nvPr/>
        </p:nvSpPr>
        <p:spPr>
          <a:xfrm>
            <a:off x="2472904" y="3717986"/>
            <a:ext cx="72462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br>
              <a:rPr lang="en-IN" sz="1800" b="0" i="0" u="none" strike="noStrike" cap="none" dirty="0">
                <a:solidFill>
                  <a:schemeClr val="dk1"/>
                </a:solidFill>
                <a:latin typeface="Calibri"/>
                <a:ea typeface="Calibri"/>
                <a:cs typeface="Calibri"/>
                <a:sym typeface="Calibri"/>
              </a:rPr>
            </a:br>
            <a:r>
              <a:rPr lang="en-IN" sz="2400" b="1" dirty="0">
                <a:solidFill>
                  <a:schemeClr val="dk1"/>
                </a:solidFill>
                <a:latin typeface="Calibri"/>
                <a:ea typeface="Calibri"/>
                <a:cs typeface="Calibri"/>
                <a:sym typeface="Calibri"/>
              </a:rPr>
              <a:t>Exploratory Data Analysis </a:t>
            </a:r>
            <a:endParaRPr sz="2400" b="1"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IN" sz="2400" b="1" dirty="0">
                <a:solidFill>
                  <a:schemeClr val="dk1"/>
                </a:solidFill>
                <a:latin typeface="Calibri"/>
                <a:ea typeface="Calibri"/>
                <a:cs typeface="Calibri"/>
                <a:sym typeface="Calibri"/>
              </a:rPr>
              <a:t>(AMCAT Dataset)</a:t>
            </a:r>
            <a:endParaRPr sz="2400" b="1"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965336"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6" name="TextBox 5">
            <a:extLst>
              <a:ext uri="{FF2B5EF4-FFF2-40B4-BE49-F238E27FC236}">
                <a16:creationId xmlns:a16="http://schemas.microsoft.com/office/drawing/2014/main" id="{B33947B2-AE7D-939A-F510-61DE83236ACD}"/>
              </a:ext>
            </a:extLst>
          </p:cNvPr>
          <p:cNvSpPr txBox="1"/>
          <p:nvPr/>
        </p:nvSpPr>
        <p:spPr>
          <a:xfrm rot="10800000" flipV="1">
            <a:off x="7630885" y="1966519"/>
            <a:ext cx="4386943" cy="369332"/>
          </a:xfrm>
          <a:prstGeom prst="rect">
            <a:avLst/>
          </a:prstGeom>
          <a:noFill/>
        </p:spPr>
        <p:txBody>
          <a:bodyPr wrap="square" rtlCol="0">
            <a:spAutoFit/>
          </a:bodyPr>
          <a:lstStyle/>
          <a:p>
            <a:pPr algn="just"/>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 </a:t>
            </a:r>
          </a:p>
        </p:txBody>
      </p:sp>
      <p:sp>
        <p:nvSpPr>
          <p:cNvPr id="10" name="Title 9">
            <a:extLst>
              <a:ext uri="{FF2B5EF4-FFF2-40B4-BE49-F238E27FC236}">
                <a16:creationId xmlns:a16="http://schemas.microsoft.com/office/drawing/2014/main" id="{63FFD06F-FF1F-DF08-3F76-558E560056ED}"/>
              </a:ext>
            </a:extLst>
          </p:cNvPr>
          <p:cNvSpPr>
            <a:spLocks noGrp="1"/>
          </p:cNvSpPr>
          <p:nvPr>
            <p:ph type="title"/>
          </p:nvPr>
        </p:nvSpPr>
        <p:spPr/>
        <p:txBody>
          <a:bodyPr/>
          <a:lstStyle/>
          <a:p>
            <a:r>
              <a:rPr lang="en-US" dirty="0" err="1">
                <a:solidFill>
                  <a:srgbClr val="FF0000"/>
                </a:solidFill>
              </a:rPr>
              <a:t>Jobcity</a:t>
            </a:r>
            <a:r>
              <a:rPr lang="en-US" dirty="0">
                <a:solidFill>
                  <a:srgbClr val="FF0000"/>
                </a:solidFill>
              </a:rPr>
              <a:t> Distribution</a:t>
            </a:r>
            <a:endParaRPr lang="en-IN" dirty="0">
              <a:solidFill>
                <a:srgbClr val="FF0000"/>
              </a:solidFill>
            </a:endParaRPr>
          </a:p>
        </p:txBody>
      </p:sp>
      <p:sp>
        <p:nvSpPr>
          <p:cNvPr id="11" name="Text Placeholder 10">
            <a:extLst>
              <a:ext uri="{FF2B5EF4-FFF2-40B4-BE49-F238E27FC236}">
                <a16:creationId xmlns:a16="http://schemas.microsoft.com/office/drawing/2014/main" id="{7415F3CE-FF8D-5D92-9903-7B886E685B8E}"/>
              </a:ext>
            </a:extLst>
          </p:cNvPr>
          <p:cNvSpPr>
            <a:spLocks noGrp="1"/>
          </p:cNvSpPr>
          <p:nvPr>
            <p:ph type="body" idx="1"/>
          </p:nvPr>
        </p:nvSpPr>
        <p:spPr/>
        <p:txBody>
          <a:bodyPr>
            <a:normAutofit/>
          </a:bodyPr>
          <a:lstStyle/>
          <a:p>
            <a:endParaRPr lang="en-US" dirty="0"/>
          </a:p>
          <a:p>
            <a:endParaRPr lang="en-IN" dirty="0"/>
          </a:p>
          <a:p>
            <a:endParaRPr lang="en-IN" dirty="0"/>
          </a:p>
          <a:p>
            <a:endParaRPr lang="en-IN" dirty="0"/>
          </a:p>
          <a:p>
            <a:endParaRPr lang="en-IN" dirty="0"/>
          </a:p>
          <a:p>
            <a:endParaRPr lang="en-IN" dirty="0"/>
          </a:p>
          <a:p>
            <a:endParaRPr lang="en-IN" dirty="0"/>
          </a:p>
          <a:p>
            <a:pPr marL="114300" indent="0">
              <a:buNone/>
            </a:pPr>
            <a:r>
              <a:rPr lang="en-US" sz="2000" dirty="0"/>
              <a:t>These are the 5 most cities which are popular </a:t>
            </a:r>
            <a:r>
              <a:rPr lang="en-US" sz="2000" dirty="0" err="1"/>
              <a:t>Banglore,Noida,Hyderabad,Pune,Chennai</a:t>
            </a:r>
            <a:endParaRPr lang="en-IN" sz="2000" dirty="0"/>
          </a:p>
        </p:txBody>
      </p:sp>
      <p:pic>
        <p:nvPicPr>
          <p:cNvPr id="9" name="Picture 8">
            <a:extLst>
              <a:ext uri="{FF2B5EF4-FFF2-40B4-BE49-F238E27FC236}">
                <a16:creationId xmlns:a16="http://schemas.microsoft.com/office/drawing/2014/main" id="{0E65BEF8-5FD1-D27E-3E35-5B0F76B51089}"/>
              </a:ext>
            </a:extLst>
          </p:cNvPr>
          <p:cNvPicPr>
            <a:picLocks noChangeAspect="1"/>
          </p:cNvPicPr>
          <p:nvPr/>
        </p:nvPicPr>
        <p:blipFill>
          <a:blip r:embed="rId3"/>
          <a:stretch>
            <a:fillRect/>
          </a:stretch>
        </p:blipFill>
        <p:spPr>
          <a:xfrm>
            <a:off x="2833085" y="1325036"/>
            <a:ext cx="5357324" cy="3963401"/>
          </a:xfrm>
          <a:prstGeom prst="rect">
            <a:avLst/>
          </a:prstGeom>
        </p:spPr>
      </p:pic>
    </p:spTree>
    <p:extLst>
      <p:ext uri="{BB962C8B-B14F-4D97-AF65-F5344CB8AC3E}">
        <p14:creationId xmlns:p14="http://schemas.microsoft.com/office/powerpoint/2010/main" val="249527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9EE7-F29E-8010-4468-669B46059E86}"/>
              </a:ext>
            </a:extLst>
          </p:cNvPr>
          <p:cNvSpPr>
            <a:spLocks noGrp="1"/>
          </p:cNvSpPr>
          <p:nvPr>
            <p:ph type="title"/>
          </p:nvPr>
        </p:nvSpPr>
        <p:spPr/>
        <p:txBody>
          <a:bodyPr/>
          <a:lstStyle/>
          <a:p>
            <a:r>
              <a:rPr lang="en-US" dirty="0">
                <a:solidFill>
                  <a:srgbClr val="FF0000"/>
                </a:solidFill>
              </a:rPr>
              <a:t>          Salary vs Degree</a:t>
            </a:r>
            <a:endParaRPr lang="en-IN" dirty="0">
              <a:solidFill>
                <a:srgbClr val="FF0000"/>
              </a:solidFill>
            </a:endParaRPr>
          </a:p>
        </p:txBody>
      </p:sp>
      <p:sp>
        <p:nvSpPr>
          <p:cNvPr id="10" name="Text Placeholder 9">
            <a:extLst>
              <a:ext uri="{FF2B5EF4-FFF2-40B4-BE49-F238E27FC236}">
                <a16:creationId xmlns:a16="http://schemas.microsoft.com/office/drawing/2014/main" id="{62E0AD18-F4E3-40F7-8A1D-C8499D6F3E75}"/>
              </a:ext>
            </a:extLst>
          </p:cNvPr>
          <p:cNvSpPr>
            <a:spLocks noGrp="1"/>
          </p:cNvSpPr>
          <p:nvPr>
            <p:ph type="body" idx="1"/>
          </p:nvPr>
        </p:nvSpPr>
        <p:spPr/>
        <p:txBody>
          <a:bodyPr/>
          <a:lstStyle/>
          <a:p>
            <a:pPr marL="228600" indent="0">
              <a:buNone/>
            </a:pPr>
            <a:endParaRPr lang="en-US" dirty="0">
              <a:solidFill>
                <a:schemeClr val="tx1"/>
              </a:solidFill>
            </a:endParaRPr>
          </a:p>
          <a:p>
            <a:pPr marL="228600" indent="0">
              <a:buNone/>
            </a:pPr>
            <a:endParaRPr lang="en-US" dirty="0">
              <a:solidFill>
                <a:schemeClr val="tx1"/>
              </a:solidFill>
            </a:endParaRPr>
          </a:p>
          <a:p>
            <a:pPr marL="228600" indent="0">
              <a:buNone/>
            </a:pPr>
            <a:endParaRPr lang="en-US" dirty="0">
              <a:solidFill>
                <a:schemeClr val="tx1"/>
              </a:solidFill>
            </a:endParaRPr>
          </a:p>
          <a:p>
            <a:pPr marL="228600" indent="0">
              <a:buNone/>
            </a:pPr>
            <a:endParaRPr lang="en-US" dirty="0">
              <a:solidFill>
                <a:schemeClr val="tx1"/>
              </a:solidFill>
            </a:endParaRPr>
          </a:p>
          <a:p>
            <a:pPr marL="228600" indent="0">
              <a:buNone/>
            </a:pPr>
            <a:endParaRPr lang="en-US" dirty="0">
              <a:solidFill>
                <a:schemeClr val="tx1"/>
              </a:solidFill>
            </a:endParaRPr>
          </a:p>
          <a:p>
            <a:pPr marL="228600" indent="0">
              <a:buNone/>
            </a:pPr>
            <a:endParaRPr lang="en-US" dirty="0">
              <a:solidFill>
                <a:schemeClr val="tx1"/>
              </a:solidFill>
            </a:endParaRPr>
          </a:p>
          <a:p>
            <a:pPr marL="228600" indent="0">
              <a:buNone/>
            </a:pPr>
            <a:endParaRPr lang="en-US" dirty="0">
              <a:solidFill>
                <a:schemeClr val="tx1"/>
              </a:solidFill>
            </a:endParaRPr>
          </a:p>
          <a:p>
            <a:pPr marL="228600" indent="0">
              <a:buNone/>
            </a:pPr>
            <a:r>
              <a:rPr lang="en-US" dirty="0">
                <a:solidFill>
                  <a:schemeClr val="tx1"/>
                </a:solidFill>
              </a:rPr>
              <a:t>More outliers in </a:t>
            </a:r>
            <a:r>
              <a:rPr lang="en-US" dirty="0" err="1">
                <a:solidFill>
                  <a:schemeClr val="tx1"/>
                </a:solidFill>
              </a:rPr>
              <a:t>btech</a:t>
            </a:r>
            <a:r>
              <a:rPr lang="en-US" dirty="0">
                <a:solidFill>
                  <a:schemeClr val="tx1"/>
                </a:solidFill>
              </a:rPr>
              <a:t> compare to other degrees</a:t>
            </a:r>
            <a:endParaRPr lang="en-IN" dirty="0">
              <a:solidFill>
                <a:schemeClr val="tx1"/>
              </a:solidFill>
            </a:endParaRPr>
          </a:p>
        </p:txBody>
      </p:sp>
      <p:pic>
        <p:nvPicPr>
          <p:cNvPr id="5" name="Picture 4">
            <a:extLst>
              <a:ext uri="{FF2B5EF4-FFF2-40B4-BE49-F238E27FC236}">
                <a16:creationId xmlns:a16="http://schemas.microsoft.com/office/drawing/2014/main" id="{C681B33C-E370-BFF6-1614-4063CB40B7F8}"/>
              </a:ext>
            </a:extLst>
          </p:cNvPr>
          <p:cNvPicPr>
            <a:picLocks noChangeAspect="1"/>
          </p:cNvPicPr>
          <p:nvPr/>
        </p:nvPicPr>
        <p:blipFill>
          <a:blip r:embed="rId2"/>
          <a:stretch>
            <a:fillRect/>
          </a:stretch>
        </p:blipFill>
        <p:spPr>
          <a:xfrm>
            <a:off x="1282046" y="1313895"/>
            <a:ext cx="9127050" cy="3380653"/>
          </a:xfrm>
          <a:prstGeom prst="rect">
            <a:avLst/>
          </a:prstGeom>
        </p:spPr>
      </p:pic>
    </p:spTree>
    <p:extLst>
      <p:ext uri="{BB962C8B-B14F-4D97-AF65-F5344CB8AC3E}">
        <p14:creationId xmlns:p14="http://schemas.microsoft.com/office/powerpoint/2010/main" val="110800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DE51-B1C7-9653-5DC1-16DB38E67E84}"/>
              </a:ext>
            </a:extLst>
          </p:cNvPr>
          <p:cNvSpPr>
            <a:spLocks noGrp="1"/>
          </p:cNvSpPr>
          <p:nvPr>
            <p:ph type="title"/>
          </p:nvPr>
        </p:nvSpPr>
        <p:spPr/>
        <p:txBody>
          <a:bodyPr/>
          <a:lstStyle/>
          <a:p>
            <a:r>
              <a:rPr lang="en-US" dirty="0">
                <a:solidFill>
                  <a:srgbClr val="FF0000"/>
                </a:solidFill>
              </a:rPr>
              <a:t>Salary vs </a:t>
            </a:r>
            <a:r>
              <a:rPr lang="en-US" dirty="0" err="1">
                <a:solidFill>
                  <a:srgbClr val="FF0000"/>
                </a:solidFill>
              </a:rPr>
              <a:t>collegeGPA</a:t>
            </a:r>
            <a:endParaRPr lang="en-IN" dirty="0">
              <a:solidFill>
                <a:srgbClr val="FF0000"/>
              </a:solidFill>
            </a:endParaRPr>
          </a:p>
        </p:txBody>
      </p:sp>
      <p:sp>
        <p:nvSpPr>
          <p:cNvPr id="3" name="Text Placeholder 2">
            <a:extLst>
              <a:ext uri="{FF2B5EF4-FFF2-40B4-BE49-F238E27FC236}">
                <a16:creationId xmlns:a16="http://schemas.microsoft.com/office/drawing/2014/main" id="{1240330F-A24B-6673-FCBE-B23B05049249}"/>
              </a:ext>
            </a:extLst>
          </p:cNvPr>
          <p:cNvSpPr>
            <a:spLocks noGrp="1"/>
          </p:cNvSpPr>
          <p:nvPr>
            <p:ph type="body" idx="1"/>
          </p:nvPr>
        </p:nvSpPr>
        <p:spPr/>
        <p:txBody>
          <a:bodyPr/>
          <a:lstStyle/>
          <a:p>
            <a:endParaRPr lang="en-US" dirty="0"/>
          </a:p>
          <a:p>
            <a:endParaRPr lang="en-IN" dirty="0"/>
          </a:p>
          <a:p>
            <a:endParaRPr lang="en-IN" dirty="0"/>
          </a:p>
          <a:p>
            <a:endParaRPr lang="en-IN" dirty="0"/>
          </a:p>
          <a:p>
            <a:endParaRPr lang="en-IN" dirty="0"/>
          </a:p>
          <a:p>
            <a:endParaRPr lang="en-IN" dirty="0"/>
          </a:p>
          <a:p>
            <a:r>
              <a:rPr lang="en-IN" dirty="0"/>
              <a:t>There are more outliers  so we need to drop some extreme values of salary and </a:t>
            </a:r>
            <a:r>
              <a:rPr lang="en-IN" dirty="0" err="1"/>
              <a:t>collegeGPA</a:t>
            </a:r>
            <a:r>
              <a:rPr lang="en-IN" dirty="0"/>
              <a:t>.</a:t>
            </a:r>
          </a:p>
        </p:txBody>
      </p:sp>
      <p:pic>
        <p:nvPicPr>
          <p:cNvPr id="5" name="Picture 4">
            <a:extLst>
              <a:ext uri="{FF2B5EF4-FFF2-40B4-BE49-F238E27FC236}">
                <a16:creationId xmlns:a16="http://schemas.microsoft.com/office/drawing/2014/main" id="{C74BFCC3-9B56-094E-FADC-F1113530B78C}"/>
              </a:ext>
            </a:extLst>
          </p:cNvPr>
          <p:cNvPicPr>
            <a:picLocks noChangeAspect="1"/>
          </p:cNvPicPr>
          <p:nvPr/>
        </p:nvPicPr>
        <p:blipFill>
          <a:blip r:embed="rId2"/>
          <a:stretch>
            <a:fillRect/>
          </a:stretch>
        </p:blipFill>
        <p:spPr>
          <a:xfrm>
            <a:off x="1140644" y="1508289"/>
            <a:ext cx="8041724" cy="3355942"/>
          </a:xfrm>
          <a:prstGeom prst="rect">
            <a:avLst/>
          </a:prstGeom>
        </p:spPr>
      </p:pic>
    </p:spTree>
    <p:extLst>
      <p:ext uri="{BB962C8B-B14F-4D97-AF65-F5344CB8AC3E}">
        <p14:creationId xmlns:p14="http://schemas.microsoft.com/office/powerpoint/2010/main" val="283302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 Gender </a:t>
            </a:r>
            <a:r>
              <a:rPr lang="en-IN" sz="3200" b="1" dirty="0">
                <a:solidFill>
                  <a:srgbClr val="FF0000"/>
                </a:solidFill>
                <a:latin typeface="Calibri"/>
                <a:ea typeface="Calibri"/>
                <a:cs typeface="Calibri"/>
                <a:sym typeface="Calibri"/>
              </a:rPr>
              <a:t>vs</a:t>
            </a:r>
            <a:r>
              <a:rPr lang="en-IN" sz="3200" b="1" i="0" u="none" strike="noStrike" cap="none" dirty="0">
                <a:solidFill>
                  <a:srgbClr val="FF0000"/>
                </a:solidFill>
                <a:latin typeface="Calibri"/>
                <a:ea typeface="Calibri"/>
                <a:cs typeface="Calibri"/>
                <a:sym typeface="Calibri"/>
              </a:rPr>
              <a:t> salary</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9" name="TextBox 8">
            <a:extLst>
              <a:ext uri="{FF2B5EF4-FFF2-40B4-BE49-F238E27FC236}">
                <a16:creationId xmlns:a16="http://schemas.microsoft.com/office/drawing/2014/main" id="{285EE65A-080E-549B-ABB9-030730092F6B}"/>
              </a:ext>
            </a:extLst>
          </p:cNvPr>
          <p:cNvSpPr txBox="1"/>
          <p:nvPr/>
        </p:nvSpPr>
        <p:spPr>
          <a:xfrm>
            <a:off x="609599" y="5339223"/>
            <a:ext cx="10313125" cy="646331"/>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rPr>
              <a:t>It is clearly visible from the plot that the Average salary for man and woman are looking almost same.</a:t>
            </a:r>
          </a:p>
          <a:p>
            <a:pPr marL="285750" indent="-285750">
              <a:buFont typeface="Arial" panose="020B0604020202020204" pitchFamily="34" charset="0"/>
              <a:buChar char="•"/>
            </a:pPr>
            <a:r>
              <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There are outliers in salary column</a:t>
            </a: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 </a:t>
            </a:r>
          </a:p>
        </p:txBody>
      </p:sp>
      <p:pic>
        <p:nvPicPr>
          <p:cNvPr id="7" name="Picture 6">
            <a:extLst>
              <a:ext uri="{FF2B5EF4-FFF2-40B4-BE49-F238E27FC236}">
                <a16:creationId xmlns:a16="http://schemas.microsoft.com/office/drawing/2014/main" id="{7657B64A-6D9B-9DB4-4E9D-C4942B808DF2}"/>
              </a:ext>
            </a:extLst>
          </p:cNvPr>
          <p:cNvPicPr>
            <a:picLocks noChangeAspect="1"/>
          </p:cNvPicPr>
          <p:nvPr/>
        </p:nvPicPr>
        <p:blipFill>
          <a:blip r:embed="rId3"/>
          <a:stretch>
            <a:fillRect/>
          </a:stretch>
        </p:blipFill>
        <p:spPr>
          <a:xfrm>
            <a:off x="1602557" y="1112363"/>
            <a:ext cx="7522655" cy="3949832"/>
          </a:xfrm>
          <a:prstGeom prst="rect">
            <a:avLst/>
          </a:prstGeom>
        </p:spPr>
      </p:pic>
    </p:spTree>
    <p:extLst>
      <p:ext uri="{BB962C8B-B14F-4D97-AF65-F5344CB8AC3E}">
        <p14:creationId xmlns:p14="http://schemas.microsoft.com/office/powerpoint/2010/main" val="253123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3770-46D5-500E-6020-FC19BA0C0230}"/>
              </a:ext>
            </a:extLst>
          </p:cNvPr>
          <p:cNvSpPr>
            <a:spLocks noGrp="1"/>
          </p:cNvSpPr>
          <p:nvPr>
            <p:ph type="title"/>
          </p:nvPr>
        </p:nvSpPr>
        <p:spPr>
          <a:xfrm>
            <a:off x="904188" y="500062"/>
            <a:ext cx="10515600" cy="1325563"/>
          </a:xfrm>
        </p:spPr>
        <p:txBody>
          <a:bodyPr/>
          <a:lstStyle/>
          <a:p>
            <a:r>
              <a:rPr lang="en-US" dirty="0">
                <a:solidFill>
                  <a:srgbClr val="FF0000"/>
                </a:solidFill>
              </a:rPr>
              <a:t>Salary vs Degree Analysis</a:t>
            </a:r>
            <a:endParaRPr lang="en-IN" dirty="0">
              <a:solidFill>
                <a:srgbClr val="FF0000"/>
              </a:solidFill>
            </a:endParaRPr>
          </a:p>
        </p:txBody>
      </p:sp>
      <p:sp>
        <p:nvSpPr>
          <p:cNvPr id="3" name="Text Placeholder 2">
            <a:extLst>
              <a:ext uri="{FF2B5EF4-FFF2-40B4-BE49-F238E27FC236}">
                <a16:creationId xmlns:a16="http://schemas.microsoft.com/office/drawing/2014/main" id="{3198D517-044D-294A-EC4E-6227CABF02D9}"/>
              </a:ext>
            </a:extLst>
          </p:cNvPr>
          <p:cNvSpPr>
            <a:spLocks noGrp="1"/>
          </p:cNvSpPr>
          <p:nvPr>
            <p:ph type="body" idx="1"/>
          </p:nvPr>
        </p:nvSpPr>
        <p:spPr/>
        <p:txBody>
          <a:bodyPr>
            <a:normAutofit lnSpcReduction="10000"/>
          </a:bodyPr>
          <a:lstStyle/>
          <a:p>
            <a:endParaRPr lang="en-US" b="1" dirty="0"/>
          </a:p>
          <a:p>
            <a:endParaRPr lang="en-IN" b="1" dirty="0"/>
          </a:p>
          <a:p>
            <a:endParaRPr lang="en-IN" b="1" dirty="0"/>
          </a:p>
          <a:p>
            <a:endParaRPr lang="en-IN" b="1" dirty="0"/>
          </a:p>
          <a:p>
            <a:endParaRPr lang="en-IN" b="1" dirty="0"/>
          </a:p>
          <a:p>
            <a:endParaRPr lang="en-IN" b="1" dirty="0"/>
          </a:p>
          <a:p>
            <a:pPr marL="114300" indent="0">
              <a:buNone/>
            </a:pPr>
            <a:endParaRPr lang="en-IN" b="1" dirty="0"/>
          </a:p>
          <a:p>
            <a:pPr marL="114300" indent="0">
              <a:buNone/>
            </a:pPr>
            <a:r>
              <a:rPr lang="en-US" dirty="0"/>
              <a:t>Average salary is highest for BE/</a:t>
            </a:r>
            <a:r>
              <a:rPr lang="en-US" dirty="0" err="1"/>
              <a:t>B.tech</a:t>
            </a:r>
            <a:r>
              <a:rPr lang="en-US" dirty="0"/>
              <a:t> graduates as compared to any other degree graduates.</a:t>
            </a:r>
            <a:endParaRPr lang="en-IN" dirty="0"/>
          </a:p>
        </p:txBody>
      </p:sp>
      <p:pic>
        <p:nvPicPr>
          <p:cNvPr id="5" name="Picture 4">
            <a:extLst>
              <a:ext uri="{FF2B5EF4-FFF2-40B4-BE49-F238E27FC236}">
                <a16:creationId xmlns:a16="http://schemas.microsoft.com/office/drawing/2014/main" id="{9E19E069-75C6-74E6-9797-CC9B6A74423D}"/>
              </a:ext>
            </a:extLst>
          </p:cNvPr>
          <p:cNvPicPr>
            <a:picLocks noChangeAspect="1"/>
          </p:cNvPicPr>
          <p:nvPr/>
        </p:nvPicPr>
        <p:blipFill>
          <a:blip r:embed="rId3"/>
          <a:stretch>
            <a:fillRect/>
          </a:stretch>
        </p:blipFill>
        <p:spPr>
          <a:xfrm>
            <a:off x="2215299" y="1690688"/>
            <a:ext cx="6959448" cy="3465774"/>
          </a:xfrm>
          <a:prstGeom prst="rect">
            <a:avLst/>
          </a:prstGeom>
        </p:spPr>
      </p:pic>
    </p:spTree>
    <p:extLst>
      <p:ext uri="{BB962C8B-B14F-4D97-AF65-F5344CB8AC3E}">
        <p14:creationId xmlns:p14="http://schemas.microsoft.com/office/powerpoint/2010/main" val="278946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A249-38CE-AB41-64C3-B9FC640D07BA}"/>
              </a:ext>
            </a:extLst>
          </p:cNvPr>
          <p:cNvSpPr>
            <a:spLocks noGrp="1"/>
          </p:cNvSpPr>
          <p:nvPr>
            <p:ph type="title" idx="4294967295"/>
          </p:nvPr>
        </p:nvSpPr>
        <p:spPr>
          <a:xfrm>
            <a:off x="0" y="365125"/>
            <a:ext cx="10515600" cy="1325563"/>
          </a:xfrm>
        </p:spPr>
        <p:txBody>
          <a:bodyPr/>
          <a:lstStyle/>
          <a:p>
            <a:r>
              <a:rPr lang="en-US"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10th and 12th percentage by college tier</a:t>
            </a:r>
            <a:br>
              <a:rPr lang="en-US" b="1" i="0" dirty="0">
                <a:solidFill>
                  <a:srgbClr val="FF0000"/>
                </a:solidFill>
                <a:effectLst/>
                <a:latin typeface="system-ui"/>
              </a:rPr>
            </a:br>
            <a:endParaRPr lang="en-IN" dirty="0">
              <a:solidFill>
                <a:srgbClr val="FF0000"/>
              </a:solidFill>
            </a:endParaRPr>
          </a:p>
        </p:txBody>
      </p:sp>
      <p:sp>
        <p:nvSpPr>
          <p:cNvPr id="3" name="Text Placeholder 2">
            <a:extLst>
              <a:ext uri="{FF2B5EF4-FFF2-40B4-BE49-F238E27FC236}">
                <a16:creationId xmlns:a16="http://schemas.microsoft.com/office/drawing/2014/main" id="{9D120A85-79EF-2455-65F2-B4C826F0BA4B}"/>
              </a:ext>
            </a:extLst>
          </p:cNvPr>
          <p:cNvSpPr>
            <a:spLocks noGrp="1"/>
          </p:cNvSpPr>
          <p:nvPr>
            <p:ph type="body" idx="4294967295"/>
          </p:nvPr>
        </p:nvSpPr>
        <p:spPr>
          <a:xfrm>
            <a:off x="0" y="1825625"/>
            <a:ext cx="10515600" cy="4351338"/>
          </a:xfrm>
        </p:spPr>
        <p:txBody>
          <a:bodyPr>
            <a:normAutofit/>
          </a:bodyPr>
          <a:lstStyle/>
          <a:p>
            <a:pPr marL="114300" indent="0">
              <a:buNone/>
            </a:pPr>
            <a:endParaRPr lang="en-US"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indent="-342900">
              <a:buFont typeface="Arial" panose="020B0604020202020204" pitchFamily="34" charset="0"/>
              <a:buChar char="•"/>
            </a:pPr>
            <a:r>
              <a:rPr lang="en-US" sz="2000" dirty="0"/>
              <a:t>According to scatterplot, we can see that 10th and 12th are positively correlated, this is the case of multicollinearity so I have decided to keep only one.</a:t>
            </a:r>
            <a:endParaRPr lang="en-IN" sz="2000" dirty="0"/>
          </a:p>
        </p:txBody>
      </p:sp>
      <p:pic>
        <p:nvPicPr>
          <p:cNvPr id="5" name="Picture 4">
            <a:extLst>
              <a:ext uri="{FF2B5EF4-FFF2-40B4-BE49-F238E27FC236}">
                <a16:creationId xmlns:a16="http://schemas.microsoft.com/office/drawing/2014/main" id="{56B64647-2C17-F1D4-13BD-DDB9F90A487A}"/>
              </a:ext>
            </a:extLst>
          </p:cNvPr>
          <p:cNvPicPr>
            <a:picLocks noChangeAspect="1"/>
          </p:cNvPicPr>
          <p:nvPr/>
        </p:nvPicPr>
        <p:blipFill>
          <a:blip r:embed="rId2"/>
          <a:stretch>
            <a:fillRect/>
          </a:stretch>
        </p:blipFill>
        <p:spPr>
          <a:xfrm>
            <a:off x="1715678" y="1173285"/>
            <a:ext cx="8064911" cy="3408142"/>
          </a:xfrm>
          <a:prstGeom prst="rect">
            <a:avLst/>
          </a:prstGeom>
        </p:spPr>
      </p:pic>
    </p:spTree>
    <p:extLst>
      <p:ext uri="{BB962C8B-B14F-4D97-AF65-F5344CB8AC3E}">
        <p14:creationId xmlns:p14="http://schemas.microsoft.com/office/powerpoint/2010/main" val="319205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79" y="609600"/>
            <a:ext cx="10515599" cy="653143"/>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Research Question 1: </a:t>
            </a:r>
            <a:b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Determine whether fresh graduates earn 2.5-3 lakhs annually as stated in the article.</a:t>
            </a:r>
            <a:b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br>
            <a:endParaRPr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8" name="Google Shape;118;p4"/>
          <p:cNvSpPr txBox="1">
            <a:spLocks noGrp="1"/>
          </p:cNvSpPr>
          <p:nvPr>
            <p:ph type="body" idx="1"/>
          </p:nvPr>
        </p:nvSpPr>
        <p:spPr>
          <a:xfrm>
            <a:off x="1225486" y="1772239"/>
            <a:ext cx="10435471" cy="34219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endParaRPr lang="en-US" sz="30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ct val="100000"/>
              <a:buNone/>
            </a:pPr>
            <a:endParaRPr lang="en-US" sz="30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ct val="100000"/>
              <a:buNone/>
            </a:pPr>
            <a:endParaRPr lang="en-US" sz="30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ct val="100000"/>
              <a:buNone/>
            </a:pPr>
            <a:endParaRPr lang="en-US" sz="30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ct val="100000"/>
              <a:buNone/>
            </a:pPr>
            <a:endParaRPr lang="en-US" sz="30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ct val="100000"/>
              <a:buNone/>
            </a:pPr>
            <a:endParaRPr lang="en-US" sz="30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ct val="100000"/>
              <a:buNone/>
            </a:pPr>
            <a:r>
              <a:rPr lang="en-US" sz="3000" b="1" dirty="0">
                <a:solidFill>
                  <a:srgbClr val="5C3866"/>
                </a:solidFill>
                <a:latin typeface="Calibri" panose="020F0502020204030204" pitchFamily="34" charset="0"/>
                <a:ea typeface="Calibri" panose="020F0502020204030204" pitchFamily="34" charset="0"/>
                <a:cs typeface="Calibri" panose="020F0502020204030204" pitchFamily="34" charset="0"/>
              </a:rPr>
              <a:t>Solution</a:t>
            </a:r>
            <a:r>
              <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We found that the average salary is not within the given range(</a:t>
            </a:r>
            <a:r>
              <a:rPr lang="en-US" b="1" dirty="0" err="1">
                <a:solidFill>
                  <a:schemeClr val="tx1"/>
                </a:solidFill>
                <a:latin typeface="Calibri" panose="020F0502020204030204" pitchFamily="34" charset="0"/>
                <a:ea typeface="Calibri" panose="020F0502020204030204" pitchFamily="34" charset="0"/>
                <a:cs typeface="Calibri" panose="020F0502020204030204" pitchFamily="34" charset="0"/>
              </a:rPr>
              <a:t>i.e</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2.5 lakhs to 3 lakhs)</a:t>
            </a:r>
            <a:endParaRPr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6653EB3-7560-FDE1-7D3A-2C1CEEF387DB}"/>
              </a:ext>
            </a:extLst>
          </p:cNvPr>
          <p:cNvPicPr>
            <a:picLocks noChangeAspect="1"/>
          </p:cNvPicPr>
          <p:nvPr/>
        </p:nvPicPr>
        <p:blipFill>
          <a:blip r:embed="rId3"/>
          <a:stretch>
            <a:fillRect/>
          </a:stretch>
        </p:blipFill>
        <p:spPr>
          <a:xfrm>
            <a:off x="1838228" y="1894788"/>
            <a:ext cx="6627798" cy="207908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79" y="609600"/>
            <a:ext cx="10515599" cy="653143"/>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Research Question 2: </a:t>
            </a:r>
            <a:b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Determine if gender influences the choice of specialization.</a:t>
            </a:r>
            <a:b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br>
            <a:endParaRPr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8" name="Google Shape;118;p4"/>
          <p:cNvSpPr txBox="1">
            <a:spLocks noGrp="1"/>
          </p:cNvSpPr>
          <p:nvPr>
            <p:ph type="body" idx="1"/>
          </p:nvPr>
        </p:nvSpPr>
        <p:spPr>
          <a:xfrm>
            <a:off x="433633" y="1545770"/>
            <a:ext cx="11758367" cy="443082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ct val="100000"/>
              <a:buNone/>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ct val="100000"/>
              <a:buNone/>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ct val="100000"/>
              <a:buNone/>
            </a:pPr>
            <a:endParaRPr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0DD7CE9-5AC2-276D-CCA6-A8AB5C561C47}"/>
              </a:ext>
            </a:extLst>
          </p:cNvPr>
          <p:cNvPicPr>
            <a:picLocks noChangeAspect="1"/>
          </p:cNvPicPr>
          <p:nvPr/>
        </p:nvPicPr>
        <p:blipFill>
          <a:blip r:embed="rId3"/>
          <a:stretch>
            <a:fillRect/>
          </a:stretch>
        </p:blipFill>
        <p:spPr>
          <a:xfrm>
            <a:off x="1414021" y="1715678"/>
            <a:ext cx="8503740" cy="3949831"/>
          </a:xfrm>
          <a:prstGeom prst="rect">
            <a:avLst/>
          </a:prstGeom>
        </p:spPr>
      </p:pic>
    </p:spTree>
    <p:extLst>
      <p:ext uri="{BB962C8B-B14F-4D97-AF65-F5344CB8AC3E}">
        <p14:creationId xmlns:p14="http://schemas.microsoft.com/office/powerpoint/2010/main" val="236918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92E1-2F7C-D5FC-F679-37E3300D8F0C}"/>
              </a:ext>
            </a:extLst>
          </p:cNvPr>
          <p:cNvSpPr>
            <a:spLocks noGrp="1"/>
          </p:cNvSpPr>
          <p:nvPr>
            <p:ph type="title"/>
          </p:nvPr>
        </p:nvSpPr>
        <p:spPr/>
        <p:txBody>
          <a:bodyPr/>
          <a:lstStyle/>
          <a:p>
            <a:r>
              <a:rPr lang="en-US" dirty="0">
                <a:solidFill>
                  <a:srgbClr val="FF0000"/>
                </a:solidFill>
              </a:rPr>
              <a:t>Insights of question 2</a:t>
            </a:r>
            <a:endParaRPr lang="en-IN" dirty="0">
              <a:solidFill>
                <a:srgbClr val="FF0000"/>
              </a:solidFill>
            </a:endParaRPr>
          </a:p>
        </p:txBody>
      </p:sp>
      <p:sp>
        <p:nvSpPr>
          <p:cNvPr id="3" name="Text Placeholder 2">
            <a:extLst>
              <a:ext uri="{FF2B5EF4-FFF2-40B4-BE49-F238E27FC236}">
                <a16:creationId xmlns:a16="http://schemas.microsoft.com/office/drawing/2014/main" id="{6CE2D0DF-3729-A61C-99CE-917F64644BFF}"/>
              </a:ext>
            </a:extLst>
          </p:cNvPr>
          <p:cNvSpPr>
            <a:spLocks noGrp="1"/>
          </p:cNvSpPr>
          <p:nvPr>
            <p:ph type="body" idx="1"/>
          </p:nvPr>
        </p:nvSpPr>
        <p:spPr/>
        <p:txBody>
          <a:bodyPr>
            <a:normAutofit fontScale="92500"/>
          </a:bodyPr>
          <a:lstStyle/>
          <a:p>
            <a:r>
              <a:rPr lang="en-US" dirty="0"/>
              <a:t>The most popular specializations for both males and females are Computer Science and Electronics and Telecommunications (ETRX), which make up more than 60% and 55% of their respective proportions</a:t>
            </a:r>
          </a:p>
          <a:p>
            <a:r>
              <a:rPr lang="en-US" dirty="0"/>
              <a:t>The proportion of females in Aeronautical Engineering, Biomedical Engineering, and Biotechnology is higher than the proportion of males in these fields.</a:t>
            </a:r>
          </a:p>
          <a:p>
            <a:r>
              <a:rPr lang="en-US" dirty="0"/>
              <a:t>The proportion of males in Chemical Engineering, Civil Engineering, and Mechanical Engineering is higher than the proportion of females in these fields.</a:t>
            </a:r>
          </a:p>
          <a:p>
            <a:r>
              <a:rPr lang="en-US" dirty="0"/>
              <a:t>Other specializations have a higher proportion of males than females.</a:t>
            </a:r>
            <a:endParaRPr lang="en-IN" dirty="0"/>
          </a:p>
        </p:txBody>
      </p:sp>
    </p:spTree>
    <p:extLst>
      <p:ext uri="{BB962C8B-B14F-4D97-AF65-F5344CB8AC3E}">
        <p14:creationId xmlns:p14="http://schemas.microsoft.com/office/powerpoint/2010/main" val="52036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80" y="413657"/>
            <a:ext cx="10039192" cy="9301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8" name="Google Shape;118;p4"/>
          <p:cNvSpPr txBox="1">
            <a:spLocks noGrp="1"/>
          </p:cNvSpPr>
          <p:nvPr>
            <p:ph type="body" idx="1"/>
          </p:nvPr>
        </p:nvSpPr>
        <p:spPr>
          <a:xfrm>
            <a:off x="684879" y="1343818"/>
            <a:ext cx="10440321" cy="5100525"/>
          </a:xfrm>
          <a:prstGeom prst="rect">
            <a:avLst/>
          </a:prstGeom>
          <a:no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Average salary is highest for BE/</a:t>
            </a:r>
            <a:r>
              <a:rPr lang="en-US" sz="18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B.tech</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graduates as compared to any other degree graduates</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proportion of females in Aeronautical Engineering, Biomedical Engineering, and Biotechnology is higher than the proportion of males in these fields.</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most popular specializations for both males and females are Computer Science and Electronics and Telecommunications (ETRX), which make up more than 60% and 55% of their respective proportions</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These are the 5 most cities which are popular </a:t>
            </a:r>
            <a:r>
              <a:rPr lang="en-US" sz="1800" dirty="0" err="1">
                <a:latin typeface="Calibri" panose="020F0502020204030204" pitchFamily="34" charset="0"/>
                <a:ea typeface="Calibri" panose="020F0502020204030204" pitchFamily="34" charset="0"/>
                <a:cs typeface="Calibri" panose="020F0502020204030204" pitchFamily="34" charset="0"/>
              </a:rPr>
              <a:t>Banglore,Noida,Hyderabad,Pune,Chennai</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Most </a:t>
            </a:r>
            <a:r>
              <a:rPr lang="en-US" sz="1800" dirty="0">
                <a:latin typeface="Calibri" panose="020F0502020204030204" pitchFamily="34" charset="0"/>
                <a:ea typeface="Calibri" panose="020F0502020204030204" pitchFamily="34" charset="0"/>
                <a:cs typeface="Calibri" panose="020F0502020204030204" pitchFamily="34" charset="0"/>
              </a:rPr>
              <a:t>of people are  software Developer and less people are senior software engineer</a:t>
            </a:r>
            <a:r>
              <a:rPr lang="en-IN" sz="1800" dirty="0">
                <a:latin typeface="Calibri" panose="020F0502020204030204" pitchFamily="34" charset="0"/>
                <a:ea typeface="Calibri" panose="020F0502020204030204" pitchFamily="34" charset="0"/>
                <a:cs typeface="Calibri" panose="020F0502020204030204" pitchFamily="34" charset="0"/>
              </a:rPr>
              <a:t>.</a:t>
            </a:r>
          </a:p>
          <a:p>
            <a:pPr marL="0" indent="0">
              <a:spcBef>
                <a:spcPts val="0"/>
              </a:spcBef>
              <a:buSzPct val="100000"/>
              <a:buNone/>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659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p:nvPr/>
        </p:nvSpPr>
        <p:spPr>
          <a:xfrm>
            <a:off x="737794" y="1299175"/>
            <a:ext cx="10730400" cy="369327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i="0" u="none" strike="noStrike" cap="none" dirty="0" err="1">
                <a:solidFill>
                  <a:schemeClr val="dk1"/>
                </a:solidFill>
                <a:latin typeface="Calibri"/>
                <a:ea typeface="Calibri"/>
                <a:cs typeface="Calibri"/>
                <a:sym typeface="Calibri"/>
              </a:rPr>
              <a:t>Iam</a:t>
            </a:r>
            <a:r>
              <a:rPr lang="en-US" sz="1800" b="1" i="0" u="none" strike="noStrike" cap="none" dirty="0">
                <a:solidFill>
                  <a:schemeClr val="dk1"/>
                </a:solidFill>
                <a:latin typeface="Calibri"/>
                <a:ea typeface="Calibri"/>
                <a:cs typeface="Calibri"/>
                <a:sym typeface="Calibri"/>
              </a:rPr>
              <a:t>  </a:t>
            </a:r>
            <a:r>
              <a:rPr lang="en-US" sz="1800" b="1" i="0" u="none" strike="noStrike" cap="none" dirty="0" err="1">
                <a:solidFill>
                  <a:schemeClr val="dk1"/>
                </a:solidFill>
                <a:latin typeface="Calibri"/>
                <a:ea typeface="Calibri"/>
                <a:cs typeface="Calibri"/>
                <a:sym typeface="Calibri"/>
              </a:rPr>
              <a:t>R.Radhika</a:t>
            </a: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I completed my Masters in Data science in the year 2023.</a:t>
            </a:r>
            <a:endParaRPr lang="en-US"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To acquire more knowledge in </a:t>
            </a:r>
            <a:r>
              <a:rPr lang="en-US" sz="1800" b="1" i="0" u="none" strike="noStrike" cap="none" dirty="0" err="1">
                <a:solidFill>
                  <a:schemeClr val="dk1"/>
                </a:solidFill>
                <a:latin typeface="Calibri"/>
                <a:ea typeface="Calibri"/>
                <a:cs typeface="Calibri"/>
                <a:sym typeface="Calibri"/>
              </a:rPr>
              <a:t>coding,projects</a:t>
            </a:r>
            <a:r>
              <a:rPr lang="en-US" sz="1800" b="1" i="0" u="none" strike="noStrike" cap="none" dirty="0">
                <a:solidFill>
                  <a:schemeClr val="dk1"/>
                </a:solidFill>
                <a:latin typeface="Calibri"/>
                <a:ea typeface="Calibri"/>
                <a:cs typeface="Calibri"/>
                <a:sym typeface="Calibri"/>
              </a:rPr>
              <a:t> I joined in </a:t>
            </a:r>
            <a:r>
              <a:rPr lang="en-US" sz="1800" b="1" i="0" u="none" strike="noStrike" cap="none" dirty="0" err="1">
                <a:solidFill>
                  <a:schemeClr val="dk1"/>
                </a:solidFill>
                <a:latin typeface="Calibri"/>
                <a:ea typeface="Calibri"/>
                <a:cs typeface="Calibri"/>
                <a:sym typeface="Calibri"/>
              </a:rPr>
              <a:t>Innomatics</a:t>
            </a:r>
            <a:endParaRPr lang="en-IN" sz="1800" dirty="0">
              <a:solidFill>
                <a:srgbClr val="5C3866"/>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Calibri"/>
              <a:buChar char="•"/>
            </a:pPr>
            <a:r>
              <a:rPr lang="en-IN" sz="1800" b="1" dirty="0">
                <a:solidFill>
                  <a:srgbClr val="5C3866"/>
                </a:solidFill>
                <a:latin typeface="Calibri"/>
                <a:ea typeface="Calibri"/>
                <a:cs typeface="Calibri"/>
                <a:sym typeface="Calibri"/>
              </a:rPr>
              <a:t>Linked in and </a:t>
            </a:r>
            <a:r>
              <a:rPr lang="en-IN" sz="1800" b="1" dirty="0" err="1">
                <a:solidFill>
                  <a:srgbClr val="5C3866"/>
                </a:solidFill>
                <a:latin typeface="Calibri"/>
                <a:ea typeface="Calibri"/>
                <a:cs typeface="Calibri"/>
                <a:sym typeface="Calibri"/>
              </a:rPr>
              <a:t>Github</a:t>
            </a:r>
            <a:r>
              <a:rPr lang="en-IN" sz="1800" b="1" dirty="0">
                <a:solidFill>
                  <a:srgbClr val="5C3866"/>
                </a:solidFill>
                <a:latin typeface="Calibri"/>
                <a:ea typeface="Calibri"/>
                <a:cs typeface="Calibri"/>
                <a:sym typeface="Calibri"/>
              </a:rPr>
              <a:t> </a:t>
            </a:r>
            <a:r>
              <a:rPr lang="en-IN" sz="1800" b="1" dirty="0" err="1">
                <a:solidFill>
                  <a:srgbClr val="5C3866"/>
                </a:solidFill>
                <a:latin typeface="Calibri"/>
                <a:ea typeface="Calibri"/>
                <a:cs typeface="Calibri"/>
                <a:sym typeface="Calibri"/>
              </a:rPr>
              <a:t>urls</a:t>
            </a:r>
            <a:r>
              <a:rPr lang="en-IN" sz="1800" b="1" dirty="0">
                <a:solidFill>
                  <a:srgbClr val="5C3866"/>
                </a:solidFill>
                <a:latin typeface="Calibri"/>
                <a:ea typeface="Calibri"/>
                <a:cs typeface="Calibri"/>
                <a:sym typeface="Calibri"/>
              </a:rPr>
              <a:t>:</a:t>
            </a:r>
            <a:endParaRPr sz="1800" b="1" dirty="0">
              <a:solidFill>
                <a:srgbClr val="5C3866"/>
              </a:solidFill>
              <a:latin typeface="Calibri"/>
              <a:ea typeface="Calibri"/>
              <a:cs typeface="Calibri"/>
              <a:sym typeface="Calibri"/>
            </a:endParaRPr>
          </a:p>
          <a:p>
            <a:pPr marL="742950" marR="0" lvl="0" indent="-285750" algn="l" rtl="0">
              <a:lnSpc>
                <a:spcPct val="200000"/>
              </a:lnSpc>
              <a:spcBef>
                <a:spcPts val="0"/>
              </a:spcBef>
              <a:spcAft>
                <a:spcPts val="0"/>
              </a:spcAft>
              <a:buFont typeface="Wingdings" panose="05000000000000000000" pitchFamily="2" charset="2"/>
              <a:buChar char="q"/>
            </a:pPr>
            <a:r>
              <a:rPr lang="en-IN" sz="1800" b="1" i="0" u="sng"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https://www.linkedin.com/in/ramachandrapuram-radhika/</a:t>
            </a:r>
            <a:endParaRPr lang="en-IN" sz="1800" b="1" u="sng" dirty="0">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endParaRPr>
          </a:p>
          <a:p>
            <a:pPr marL="742950" marR="0" lvl="0" indent="-285750" algn="l" rtl="0">
              <a:lnSpc>
                <a:spcPct val="200000"/>
              </a:lnSpc>
              <a:spcBef>
                <a:spcPts val="0"/>
              </a:spcBef>
              <a:spcAft>
                <a:spcPts val="0"/>
              </a:spcAft>
              <a:buFont typeface="Wingdings" panose="05000000000000000000" pitchFamily="2" charset="2"/>
              <a:buChar char="q"/>
            </a:pPr>
            <a:r>
              <a:rPr lang="en-IN" sz="1800" b="1" u="sng" dirty="0">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rPr>
              <a:t>https://github.com/</a:t>
            </a:r>
            <a:r>
              <a:rPr lang="en-IN" sz="1800" b="1" i="0" u="sng"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ramachandrapuram-radhika</a:t>
            </a:r>
            <a:r>
              <a:rPr lang="en-IN" sz="1800" b="1" u="sng" dirty="0">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rPr>
              <a:t>/</a:t>
            </a:r>
            <a:endParaRPr lang="en-IN" sz="1800" b="1"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sz="1800" b="1" dirty="0">
              <a:solidFill>
                <a:schemeClr val="dk1"/>
              </a:solidFill>
              <a:latin typeface="Calibri"/>
              <a:ea typeface="Calibri"/>
              <a:cs typeface="Calibri"/>
              <a:sym typeface="Calibri"/>
            </a:endParaRPr>
          </a:p>
        </p:txBody>
      </p:sp>
      <p:sp>
        <p:nvSpPr>
          <p:cNvPr id="106" name="Google Shape;106;p3"/>
          <p:cNvSpPr txBox="1"/>
          <p:nvPr/>
        </p:nvSpPr>
        <p:spPr>
          <a:xfrm>
            <a:off x="737794" y="444834"/>
            <a:ext cx="7344747"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Lato Black"/>
              </a:rPr>
              <a:t>About me</a:t>
            </a:r>
            <a:endParaRPr sz="1800" b="0"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4" name="Diagram 3">
            <a:extLst>
              <a:ext uri="{FF2B5EF4-FFF2-40B4-BE49-F238E27FC236}">
                <a16:creationId xmlns:a16="http://schemas.microsoft.com/office/drawing/2014/main" id="{1E8E824C-A14C-4E9C-D270-A7F181948E54}"/>
              </a:ext>
            </a:extLst>
          </p:cNvPr>
          <p:cNvGraphicFramePr/>
          <p:nvPr>
            <p:extLst>
              <p:ext uri="{D42A27DB-BD31-4B8C-83A1-F6EECF244321}">
                <p14:modId xmlns:p14="http://schemas.microsoft.com/office/powerpoint/2010/main" val="1339226453"/>
              </p:ext>
            </p:extLst>
          </p:nvPr>
        </p:nvGraphicFramePr>
        <p:xfrm>
          <a:off x="1164770" y="4822371"/>
          <a:ext cx="1426029" cy="1251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24" name="Google Shape;124;p5"/>
          <p:cNvSpPr txBox="1"/>
          <p:nvPr/>
        </p:nvSpPr>
        <p:spPr>
          <a:xfrm>
            <a:off x="1259841" y="2677889"/>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THANK YOU</a:t>
            </a:r>
            <a:endParaRPr sz="1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672753" y="435408"/>
            <a:ext cx="60996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Calibri" panose="020F0502020204030204" pitchFamily="34" charset="0"/>
                <a:ea typeface="Calibri" panose="020F0502020204030204" pitchFamily="34" charset="0"/>
                <a:cs typeface="Calibri" panose="020F0502020204030204" pitchFamily="34" charset="0"/>
                <a:sym typeface="Lato Black"/>
              </a:rPr>
              <a:t>OBJECTIVE OF THE PROBLEM</a:t>
            </a:r>
            <a:endParaRPr sz="1800" b="0"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This exploratory data analysis of “AMCAT DATASET” focuses on understanding various factors that might influence the level of salaries indicated in the dataset. We consider education and experience, gender, specialization, and job roles and observe how they are related in order to understand a factor that influences higher or lower levels of salaries. The critical steps which indicate the analysis involved creating a mental image of the data, establishing trends and patterns, testing many hypotheses post observations to finally build insightful results which could be used as guidelines for any decision making process that could further calibrate salary prediction models.</a:t>
            </a: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dirty="0">
                <a:solidFill>
                  <a:srgbClr val="FF0000"/>
                </a:solidFill>
                <a:latin typeface="Calibri"/>
                <a:ea typeface="Calibri"/>
                <a:cs typeface="Calibri"/>
                <a:sym typeface="Calibri"/>
              </a:rPr>
              <a:t>SUMMARY OF THE DATASET</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There are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38 columns </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in dataset that are used to find the individual impacts on salary.</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Out of 38 columns, there are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29 numerical columns</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 and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9 categorical columns</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With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3998 Datapoints</a:t>
            </a:r>
            <a:r>
              <a:rPr lang="en-IN" sz="1800" b="1" i="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that make our analysis to the optimal insights with all the necessary information.</a:t>
            </a:r>
          </a:p>
        </p:txBody>
      </p:sp>
    </p:spTree>
    <p:extLst>
      <p:ext uri="{BB962C8B-B14F-4D97-AF65-F5344CB8AC3E}">
        <p14:creationId xmlns:p14="http://schemas.microsoft.com/office/powerpoint/2010/main" val="249186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DATA CHECKS TO PERFORM</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Check missing values, duplicated values and various different columns.</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Check the datatypes and also look at the unique number of columns.</a:t>
            </a:r>
          </a:p>
          <a:p>
            <a:pPr marL="285750" lvl="0" indent="-285750" algn="l" rtl="0">
              <a:spcBef>
                <a:spcPts val="0"/>
              </a:spcBef>
              <a:spcAft>
                <a:spcPts val="0"/>
              </a:spcAft>
              <a:buFont typeface="Arial" panose="020B0604020202020204" pitchFamily="34" charset="0"/>
              <a:buChar char="•"/>
            </a:pPr>
            <a:endParaRPr lang="en-IN" sz="1800" b="1" i="0" dirty="0">
              <a:solidFill>
                <a:srgbClr val="5C3866"/>
              </a:solidFill>
              <a:effectLst/>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Check statistics of data set</a:t>
            </a:r>
          </a:p>
          <a:p>
            <a:pPr marL="285750" lvl="0" indent="-285750" algn="l" rtl="0">
              <a:spcBef>
                <a:spcPts val="0"/>
              </a:spcBef>
              <a:spcAft>
                <a:spcPts val="0"/>
              </a:spcAft>
              <a:buFont typeface="Arial" panose="020B0604020202020204" pitchFamily="34" charset="0"/>
              <a:buChar char="•"/>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Check various categories present in the different categorical column.</a:t>
            </a:r>
          </a:p>
          <a:p>
            <a:pPr marL="285750" lvl="0" indent="-285750" algn="l" rtl="0">
              <a:spcBef>
                <a:spcPts val="0"/>
              </a:spcBef>
              <a:spcAft>
                <a:spcPts val="0"/>
              </a:spcAft>
              <a:buFont typeface="Arial" panose="020B0604020202020204" pitchFamily="34" charset="0"/>
              <a:buChar char="•"/>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Drop unnecessary columns</a:t>
            </a:r>
          </a:p>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112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dirty="0">
                <a:solidFill>
                  <a:srgbClr val="FF0000"/>
                </a:solidFill>
                <a:latin typeface="Calibri"/>
                <a:ea typeface="Calibri"/>
                <a:cs typeface="Calibri"/>
                <a:sym typeface="Calibri"/>
              </a:rPr>
              <a:t>        Salary vs Degree</a:t>
            </a:r>
            <a:r>
              <a:rPr lang="en-IN" sz="3200" b="1" i="0" u="none" strike="noStrike" cap="none" dirty="0">
                <a:solidFill>
                  <a:srgbClr val="FF0000"/>
                </a:solidFill>
                <a:latin typeface="Calibri"/>
                <a:ea typeface="Calibri"/>
                <a:cs typeface="Calibri"/>
                <a:sym typeface="Calibri"/>
              </a:rPr>
              <a:t>   </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901467" y="5135601"/>
            <a:ext cx="8400658" cy="861774"/>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Average salary is highest for BE/</a:t>
            </a:r>
            <a:r>
              <a:rPr lang="en-US" sz="1800" b="1" i="0" dirty="0" err="1">
                <a:solidFill>
                  <a:srgbClr val="5C3866"/>
                </a:solidFill>
                <a:effectLst/>
                <a:latin typeface="Calibri" panose="020F0502020204030204" pitchFamily="34" charset="0"/>
                <a:ea typeface="Calibri" panose="020F0502020204030204" pitchFamily="34" charset="0"/>
                <a:cs typeface="Calibri" panose="020F0502020204030204" pitchFamily="34" charset="0"/>
              </a:rPr>
              <a:t>B.tech</a:t>
            </a: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 graduates as compared to any other degree graduates.</a:t>
            </a:r>
          </a:p>
          <a:p>
            <a:endParaRPr lang="en-IN" dirty="0">
              <a:solidFill>
                <a:srgbClr val="5C3866"/>
              </a:solidFill>
            </a:endParaRPr>
          </a:p>
        </p:txBody>
      </p:sp>
      <p:pic>
        <p:nvPicPr>
          <p:cNvPr id="5" name="Picture 4">
            <a:extLst>
              <a:ext uri="{FF2B5EF4-FFF2-40B4-BE49-F238E27FC236}">
                <a16:creationId xmlns:a16="http://schemas.microsoft.com/office/drawing/2014/main" id="{9E22BD38-A963-CB89-C65A-923BA852B329}"/>
              </a:ext>
            </a:extLst>
          </p:cNvPr>
          <p:cNvPicPr>
            <a:picLocks noChangeAspect="1"/>
          </p:cNvPicPr>
          <p:nvPr/>
        </p:nvPicPr>
        <p:blipFill>
          <a:blip r:embed="rId3"/>
          <a:stretch>
            <a:fillRect/>
          </a:stretch>
        </p:blipFill>
        <p:spPr>
          <a:xfrm>
            <a:off x="1076218" y="1010186"/>
            <a:ext cx="7437765" cy="3871295"/>
          </a:xfrm>
          <a:prstGeom prst="rect">
            <a:avLst/>
          </a:prstGeom>
        </p:spPr>
      </p:pic>
    </p:spTree>
    <p:extLst>
      <p:ext uri="{BB962C8B-B14F-4D97-AF65-F5344CB8AC3E}">
        <p14:creationId xmlns:p14="http://schemas.microsoft.com/office/powerpoint/2010/main" val="28024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Gender Distribution</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325B250E-1E45-B1AC-3A82-DB9EDD09EA9C}"/>
              </a:ext>
            </a:extLst>
          </p:cNvPr>
          <p:cNvPicPr>
            <a:picLocks noChangeAspect="1"/>
          </p:cNvPicPr>
          <p:nvPr/>
        </p:nvPicPr>
        <p:blipFill>
          <a:blip r:embed="rId3"/>
          <a:stretch>
            <a:fillRect/>
          </a:stretch>
        </p:blipFill>
        <p:spPr>
          <a:xfrm>
            <a:off x="951404" y="1348736"/>
            <a:ext cx="5303531" cy="4160528"/>
          </a:xfrm>
          <a:prstGeom prst="rect">
            <a:avLst/>
          </a:prstGeom>
        </p:spPr>
      </p:pic>
      <p:sp>
        <p:nvSpPr>
          <p:cNvPr id="9" name="TextBox 8">
            <a:extLst>
              <a:ext uri="{FF2B5EF4-FFF2-40B4-BE49-F238E27FC236}">
                <a16:creationId xmlns:a16="http://schemas.microsoft.com/office/drawing/2014/main" id="{285EE65A-080E-549B-ABB9-030730092F6B}"/>
              </a:ext>
            </a:extLst>
          </p:cNvPr>
          <p:cNvSpPr txBox="1"/>
          <p:nvPr/>
        </p:nvSpPr>
        <p:spPr>
          <a:xfrm>
            <a:off x="6803571" y="2275114"/>
            <a:ext cx="4561115" cy="861774"/>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There are more number of males compared to females.</a:t>
            </a:r>
          </a:p>
          <a:p>
            <a:endParaRPr lang="en-IN" dirty="0"/>
          </a:p>
        </p:txBody>
      </p:sp>
    </p:spTree>
    <p:extLst>
      <p:ext uri="{BB962C8B-B14F-4D97-AF65-F5344CB8AC3E}">
        <p14:creationId xmlns:p14="http://schemas.microsoft.com/office/powerpoint/2010/main" val="149434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E25A-4E15-51A8-BC9A-F65140DAC086}"/>
              </a:ext>
            </a:extLst>
          </p:cNvPr>
          <p:cNvSpPr>
            <a:spLocks noGrp="1"/>
          </p:cNvSpPr>
          <p:nvPr>
            <p:ph type="title" idx="4294967295"/>
          </p:nvPr>
        </p:nvSpPr>
        <p:spPr>
          <a:xfrm>
            <a:off x="0" y="365125"/>
            <a:ext cx="10515600" cy="1325563"/>
          </a:xfrm>
        </p:spPr>
        <p:txBody>
          <a:bodyPr/>
          <a:lstStyle/>
          <a:p>
            <a:r>
              <a:rPr lang="en-US" dirty="0">
                <a:solidFill>
                  <a:srgbClr val="FF0000"/>
                </a:solidFill>
              </a:rPr>
              <a:t>Distribution of 10board</a:t>
            </a:r>
            <a:endParaRPr lang="en-IN" dirty="0">
              <a:solidFill>
                <a:srgbClr val="FF0000"/>
              </a:solidFill>
            </a:endParaRPr>
          </a:p>
        </p:txBody>
      </p:sp>
      <p:sp>
        <p:nvSpPr>
          <p:cNvPr id="3" name="Text Placeholder 2">
            <a:extLst>
              <a:ext uri="{FF2B5EF4-FFF2-40B4-BE49-F238E27FC236}">
                <a16:creationId xmlns:a16="http://schemas.microsoft.com/office/drawing/2014/main" id="{BAE5867C-37A9-AD08-8F26-735B0B041372}"/>
              </a:ext>
            </a:extLst>
          </p:cNvPr>
          <p:cNvSpPr>
            <a:spLocks noGrp="1"/>
          </p:cNvSpPr>
          <p:nvPr>
            <p:ph type="body" idx="4294967295"/>
          </p:nvPr>
        </p:nvSpPr>
        <p:spPr>
          <a:xfrm>
            <a:off x="0" y="1825625"/>
            <a:ext cx="10515600" cy="4351338"/>
          </a:xfrm>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r>
              <a:rPr lang="en-US" dirty="0"/>
              <a:t>Most of the people are from </a:t>
            </a:r>
            <a:r>
              <a:rPr lang="en-US" dirty="0" err="1"/>
              <a:t>cbse</a:t>
            </a:r>
            <a:endParaRPr lang="en-US" dirty="0"/>
          </a:p>
          <a:p>
            <a:r>
              <a:rPr lang="en-US" dirty="0"/>
              <a:t>compare to </a:t>
            </a:r>
            <a:r>
              <a:rPr lang="en-US" dirty="0" err="1"/>
              <a:t>cbse</a:t>
            </a:r>
            <a:r>
              <a:rPr lang="en-US" dirty="0"/>
              <a:t> ,less people are from </a:t>
            </a:r>
            <a:r>
              <a:rPr lang="en-US" dirty="0" err="1"/>
              <a:t>ssc</a:t>
            </a:r>
            <a:r>
              <a:rPr lang="en-US" dirty="0"/>
              <a:t> </a:t>
            </a:r>
            <a:endParaRPr lang="en-IN" dirty="0"/>
          </a:p>
        </p:txBody>
      </p:sp>
      <p:pic>
        <p:nvPicPr>
          <p:cNvPr id="5" name="Picture 4">
            <a:extLst>
              <a:ext uri="{FF2B5EF4-FFF2-40B4-BE49-F238E27FC236}">
                <a16:creationId xmlns:a16="http://schemas.microsoft.com/office/drawing/2014/main" id="{493461CF-97CE-0AA7-1DED-65213B3ECE76}"/>
              </a:ext>
            </a:extLst>
          </p:cNvPr>
          <p:cNvPicPr>
            <a:picLocks noChangeAspect="1"/>
          </p:cNvPicPr>
          <p:nvPr/>
        </p:nvPicPr>
        <p:blipFill>
          <a:blip r:embed="rId2"/>
          <a:stretch>
            <a:fillRect/>
          </a:stretch>
        </p:blipFill>
        <p:spPr>
          <a:xfrm>
            <a:off x="2121031" y="1825625"/>
            <a:ext cx="6386908" cy="3217715"/>
          </a:xfrm>
          <a:prstGeom prst="rect">
            <a:avLst/>
          </a:prstGeom>
        </p:spPr>
      </p:pic>
    </p:spTree>
    <p:extLst>
      <p:ext uri="{BB962C8B-B14F-4D97-AF65-F5344CB8AC3E}">
        <p14:creationId xmlns:p14="http://schemas.microsoft.com/office/powerpoint/2010/main" val="241850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7FFD-835E-FB7D-7830-4A9ED2D069E2}"/>
              </a:ext>
            </a:extLst>
          </p:cNvPr>
          <p:cNvSpPr>
            <a:spLocks noGrp="1"/>
          </p:cNvSpPr>
          <p:nvPr>
            <p:ph type="title" idx="4294967295"/>
          </p:nvPr>
        </p:nvSpPr>
        <p:spPr>
          <a:xfrm>
            <a:off x="0" y="365125"/>
            <a:ext cx="10515600" cy="1325563"/>
          </a:xfrm>
        </p:spPr>
        <p:txBody>
          <a:bodyPr/>
          <a:lstStyle/>
          <a:p>
            <a:r>
              <a:rPr lang="en-US" dirty="0">
                <a:solidFill>
                  <a:srgbClr val="FF0000"/>
                </a:solidFill>
              </a:rPr>
              <a:t>Designation Distribution</a:t>
            </a:r>
            <a:endParaRPr lang="en-IN" dirty="0">
              <a:solidFill>
                <a:srgbClr val="FF0000"/>
              </a:solidFill>
            </a:endParaRPr>
          </a:p>
        </p:txBody>
      </p:sp>
      <p:sp>
        <p:nvSpPr>
          <p:cNvPr id="3" name="Text Placeholder 2">
            <a:extLst>
              <a:ext uri="{FF2B5EF4-FFF2-40B4-BE49-F238E27FC236}">
                <a16:creationId xmlns:a16="http://schemas.microsoft.com/office/drawing/2014/main" id="{962586C1-4905-7DA0-7BA8-81B68F117BE4}"/>
              </a:ext>
            </a:extLst>
          </p:cNvPr>
          <p:cNvSpPr>
            <a:spLocks noGrp="1"/>
          </p:cNvSpPr>
          <p:nvPr>
            <p:ph type="body" idx="4294967295"/>
          </p:nvPr>
        </p:nvSpPr>
        <p:spPr>
          <a:xfrm>
            <a:off x="0" y="1825625"/>
            <a:ext cx="10515600" cy="4351338"/>
          </a:xfrm>
        </p:spPr>
        <p:txBody>
          <a:bodyPr/>
          <a:lstStyle/>
          <a:p>
            <a:endParaRPr lang="en-US" dirty="0"/>
          </a:p>
          <a:p>
            <a:endParaRPr lang="en-IN" dirty="0"/>
          </a:p>
          <a:p>
            <a:endParaRPr lang="en-IN" dirty="0"/>
          </a:p>
          <a:p>
            <a:endParaRPr lang="en-IN" dirty="0"/>
          </a:p>
          <a:p>
            <a:endParaRPr lang="en-IN" dirty="0"/>
          </a:p>
          <a:p>
            <a:endParaRPr lang="en-IN" dirty="0"/>
          </a:p>
          <a:p>
            <a:r>
              <a:rPr lang="en-US" dirty="0"/>
              <a:t>Most of people are  software Developer</a:t>
            </a:r>
          </a:p>
          <a:p>
            <a:r>
              <a:rPr lang="en-US" dirty="0"/>
              <a:t>less people are senior software engineer</a:t>
            </a:r>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3ED64848-3140-7AD2-F4B5-6840BC3134C4}"/>
              </a:ext>
            </a:extLst>
          </p:cNvPr>
          <p:cNvPicPr>
            <a:picLocks noChangeAspect="1"/>
          </p:cNvPicPr>
          <p:nvPr/>
        </p:nvPicPr>
        <p:blipFill>
          <a:blip r:embed="rId2"/>
          <a:stretch>
            <a:fillRect/>
          </a:stretch>
        </p:blipFill>
        <p:spPr>
          <a:xfrm>
            <a:off x="1970203" y="1373714"/>
            <a:ext cx="7027289" cy="3509371"/>
          </a:xfrm>
          <a:prstGeom prst="rect">
            <a:avLst/>
          </a:prstGeom>
        </p:spPr>
      </p:pic>
    </p:spTree>
    <p:extLst>
      <p:ext uri="{BB962C8B-B14F-4D97-AF65-F5344CB8AC3E}">
        <p14:creationId xmlns:p14="http://schemas.microsoft.com/office/powerpoint/2010/main" val="6307901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761</Words>
  <Application>Microsoft Office PowerPoint</Application>
  <PresentationFormat>Widescreen</PresentationFormat>
  <Paragraphs>130</Paragraphs>
  <Slides>20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system-ui</vt:lpstr>
      <vt:lpstr>Wingdings</vt:lpstr>
      <vt:lpstr>Arial</vt:lpstr>
      <vt:lpstr>Lato Black</vt:lpstr>
      <vt:lpstr>Roboto</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Distribution of 10board</vt:lpstr>
      <vt:lpstr>Designation Distribution</vt:lpstr>
      <vt:lpstr>Jobcity Distribution</vt:lpstr>
      <vt:lpstr>          Salary vs Degree</vt:lpstr>
      <vt:lpstr>Salary vs collegeGPA</vt:lpstr>
      <vt:lpstr>PowerPoint Presentation</vt:lpstr>
      <vt:lpstr>Salary vs Degree Analysis</vt:lpstr>
      <vt:lpstr>10th and 12th percentage by college tier </vt:lpstr>
      <vt:lpstr>Research Question 1:  Determine whether fresh graduates earn 2.5-3 lakhs annually as stated in the article. </vt:lpstr>
      <vt:lpstr>Research Question 2:  Determine if gender influences the choice of specialization. </vt:lpstr>
      <vt:lpstr>Insights of question 2</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Prabhakar Aillapuram</cp:lastModifiedBy>
  <cp:revision>14</cp:revision>
  <dcterms:created xsi:type="dcterms:W3CDTF">2021-02-16T05:19:01Z</dcterms:created>
  <dcterms:modified xsi:type="dcterms:W3CDTF">2024-10-04T09:57:45Z</dcterms:modified>
</cp:coreProperties>
</file>