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9" r:id="rId3"/>
    <p:sldId id="262" r:id="rId4"/>
    <p:sldId id="263" r:id="rId5"/>
    <p:sldId id="264" r:id="rId6"/>
    <p:sldId id="266" r:id="rId7"/>
    <p:sldId id="267" r:id="rId8"/>
    <p:sldId id="268" r:id="rId9"/>
    <p:sldId id="261" r:id="rId10"/>
    <p:sldId id="269" r:id="rId11"/>
    <p:sldId id="270" r:id="rId12"/>
    <p:sldId id="27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984" y="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JDBC Connection Configuration</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148320DD-C42C-4270-B168-CCE37E92FCA1}" type="presOf" srcId="{52EB5FD4-61C2-4A8D-9B56-85BB83CE629F}" destId="{3EEFB9CA-6A90-40C4-B80D-8EA329A072B8}"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CA52EE6B-6DE2-44DA-B848-BB306C11B53A}" type="presOf" srcId="{DF67A009-D1D4-4B15-BA73-4D3580426CD4}" destId="{D6CB940E-257B-431A-BA6F-C19E93996BB1}" srcOrd="0" destOrd="1" presId="urn:microsoft.com/office/officeart/2005/8/layout/vList2"/>
    <dgm:cxn modelId="{695C04FD-E6FC-4BDB-A613-FD8BBB186C04}" type="presOf" srcId="{5BA2118B-1A71-48FC-B1CC-4DF86C6E19AC}" destId="{D6CB940E-257B-431A-BA6F-C19E93996BB1}"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09E84481-B243-4165-8C7B-F9F38E8F8A7A}" type="presOf" srcId="{0C90F2DF-9FAF-4BFF-846A-C9296969BC4B}" destId="{6257CF2E-6194-4FA6-8162-8FCECF575928}" srcOrd="0" destOrd="0" presId="urn:microsoft.com/office/officeart/2005/8/layout/vList2"/>
    <dgm:cxn modelId="{85A0E52E-F530-4640-83B9-9B6791CFA8C9}" type="presParOf" srcId="{6257CF2E-6194-4FA6-8162-8FCECF575928}" destId="{3EEFB9CA-6A90-40C4-B80D-8EA329A072B8}" srcOrd="0" destOrd="0" presId="urn:microsoft.com/office/officeart/2005/8/layout/vList2"/>
    <dgm:cxn modelId="{45B28F22-4CF8-4DED-B0B6-828303D436B3}"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JDBC Connection Configuration</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139519" custLinFactY="-55684" custLinFactNeighborY="-100000">
        <dgm:presLayoutVars>
          <dgm:chMax val="0"/>
          <dgm:bulletEnabled val="1"/>
        </dgm:presLayoutVars>
      </dgm:prSet>
      <dgm:spPr/>
      <dgm:t>
        <a:bodyPr/>
        <a:lstStyle/>
        <a:p>
          <a:endParaRPr lang="en-IN"/>
        </a:p>
      </dgm:t>
    </dgm:pt>
  </dgm:ptLst>
  <dgm:cxnLst>
    <dgm:cxn modelId="{50E968DF-7D6A-432B-82AE-0A44CF7A8E62}" type="presOf" srcId="{52EB5FD4-61C2-4A8D-9B56-85BB83CE629F}" destId="{3EEFB9CA-6A90-40C4-B80D-8EA329A072B8}"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4F427DE0-EBF4-4836-8F19-5459507B7870}" type="presOf" srcId="{0C90F2DF-9FAF-4BFF-846A-C9296969BC4B}" destId="{6257CF2E-6194-4FA6-8162-8FCECF575928}" srcOrd="0" destOrd="0" presId="urn:microsoft.com/office/officeart/2005/8/layout/vList2"/>
    <dgm:cxn modelId="{1F7096C0-48BA-4BD6-8E18-A90B2B932C1B}" type="presParOf" srcId="{6257CF2E-6194-4FA6-8162-8FCECF575928}" destId="{3EEFB9CA-6A90-40C4-B80D-8EA329A072B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JDBC Connection Configuration</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BD4AE7D1-9E67-4FA0-8DFF-06B005B55D25}" type="presOf" srcId="{5BA2118B-1A71-48FC-B1CC-4DF86C6E19AC}" destId="{D6CB940E-257B-431A-BA6F-C19E93996BB1}"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00FC9B89-132F-4BFD-B43F-7911A724185E}" type="presOf" srcId="{DF67A009-D1D4-4B15-BA73-4D3580426CD4}" destId="{D6CB940E-257B-431A-BA6F-C19E93996BB1}" srcOrd="0" destOrd="1"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F9E9B28F-9766-47F1-9D6A-1E45D8156E12}" type="presOf" srcId="{0C90F2DF-9FAF-4BFF-846A-C9296969BC4B}" destId="{6257CF2E-6194-4FA6-8162-8FCECF575928}" srcOrd="0" destOrd="0" presId="urn:microsoft.com/office/officeart/2005/8/layout/vList2"/>
    <dgm:cxn modelId="{E0646C4E-1175-4F44-B813-B80B35579D0E}" type="presOf" srcId="{52EB5FD4-61C2-4A8D-9B56-85BB83CE629F}" destId="{3EEFB9CA-6A90-40C4-B80D-8EA329A072B8}"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F31E6A14-B9EA-410A-A6A4-CECD46829913}" type="presParOf" srcId="{6257CF2E-6194-4FA6-8162-8FCECF575928}" destId="{3EEFB9CA-6A90-40C4-B80D-8EA329A072B8}" srcOrd="0" destOrd="0" presId="urn:microsoft.com/office/officeart/2005/8/layout/vList2"/>
    <dgm:cxn modelId="{DE329AF4-A4B6-40FF-9CBA-5133E12AF680}"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JDBC Connection Configuration</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7EE8EDC6-8B72-4728-9729-189D52447BD8}" type="presOf" srcId="{DF67A009-D1D4-4B15-BA73-4D3580426CD4}" destId="{D6CB940E-257B-431A-BA6F-C19E93996BB1}" srcOrd="0" destOrd="1"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E9C258DA-3FF4-498C-A973-DE30F3B18859}" type="presOf" srcId="{52EB5FD4-61C2-4A8D-9B56-85BB83CE629F}" destId="{3EEFB9CA-6A90-40C4-B80D-8EA329A072B8}" srcOrd="0" destOrd="0" presId="urn:microsoft.com/office/officeart/2005/8/layout/vList2"/>
    <dgm:cxn modelId="{03468C1A-F10F-45A2-9F3C-A37CA6DD3A88}" type="presOf" srcId="{5BA2118B-1A71-48FC-B1CC-4DF86C6E19AC}" destId="{D6CB940E-257B-431A-BA6F-C19E93996BB1}"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7BF3549E-A815-4B51-9131-0495ED02EBD3}" type="presOf" srcId="{0C90F2DF-9FAF-4BFF-846A-C9296969BC4B}" destId="{6257CF2E-6194-4FA6-8162-8FCECF575928}"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53EDF3BF-9678-4D73-AAF6-74DAE9C5E705}" type="presParOf" srcId="{6257CF2E-6194-4FA6-8162-8FCECF575928}" destId="{3EEFB9CA-6A90-40C4-B80D-8EA329A072B8}" srcOrd="0" destOrd="0" presId="urn:microsoft.com/office/officeart/2005/8/layout/vList2"/>
    <dgm:cxn modelId="{098B8E98-B6D9-410F-A62D-3B71854C41A5}"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JDBC Connection Configuration</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772400" cy="489233"/>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JDBC Connection Configuration</a:t>
          </a:r>
          <a:endParaRPr lang="en-IN" sz="3200" kern="1200" dirty="0">
            <a:solidFill>
              <a:schemeClr val="bg1"/>
            </a:solidFill>
          </a:endParaRPr>
        </a:p>
      </dsp:txBody>
      <dsp:txXfrm>
        <a:off x="23882" y="23882"/>
        <a:ext cx="7724636" cy="4414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JDBC Connection Configuration</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JDBC Connection Configuration</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909926-0900-433E-A870-C686595F5982}" type="datetimeFigureOut">
              <a:rPr lang="en-US" smtClean="0"/>
              <a:t>9/2/2015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9D22A3-8285-4101-BF62-3EE673011260}" type="slidenum">
              <a:rPr lang="en-IN" smtClean="0"/>
              <a:t>‹#›</a:t>
            </a:fld>
            <a:endParaRPr lang="en-IN"/>
          </a:p>
        </p:txBody>
      </p:sp>
    </p:spTree>
    <p:extLst>
      <p:ext uri="{BB962C8B-B14F-4D97-AF65-F5344CB8AC3E}">
        <p14:creationId xmlns:p14="http://schemas.microsoft.com/office/powerpoint/2010/main" val="832335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A0C22C-F259-4AA9-94CB-FF89ADBD7C53}" type="datetimeFigureOut">
              <a:rPr lang="en-US" smtClean="0"/>
              <a:pPr/>
              <a:t>9/2/2015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A0C22C-F259-4AA9-94CB-FF89ADBD7C53}" type="datetimeFigureOut">
              <a:rPr lang="en-US" smtClean="0"/>
              <a:pPr/>
              <a:t>9/2/2015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A0C22C-F259-4AA9-94CB-FF89ADBD7C53}" type="datetimeFigureOut">
              <a:rPr lang="en-US" smtClean="0"/>
              <a:pPr/>
              <a:t>9/2/2015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A0C22C-F259-4AA9-94CB-FF89ADBD7C53}" type="datetimeFigureOut">
              <a:rPr lang="en-US" smtClean="0"/>
              <a:pPr/>
              <a:t>9/2/2015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A0C22C-F259-4AA9-94CB-FF89ADBD7C53}" type="datetimeFigureOut">
              <a:rPr lang="en-US" smtClean="0"/>
              <a:pPr/>
              <a:t>9/2/2015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A0C22C-F259-4AA9-94CB-FF89ADBD7C53}" type="datetimeFigureOut">
              <a:rPr lang="en-US" smtClean="0"/>
              <a:pPr/>
              <a:t>9/2/2015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A0C22C-F259-4AA9-94CB-FF89ADBD7C53}" type="datetimeFigureOut">
              <a:rPr lang="en-US" smtClean="0"/>
              <a:pPr/>
              <a:t>9/2/2015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A0C22C-F259-4AA9-94CB-FF89ADBD7C53}" type="datetimeFigureOut">
              <a:rPr lang="en-US" smtClean="0"/>
              <a:pPr/>
              <a:t>9/2/2015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A0C22C-F259-4AA9-94CB-FF89ADBD7C53}" type="datetimeFigureOut">
              <a:rPr lang="en-US" smtClean="0"/>
              <a:pPr/>
              <a:t>9/2/2015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0C22C-F259-4AA9-94CB-FF89ADBD7C53}" type="datetimeFigureOut">
              <a:rPr lang="en-US" smtClean="0"/>
              <a:pPr/>
              <a:t>9/2/2015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0C22C-F259-4AA9-94CB-FF89ADBD7C53}" type="datetimeFigureOut">
              <a:rPr lang="en-US" smtClean="0"/>
              <a:pPr/>
              <a:t>9/2/2015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A0C22C-F259-4AA9-94CB-FF89ADBD7C53}" type="datetimeFigureOut">
              <a:rPr lang="en-US" smtClean="0"/>
              <a:pPr/>
              <a:t>9/2/2015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E16CCB-075B-4305-A080-219BD79F561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0.png"/><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1.png"/><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pe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9.png"/><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838200"/>
            <a:ext cx="8382000" cy="5334000"/>
          </a:xfrm>
        </p:spPr>
        <p:txBody>
          <a:bodyPr>
            <a:normAutofit/>
          </a:bodyPr>
          <a:lstStyle/>
          <a:p>
            <a:pPr marL="457200" indent="-457200" algn="l">
              <a:buFont typeface="Wingdings" pitchFamily="2" charset="2"/>
              <a:buChar char="Ø"/>
            </a:pPr>
            <a:endParaRPr lang="en-US" sz="2400" dirty="0" smtClean="0">
              <a:solidFill>
                <a:schemeClr val="tx1"/>
              </a:solidFill>
            </a:endParaRPr>
          </a:p>
          <a:p>
            <a:pPr marL="457200" indent="-457200" algn="l">
              <a:buFont typeface="Wingdings" pitchFamily="2" charset="2"/>
              <a:buChar char="Ø"/>
            </a:pPr>
            <a:endParaRPr lang="en-US" sz="2400" dirty="0" smtClean="0">
              <a:solidFill>
                <a:schemeClr val="tx1"/>
              </a:solidFill>
            </a:endParaRPr>
          </a:p>
          <a:p>
            <a:pPr algn="just"/>
            <a:r>
              <a:rPr lang="en-US" sz="2800" dirty="0" smtClean="0">
                <a:solidFill>
                  <a:schemeClr val="tx1"/>
                </a:solidFill>
              </a:rPr>
              <a:t>JDBC Request </a:t>
            </a:r>
            <a:r>
              <a:rPr lang="en-US" sz="2800" dirty="0">
                <a:solidFill>
                  <a:schemeClr val="tx1"/>
                </a:solidFill>
              </a:rPr>
              <a:t>sampler lets you execute Database Performance Testing. It sends a JDBC Request (an SQL query) to a database.</a:t>
            </a:r>
          </a:p>
          <a:p>
            <a:pPr marL="914400" lvl="1" indent="-457200" algn="l">
              <a:buFont typeface="Courier New" pitchFamily="49" charset="0"/>
              <a:buChar char="o"/>
            </a:pPr>
            <a:endParaRPr lang="en-US" sz="2000" dirty="0" smtClean="0"/>
          </a:p>
          <a:p>
            <a:pPr marL="914400" lvl="1" indent="-457200" algn="l">
              <a:buFont typeface="Courier New" pitchFamily="49" charset="0"/>
              <a:buChar char="o"/>
            </a:pPr>
            <a:endParaRPr lang="en-US" sz="2000" dirty="0"/>
          </a:p>
          <a:p>
            <a:pPr lvl="1" algn="l"/>
            <a:endParaRPr lang="en-US" sz="2000" dirty="0" smtClean="0"/>
          </a:p>
          <a:p>
            <a:pPr marL="914400" lvl="1" indent="-457200" algn="l">
              <a:buFont typeface="Courier New" pitchFamily="49" charset="0"/>
              <a:buChar char="o"/>
            </a:pPr>
            <a:endParaRPr lang="en-US" sz="2000" dirty="0"/>
          </a:p>
          <a:p>
            <a:pPr marL="457200" indent="-457200"/>
            <a:endParaRPr lang="en-US" sz="2400" dirty="0" smtClean="0">
              <a:solidFill>
                <a:schemeClr val="tx1"/>
              </a:solidFill>
            </a:endParaRPr>
          </a:p>
          <a:p>
            <a:pPr marL="457200" indent="-457200"/>
            <a:r>
              <a:rPr lang="en-US" sz="2400" dirty="0" smtClean="0">
                <a:solidFill>
                  <a:schemeClr val="tx1"/>
                </a:solidFill>
              </a:rPr>
              <a:t>Prepared </a:t>
            </a:r>
            <a:r>
              <a:rPr lang="en-US" sz="2400" dirty="0">
                <a:solidFill>
                  <a:schemeClr val="tx1"/>
                </a:solidFill>
              </a:rPr>
              <a:t>By: </a:t>
            </a:r>
            <a:r>
              <a:rPr lang="en-US" sz="2400" dirty="0" smtClean="0">
                <a:solidFill>
                  <a:schemeClr val="tx1"/>
                </a:solidFill>
              </a:rPr>
              <a:t>Mounika Sarikonda</a:t>
            </a:r>
            <a:endParaRPr lang="en-US" sz="2400" dirty="0"/>
          </a:p>
        </p:txBody>
      </p:sp>
      <p:sp>
        <p:nvSpPr>
          <p:cNvPr id="5"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algn="ctr"/>
            <a:r>
              <a:rPr lang="en-US" sz="3200" b="1" dirty="0"/>
              <a:t>JDBC</a:t>
            </a:r>
            <a:r>
              <a:rPr lang="en-US" sz="2400" b="1" dirty="0"/>
              <a:t> </a:t>
            </a:r>
            <a:r>
              <a:rPr lang="en-US" sz="3200" b="1" dirty="0" smtClean="0"/>
              <a:t>Request</a:t>
            </a:r>
            <a:endParaRPr lang="en-US" sz="3200" b="1" dirty="0"/>
          </a:p>
          <a:p>
            <a:pPr algn="ctr"/>
            <a:endParaRPr lang="en-US" sz="3200" dirty="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879" y="3276600"/>
            <a:ext cx="556260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algn="ctr"/>
            <a:r>
              <a:rPr lang="en-US" sz="3200" b="1" dirty="0"/>
              <a:t>JDBC</a:t>
            </a:r>
            <a:r>
              <a:rPr lang="en-US" sz="2400" b="1" dirty="0"/>
              <a:t> </a:t>
            </a:r>
            <a:r>
              <a:rPr lang="en-US" sz="3200" b="1" dirty="0"/>
              <a:t>Request</a:t>
            </a:r>
          </a:p>
          <a:p>
            <a:endParaRPr lang="en-US" sz="4000" dirty="0">
              <a:solidFill>
                <a:prstClr val="black"/>
              </a:solidFill>
            </a:endParaRPr>
          </a:p>
        </p:txBody>
      </p:sp>
      <p:graphicFrame>
        <p:nvGraphicFramePr>
          <p:cNvPr id="6" name="Diagram 5"/>
          <p:cNvGraphicFramePr/>
          <p:nvPr>
            <p:extLst>
              <p:ext uri="{D42A27DB-BD31-4B8C-83A1-F6EECF244321}">
                <p14:modId xmlns:p14="http://schemas.microsoft.com/office/powerpoint/2010/main" val="3430791041"/>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2"/>
          <p:cNvSpPr txBox="1">
            <a:spLocks/>
          </p:cNvSpPr>
          <p:nvPr/>
        </p:nvSpPr>
        <p:spPr>
          <a:xfrm>
            <a:off x="533400" y="2057400"/>
            <a:ext cx="8077200" cy="457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dirty="0">
                <a:solidFill>
                  <a:schemeClr val="tx1"/>
                </a:solidFill>
              </a:rPr>
              <a:t>Give a name to listener and run the test</a:t>
            </a:r>
            <a:r>
              <a:rPr lang="en-US" sz="2400" dirty="0" smtClean="0">
                <a:solidFill>
                  <a:schemeClr val="tx1"/>
                </a:solidFill>
              </a:rPr>
              <a:t>.</a:t>
            </a:r>
          </a:p>
          <a:p>
            <a:pPr algn="l"/>
            <a:endParaRPr lang="en-US" sz="2400" dirty="0" smtClean="0">
              <a:solidFill>
                <a:schemeClr val="tx1"/>
              </a:solidFill>
            </a:endParaRPr>
          </a:p>
        </p:txBody>
      </p:sp>
      <p:pic>
        <p:nvPicPr>
          <p:cNvPr id="1024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83030" y="2556511"/>
            <a:ext cx="6454140" cy="4107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8691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algn="ctr"/>
            <a:r>
              <a:rPr lang="en-US" sz="3200" b="1" dirty="0"/>
              <a:t>JDBC</a:t>
            </a:r>
            <a:r>
              <a:rPr lang="en-US" sz="2400" b="1" dirty="0"/>
              <a:t> </a:t>
            </a:r>
            <a:r>
              <a:rPr lang="en-US" sz="3200" b="1" dirty="0"/>
              <a:t>Request</a:t>
            </a:r>
          </a:p>
          <a:p>
            <a:endParaRPr lang="en-US" sz="4000" dirty="0">
              <a:solidFill>
                <a:prstClr val="black"/>
              </a:solidFill>
            </a:endParaRPr>
          </a:p>
        </p:txBody>
      </p:sp>
      <p:graphicFrame>
        <p:nvGraphicFramePr>
          <p:cNvPr id="6" name="Diagram 5"/>
          <p:cNvGraphicFramePr/>
          <p:nvPr>
            <p:extLst>
              <p:ext uri="{D42A27DB-BD31-4B8C-83A1-F6EECF244321}">
                <p14:modId xmlns:p14="http://schemas.microsoft.com/office/powerpoint/2010/main" val="3655969528"/>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914400" y="2133600"/>
            <a:ext cx="7239000" cy="5078313"/>
          </a:xfrm>
          <a:prstGeom prst="rect">
            <a:avLst/>
          </a:prstGeom>
          <a:noFill/>
        </p:spPr>
        <p:txBody>
          <a:bodyPr wrap="square" rtlCol="0">
            <a:spAutoFit/>
          </a:bodyPr>
          <a:lstStyle/>
          <a:p>
            <a:r>
              <a:rPr lang="en-US" sz="2000" b="1" dirty="0" smtClean="0"/>
              <a:t>Step6: </a:t>
            </a:r>
            <a:r>
              <a:rPr lang="en-US" sz="2000" dirty="0"/>
              <a:t>Just hit the start button (green arrow head) from the menu bar. In the View Results in Table page, the result will be displayed. It will contain timestamp, response time, response size in bytes etc</a:t>
            </a:r>
            <a:r>
              <a:rPr lang="en-US" sz="2000" dirty="0" smtClean="0"/>
              <a:t>.</a:t>
            </a:r>
          </a:p>
          <a:p>
            <a:endParaRPr lang="en-US" sz="2400" b="1" dirty="0" smtClean="0"/>
          </a:p>
          <a:p>
            <a:endParaRPr lang="en-US" sz="2400" b="1" dirty="0"/>
          </a:p>
          <a:p>
            <a:endParaRPr lang="en-US" sz="2400" b="1" dirty="0" smtClean="0"/>
          </a:p>
          <a:p>
            <a:endParaRPr lang="en-US" sz="2400" b="1" dirty="0"/>
          </a:p>
          <a:p>
            <a:endParaRPr lang="en-US" sz="2400" b="1" dirty="0" smtClean="0"/>
          </a:p>
          <a:p>
            <a:endParaRPr lang="en-US" sz="2400" b="1" dirty="0"/>
          </a:p>
          <a:p>
            <a:endParaRPr lang="en-US" sz="2400" b="1" dirty="0" smtClean="0"/>
          </a:p>
          <a:p>
            <a:endParaRPr lang="en-US" sz="2400" b="1" dirty="0"/>
          </a:p>
          <a:p>
            <a:endParaRPr lang="en-US" sz="2400" b="1" dirty="0" smtClean="0"/>
          </a:p>
          <a:p>
            <a:endParaRPr lang="en-US" sz="2400" b="1" dirty="0"/>
          </a:p>
          <a:p>
            <a:endParaRPr lang="en-US" sz="2400" b="1" dirty="0"/>
          </a:p>
        </p:txBody>
      </p:sp>
      <p:pic>
        <p:nvPicPr>
          <p:cNvPr id="1126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4218" y="3363209"/>
            <a:ext cx="7795565" cy="3123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79127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6">
                    <a:lumMod val="75000"/>
                  </a:schemeClr>
                </a:solidFill>
              </a:rPr>
              <a:t>Thank You</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752600"/>
            <a:ext cx="6553200" cy="4623192"/>
          </a:xfrm>
        </p:spPr>
      </p:pic>
    </p:spTree>
    <p:extLst>
      <p:ext uri="{BB962C8B-B14F-4D97-AF65-F5344CB8AC3E}">
        <p14:creationId xmlns:p14="http://schemas.microsoft.com/office/powerpoint/2010/main" val="2972489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8700" y="1981200"/>
            <a:ext cx="6934200" cy="4724400"/>
          </a:xfrm>
        </p:spPr>
        <p:txBody>
          <a:bodyPr>
            <a:normAutofit/>
          </a:bodyPr>
          <a:lstStyle/>
          <a:p>
            <a:pPr algn="l"/>
            <a:r>
              <a:rPr lang="en-US" sz="2400" b="1" dirty="0" smtClean="0">
                <a:solidFill>
                  <a:schemeClr val="tx1"/>
                </a:solidFill>
              </a:rPr>
              <a:t>Step1:</a:t>
            </a:r>
            <a:r>
              <a:rPr lang="en-US" sz="2400" dirty="0" smtClean="0">
                <a:solidFill>
                  <a:schemeClr val="tx1"/>
                </a:solidFill>
              </a:rPr>
              <a:t>Right </a:t>
            </a:r>
            <a:r>
              <a:rPr lang="en-US" sz="2400" dirty="0">
                <a:solidFill>
                  <a:schemeClr val="tx1"/>
                </a:solidFill>
              </a:rPr>
              <a:t>click on Test Plan in left-hand side pane. And add a thread group. In the right-hand side pane, set a name for thread-group (eg. JDBC Test). </a:t>
            </a: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algn="ctr"/>
            <a:r>
              <a:rPr lang="en-US" sz="3200" b="1" dirty="0"/>
              <a:t>JDBC</a:t>
            </a:r>
            <a:r>
              <a:rPr lang="en-US" sz="2400" b="1" dirty="0"/>
              <a:t> </a:t>
            </a:r>
            <a:r>
              <a:rPr lang="en-US" sz="3200" b="1" dirty="0"/>
              <a:t>Request</a:t>
            </a:r>
          </a:p>
          <a:p>
            <a:endParaRPr lang="en-US" sz="4000" dirty="0"/>
          </a:p>
        </p:txBody>
      </p:sp>
      <p:graphicFrame>
        <p:nvGraphicFramePr>
          <p:cNvPr id="6" name="Diagram 5"/>
          <p:cNvGraphicFramePr/>
          <p:nvPr>
            <p:extLst>
              <p:ext uri="{D42A27DB-BD31-4B8C-83A1-F6EECF244321}">
                <p14:modId xmlns:p14="http://schemas.microsoft.com/office/powerpoint/2010/main" val="1650759344"/>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9" name="Picture 3" descr="C:\Users\mounika.s\Desktop\pro-xp\jdbc1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800" y="3276600"/>
            <a:ext cx="5797464" cy="3352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fade">
                                      <p:cBhvr>
                                        <p:cTn id="7" dur="1000"/>
                                        <p:tgtEl>
                                          <p:spTgt spid="4099"/>
                                        </p:tgtEl>
                                      </p:cBhvr>
                                    </p:animEffect>
                                    <p:anim calcmode="lin" valueType="num">
                                      <p:cBhvr>
                                        <p:cTn id="8" dur="1000" fill="hold"/>
                                        <p:tgtEl>
                                          <p:spTgt spid="4099"/>
                                        </p:tgtEl>
                                        <p:attrNameLst>
                                          <p:attrName>ppt_x</p:attrName>
                                        </p:attrNameLst>
                                      </p:cBhvr>
                                      <p:tavLst>
                                        <p:tav tm="0">
                                          <p:val>
                                            <p:strVal val="#ppt_x"/>
                                          </p:val>
                                        </p:tav>
                                        <p:tav tm="100000">
                                          <p:val>
                                            <p:strVal val="#ppt_x"/>
                                          </p:val>
                                        </p:tav>
                                      </p:tavLst>
                                    </p:anim>
                                    <p:anim calcmode="lin" valueType="num">
                                      <p:cBhvr>
                                        <p:cTn id="9" dur="1000" fill="hold"/>
                                        <p:tgtEl>
                                          <p:spTgt spid="40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8700" y="1143000"/>
            <a:ext cx="7429500" cy="4876800"/>
          </a:xfrm>
        </p:spPr>
        <p:txBody>
          <a:bodyPr>
            <a:normAutofit/>
          </a:bodyPr>
          <a:lstStyle/>
          <a:p>
            <a:pPr algn="l"/>
            <a:endParaRPr lang="en-US" sz="2600" dirty="0" smtClean="0">
              <a:solidFill>
                <a:schemeClr val="tx1"/>
              </a:solidFill>
            </a:endParaRPr>
          </a:p>
          <a:p>
            <a:pPr algn="l"/>
            <a:r>
              <a:rPr lang="en-US" sz="2600" dirty="0" smtClean="0">
                <a:solidFill>
                  <a:schemeClr val="tx1"/>
                </a:solidFill>
              </a:rPr>
              <a:t>Change the Thread Group name as shown in below figure.</a:t>
            </a:r>
            <a:endParaRPr lang="en-US" sz="2600" dirty="0">
              <a:solidFill>
                <a:schemeClr val="tx1"/>
              </a:solidFill>
            </a:endParaRP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algn="ctr"/>
            <a:r>
              <a:rPr lang="en-US" sz="3200" b="1" dirty="0"/>
              <a:t>JDBC</a:t>
            </a:r>
            <a:r>
              <a:rPr lang="en-US" sz="2400" b="1" dirty="0"/>
              <a:t> </a:t>
            </a:r>
            <a:r>
              <a:rPr lang="en-US" sz="3200" b="1" dirty="0"/>
              <a:t>Request</a:t>
            </a:r>
          </a:p>
          <a:p>
            <a:endParaRPr lang="en-US" sz="4000" dirty="0"/>
          </a:p>
        </p:txBody>
      </p:sp>
      <p:pic>
        <p:nvPicPr>
          <p:cNvPr id="5124" name="Picture 4" descr="C:\Users\mounika.s\Desktop\jdb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510" y="2590800"/>
            <a:ext cx="7459980" cy="3771900"/>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744536"/>
            <a:ext cx="7546975" cy="89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4588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990600"/>
            <a:ext cx="7696200" cy="5029200"/>
          </a:xfrm>
        </p:spPr>
        <p:txBody>
          <a:bodyPr>
            <a:normAutofit/>
          </a:bodyPr>
          <a:lstStyle/>
          <a:p>
            <a:pPr lvl="0" algn="l"/>
            <a:endParaRPr lang="en-US" sz="2600" b="1" dirty="0" smtClean="0">
              <a:solidFill>
                <a:schemeClr val="tx1"/>
              </a:solidFill>
            </a:endParaRPr>
          </a:p>
          <a:p>
            <a:pPr lvl="0" algn="l"/>
            <a:endParaRPr lang="en-US" sz="2600" b="1" dirty="0" smtClean="0">
              <a:solidFill>
                <a:schemeClr val="tx1"/>
              </a:solidFill>
            </a:endParaRPr>
          </a:p>
          <a:p>
            <a:pPr lvl="0" algn="l"/>
            <a:r>
              <a:rPr lang="en-US" sz="2600" b="1" dirty="0" smtClean="0">
                <a:solidFill>
                  <a:schemeClr val="tx1"/>
                </a:solidFill>
              </a:rPr>
              <a:t>Step2:</a:t>
            </a:r>
            <a:r>
              <a:rPr lang="en-US" sz="2400" dirty="0" smtClean="0">
                <a:solidFill>
                  <a:schemeClr val="tx1"/>
                </a:solidFill>
              </a:rPr>
              <a:t>Now</a:t>
            </a:r>
            <a:r>
              <a:rPr lang="en-US" sz="2400" dirty="0">
                <a:solidFill>
                  <a:schemeClr val="tx1"/>
                </a:solidFill>
              </a:rPr>
              <a:t>, right-click on the thread-group created above, and add Sampler JDBC </a:t>
            </a:r>
            <a:r>
              <a:rPr lang="en-US" sz="2400" dirty="0" smtClean="0">
                <a:solidFill>
                  <a:schemeClr val="tx1"/>
                </a:solidFill>
              </a:rPr>
              <a:t>Request.</a:t>
            </a:r>
          </a:p>
          <a:p>
            <a:pPr lvl="0" algn="l"/>
            <a:endParaRPr lang="en-US" sz="2400" dirty="0" smtClean="0">
              <a:solidFill>
                <a:schemeClr val="tx1"/>
              </a:solidFill>
            </a:endParaRPr>
          </a:p>
          <a:p>
            <a:pPr lvl="0" algn="l"/>
            <a:endParaRPr lang="en-US" sz="2400" b="1" dirty="0">
              <a:solidFill>
                <a:schemeClr val="tx1"/>
              </a:solidFill>
            </a:endParaRP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algn="ctr"/>
            <a:r>
              <a:rPr lang="en-US" sz="3200" b="1" dirty="0"/>
              <a:t>JDBC</a:t>
            </a:r>
            <a:r>
              <a:rPr lang="en-US" sz="2400" b="1" dirty="0"/>
              <a:t> </a:t>
            </a:r>
            <a:r>
              <a:rPr lang="en-US" sz="3200" b="1" dirty="0"/>
              <a:t>Request</a:t>
            </a:r>
          </a:p>
          <a:p>
            <a:endParaRPr lang="en-US" sz="4000" dirty="0"/>
          </a:p>
        </p:txBody>
      </p:sp>
      <p:pic>
        <p:nvPicPr>
          <p:cNvPr id="6146" name="Picture 2" descr="C:\Users\mounika.s\Desktop\jdbc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049" y="2743200"/>
            <a:ext cx="7932351" cy="3918204"/>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901" y="914400"/>
            <a:ext cx="7546975" cy="89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2870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algn="ctr"/>
            <a:r>
              <a:rPr lang="en-US" sz="3200" b="1" dirty="0"/>
              <a:t>JDBC</a:t>
            </a:r>
            <a:r>
              <a:rPr lang="en-US" sz="2400" b="1" dirty="0"/>
              <a:t> </a:t>
            </a:r>
            <a:r>
              <a:rPr lang="en-US" sz="3200" b="1" dirty="0" smtClean="0"/>
              <a:t>Request</a:t>
            </a:r>
          </a:p>
        </p:txBody>
      </p:sp>
      <p:sp>
        <p:nvSpPr>
          <p:cNvPr id="7" name="Rectangle 6"/>
          <p:cNvSpPr/>
          <p:nvPr/>
        </p:nvSpPr>
        <p:spPr>
          <a:xfrm>
            <a:off x="1066800" y="1066800"/>
            <a:ext cx="7391400" cy="2677656"/>
          </a:xfrm>
          <a:prstGeom prst="rect">
            <a:avLst/>
          </a:prstGeom>
        </p:spPr>
        <p:txBody>
          <a:bodyPr wrap="square">
            <a:spAutoFit/>
          </a:bodyPr>
          <a:lstStyle/>
          <a:p>
            <a:endParaRPr lang="en-US" sz="2400" dirty="0" smtClean="0"/>
          </a:p>
          <a:p>
            <a:endParaRPr lang="en-US" sz="2400" dirty="0"/>
          </a:p>
          <a:p>
            <a:r>
              <a:rPr lang="en-US" sz="2400" dirty="0" smtClean="0"/>
              <a:t>In </a:t>
            </a:r>
            <a:r>
              <a:rPr lang="en-US" sz="2400" dirty="0"/>
              <a:t>the pool name field, put myPool (we will reuse the pool name when defining JDBC Config Defaults</a:t>
            </a:r>
            <a:r>
              <a:rPr lang="en-US" sz="2400" dirty="0" smtClean="0"/>
              <a:t>).</a:t>
            </a:r>
          </a:p>
          <a:p>
            <a:endParaRPr lang="en-US" sz="2400" dirty="0"/>
          </a:p>
          <a:p>
            <a:endParaRPr lang="en-US" sz="2400" dirty="0" smtClean="0"/>
          </a:p>
          <a:p>
            <a:endParaRPr lang="en-US" sz="2400" dirty="0"/>
          </a:p>
        </p:txBody>
      </p:sp>
      <p:pic>
        <p:nvPicPr>
          <p:cNvPr id="7173" name="Picture 5" descr="C:\Users\mounika.s\Desktop\jdbc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2093" y="2649855"/>
            <a:ext cx="6139815" cy="4131945"/>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653086" y="664880"/>
            <a:ext cx="7543800" cy="987931"/>
            <a:chOff x="43486" y="43486"/>
            <a:chExt cx="7543800" cy="987931"/>
          </a:xfrm>
        </p:grpSpPr>
        <p:sp>
          <p:nvSpPr>
            <p:cNvPr id="13" name="Rounded Rectangle 12"/>
            <p:cNvSpPr/>
            <p:nvPr/>
          </p:nvSpPr>
          <p:spPr>
            <a:xfrm>
              <a:off x="43486" y="140606"/>
              <a:ext cx="7543800" cy="890811"/>
            </a:xfrm>
            <a:prstGeom prst="roundRect">
              <a:avLst/>
            </a:prstGeom>
            <a:solidFill>
              <a:schemeClr val="accent6"/>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ounded Rectangle 4"/>
            <p:cNvSpPr/>
            <p:nvPr/>
          </p:nvSpPr>
          <p:spPr>
            <a:xfrm>
              <a:off x="43486" y="43486"/>
              <a:ext cx="7456828" cy="8038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JDBC Connection Configuration</a:t>
              </a:r>
              <a:endParaRPr lang="en-IN" sz="3200" kern="1200" dirty="0">
                <a:solidFill>
                  <a:schemeClr val="bg1"/>
                </a:solidFill>
              </a:endParaRPr>
            </a:p>
          </p:txBody>
        </p:sp>
      </p:grpSp>
    </p:spTree>
    <p:extLst>
      <p:ext uri="{BB962C8B-B14F-4D97-AF65-F5344CB8AC3E}">
        <p14:creationId xmlns:p14="http://schemas.microsoft.com/office/powerpoint/2010/main" val="20265604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8700" y="1066800"/>
            <a:ext cx="6934200" cy="4191000"/>
          </a:xfrm>
        </p:spPr>
        <p:txBody>
          <a:bodyPr>
            <a:noAutofit/>
          </a:bodyPr>
          <a:lstStyle/>
          <a:p>
            <a:pPr lvl="0" algn="l"/>
            <a:endParaRPr lang="en-US" sz="2400" b="1" dirty="0" smtClean="0">
              <a:solidFill>
                <a:schemeClr val="tx1"/>
              </a:solidFill>
            </a:endParaRPr>
          </a:p>
          <a:p>
            <a:pPr lvl="0" algn="l"/>
            <a:r>
              <a:rPr lang="en-US" sz="2400" b="1" dirty="0" smtClean="0">
                <a:solidFill>
                  <a:schemeClr val="tx1"/>
                </a:solidFill>
              </a:rPr>
              <a:t>Step3:</a:t>
            </a:r>
            <a:r>
              <a:rPr lang="en-US" sz="2000" dirty="0" smtClean="0">
                <a:solidFill>
                  <a:schemeClr val="tx1"/>
                </a:solidFill>
              </a:rPr>
              <a:t>Now </a:t>
            </a:r>
            <a:r>
              <a:rPr lang="en-US" sz="2000" dirty="0">
                <a:solidFill>
                  <a:schemeClr val="tx1"/>
                </a:solidFill>
              </a:rPr>
              <a:t>let's configure the database url, driver etc. </a:t>
            </a:r>
            <a:r>
              <a:rPr lang="en-US" sz="2000" dirty="0" smtClean="0">
                <a:solidFill>
                  <a:schemeClr val="tx1"/>
                </a:solidFill>
              </a:rPr>
              <a:t>Right-click </a:t>
            </a:r>
            <a:r>
              <a:rPr lang="en-US" sz="2000" dirty="0">
                <a:solidFill>
                  <a:schemeClr val="tx1"/>
                </a:solidFill>
              </a:rPr>
              <a:t>of "Test Plan" in left-hand side pane and add Config Element JDBC Request Defaults. </a:t>
            </a:r>
            <a:endParaRPr lang="en-US" sz="2000" b="1" dirty="0">
              <a:solidFill>
                <a:schemeClr val="tx1"/>
              </a:solidFill>
            </a:endParaRP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algn="ctr"/>
            <a:r>
              <a:rPr lang="en-US" sz="3200" b="1" dirty="0"/>
              <a:t>JDBC</a:t>
            </a:r>
            <a:r>
              <a:rPr lang="en-US" sz="2400" b="1" dirty="0"/>
              <a:t> </a:t>
            </a:r>
            <a:r>
              <a:rPr lang="en-US" sz="3200" b="1" dirty="0"/>
              <a:t>Request</a:t>
            </a:r>
          </a:p>
          <a:p>
            <a:endParaRPr lang="en-US" sz="4000" dirty="0"/>
          </a:p>
        </p:txBody>
      </p:sp>
      <p:pic>
        <p:nvPicPr>
          <p:cNvPr id="8194" name="Picture 2" descr="C:\Users\mounika.s\Desktop\jdbc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2875" y="2930236"/>
            <a:ext cx="6316663" cy="3394364"/>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685800"/>
            <a:ext cx="7546975" cy="89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4884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algn="ctr"/>
            <a:r>
              <a:rPr lang="en-US" sz="3200" b="1" dirty="0"/>
              <a:t>JDBC</a:t>
            </a:r>
            <a:r>
              <a:rPr lang="en-US" sz="2400" b="1" dirty="0"/>
              <a:t> </a:t>
            </a:r>
            <a:r>
              <a:rPr lang="en-US" sz="3200" b="1" dirty="0"/>
              <a:t>Request</a:t>
            </a:r>
          </a:p>
          <a:p>
            <a:endParaRPr lang="en-US" sz="4000" dirty="0">
              <a:solidFill>
                <a:prstClr val="black"/>
              </a:solidFill>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072" y="2514600"/>
            <a:ext cx="5957454"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57200" y="457110"/>
            <a:ext cx="7696200" cy="2185214"/>
          </a:xfrm>
          <a:prstGeom prst="rect">
            <a:avLst/>
          </a:prstGeom>
        </p:spPr>
        <p:txBody>
          <a:bodyPr wrap="square">
            <a:spAutoFit/>
          </a:bodyPr>
          <a:lstStyle/>
          <a:p>
            <a:pPr lvl="0"/>
            <a:endParaRPr lang="en-US" dirty="0" smtClean="0"/>
          </a:p>
          <a:p>
            <a:pPr lvl="0"/>
            <a:endParaRPr lang="en-US" dirty="0"/>
          </a:p>
          <a:p>
            <a:pPr lvl="0"/>
            <a:endParaRPr lang="en-US" sz="2000" dirty="0" smtClean="0"/>
          </a:p>
          <a:p>
            <a:pPr lvl="0"/>
            <a:endParaRPr lang="en-US" sz="2000" dirty="0"/>
          </a:p>
          <a:p>
            <a:pPr lvl="0"/>
            <a:r>
              <a:rPr lang="en-US" sz="2000" dirty="0" smtClean="0"/>
              <a:t>In </a:t>
            </a:r>
            <a:r>
              <a:rPr lang="en-US" sz="2000" dirty="0"/>
              <a:t>this jdbc config element, add the pool name (same name myPool used above )db url driver name, username and password as shown in the image.</a:t>
            </a: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973" y="661796"/>
            <a:ext cx="7546975" cy="89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74657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algn="ctr"/>
            <a:r>
              <a:rPr lang="en-US" sz="3200" b="1" dirty="0"/>
              <a:t>JDBC</a:t>
            </a:r>
            <a:r>
              <a:rPr lang="en-US" sz="2400" b="1" dirty="0"/>
              <a:t> </a:t>
            </a:r>
            <a:r>
              <a:rPr lang="en-US" sz="3200" b="1" dirty="0"/>
              <a:t>Request</a:t>
            </a:r>
          </a:p>
          <a:p>
            <a:endParaRPr lang="en-US" sz="4000" dirty="0">
              <a:solidFill>
                <a:prstClr val="black"/>
              </a:solidFill>
            </a:endParaRPr>
          </a:p>
        </p:txBody>
      </p:sp>
      <p:sp>
        <p:nvSpPr>
          <p:cNvPr id="3" name="TextBox 2"/>
          <p:cNvSpPr txBox="1"/>
          <p:nvPr/>
        </p:nvSpPr>
        <p:spPr>
          <a:xfrm>
            <a:off x="1066800" y="2286000"/>
            <a:ext cx="7315200" cy="3908762"/>
          </a:xfrm>
          <a:prstGeom prst="rect">
            <a:avLst/>
          </a:prstGeom>
          <a:solidFill>
            <a:schemeClr val="bg1"/>
          </a:solidFill>
        </p:spPr>
        <p:txBody>
          <a:bodyPr wrap="square" rtlCol="0">
            <a:spAutoFit/>
          </a:bodyPr>
          <a:lstStyle/>
          <a:p>
            <a:r>
              <a:rPr lang="en-US" sz="2800" b="1" dirty="0" smtClean="0"/>
              <a:t>Step4</a:t>
            </a:r>
            <a:r>
              <a:rPr lang="en-US" sz="2800" dirty="0" smtClean="0"/>
              <a:t>: Since </a:t>
            </a:r>
            <a:r>
              <a:rPr lang="en-US" sz="2800" dirty="0"/>
              <a:t>JMeter will execute queries using JDBC, we need to provide the database specific driver class to JMeter's classpath $JMETER_HOME/lib. You will need to restart JMeter after adding this jar file for the classpath to get reloaded.</a:t>
            </a:r>
          </a:p>
          <a:p>
            <a:endParaRPr lang="en-US" sz="2000" dirty="0" smtClean="0"/>
          </a:p>
          <a:p>
            <a:endParaRPr lang="en-US" sz="2000" dirty="0" smtClean="0"/>
          </a:p>
          <a:p>
            <a:endParaRPr lang="en-US" sz="2000" dirty="0"/>
          </a:p>
          <a:p>
            <a:endParaRPr lang="en-US" sz="2000" dirty="0"/>
          </a:p>
        </p:txBody>
      </p:sp>
      <p:grpSp>
        <p:nvGrpSpPr>
          <p:cNvPr id="7" name="Group 6"/>
          <p:cNvGrpSpPr/>
          <p:nvPr/>
        </p:nvGrpSpPr>
        <p:grpSpPr>
          <a:xfrm>
            <a:off x="924586" y="876822"/>
            <a:ext cx="7772400" cy="489233"/>
            <a:chOff x="0" y="0"/>
            <a:chExt cx="7772400" cy="489233"/>
          </a:xfrm>
        </p:grpSpPr>
        <p:sp>
          <p:nvSpPr>
            <p:cNvPr id="8" name="Rounded Rectangle 7"/>
            <p:cNvSpPr/>
            <p:nvPr/>
          </p:nvSpPr>
          <p:spPr>
            <a:xfrm>
              <a:off x="0" y="0"/>
              <a:ext cx="7772400" cy="489233"/>
            </a:xfrm>
            <a:prstGeom prst="roundRect">
              <a:avLst/>
            </a:prstGeom>
            <a:solidFill>
              <a:schemeClr val="accent6"/>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Rounded Rectangle 4"/>
            <p:cNvSpPr/>
            <p:nvPr/>
          </p:nvSpPr>
          <p:spPr>
            <a:xfrm>
              <a:off x="23882" y="23882"/>
              <a:ext cx="7724636" cy="4414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JDBC Connection Configuration</a:t>
              </a:r>
              <a:endParaRPr lang="en-IN" sz="3200" kern="1200" dirty="0">
                <a:solidFill>
                  <a:schemeClr val="bg1"/>
                </a:solidFill>
              </a:endParaRPr>
            </a:p>
          </p:txBody>
        </p:sp>
      </p:grpSp>
    </p:spTree>
    <p:extLst>
      <p:ext uri="{BB962C8B-B14F-4D97-AF65-F5344CB8AC3E}">
        <p14:creationId xmlns:p14="http://schemas.microsoft.com/office/powerpoint/2010/main" val="33931604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152400"/>
            <a:ext cx="7315200" cy="762000"/>
          </a:xfrm>
        </p:spPr>
        <p:txBody>
          <a:bodyPr>
            <a:normAutofit/>
          </a:bodyPr>
          <a:lstStyle/>
          <a:p>
            <a:r>
              <a:rPr lang="en-US" b="1" dirty="0">
                <a:solidFill>
                  <a:schemeClr val="tx1"/>
                </a:solidFill>
              </a:rPr>
              <a:t>JDBC</a:t>
            </a:r>
            <a:r>
              <a:rPr lang="en-US" sz="2400" b="1" dirty="0">
                <a:solidFill>
                  <a:schemeClr val="tx1"/>
                </a:solidFill>
              </a:rPr>
              <a:t> </a:t>
            </a:r>
            <a:r>
              <a:rPr lang="en-US" b="1" dirty="0">
                <a:solidFill>
                  <a:schemeClr val="tx1"/>
                </a:solidFill>
              </a:rPr>
              <a:t>Request</a:t>
            </a:r>
          </a:p>
          <a:p>
            <a:endParaRPr lang="en-US" dirty="0">
              <a:solidFill>
                <a:schemeClr val="tx1"/>
              </a:solidFill>
            </a:endParaRPr>
          </a:p>
        </p:txBody>
      </p:sp>
      <p:graphicFrame>
        <p:nvGraphicFramePr>
          <p:cNvPr id="6" name="Diagram 5"/>
          <p:cNvGraphicFramePr/>
          <p:nvPr>
            <p:extLst>
              <p:ext uri="{D42A27DB-BD31-4B8C-83A1-F6EECF244321}">
                <p14:modId xmlns:p14="http://schemas.microsoft.com/office/powerpoint/2010/main" val="2019637587"/>
              </p:ext>
            </p:extLst>
          </p:nvPr>
        </p:nvGraphicFramePr>
        <p:xfrm>
          <a:off x="762000" y="838200"/>
          <a:ext cx="7772400" cy="91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762000" y="1295400"/>
            <a:ext cx="7924800" cy="3877985"/>
          </a:xfrm>
          <a:prstGeom prst="rect">
            <a:avLst/>
          </a:prstGeom>
          <a:noFill/>
        </p:spPr>
        <p:txBody>
          <a:bodyPr wrap="square" rtlCol="0">
            <a:spAutoFit/>
          </a:bodyPr>
          <a:lstStyle/>
          <a:p>
            <a:pPr lvl="1"/>
            <a:r>
              <a:rPr lang="en-US" sz="2000" b="1" dirty="0" smtClean="0"/>
              <a:t>Step5: </a:t>
            </a:r>
            <a:r>
              <a:rPr lang="en-US" sz="2400" dirty="0" smtClean="0"/>
              <a:t>Now </a:t>
            </a:r>
            <a:r>
              <a:rPr lang="en-US" sz="2400" dirty="0"/>
              <a:t>in order to view the test results, you need a Listener. We will use a tabular listener. Right click on Test Plan and add Listener View Results in Table. Give it a name and let other fields keep default value. </a:t>
            </a:r>
            <a:endParaRPr lang="en-US" sz="2400" dirty="0" smtClean="0"/>
          </a:p>
          <a:p>
            <a:pPr lvl="1"/>
            <a:endParaRPr lang="en-US" sz="2400" dirty="0" smtClean="0"/>
          </a:p>
          <a:p>
            <a:pPr lvl="1">
              <a:lnSpc>
                <a:spcPct val="200000"/>
              </a:lnSpc>
            </a:pPr>
            <a:endParaRPr lang="en-US" sz="2000" dirty="0" smtClean="0"/>
          </a:p>
          <a:p>
            <a:pPr lvl="1">
              <a:lnSpc>
                <a:spcPct val="200000"/>
              </a:lnSpc>
            </a:pPr>
            <a:endParaRPr lang="en-US" sz="2000" dirty="0">
              <a:latin typeface="Verdana" pitchFamily="34" charset="0"/>
              <a:ea typeface="Verdana" pitchFamily="34" charset="0"/>
              <a:cs typeface="Verdana" pitchFamily="34" charset="0"/>
            </a:endParaRPr>
          </a:p>
          <a:p>
            <a:pPr lvl="1">
              <a:buFont typeface="Arial" pitchFamily="34" charset="0"/>
              <a:buChar char="•"/>
            </a:pPr>
            <a:endParaRPr lang="en-US" sz="2000" dirty="0">
              <a:latin typeface="Verdana" pitchFamily="34" charset="0"/>
              <a:ea typeface="Verdana" pitchFamily="34" charset="0"/>
              <a:cs typeface="Verdana" pitchFamily="34" charset="0"/>
            </a:endParaRPr>
          </a:p>
          <a:p>
            <a:pPr lvl="0"/>
            <a:endParaRPr lang="en-IN" sz="2600" dirty="0"/>
          </a:p>
        </p:txBody>
      </p:sp>
      <p:pic>
        <p:nvPicPr>
          <p:cNvPr id="205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71625" y="2886075"/>
            <a:ext cx="6000750"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3732</TotalTime>
  <Words>356</Words>
  <Application>Microsoft Office PowerPoint</Application>
  <PresentationFormat>On-screen Show (4:3)</PresentationFormat>
  <Paragraphs>62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Uma Kumari</dc:creator>
  <cp:lastModifiedBy>Hadi</cp:lastModifiedBy>
  <cp:revision>484</cp:revision>
  <dcterms:created xsi:type="dcterms:W3CDTF">2015-08-17T05:29:31Z</dcterms:created>
  <dcterms:modified xsi:type="dcterms:W3CDTF">2015-09-02T12:47:31Z</dcterms:modified>
</cp:coreProperties>
</file>