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4" r:id="rId5"/>
    <p:sldId id="263" r:id="rId6"/>
    <p:sldId id="266" r:id="rId7"/>
    <p:sldId id="267" r:id="rId8"/>
    <p:sldId id="268" r:id="rId9"/>
    <p:sldId id="269" r:id="rId10"/>
    <p:sldId id="270" r:id="rId11"/>
    <p:sldId id="259"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Regular Expressions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139519" custLinFactY="-55684" custLinFactNeighborY="-100000">
        <dgm:presLayoutVars>
          <dgm:chMax val="0"/>
          <dgm:bulletEnabled val="1"/>
        </dgm:presLayoutVars>
      </dgm:prSet>
      <dgm:spPr/>
      <dgm:t>
        <a:bodyPr/>
        <a:lstStyle/>
        <a:p>
          <a:endParaRPr lang="en-IN"/>
        </a:p>
      </dgm:t>
    </dgm:pt>
  </dgm:ptLst>
  <dgm:cxnLst>
    <dgm:cxn modelId="{50E968DF-7D6A-432B-82AE-0A44CF7A8E62}"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4F427DE0-EBF4-4836-8F19-5459507B7870}" type="presOf" srcId="{0C90F2DF-9FAF-4BFF-846A-C9296969BC4B}" destId="{6257CF2E-6194-4FA6-8162-8FCECF575928}" srcOrd="0" destOrd="0" presId="urn:microsoft.com/office/officeart/2005/8/layout/vList2"/>
    <dgm:cxn modelId="{1F7096C0-48BA-4BD6-8E18-A90B2B932C1B}" type="presParOf" srcId="{6257CF2E-6194-4FA6-8162-8FCECF575928}" destId="{3EEFB9CA-6A90-40C4-B80D-8EA329A072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Preprocessor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148320DD-C42C-4270-B168-CCE37E92FCA1}"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CA52EE6B-6DE2-44DA-B848-BB306C11B53A}" type="presOf" srcId="{DF67A009-D1D4-4B15-BA73-4D3580426CD4}" destId="{D6CB940E-257B-431A-BA6F-C19E93996BB1}" srcOrd="0" destOrd="1" presId="urn:microsoft.com/office/officeart/2005/8/layout/vList2"/>
    <dgm:cxn modelId="{695C04FD-E6FC-4BDB-A613-FD8BBB186C04}"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09E84481-B243-4165-8C7B-F9F38E8F8A7A}" type="presOf" srcId="{0C90F2DF-9FAF-4BFF-846A-C9296969BC4B}" destId="{6257CF2E-6194-4FA6-8162-8FCECF575928}" srcOrd="0" destOrd="0" presId="urn:microsoft.com/office/officeart/2005/8/layout/vList2"/>
    <dgm:cxn modelId="{85A0E52E-F530-4640-83B9-9B6791CFA8C9}" type="presParOf" srcId="{6257CF2E-6194-4FA6-8162-8FCECF575928}" destId="{3EEFB9CA-6A90-40C4-B80D-8EA329A072B8}" srcOrd="0" destOrd="0" presId="urn:microsoft.com/office/officeart/2005/8/layout/vList2"/>
    <dgm:cxn modelId="{45B28F22-4CF8-4DED-B0B6-828303D436B3}"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Postprocessor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7C5CA594-0A6F-4FF2-BDBE-89AF46542C99}" type="presOf" srcId="{52EB5FD4-61C2-4A8D-9B56-85BB83CE629F}" destId="{3EEFB9CA-6A90-40C4-B80D-8EA329A072B8}" srcOrd="0" destOrd="0" presId="urn:microsoft.com/office/officeart/2005/8/layout/vList2"/>
    <dgm:cxn modelId="{103B330F-DA2D-4F98-BEE5-56C9B8E7B024}" type="presOf" srcId="{0C90F2DF-9FAF-4BFF-846A-C9296969BC4B}" destId="{6257CF2E-6194-4FA6-8162-8FCECF575928}" srcOrd="0" destOrd="0" presId="urn:microsoft.com/office/officeart/2005/8/layout/vList2"/>
    <dgm:cxn modelId="{E98C6A04-C994-4B5E-AFCA-E2E74C04E1D9}" type="presOf" srcId="{5BA2118B-1A71-48FC-B1CC-4DF86C6E19AC}" destId="{D6CB940E-257B-431A-BA6F-C19E93996BB1}"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499CEDC6-BF46-4279-AA86-0D32CA85E21E}" type="presOf" srcId="{DF67A009-D1D4-4B15-BA73-4D3580426CD4}" destId="{D6CB940E-257B-431A-BA6F-C19E93996BB1}" srcOrd="0" destOrd="1" presId="urn:microsoft.com/office/officeart/2005/8/layout/vList2"/>
    <dgm:cxn modelId="{4C8A7034-5AA0-4E04-B2EE-E74ABA7546D1}" type="presParOf" srcId="{6257CF2E-6194-4FA6-8162-8FCECF575928}" destId="{3EEFB9CA-6A90-40C4-B80D-8EA329A072B8}" srcOrd="0" destOrd="0" presId="urn:microsoft.com/office/officeart/2005/8/layout/vList2"/>
    <dgm:cxn modelId="{F8D38CED-75F6-4288-9730-833AE077A5A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Regular Expression Extractor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5CA453B-A878-4426-8FE5-5E7E44E75A13}"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5348CA3C-4935-4D32-97D2-ECD9D6ED279E}" type="presOf" srcId="{DF67A009-D1D4-4B15-BA73-4D3580426CD4}" destId="{D6CB940E-257B-431A-BA6F-C19E93996BB1}" srcOrd="0" destOrd="1" presId="urn:microsoft.com/office/officeart/2005/8/layout/vList2"/>
    <dgm:cxn modelId="{8A6ADA3F-9D63-4EE6-9618-6DCEFEC345FB}"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AF855277-5E75-434C-B10B-6B479CA7B51D}" type="presOf" srcId="{5BA2118B-1A71-48FC-B1CC-4DF86C6E19AC}" destId="{D6CB940E-257B-431A-BA6F-C19E93996BB1}" srcOrd="0" destOrd="0" presId="urn:microsoft.com/office/officeart/2005/8/layout/vList2"/>
    <dgm:cxn modelId="{7F8CB31E-E937-4747-A097-D421BF5CE26F}" type="presParOf" srcId="{6257CF2E-6194-4FA6-8162-8FCECF575928}" destId="{3EEFB9CA-6A90-40C4-B80D-8EA329A072B8}" srcOrd="0" destOrd="0" presId="urn:microsoft.com/office/officeart/2005/8/layout/vList2"/>
    <dgm:cxn modelId="{3AC5E8DC-E76B-4CAA-8257-B44511174384}"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Regular Expression Extractor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DF67A009-D1D4-4B15-BA73-4D3580426CD4}">
      <dgm:prSet phldrT="[Text]"/>
      <dgm:spPr/>
      <dgm:t>
        <a:bodyPr/>
        <a:lstStyle/>
        <a:p>
          <a:endParaRPr lang="en-IN" sz="2500" dirty="0"/>
        </a:p>
      </dgm:t>
    </dgm:pt>
    <dgm:pt modelId="{7C996595-585D-45D0-B6EE-188448ED248F}" type="sibTrans" cxnId="{D3017A23-F075-4BF7-9452-5C9B850DB122}">
      <dgm:prSet/>
      <dgm:spPr/>
      <dgm:t>
        <a:bodyPr/>
        <a:lstStyle/>
        <a:p>
          <a:endParaRPr lang="en-IN"/>
        </a:p>
      </dgm:t>
    </dgm:pt>
    <dgm:pt modelId="{BD86A366-D8F0-4594-A08C-B92A0959D44E}" type="parTrans" cxnId="{D3017A23-F075-4BF7-9452-5C9B850DB122}">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CEC44995-BEFE-4A4B-B75C-61024C50A771}" type="sibTrans" cxnId="{D6A6FCB4-E4B4-4091-8214-EE0C5C498588}">
      <dgm:prSet/>
      <dgm:spPr/>
      <dgm:t>
        <a:bodyPr/>
        <a:lstStyle/>
        <a:p>
          <a:endParaRPr lang="en-IN"/>
        </a:p>
      </dgm:t>
    </dgm:pt>
    <dgm:pt modelId="{37CA9934-225B-4A39-AA85-130F48C7683A}" type="parTrans" cxnId="{D6A6FCB4-E4B4-4091-8214-EE0C5C49858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88F104B9-F1DB-407C-9FA2-598053CB4CAE}" type="presOf" srcId="{5BA2118B-1A71-48FC-B1CC-4DF86C6E19AC}" destId="{D6CB940E-257B-431A-BA6F-C19E93996BB1}" srcOrd="0" destOrd="0" presId="urn:microsoft.com/office/officeart/2005/8/layout/vList2"/>
    <dgm:cxn modelId="{82DB1412-BB29-418C-BE4C-9082E2AF68F3}"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D43CE3FC-5039-4D15-9305-AA9B705135DF}"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FCDB03B8-1B32-447D-B3F9-BB3ACB5F663D}"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96FB4AF-5E43-4982-85BB-3C6E94D65C8D}" type="presParOf" srcId="{6257CF2E-6194-4FA6-8162-8FCECF575928}" destId="{3EEFB9CA-6A90-40C4-B80D-8EA329A072B8}" srcOrd="0" destOrd="0" presId="urn:microsoft.com/office/officeart/2005/8/layout/vList2"/>
    <dgm:cxn modelId="{26F9A2EA-B979-4236-82E3-CA3E57A59207}"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Regular Expression Extractor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DF67A009-D1D4-4B15-BA73-4D3580426CD4}">
      <dgm:prSet phldrT="[Text]"/>
      <dgm:spPr/>
      <dgm:t>
        <a:bodyPr/>
        <a:lstStyle/>
        <a:p>
          <a:endParaRPr lang="en-IN" sz="2500" dirty="0"/>
        </a:p>
      </dgm:t>
    </dgm:pt>
    <dgm:pt modelId="{7C996595-585D-45D0-B6EE-188448ED248F}" type="sibTrans" cxnId="{D3017A23-F075-4BF7-9452-5C9B850DB122}">
      <dgm:prSet/>
      <dgm:spPr/>
      <dgm:t>
        <a:bodyPr/>
        <a:lstStyle/>
        <a:p>
          <a:endParaRPr lang="en-IN"/>
        </a:p>
      </dgm:t>
    </dgm:pt>
    <dgm:pt modelId="{BD86A366-D8F0-4594-A08C-B92A0959D44E}" type="parTrans" cxnId="{D3017A23-F075-4BF7-9452-5C9B850DB122}">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CEC44995-BEFE-4A4B-B75C-61024C50A771}" type="sibTrans" cxnId="{D6A6FCB4-E4B4-4091-8214-EE0C5C498588}">
      <dgm:prSet/>
      <dgm:spPr/>
      <dgm:t>
        <a:bodyPr/>
        <a:lstStyle/>
        <a:p>
          <a:endParaRPr lang="en-IN"/>
        </a:p>
      </dgm:t>
    </dgm:pt>
    <dgm:pt modelId="{37CA9934-225B-4A39-AA85-130F48C7683A}" type="parTrans" cxnId="{D6A6FCB4-E4B4-4091-8214-EE0C5C49858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2E4F012F-C999-465A-B8BB-3CC7964B22C3}" type="presOf" srcId="{52EB5FD4-61C2-4A8D-9B56-85BB83CE629F}" destId="{3EEFB9CA-6A90-40C4-B80D-8EA329A072B8}" srcOrd="0" destOrd="0" presId="urn:microsoft.com/office/officeart/2005/8/layout/vList2"/>
    <dgm:cxn modelId="{E884684F-43C6-46FE-9A5B-BF7A39CA0178}" type="presOf" srcId="{5BA2118B-1A71-48FC-B1CC-4DF86C6E19AC}" destId="{D6CB940E-257B-431A-BA6F-C19E93996BB1}" srcOrd="0" destOrd="0" presId="urn:microsoft.com/office/officeart/2005/8/layout/vList2"/>
    <dgm:cxn modelId="{3E4EE35A-6801-46C5-AAB3-7F007D2651B8}"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BE493034-8870-4A1F-87AE-384A92A10871}" type="presOf" srcId="{DF67A009-D1D4-4B15-BA73-4D3580426CD4}" destId="{D6CB940E-257B-431A-BA6F-C19E93996BB1}" srcOrd="0" destOrd="1" presId="urn:microsoft.com/office/officeart/2005/8/layout/vList2"/>
    <dgm:cxn modelId="{D2B320B6-AB60-4030-B612-948712A38985}" type="presParOf" srcId="{6257CF2E-6194-4FA6-8162-8FCECF575928}" destId="{3EEFB9CA-6A90-40C4-B80D-8EA329A072B8}" srcOrd="0" destOrd="0" presId="urn:microsoft.com/office/officeart/2005/8/layout/vList2"/>
    <dgm:cxn modelId="{2DD32CCF-B931-4E95-B276-BA727EAE405D}"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Regular Expression Extractor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Y="-10620">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3017A23-F075-4BF7-9452-5C9B850DB122}" srcId="{52EB5FD4-61C2-4A8D-9B56-85BB83CE629F}" destId="{DF67A009-D1D4-4B15-BA73-4D3580426CD4}" srcOrd="1" destOrd="0" parTransId="{BD86A366-D8F0-4594-A08C-B92A0959D44E}" sibTransId="{7C996595-585D-45D0-B6EE-188448ED248F}"/>
    <dgm:cxn modelId="{664772E8-5F1A-447B-BF1A-32B6FA59097F}" type="presOf" srcId="{0C90F2DF-9FAF-4BFF-846A-C9296969BC4B}" destId="{6257CF2E-6194-4FA6-8162-8FCECF575928}" srcOrd="0" destOrd="0" presId="urn:microsoft.com/office/officeart/2005/8/layout/vList2"/>
    <dgm:cxn modelId="{B1CCAC95-E6B8-42EA-A4D6-8D5B419F6119}" type="presOf" srcId="{DF67A009-D1D4-4B15-BA73-4D3580426CD4}" destId="{D6CB940E-257B-431A-BA6F-C19E93996BB1}" srcOrd="0" destOrd="1" presId="urn:microsoft.com/office/officeart/2005/8/layout/vList2"/>
    <dgm:cxn modelId="{BB5B836D-0D53-4B23-AEBB-EBC3717BA75B}"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3A69623B-4A92-43F0-85E0-B48E53100AEB}" type="presOf" srcId="{5BA2118B-1A71-48FC-B1CC-4DF86C6E19AC}" destId="{D6CB940E-257B-431A-BA6F-C19E93996BB1}" srcOrd="0" destOrd="0" presId="urn:microsoft.com/office/officeart/2005/8/layout/vList2"/>
    <dgm:cxn modelId="{7D0050E7-83B8-4E11-B271-7B63F2CD2E9C}" type="presParOf" srcId="{6257CF2E-6194-4FA6-8162-8FCECF575928}" destId="{3EEFB9CA-6A90-40C4-B80D-8EA329A072B8}" srcOrd="0" destOrd="0" presId="urn:microsoft.com/office/officeart/2005/8/layout/vList2"/>
    <dgm:cxn modelId="{891F9BF5-846B-466D-8B60-6F923A7EA00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Regular Expression Extractor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Y="-32221" custLinFactNeighborX="1093" custLinFactNeighborY="-100000">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X="113793" custScaleY="80799" custLinFactNeighborX="1481" custLinFactNeighborY="-38850">
        <dgm:presLayoutVars>
          <dgm:bulletEnabled val="1"/>
        </dgm:presLayoutVars>
      </dgm:prSet>
      <dgm:spPr/>
      <dgm:t>
        <a:bodyPr/>
        <a:lstStyle/>
        <a:p>
          <a:endParaRPr lang="en-IN"/>
        </a:p>
      </dgm:t>
    </dgm:pt>
  </dgm:ptLst>
  <dgm:cxnLst>
    <dgm:cxn modelId="{D6A6FCB4-E4B4-4091-8214-EE0C5C498588}" srcId="{52EB5FD4-61C2-4A8D-9B56-85BB83CE629F}" destId="{5BA2118B-1A71-48FC-B1CC-4DF86C6E19AC}" srcOrd="0" destOrd="0" parTransId="{37CA9934-225B-4A39-AA85-130F48C7683A}" sibTransId="{CEC44995-BEFE-4A4B-B75C-61024C50A771}"/>
    <dgm:cxn modelId="{01C4F17A-3691-4820-9264-5716B33F2948}" srcId="{0C90F2DF-9FAF-4BFF-846A-C9296969BC4B}" destId="{52EB5FD4-61C2-4A8D-9B56-85BB83CE629F}" srcOrd="0" destOrd="0" parTransId="{7C642BB1-8F68-438B-99DF-8AC3370602A9}" sibTransId="{8E9E4C01-BFA2-4914-B65E-CC00CBFE04CD}"/>
    <dgm:cxn modelId="{5221ADC9-9293-4938-AF49-88619981C684}" type="presOf" srcId="{0C90F2DF-9FAF-4BFF-846A-C9296969BC4B}" destId="{6257CF2E-6194-4FA6-8162-8FCECF575928}" srcOrd="0" destOrd="0" presId="urn:microsoft.com/office/officeart/2005/8/layout/vList2"/>
    <dgm:cxn modelId="{C543427D-A4CB-4D24-905F-799425B5A581}" type="presOf" srcId="{5BA2118B-1A71-48FC-B1CC-4DF86C6E19AC}" destId="{D6CB940E-257B-431A-BA6F-C19E93996BB1}" srcOrd="0" destOrd="0" presId="urn:microsoft.com/office/officeart/2005/8/layout/vList2"/>
    <dgm:cxn modelId="{EC0C0C06-A371-43FD-A76D-84EA8EF44E07}" type="presOf" srcId="{52EB5FD4-61C2-4A8D-9B56-85BB83CE629F}" destId="{3EEFB9CA-6A90-40C4-B80D-8EA329A072B8}" srcOrd="0" destOrd="0" presId="urn:microsoft.com/office/officeart/2005/8/layout/vList2"/>
    <dgm:cxn modelId="{3380D673-E220-47B7-B022-DD596AD2CD65}" type="presParOf" srcId="{6257CF2E-6194-4FA6-8162-8FCECF575928}" destId="{3EEFB9CA-6A90-40C4-B80D-8EA329A072B8}" srcOrd="0" destOrd="0" presId="urn:microsoft.com/office/officeart/2005/8/layout/vList2"/>
    <dgm:cxn modelId="{3E689A69-46E0-4B91-90EF-6E52723B5CEB}"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Regular Expression Extractor </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D6A6FCB4-E4B4-4091-8214-EE0C5C498588}" srcId="{52EB5FD4-61C2-4A8D-9B56-85BB83CE629F}" destId="{5BA2118B-1A71-48FC-B1CC-4DF86C6E19AC}" srcOrd="0" destOrd="0" parTransId="{37CA9934-225B-4A39-AA85-130F48C7683A}" sibTransId="{CEC44995-BEFE-4A4B-B75C-61024C50A771}"/>
    <dgm:cxn modelId="{E0646C4E-1175-4F44-B813-B80B35579D0E}"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F9E9B28F-9766-47F1-9D6A-1E45D8156E12}" type="presOf" srcId="{0C90F2DF-9FAF-4BFF-846A-C9296969BC4B}" destId="{6257CF2E-6194-4FA6-8162-8FCECF575928}" srcOrd="0" destOrd="0" presId="urn:microsoft.com/office/officeart/2005/8/layout/vList2"/>
    <dgm:cxn modelId="{BD4AE7D1-9E67-4FA0-8DFF-06B005B55D25}" type="presOf" srcId="{5BA2118B-1A71-48FC-B1CC-4DF86C6E19AC}" destId="{D6CB940E-257B-431A-BA6F-C19E93996BB1}"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00FC9B89-132F-4BFD-B43F-7911A724185E}" type="presOf" srcId="{DF67A009-D1D4-4B15-BA73-4D3580426CD4}" destId="{D6CB940E-257B-431A-BA6F-C19E93996BB1}" srcOrd="0" destOrd="1" presId="urn:microsoft.com/office/officeart/2005/8/layout/vList2"/>
    <dgm:cxn modelId="{F31E6A14-B9EA-410A-A6A4-CECD46829913}" type="presParOf" srcId="{6257CF2E-6194-4FA6-8162-8FCECF575928}" destId="{3EEFB9CA-6A90-40C4-B80D-8EA329A072B8}" srcOrd="0" destOrd="0" presId="urn:microsoft.com/office/officeart/2005/8/layout/vList2"/>
    <dgm:cxn modelId="{DE329AF4-A4B6-40FF-9CBA-5133E12AF680}"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Regular Expression Extractor</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7EE8EDC6-8B72-4728-9729-189D52447BD8}" type="presOf" srcId="{DF67A009-D1D4-4B15-BA73-4D3580426CD4}" destId="{D6CB940E-257B-431A-BA6F-C19E93996BB1}" srcOrd="0" destOrd="1"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3468C1A-F10F-45A2-9F3C-A37CA6DD3A88}" type="presOf" srcId="{5BA2118B-1A71-48FC-B1CC-4DF86C6E19AC}" destId="{D6CB940E-257B-431A-BA6F-C19E93996BB1}" srcOrd="0" destOrd="0" presId="urn:microsoft.com/office/officeart/2005/8/layout/vList2"/>
    <dgm:cxn modelId="{E9C258DA-3FF4-498C-A973-DE30F3B18859}"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7BF3549E-A815-4B51-9131-0495ED02EBD3}" type="presOf" srcId="{0C90F2DF-9FAF-4BFF-846A-C9296969BC4B}" destId="{6257CF2E-6194-4FA6-8162-8FCECF575928}" srcOrd="0" destOrd="0"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53EDF3BF-9678-4D73-AAF6-74DAE9C5E705}" type="presParOf" srcId="{6257CF2E-6194-4FA6-8162-8FCECF575928}" destId="{3EEFB9CA-6A90-40C4-B80D-8EA329A072B8}" srcOrd="0" destOrd="0" presId="urn:microsoft.com/office/officeart/2005/8/layout/vList2"/>
    <dgm:cxn modelId="{098B8E98-B6D9-410F-A62D-3B71854C41A5}" type="presParOf" srcId="{6257CF2E-6194-4FA6-8162-8FCECF575928}" destId="{D6CB940E-257B-431A-BA6F-C19E93996B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772400" cy="489233"/>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Regular Expressions</a:t>
          </a:r>
          <a:endParaRPr lang="en-IN" sz="3200" kern="1200" dirty="0">
            <a:solidFill>
              <a:schemeClr val="bg1"/>
            </a:solidFill>
          </a:endParaRPr>
        </a:p>
      </dsp:txBody>
      <dsp:txXfrm>
        <a:off x="23882" y="23882"/>
        <a:ext cx="7724636" cy="4414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Preprocessor</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Postprocessor</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Regular Expression Extractor</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Regular Expression Extractor</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Regular Expression Extractor</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Regular Expression Extractor</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1111250">
            <a:lnSpc>
              <a:spcPct val="90000"/>
            </a:lnSpc>
            <a:spcBef>
              <a:spcPct val="0"/>
            </a:spcBef>
            <a:spcAft>
              <a:spcPct val="20000"/>
            </a:spcAft>
            <a:buChar char="••"/>
          </a:pPr>
          <a:endParaRPr lang="en-IN" sz="2500" kern="1200" dirty="0"/>
        </a:p>
      </dsp:txBody>
      <dsp:txXfrm>
        <a:off x="0" y="605298"/>
        <a:ext cx="7543800" cy="682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76200"/>
          <a:ext cx="7543800" cy="719102"/>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Regular Expression Extractor </a:t>
          </a:r>
          <a:endParaRPr lang="en-IN" sz="3200" kern="1200" dirty="0">
            <a:solidFill>
              <a:schemeClr val="bg1"/>
            </a:solidFill>
          </a:endParaRPr>
        </a:p>
      </dsp:txBody>
      <dsp:txXfrm>
        <a:off x="35104" y="111304"/>
        <a:ext cx="7473592" cy="648894"/>
      </dsp:txXfrm>
    </dsp:sp>
    <dsp:sp modelId="{D6CB940E-257B-431A-BA6F-C19E93996BB1}">
      <dsp:nvSpPr>
        <dsp:cNvPr id="0" name=""/>
        <dsp:cNvSpPr/>
      </dsp:nvSpPr>
      <dsp:spPr>
        <a:xfrm>
          <a:off x="0" y="826851"/>
          <a:ext cx="7543800" cy="66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84"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dsp:txBody>
      <dsp:txXfrm>
        <a:off x="0" y="826851"/>
        <a:ext cx="7543800" cy="667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Regular Expression Extractor </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594636"/>
          <a:ext cx="7543800" cy="703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594636"/>
        <a:ext cx="7543800" cy="703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FB9CA-6A90-40C4-B80D-8EA329A072B8}">
      <dsp:nvSpPr>
        <dsp:cNvPr id="0" name=""/>
        <dsp:cNvSpPr/>
      </dsp:nvSpPr>
      <dsp:spPr>
        <a:xfrm>
          <a:off x="0" y="0"/>
          <a:ext cx="7543800" cy="89081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smtClean="0">
              <a:solidFill>
                <a:schemeClr val="bg1"/>
              </a:solidFill>
            </a:rPr>
            <a:t>Regular Expression Extractor</a:t>
          </a:r>
          <a:endParaRPr lang="en-IN" sz="3200" kern="1200" dirty="0">
            <a:solidFill>
              <a:schemeClr val="bg1"/>
            </a:solidFill>
          </a:endParaRPr>
        </a:p>
      </dsp:txBody>
      <dsp:txXfrm>
        <a:off x="43486" y="43486"/>
        <a:ext cx="7456828" cy="803839"/>
      </dsp:txXfrm>
    </dsp:sp>
    <dsp:sp modelId="{D6CB940E-257B-431A-BA6F-C19E93996BB1}">
      <dsp:nvSpPr>
        <dsp:cNvPr id="0" name=""/>
        <dsp:cNvSpPr/>
      </dsp:nvSpPr>
      <dsp:spPr>
        <a:xfrm>
          <a:off x="0" y="605298"/>
          <a:ext cx="7543800" cy="682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3020" rIns="184912" bIns="33020" numCol="1" spcCol="1270" anchor="t" anchorCtr="0">
          <a:noAutofit/>
        </a:bodyPr>
        <a:lstStyle/>
        <a:p>
          <a:pPr marL="228600" lvl="1" indent="-228600" algn="l" defTabSz="1155700">
            <a:lnSpc>
              <a:spcPct val="90000"/>
            </a:lnSpc>
            <a:spcBef>
              <a:spcPct val="0"/>
            </a:spcBef>
            <a:spcAft>
              <a:spcPct val="20000"/>
            </a:spcAft>
            <a:buChar char="••"/>
          </a:pPr>
          <a:endParaRPr lang="en-IN" sz="2600" kern="1200" dirty="0">
            <a:solidFill>
              <a:schemeClr val="tx1"/>
            </a:solidFill>
          </a:endParaRPr>
        </a:p>
        <a:p>
          <a:pPr marL="228600" lvl="1" indent="-228600" algn="l" defTabSz="889000">
            <a:lnSpc>
              <a:spcPct val="90000"/>
            </a:lnSpc>
            <a:spcBef>
              <a:spcPct val="0"/>
            </a:spcBef>
            <a:spcAft>
              <a:spcPct val="20000"/>
            </a:spcAft>
            <a:buChar char="••"/>
          </a:pPr>
          <a:endParaRPr lang="en-IN" sz="2000" kern="1200" dirty="0"/>
        </a:p>
      </dsp:txBody>
      <dsp:txXfrm>
        <a:off x="0" y="605298"/>
        <a:ext cx="7543800" cy="6823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t>9/2/2015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t>‹#›</a:t>
            </a:fld>
            <a:endParaRPr lang="en-IN"/>
          </a:p>
        </p:txBody>
      </p:sp>
    </p:spTree>
    <p:extLst>
      <p:ext uri="{BB962C8B-B14F-4D97-AF65-F5344CB8AC3E}">
        <p14:creationId xmlns:p14="http://schemas.microsoft.com/office/powerpoint/2010/main"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9/2/2015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9/2/2015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9/2/2015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5.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6.jpeg"/><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458200" cy="4953000"/>
          </a:xfrm>
        </p:spPr>
        <p:txBody>
          <a:bodyPr>
            <a:normAutofit fontScale="55000" lnSpcReduction="20000"/>
          </a:bodyPr>
          <a:lstStyle/>
          <a:p>
            <a:pPr marL="457200" indent="-457200" algn="l">
              <a:buFont typeface="Wingdings" pitchFamily="2" charset="2"/>
              <a:buChar char="Ø"/>
            </a:pPr>
            <a:endParaRPr lang="en-US" sz="2400" dirty="0" smtClean="0">
              <a:solidFill>
                <a:schemeClr val="tx1"/>
              </a:solidFill>
            </a:endParaRPr>
          </a:p>
          <a:p>
            <a:pPr marL="457200" indent="-457200" algn="l">
              <a:buFont typeface="Wingdings" pitchFamily="2" charset="2"/>
              <a:buChar char="Ø"/>
            </a:pPr>
            <a:endParaRPr lang="en-US" sz="2400" dirty="0" smtClean="0">
              <a:solidFill>
                <a:schemeClr val="tx1"/>
              </a:solidFill>
            </a:endParaRPr>
          </a:p>
          <a:p>
            <a:pPr marL="457200" indent="-457200" algn="just"/>
            <a:r>
              <a:rPr lang="en-US" sz="2800" dirty="0" smtClean="0">
                <a:solidFill>
                  <a:schemeClr val="tx1"/>
                </a:solidFill>
              </a:rPr>
              <a:t>       </a:t>
            </a:r>
            <a:r>
              <a:rPr lang="en-US" sz="3600" dirty="0" smtClean="0">
                <a:solidFill>
                  <a:schemeClr val="tx1"/>
                </a:solidFill>
              </a:rPr>
              <a:t>Correlation </a:t>
            </a:r>
            <a:r>
              <a:rPr lang="en-US" sz="3600" dirty="0">
                <a:solidFill>
                  <a:schemeClr val="tx1"/>
                </a:solidFill>
              </a:rPr>
              <a:t>is the most important aspect of scripting. It generally includes fetching dynamic data from preceding requests/calls and posting it to the subsequent requests. </a:t>
            </a:r>
            <a:endParaRPr lang="en-US" sz="3600" dirty="0" smtClean="0">
              <a:solidFill>
                <a:schemeClr val="tx1"/>
              </a:solidFill>
            </a:endParaRPr>
          </a:p>
          <a:p>
            <a:pPr marL="457200" indent="-457200" algn="just"/>
            <a:r>
              <a:rPr lang="en-US" sz="3600" dirty="0" smtClean="0">
                <a:solidFill>
                  <a:schemeClr val="tx1"/>
                </a:solidFill>
              </a:rPr>
              <a:t>       Let's </a:t>
            </a:r>
            <a:r>
              <a:rPr lang="en-US" sz="3600" dirty="0">
                <a:solidFill>
                  <a:schemeClr val="tx1"/>
                </a:solidFill>
              </a:rPr>
              <a:t>take an example to find out why exactly we need correlation- </a:t>
            </a:r>
            <a:endParaRPr lang="en-US" sz="3600" dirty="0" smtClean="0">
              <a:solidFill>
                <a:schemeClr val="tx1"/>
              </a:solidFill>
            </a:endParaRPr>
          </a:p>
          <a:p>
            <a:pPr marL="457200" indent="-457200" algn="just"/>
            <a:r>
              <a:rPr lang="en-US" sz="3600" dirty="0">
                <a:solidFill>
                  <a:schemeClr val="tx1"/>
                </a:solidFill>
              </a:rPr>
              <a:t> </a:t>
            </a:r>
            <a:r>
              <a:rPr lang="en-US" sz="3600" dirty="0" smtClean="0">
                <a:solidFill>
                  <a:schemeClr val="tx1"/>
                </a:solidFill>
              </a:rPr>
              <a:t>      Suppose </a:t>
            </a:r>
            <a:r>
              <a:rPr lang="en-US" sz="3600" dirty="0">
                <a:solidFill>
                  <a:schemeClr val="tx1"/>
                </a:solidFill>
              </a:rPr>
              <a:t>we have recorded a scenario in which - &gt;User enters login details and click OK button &gt;Home page opens and user take further </a:t>
            </a:r>
            <a:r>
              <a:rPr lang="en-US" sz="3600" dirty="0" smtClean="0">
                <a:solidFill>
                  <a:schemeClr val="tx1"/>
                </a:solidFill>
              </a:rPr>
              <a:t>actions.</a:t>
            </a:r>
          </a:p>
          <a:p>
            <a:pPr marL="457200" indent="-457200" algn="just"/>
            <a:r>
              <a:rPr lang="en-US" sz="3600" dirty="0" smtClean="0">
                <a:solidFill>
                  <a:schemeClr val="tx1"/>
                </a:solidFill>
              </a:rPr>
              <a:t>       Now</a:t>
            </a:r>
            <a:r>
              <a:rPr lang="en-US" sz="3600" dirty="0">
                <a:solidFill>
                  <a:schemeClr val="tx1"/>
                </a:solidFill>
              </a:rPr>
              <a:t>, if we just playback this script, the test will fail even for a single </a:t>
            </a:r>
            <a:r>
              <a:rPr lang="en-US" sz="3600" dirty="0" smtClean="0">
                <a:solidFill>
                  <a:schemeClr val="tx1"/>
                </a:solidFill>
              </a:rPr>
              <a:t>user. This </a:t>
            </a:r>
            <a:r>
              <a:rPr lang="en-US" sz="3600" dirty="0">
                <a:solidFill>
                  <a:schemeClr val="tx1"/>
                </a:solidFill>
              </a:rPr>
              <a:t>is because of the authentication </a:t>
            </a:r>
            <a:r>
              <a:rPr lang="en-US" sz="3600" dirty="0" smtClean="0">
                <a:solidFill>
                  <a:schemeClr val="tx1"/>
                </a:solidFill>
              </a:rPr>
              <a:t>mechanism.</a:t>
            </a:r>
          </a:p>
          <a:p>
            <a:pPr marL="457200" indent="-457200" algn="l"/>
            <a:r>
              <a:rPr lang="en-US" sz="3600" dirty="0" smtClean="0">
                <a:solidFill>
                  <a:schemeClr val="tx1"/>
                </a:solidFill>
              </a:rPr>
              <a:t>        </a:t>
            </a:r>
            <a:r>
              <a:rPr lang="en-US" sz="3600" dirty="0">
                <a:solidFill>
                  <a:schemeClr val="tx1"/>
                </a:solidFill>
              </a:rPr>
              <a:t>When we login to a website, session variables are dynamically created. These session variables are passed to the subsequent requests and help validation and authentication of the actions </a:t>
            </a:r>
            <a:r>
              <a:rPr lang="en-US" sz="3600" dirty="0" smtClean="0">
                <a:solidFill>
                  <a:schemeClr val="tx1"/>
                </a:solidFill>
              </a:rPr>
              <a:t>performed.</a:t>
            </a:r>
          </a:p>
          <a:p>
            <a:pPr marL="457200" indent="-457200" algn="l"/>
            <a:endParaRPr lang="en-US" sz="2800" dirty="0" smtClean="0">
              <a:solidFill>
                <a:schemeClr val="tx1"/>
              </a:solidFill>
            </a:endParaRPr>
          </a:p>
          <a:p>
            <a:pPr marL="914400" lvl="1" indent="-457200" algn="l">
              <a:buFont typeface="Courier New" pitchFamily="49" charset="0"/>
              <a:buChar char="o"/>
            </a:pPr>
            <a:endParaRPr lang="en-US" sz="2000" dirty="0"/>
          </a:p>
          <a:p>
            <a:pPr lvl="1" algn="l"/>
            <a:endParaRPr lang="en-US" sz="2000" dirty="0" smtClean="0"/>
          </a:p>
          <a:p>
            <a:pPr marL="914400" lvl="1" indent="-457200" algn="l">
              <a:buFont typeface="Courier New" pitchFamily="49" charset="0"/>
              <a:buChar char="o"/>
            </a:pPr>
            <a:endParaRPr lang="en-US" sz="2000" dirty="0"/>
          </a:p>
          <a:p>
            <a:pPr marL="457200" indent="-457200"/>
            <a:r>
              <a:rPr lang="en-US" sz="2400" dirty="0">
                <a:solidFill>
                  <a:schemeClr val="tx1"/>
                </a:solidFill>
              </a:rPr>
              <a:t>Prepared By: </a:t>
            </a:r>
            <a:r>
              <a:rPr lang="en-US" sz="2400" dirty="0" smtClean="0">
                <a:solidFill>
                  <a:schemeClr val="tx1"/>
                </a:solidFill>
              </a:rPr>
              <a:t>Mounika Sarikonda</a:t>
            </a:r>
            <a:endParaRPr lang="en-US" sz="2400" dirty="0"/>
          </a:p>
        </p:txBody>
      </p:sp>
      <p:sp>
        <p:nvSpPr>
          <p:cNvPr id="5"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Correlation in JMeter</a:t>
            </a:r>
            <a:endParaRPr lang="en-US" sz="2400" dirty="0"/>
          </a:p>
          <a:p>
            <a:endParaRPr lang="en-US" sz="32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Correlation in JMeter</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2782005797"/>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864296" y="2362200"/>
            <a:ext cx="7593904" cy="2677656"/>
          </a:xfrm>
          <a:prstGeom prst="rect">
            <a:avLst/>
          </a:prstGeom>
        </p:spPr>
        <p:txBody>
          <a:bodyPr wrap="square">
            <a:spAutoFit/>
          </a:bodyPr>
          <a:lstStyle/>
          <a:p>
            <a:r>
              <a:rPr lang="en-US" sz="2800" dirty="0"/>
              <a:t>7. Run the Test plan again</a:t>
            </a:r>
            <a:r>
              <a:rPr lang="en-US" sz="2800" dirty="0" smtClean="0"/>
              <a:t>.</a:t>
            </a:r>
          </a:p>
          <a:p>
            <a:r>
              <a:rPr lang="en-US" sz="2800" dirty="0"/>
              <a:t>In order to get good understanding of correlation (or scripting for that matter) we need to have a good understanding of two things- the dynamic variables generated by the programming languages and Regular </a:t>
            </a:r>
            <a:r>
              <a:rPr lang="en-US" sz="2800" dirty="0" smtClean="0"/>
              <a:t>expressions.</a:t>
            </a:r>
            <a:endParaRPr lang="en-US" sz="2800" dirty="0"/>
          </a:p>
        </p:txBody>
      </p:sp>
    </p:spTree>
    <p:extLst>
      <p:ext uri="{BB962C8B-B14F-4D97-AF65-F5344CB8AC3E}">
        <p14:creationId xmlns:p14="http://schemas.microsoft.com/office/powerpoint/2010/main" val="289791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3429000"/>
          </a:xfrm>
        </p:spPr>
        <p:txBody>
          <a:bodyPr>
            <a:normAutofit/>
          </a:bodyPr>
          <a:lstStyle/>
          <a:p>
            <a:pPr algn="l"/>
            <a:r>
              <a:rPr lang="en-US" sz="2000" dirty="0">
                <a:solidFill>
                  <a:schemeClr val="tx1"/>
                </a:solidFill>
              </a:rPr>
              <a:t>Pre-processor executes </a:t>
            </a:r>
            <a:r>
              <a:rPr lang="en-US" sz="2000" dirty="0" smtClean="0">
                <a:solidFill>
                  <a:schemeClr val="tx1"/>
                </a:solidFill>
              </a:rPr>
              <a:t>some action </a:t>
            </a:r>
            <a:r>
              <a:rPr lang="en-US" sz="2000" dirty="0">
                <a:solidFill>
                  <a:schemeClr val="tx1"/>
                </a:solidFill>
              </a:rPr>
              <a:t>before</a:t>
            </a:r>
            <a:r>
              <a:rPr lang="en-US" sz="2000" dirty="0" smtClean="0">
                <a:solidFill>
                  <a:schemeClr val="tx1"/>
                </a:solidFill>
              </a:rPr>
              <a:t> </a:t>
            </a:r>
            <a:r>
              <a:rPr lang="en-US" sz="2000" dirty="0">
                <a:solidFill>
                  <a:schemeClr val="tx1"/>
                </a:solidFill>
              </a:rPr>
              <a:t> making Sampler Request</a:t>
            </a:r>
            <a:r>
              <a:rPr lang="en-US" sz="2000" dirty="0" smtClean="0">
                <a:solidFill>
                  <a:schemeClr val="tx1"/>
                </a:solidFill>
              </a:rPr>
              <a:t>.</a:t>
            </a:r>
          </a:p>
          <a:p>
            <a:pPr algn="l"/>
            <a:r>
              <a:rPr lang="en-US" sz="2000" dirty="0">
                <a:solidFill>
                  <a:schemeClr val="tx1"/>
                </a:solidFill>
              </a:rPr>
              <a:t>Consider a simple example: let's say you wanted JMeter to "spider" through website under test, parse</a:t>
            </a:r>
            <a:r>
              <a:rPr lang="en-US" sz="2000" b="1" dirty="0">
                <a:solidFill>
                  <a:schemeClr val="tx1"/>
                </a:solidFill>
              </a:rPr>
              <a:t> </a:t>
            </a:r>
            <a:r>
              <a:rPr lang="en-US" sz="2000" dirty="0">
                <a:solidFill>
                  <a:schemeClr val="tx1"/>
                </a:solidFill>
              </a:rPr>
              <a:t>link(check all links on the page) and return the HTML. You would add some action such as "HTML link parser" to your controller before creating an HTTP request</a:t>
            </a:r>
            <a:r>
              <a:rPr lang="en-US" sz="2000" dirty="0" smtClean="0">
                <a:solidFill>
                  <a:schemeClr val="tx1"/>
                </a:solidFill>
              </a:rPr>
              <a:t>.</a:t>
            </a:r>
          </a:p>
          <a:p>
            <a:pPr algn="l"/>
            <a:endParaRPr lang="en-US" sz="20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Correlation in JMeter</a:t>
            </a:r>
            <a:endParaRPr lang="en-US" sz="2400" dirty="0"/>
          </a:p>
          <a:p>
            <a:endParaRPr lang="en-US" sz="3200" dirty="0"/>
          </a:p>
          <a:p>
            <a:endParaRPr lang="en-US" sz="4000" dirty="0"/>
          </a:p>
        </p:txBody>
      </p:sp>
      <p:graphicFrame>
        <p:nvGraphicFramePr>
          <p:cNvPr id="6" name="Diagram 5"/>
          <p:cNvGraphicFramePr/>
          <p:nvPr>
            <p:extLst>
              <p:ext uri="{D42A27DB-BD31-4B8C-83A1-F6EECF244321}">
                <p14:modId xmlns:p14="http://schemas.microsoft.com/office/powerpoint/2010/main" val="3403878240"/>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129" y="4711732"/>
            <a:ext cx="6523292" cy="16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52600"/>
            <a:ext cx="6553200" cy="4623192"/>
          </a:xfrm>
        </p:spPr>
      </p:pic>
    </p:spTree>
    <p:extLst>
      <p:ext uri="{BB962C8B-B14F-4D97-AF65-F5344CB8AC3E}">
        <p14:creationId xmlns:p14="http://schemas.microsoft.com/office/powerpoint/2010/main" val="297248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52400"/>
            <a:ext cx="7315200" cy="762000"/>
          </a:xfrm>
        </p:spPr>
        <p:txBody>
          <a:bodyPr>
            <a:normAutofit/>
          </a:bodyPr>
          <a:lstStyle/>
          <a:p>
            <a:pPr marL="457200" indent="-457200"/>
            <a:r>
              <a:rPr lang="en-US" b="1" dirty="0">
                <a:solidFill>
                  <a:schemeClr val="tx1"/>
                </a:solidFill>
              </a:rPr>
              <a:t>Correlation in JMeter</a:t>
            </a:r>
            <a:endParaRPr lang="en-US" sz="2400" dirty="0">
              <a:solidFill>
                <a:schemeClr val="tx1"/>
              </a:solidFill>
            </a:endParaRPr>
          </a:p>
          <a:p>
            <a:endParaRPr lang="en-US" dirty="0"/>
          </a:p>
        </p:txBody>
      </p:sp>
      <p:graphicFrame>
        <p:nvGraphicFramePr>
          <p:cNvPr id="6" name="Diagram 5"/>
          <p:cNvGraphicFramePr/>
          <p:nvPr>
            <p:extLst>
              <p:ext uri="{D42A27DB-BD31-4B8C-83A1-F6EECF244321}">
                <p14:modId xmlns:p14="http://schemas.microsoft.com/office/powerpoint/2010/main" val="1280769436"/>
              </p:ext>
            </p:extLst>
          </p:nvPr>
        </p:nvGraphicFramePr>
        <p:xfrm>
          <a:off x="762000" y="838200"/>
          <a:ext cx="77724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62000" y="1705451"/>
            <a:ext cx="7924800" cy="4185761"/>
          </a:xfrm>
          <a:prstGeom prst="rect">
            <a:avLst/>
          </a:prstGeom>
          <a:noFill/>
        </p:spPr>
        <p:txBody>
          <a:bodyPr wrap="square" rtlCol="0">
            <a:spAutoFit/>
          </a:bodyPr>
          <a:lstStyle/>
          <a:p>
            <a:pPr lvl="1" algn="just"/>
            <a:r>
              <a:rPr lang="en-US" sz="2000" dirty="0"/>
              <a:t>So, one cannot just record and playback the requests having these variables. Here, we need to correlate the web requests with the dynamic variables. And for correlation, we need to use the "Regular Expression Extractor" which makes use of regular expressions</a:t>
            </a:r>
            <a:r>
              <a:rPr lang="en-US" sz="2000" dirty="0" smtClean="0"/>
              <a:t>.</a:t>
            </a:r>
          </a:p>
          <a:p>
            <a:pPr lvl="1" algn="just"/>
            <a:r>
              <a:rPr lang="en-US" sz="2000" dirty="0"/>
              <a:t>Regular expressions are used to fetch data from a string based on a search pattern. </a:t>
            </a:r>
            <a:endParaRPr lang="en-US" sz="2000" dirty="0" smtClean="0"/>
          </a:p>
          <a:p>
            <a:pPr lvl="1" algn="just"/>
            <a:r>
              <a:rPr lang="en-US" sz="2000" dirty="0" smtClean="0"/>
              <a:t>Basically</a:t>
            </a:r>
            <a:r>
              <a:rPr lang="en-US" sz="2000" dirty="0"/>
              <a:t>, what we do is- in order to extract any value (generally a dynamically created value) from a string (text response), we define a left bound of the variable then some wildcard characters and then right bound- (Left Bound)(Wildcard Characters)(Right </a:t>
            </a:r>
            <a:r>
              <a:rPr lang="en-US" sz="2000" dirty="0" smtClean="0"/>
              <a:t>Bound).</a:t>
            </a:r>
          </a:p>
          <a:p>
            <a:pPr lvl="1" algn="just"/>
            <a:r>
              <a:rPr lang="en-US" sz="2000" dirty="0"/>
              <a:t>If you do not want to get deeper into regular expressions, then the wildcard characters (.+?) would suffice in most of the cases. </a:t>
            </a:r>
            <a:endParaRPr lang="en-US" sz="2000" dirty="0">
              <a:ea typeface="Verdana" pitchFamily="34" charset="0"/>
              <a:cs typeface="Verdana" pitchFamily="34" charset="0"/>
            </a:endParaRPr>
          </a:p>
          <a:p>
            <a:pPr lvl="0"/>
            <a:endParaRPr lang="en-IN" sz="2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Correlation in JMeter</a:t>
            </a:r>
            <a:endParaRPr lang="en-US" sz="2400" dirty="0"/>
          </a:p>
          <a:p>
            <a:endParaRPr lang="en-US" sz="4000" dirty="0"/>
          </a:p>
        </p:txBody>
      </p:sp>
      <p:graphicFrame>
        <p:nvGraphicFramePr>
          <p:cNvPr id="6" name="Diagram 5"/>
          <p:cNvGraphicFramePr/>
          <p:nvPr>
            <p:extLst>
              <p:ext uri="{D42A27DB-BD31-4B8C-83A1-F6EECF244321}">
                <p14:modId xmlns:p14="http://schemas.microsoft.com/office/powerpoint/2010/main" val="3512189110"/>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762000" y="2057400"/>
            <a:ext cx="7543800" cy="5324535"/>
          </a:xfrm>
          <a:prstGeom prst="rect">
            <a:avLst/>
          </a:prstGeom>
        </p:spPr>
        <p:txBody>
          <a:bodyPr wrap="square">
            <a:spAutoFit/>
          </a:bodyPr>
          <a:lstStyle/>
          <a:p>
            <a:r>
              <a:rPr lang="en-US" sz="2000" dirty="0"/>
              <a:t>Post-processor executes some action after making a Sampler Request</a:t>
            </a:r>
            <a:r>
              <a:rPr lang="en-US" sz="2000" dirty="0" smtClean="0"/>
              <a:t>.</a:t>
            </a:r>
          </a:p>
          <a:p>
            <a:r>
              <a:rPr lang="en-US" sz="2000" dirty="0" smtClean="0"/>
              <a:t>Consider </a:t>
            </a:r>
            <a:r>
              <a:rPr lang="en-US" sz="2000" dirty="0"/>
              <a:t>a simple example: </a:t>
            </a:r>
            <a:endParaRPr lang="en-US" sz="2000" dirty="0" smtClean="0"/>
          </a:p>
          <a:p>
            <a:r>
              <a:rPr lang="en-US" sz="2000" dirty="0" smtClean="0"/>
              <a:t>JMeter </a:t>
            </a:r>
            <a:r>
              <a:rPr lang="en-US" sz="2000" dirty="0"/>
              <a:t>send HTTP request to the web server under test (etc </a:t>
            </a:r>
            <a:r>
              <a:rPr lang="en-US" sz="2000" dirty="0" smtClean="0"/>
              <a:t>www.google.com) </a:t>
            </a:r>
            <a:r>
              <a:rPr lang="en-US" sz="2000" dirty="0"/>
              <a:t>and get the response. </a:t>
            </a:r>
            <a:endParaRPr lang="en-US" sz="2000" dirty="0" smtClean="0"/>
          </a:p>
          <a:p>
            <a:r>
              <a:rPr lang="en-US" sz="2000" dirty="0" smtClean="0"/>
              <a:t>You </a:t>
            </a:r>
            <a:r>
              <a:rPr lang="en-US" sz="2000" dirty="0"/>
              <a:t>want JMeter to stop the </a:t>
            </a:r>
            <a:r>
              <a:rPr lang="en-US" sz="2000" dirty="0" smtClean="0"/>
              <a:t>test if </a:t>
            </a:r>
            <a:r>
              <a:rPr lang="en-US" sz="2000" dirty="0"/>
              <a:t>the server response is error. You can use the post-processor to do above task as following</a:t>
            </a:r>
            <a:r>
              <a:rPr lang="en-US" sz="2000" dirty="0" smtClean="0"/>
              <a:t>:</a:t>
            </a:r>
          </a:p>
          <a:p>
            <a:endParaRPr lang="en-US" sz="2000" dirty="0" smtClean="0"/>
          </a:p>
          <a:p>
            <a:endParaRPr lang="en-US" sz="2000"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5091" y="4333415"/>
            <a:ext cx="7032109" cy="183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4588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2286000"/>
            <a:ext cx="6934200" cy="4191000"/>
          </a:xfrm>
        </p:spPr>
        <p:txBody>
          <a:bodyPr>
            <a:noAutofit/>
          </a:bodyPr>
          <a:lstStyle/>
          <a:p>
            <a:pPr lvl="0" algn="l"/>
            <a:r>
              <a:rPr lang="en-US" sz="2400" dirty="0">
                <a:solidFill>
                  <a:schemeClr val="tx1"/>
                </a:solidFill>
              </a:rPr>
              <a:t>consider an example where we have two operations-</a:t>
            </a:r>
            <a:r>
              <a:rPr lang="en-US" sz="2400" dirty="0">
                <a:solidFill>
                  <a:schemeClr val="tx1"/>
                </a:solidFill>
              </a:rPr>
              <a:t/>
            </a:r>
            <a:br>
              <a:rPr lang="en-US" sz="2400" dirty="0">
                <a:solidFill>
                  <a:schemeClr val="tx1"/>
                </a:solidFill>
              </a:rPr>
            </a:br>
            <a:r>
              <a:rPr lang="en-US" sz="2400" dirty="0">
                <a:solidFill>
                  <a:schemeClr val="tx1"/>
                </a:solidFill>
              </a:rPr>
              <a:t>1. User launch website</a:t>
            </a:r>
            <a:r>
              <a:rPr lang="en-US" sz="2400" dirty="0">
                <a:solidFill>
                  <a:schemeClr val="tx1"/>
                </a:solidFill>
              </a:rPr>
              <a:t/>
            </a:r>
            <a:br>
              <a:rPr lang="en-US" sz="2400" dirty="0">
                <a:solidFill>
                  <a:schemeClr val="tx1"/>
                </a:solidFill>
              </a:rPr>
            </a:br>
            <a:r>
              <a:rPr lang="en-US" sz="2400" dirty="0">
                <a:solidFill>
                  <a:schemeClr val="tx1"/>
                </a:solidFill>
              </a:rPr>
              <a:t>2. User fill details and click on OK button</a:t>
            </a:r>
            <a:r>
              <a:rPr lang="en-US" sz="2400" dirty="0">
                <a:solidFill>
                  <a:schemeClr val="tx1"/>
                </a:solidFill>
              </a:rPr>
              <a:t/>
            </a:r>
            <a:br>
              <a:rPr lang="en-US" sz="2400" dirty="0">
                <a:solidFill>
                  <a:schemeClr val="tx1"/>
                </a:solidFill>
              </a:rPr>
            </a:br>
            <a:r>
              <a:rPr lang="en-US" sz="2400" dirty="0">
                <a:solidFill>
                  <a:schemeClr val="tx1"/>
                </a:solidFill>
              </a:rPr>
              <a:t>Now, the call user launch website creates a dynamic variable event validation that we can check in Response Data tab of "View Result Tree" listener for the call</a:t>
            </a:r>
            <a:r>
              <a:rPr lang="en-US" sz="2400" dirty="0" smtClean="0">
                <a:solidFill>
                  <a:schemeClr val="tx1"/>
                </a:solidFill>
              </a:rPr>
              <a:t>.</a:t>
            </a:r>
          </a:p>
          <a:p>
            <a:pPr lvl="0" algn="l"/>
            <a:r>
              <a:rPr lang="en-US" sz="2400" dirty="0" smtClean="0">
                <a:solidFill>
                  <a:schemeClr val="tx1"/>
                </a:solidFill>
              </a:rPr>
              <a:t> </a:t>
            </a:r>
            <a:r>
              <a:rPr lang="en-US" sz="2400" dirty="0">
                <a:solidFill>
                  <a:schemeClr val="tx1"/>
                </a:solidFill>
              </a:rPr>
              <a:t>The value of this variable is then passed to subsequent call related to "User fill details and click on OK button" as Http post parameter.</a:t>
            </a:r>
            <a:r>
              <a:rPr lang="en-US" sz="2400" dirty="0">
                <a:solidFill>
                  <a:schemeClr val="tx1"/>
                </a:solidFill>
              </a:rPr>
              <a:t/>
            </a:r>
            <a:br>
              <a:rPr lang="en-US" sz="2400" dirty="0">
                <a:solidFill>
                  <a:schemeClr val="tx1"/>
                </a:solidFill>
              </a:rPr>
            </a:br>
            <a:endParaRPr lang="en-US" sz="2400" dirty="0">
              <a:solidFill>
                <a:schemeClr val="tx1"/>
              </a:solidFill>
            </a:endParaRPr>
          </a:p>
          <a:p>
            <a:pPr marL="457200" indent="-457200" algn="l">
              <a:buFont typeface="Wingdings" panose="05000000000000000000" pitchFamily="2" charset="2"/>
              <a:buChar char="v"/>
            </a:pPr>
            <a:endParaRPr lang="en-US" sz="2400" dirty="0">
              <a:solidFill>
                <a:schemeClr val="tx1"/>
              </a:solidFill>
            </a:endParaRP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Correlation in JMeter</a:t>
            </a:r>
            <a:endParaRPr lang="en-US" sz="3000" dirty="0"/>
          </a:p>
          <a:p>
            <a:endParaRPr lang="en-US" sz="4000" dirty="0"/>
          </a:p>
        </p:txBody>
      </p:sp>
      <p:graphicFrame>
        <p:nvGraphicFramePr>
          <p:cNvPr id="6" name="Diagram 5"/>
          <p:cNvGraphicFramePr/>
          <p:nvPr>
            <p:extLst>
              <p:ext uri="{D42A27DB-BD31-4B8C-83A1-F6EECF244321}">
                <p14:modId xmlns:p14="http://schemas.microsoft.com/office/powerpoint/2010/main" val="1219482250"/>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560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a:t>Correlation in JMeter</a:t>
            </a:r>
            <a:endParaRPr lang="en-US" sz="2400" dirty="0"/>
          </a:p>
          <a:p>
            <a:endParaRPr lang="en-US" sz="4000" dirty="0"/>
          </a:p>
        </p:txBody>
      </p:sp>
      <p:graphicFrame>
        <p:nvGraphicFramePr>
          <p:cNvPr id="6" name="Diagram 5"/>
          <p:cNvGraphicFramePr/>
          <p:nvPr>
            <p:extLst>
              <p:ext uri="{D42A27DB-BD31-4B8C-83A1-F6EECF244321}">
                <p14:modId xmlns:p14="http://schemas.microsoft.com/office/powerpoint/2010/main" val="213476961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609600" y="2035076"/>
            <a:ext cx="7848600" cy="4739759"/>
          </a:xfrm>
          <a:prstGeom prst="rect">
            <a:avLst/>
          </a:prstGeom>
        </p:spPr>
        <p:txBody>
          <a:bodyPr wrap="square">
            <a:spAutoFit/>
          </a:bodyPr>
          <a:lstStyle/>
          <a:p>
            <a:r>
              <a:rPr lang="en-US" sz="2000" dirty="0"/>
              <a:t>Steps for correlating the Event validation values-</a:t>
            </a:r>
            <a:r>
              <a:rPr lang="en-US" sz="2000" dirty="0"/>
              <a:t/>
            </a:r>
            <a:br>
              <a:rPr lang="en-US" sz="2000" dirty="0"/>
            </a:br>
            <a:r>
              <a:rPr lang="en-US" sz="2000" dirty="0"/>
              <a:t>1. Run the script containing the both the above stated operations</a:t>
            </a:r>
            <a:r>
              <a:rPr lang="en-US" sz="2000" dirty="0"/>
              <a:t/>
            </a:r>
            <a:br>
              <a:rPr lang="en-US" sz="2000" dirty="0"/>
            </a:br>
            <a:r>
              <a:rPr lang="en-US" sz="2000" dirty="0"/>
              <a:t>2. Go to Response tab (Text mode) in "View Result Tree" listener of "User launch website" operation. BTW, we see the second operation "User fill details and click on OK button" in red because it is not yet correlated</a:t>
            </a:r>
            <a:r>
              <a:rPr lang="en-US" sz="2000" dirty="0" smtClean="0"/>
              <a:t>.</a:t>
            </a:r>
          </a:p>
          <a:p>
            <a:r>
              <a:rPr lang="en-US" sz="2000" dirty="0"/>
              <a:t/>
            </a:r>
            <a:br>
              <a:rPr lang="en-US" sz="2000" dirty="0"/>
            </a:br>
            <a:endParaRPr lang="en-US" sz="20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657600"/>
            <a:ext cx="73152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870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Correlation in JMeter</a:t>
            </a:r>
            <a:endParaRPr lang="en-US" sz="4000" dirty="0"/>
          </a:p>
        </p:txBody>
      </p:sp>
      <p:graphicFrame>
        <p:nvGraphicFramePr>
          <p:cNvPr id="6" name="Diagram 5"/>
          <p:cNvGraphicFramePr/>
          <p:nvPr>
            <p:extLst>
              <p:ext uri="{D42A27DB-BD31-4B8C-83A1-F6EECF244321}">
                <p14:modId xmlns:p14="http://schemas.microsoft.com/office/powerpoint/2010/main" val="579248774"/>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685800" y="2136339"/>
            <a:ext cx="7696200" cy="4955203"/>
          </a:xfrm>
          <a:prstGeom prst="rect">
            <a:avLst/>
          </a:prstGeom>
        </p:spPr>
        <p:txBody>
          <a:bodyPr wrap="square">
            <a:spAutoFit/>
          </a:bodyPr>
          <a:lstStyle/>
          <a:p>
            <a:r>
              <a:rPr lang="en-US" sz="2000" dirty="0"/>
              <a:t>3. Create a Regular expression for extracting the value of Event validation variable's value. As stated above the R.E. for this will be- __EVENTVALIDATION" value="(.+?)" </a:t>
            </a:r>
            <a:r>
              <a:rPr lang="en-US" sz="2000" dirty="0" smtClean="0"/>
              <a:t>/&gt;</a:t>
            </a:r>
          </a:p>
          <a:p>
            <a:r>
              <a:rPr lang="en-US" sz="2000" dirty="0" smtClean="0"/>
              <a:t> </a:t>
            </a:r>
            <a:r>
              <a:rPr lang="en-US" sz="2000" dirty="0"/>
              <a:t>4. Go to http request under "User Launch Website" transaction controller-&gt; Add -&gt; Post Processor -&gt; Regular Expression Extractor. </a:t>
            </a:r>
            <a:endParaRPr lang="en-US" sz="20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512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9213" y="3810000"/>
            <a:ext cx="65055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88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smtClean="0">
                <a:solidFill>
                  <a:prstClr val="black"/>
                </a:solidFill>
              </a:rPr>
              <a:t>Correlation in JMeter</a:t>
            </a:r>
            <a:endParaRPr lang="en-US" sz="3200" b="1" dirty="0">
              <a:solidFill>
                <a:prstClr val="black"/>
              </a:solidFill>
            </a:endParaRPr>
          </a:p>
        </p:txBody>
      </p:sp>
      <p:graphicFrame>
        <p:nvGraphicFramePr>
          <p:cNvPr id="6" name="Diagram 5"/>
          <p:cNvGraphicFramePr/>
          <p:nvPr>
            <p:extLst>
              <p:ext uri="{D42A27DB-BD31-4B8C-83A1-F6EECF244321}">
                <p14:modId xmlns:p14="http://schemas.microsoft.com/office/powerpoint/2010/main" val="1411202608"/>
              </p:ext>
            </p:extLst>
          </p:nvPr>
        </p:nvGraphicFramePr>
        <p:xfrm>
          <a:off x="762000" y="8382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762000" y="1752600"/>
            <a:ext cx="7696200" cy="4708981"/>
          </a:xfrm>
          <a:prstGeom prst="rect">
            <a:avLst/>
          </a:prstGeom>
        </p:spPr>
        <p:txBody>
          <a:bodyPr wrap="square">
            <a:spAutoFit/>
          </a:bodyPr>
          <a:lstStyle/>
          <a:p>
            <a:r>
              <a:rPr lang="en-US" dirty="0"/>
              <a:t>5. </a:t>
            </a:r>
            <a:r>
              <a:rPr lang="en-US" sz="2000" dirty="0"/>
              <a:t>The reference name inserted is the name of the variable created that will capture the Event validation value generated by the http request under "User launch website" operation.</a:t>
            </a:r>
            <a:r>
              <a:rPr lang="en-US" sz="2000" dirty="0"/>
              <a:t/>
            </a:r>
            <a:br>
              <a:rPr lang="en-US" sz="2000" dirty="0"/>
            </a:br>
            <a:r>
              <a:rPr lang="en-US" sz="2000" dirty="0"/>
              <a:t>6. Now pass this variable to the subsequent http request under "User fill details and click on OK button" as post request- overriding the already present hardcoded value of Event Validation variable.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1125" y="3762375"/>
            <a:ext cx="638175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465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solidFill>
                  <a:prstClr val="black"/>
                </a:solidFill>
              </a:rPr>
              <a:t>Correlation in JMeter</a:t>
            </a: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1691344493"/>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55"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2515" y="2674143"/>
            <a:ext cx="6998970" cy="382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71603" y="1931994"/>
            <a:ext cx="7357997" cy="461665"/>
          </a:xfrm>
          <a:prstGeom prst="rect">
            <a:avLst/>
          </a:prstGeom>
        </p:spPr>
        <p:txBody>
          <a:bodyPr wrap="square">
            <a:spAutoFit/>
          </a:bodyPr>
          <a:lstStyle/>
          <a:p>
            <a:r>
              <a:rPr lang="en-US" sz="2400" dirty="0"/>
              <a:t>Request </a:t>
            </a:r>
            <a:r>
              <a:rPr lang="en-US" sz="2400" dirty="0" smtClean="0"/>
              <a:t>without </a:t>
            </a:r>
            <a:r>
              <a:rPr lang="en-US" sz="2400" dirty="0"/>
              <a:t>correlation </a:t>
            </a:r>
            <a:r>
              <a:rPr lang="en-US" sz="2400" dirty="0" smtClean="0"/>
              <a:t>(Hardcoded </a:t>
            </a:r>
            <a:r>
              <a:rPr lang="en-US" sz="2400" dirty="0"/>
              <a:t>values).</a:t>
            </a:r>
            <a:endParaRPr lang="en-US" sz="2400" dirty="0"/>
          </a:p>
        </p:txBody>
      </p:sp>
    </p:spTree>
    <p:extLst>
      <p:ext uri="{BB962C8B-B14F-4D97-AF65-F5344CB8AC3E}">
        <p14:creationId xmlns:p14="http://schemas.microsoft.com/office/powerpoint/2010/main" val="3393160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algn="ctr"/>
            <a:r>
              <a:rPr lang="en-US" sz="3200" b="1" dirty="0">
                <a:solidFill>
                  <a:prstClr val="black"/>
                </a:solidFill>
              </a:rPr>
              <a:t>Correlation in JMeter</a:t>
            </a:r>
          </a:p>
          <a:p>
            <a:endParaRPr lang="en-US" sz="4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p14="http://schemas.microsoft.com/office/powerpoint/2010/main" val="2327304196"/>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Correl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653" y="2932366"/>
            <a:ext cx="6627019" cy="384943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2209800"/>
            <a:ext cx="7315200" cy="461665"/>
          </a:xfrm>
          <a:prstGeom prst="rect">
            <a:avLst/>
          </a:prstGeom>
        </p:spPr>
        <p:txBody>
          <a:bodyPr wrap="square">
            <a:spAutoFit/>
          </a:bodyPr>
          <a:lstStyle/>
          <a:p>
            <a:r>
              <a:rPr lang="en-US" sz="2400" dirty="0"/>
              <a:t>Request with correlation (Dynamic values</a:t>
            </a:r>
            <a:r>
              <a:rPr lang="en-US" sz="2400" dirty="0" smtClean="0"/>
              <a:t>).</a:t>
            </a:r>
            <a:endParaRPr lang="en-US" sz="2400" dirty="0"/>
          </a:p>
        </p:txBody>
      </p:sp>
    </p:spTree>
    <p:extLst>
      <p:ext uri="{BB962C8B-B14F-4D97-AF65-F5344CB8AC3E}">
        <p14:creationId xmlns:p14="http://schemas.microsoft.com/office/powerpoint/2010/main" val="1118691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3700</TotalTime>
  <Words>510</Words>
  <Application>Microsoft Office PowerPoint</Application>
  <PresentationFormat>On-screen Show (4:3)</PresentationFormat>
  <Paragraphs>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Mounika.s</cp:lastModifiedBy>
  <cp:revision>483</cp:revision>
  <dcterms:created xsi:type="dcterms:W3CDTF">2015-08-17T05:29:31Z</dcterms:created>
  <dcterms:modified xsi:type="dcterms:W3CDTF">2015-09-02T10:22:57Z</dcterms:modified>
</cp:coreProperties>
</file>