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1" r:id="rId3"/>
    <p:sldId id="284" r:id="rId4"/>
    <p:sldId id="259" r:id="rId5"/>
    <p:sldId id="262" r:id="rId6"/>
    <p:sldId id="263" r:id="rId7"/>
    <p:sldId id="264" r:id="rId8"/>
    <p:sldId id="266" r:id="rId9"/>
    <p:sldId id="267" r:id="rId10"/>
    <p:sldId id="268" r:id="rId11"/>
    <p:sldId id="269" r:id="rId12"/>
    <p:sldId id="270" r:id="rId13"/>
    <p:sldId id="271" r:id="rId14"/>
    <p:sldId id="272" r:id="rId15"/>
    <p:sldId id="275" r:id="rId16"/>
    <p:sldId id="276" r:id="rId17"/>
    <p:sldId id="277" r:id="rId18"/>
    <p:sldId id="279" r:id="rId19"/>
    <p:sldId id="280" r:id="rId20"/>
    <p:sldId id="281" r:id="rId21"/>
    <p:sldId id="282" r:id="rId22"/>
    <p:sldId id="283" r:id="rId23"/>
    <p:sldId id="27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98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Concept of Remote Testing</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260767" custLinFactY="-55684" custLinFactNeighborY="-100000">
        <dgm:presLayoutVars>
          <dgm:chMax val="0"/>
          <dgm:bulletEnabled val="1"/>
        </dgm:presLayoutVars>
      </dgm:prSet>
      <dgm:spPr/>
      <dgm:t>
        <a:bodyPr/>
        <a:lstStyle/>
        <a:p>
          <a:endParaRPr lang="en-IN"/>
        </a:p>
      </dgm:t>
    </dgm:pt>
  </dgm:ptLst>
  <dgm:cxnLst>
    <dgm:cxn modelId="{50E968DF-7D6A-432B-82AE-0A44CF7A8E62}"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4F427DE0-EBF4-4836-8F19-5459507B7870}" type="presOf" srcId="{0C90F2DF-9FAF-4BFF-846A-C9296969BC4B}" destId="{6257CF2E-6194-4FA6-8162-8FCECF575928}" srcOrd="0" destOrd="0" presId="urn:microsoft.com/office/officeart/2005/8/layout/vList2"/>
    <dgm:cxn modelId="{1F7096C0-48BA-4BD6-8E18-A90B2B932C1B}" type="presParOf" srcId="{6257CF2E-6194-4FA6-8162-8FCECF575928}" destId="{3EEFB9CA-6A90-40C4-B80D-8EA329A072B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Steps to configure Remote Testing</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7EE8EDC6-8B72-4728-9729-189D52447BD8}" type="presOf" srcId="{DF67A009-D1D4-4B15-BA73-4D3580426CD4}" destId="{D6CB940E-257B-431A-BA6F-C19E93996BB1}" srcOrd="0" destOrd="1"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3468C1A-F10F-45A2-9F3C-A37CA6DD3A88}" type="presOf" srcId="{5BA2118B-1A71-48FC-B1CC-4DF86C6E19AC}" destId="{D6CB940E-257B-431A-BA6F-C19E93996BB1}" srcOrd="0" destOrd="0" presId="urn:microsoft.com/office/officeart/2005/8/layout/vList2"/>
    <dgm:cxn modelId="{E9C258DA-3FF4-498C-A973-DE30F3B18859}"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7BF3549E-A815-4B51-9131-0495ED02EBD3}"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53EDF3BF-9678-4D73-AAF6-74DAE9C5E705}" type="presParOf" srcId="{6257CF2E-6194-4FA6-8162-8FCECF575928}" destId="{3EEFB9CA-6A90-40C4-B80D-8EA329A072B8}" srcOrd="0" destOrd="0" presId="urn:microsoft.com/office/officeart/2005/8/layout/vList2"/>
    <dgm:cxn modelId="{098B8E98-B6D9-410F-A62D-3B71854C41A5}"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Steps to configure Remote Testing</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83CBC035-FFC2-47C2-A0A2-AE9A867CD1F7}" type="presOf" srcId="{0C90F2DF-9FAF-4BFF-846A-C9296969BC4B}" destId="{6257CF2E-6194-4FA6-8162-8FCECF57592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49CCD98F-159A-4654-9ABE-610425A78C6C}" type="presOf" srcId="{DF67A009-D1D4-4B15-BA73-4D3580426CD4}" destId="{D6CB940E-257B-431A-BA6F-C19E93996BB1}" srcOrd="0" destOrd="1" presId="urn:microsoft.com/office/officeart/2005/8/layout/vList2"/>
    <dgm:cxn modelId="{921BBEE0-8285-45AB-9838-7C02A3F54A89}" type="presOf" srcId="{5BA2118B-1A71-48FC-B1CC-4DF86C6E19AC}" destId="{D6CB940E-257B-431A-BA6F-C19E93996BB1}" srcOrd="0" destOrd="0" presId="urn:microsoft.com/office/officeart/2005/8/layout/vList2"/>
    <dgm:cxn modelId="{88B6DA47-8D4B-47D4-99D3-301E9B39D801}"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A1F42026-A215-4661-9615-0D4CF36392BD}" type="presParOf" srcId="{6257CF2E-6194-4FA6-8162-8FCECF575928}" destId="{3EEFB9CA-6A90-40C4-B80D-8EA329A072B8}" srcOrd="0" destOrd="0" presId="urn:microsoft.com/office/officeart/2005/8/layout/vList2"/>
    <dgm:cxn modelId="{25465DC8-405D-4D0A-90BD-E6E69BAC7ECD}"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Steps to configure Remote Testing doing Manually</a:t>
          </a:r>
          <a:endParaRPr lang="en-IN" sz="3200" dirty="0">
            <a:solidFill>
              <a:schemeClr val="bg1"/>
            </a:solidFill>
          </a:endParaRPr>
        </a:p>
      </dgm:t>
    </dgm:pt>
    <dgm:pt modelId="{8E9E4C01-BFA2-4914-B65E-CC00CBFE04CD}" type="sibTrans" cxnId="{01C4F17A-3691-4820-9264-5716B33F2948}">
      <dgm:prSet/>
      <dgm:spPr/>
      <dgm:t>
        <a:bodyPr/>
        <a:lstStyle/>
        <a:p>
          <a:endParaRPr lang="en-IN"/>
        </a:p>
      </dgm:t>
    </dgm:pt>
    <dgm:pt modelId="{7C642BB1-8F68-438B-99DF-8AC3370602A9}" type="parTrans" cxnId="{01C4F17A-3691-4820-9264-5716B33F2948}">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307B8C9C-1612-4DA7-A523-5BA36ECC1241}" type="presOf" srcId="{DF67A009-D1D4-4B15-BA73-4D3580426CD4}" destId="{D6CB940E-257B-431A-BA6F-C19E93996BB1}" srcOrd="0" destOrd="1" presId="urn:microsoft.com/office/officeart/2005/8/layout/vList2"/>
    <dgm:cxn modelId="{EFA08B56-0364-4F3F-950D-6A5C95FF88DE}" type="presOf" srcId="{52EB5FD4-61C2-4A8D-9B56-85BB83CE629F}" destId="{3EEFB9CA-6A90-40C4-B80D-8EA329A072B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E946657D-20B0-4C31-BD96-08C4AF313548}" type="presOf" srcId="{0C90F2DF-9FAF-4BFF-846A-C9296969BC4B}" destId="{6257CF2E-6194-4FA6-8162-8FCECF575928}" srcOrd="0" destOrd="0" presId="urn:microsoft.com/office/officeart/2005/8/layout/vList2"/>
    <dgm:cxn modelId="{6B8D14DF-5EEB-44FB-9888-8B884FD28001}" type="presOf" srcId="{5BA2118B-1A71-48FC-B1CC-4DF86C6E19AC}" destId="{D6CB940E-257B-431A-BA6F-C19E93996BB1}" srcOrd="0" destOrd="0" presId="urn:microsoft.com/office/officeart/2005/8/layout/vList2"/>
    <dgm:cxn modelId="{7E98DA83-2A9E-4F6A-AF7F-86AC47FD6FD1}" type="presParOf" srcId="{6257CF2E-6194-4FA6-8162-8FCECF575928}" destId="{3EEFB9CA-6A90-40C4-B80D-8EA329A072B8}" srcOrd="0" destOrd="0" presId="urn:microsoft.com/office/officeart/2005/8/layout/vList2"/>
    <dgm:cxn modelId="{8A5F5865-567A-4BA3-B3DD-F7FEC7390DD8}"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Steps to configure Remote Testing doing Manually</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093390D1-38AB-47A6-AD4B-FA776D18DB93}" type="presOf" srcId="{0C90F2DF-9FAF-4BFF-846A-C9296969BC4B}" destId="{6257CF2E-6194-4FA6-8162-8FCECF57592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96832A96-1BF8-4FC3-85C8-AC2A825FE0A6}" type="presOf" srcId="{52EB5FD4-61C2-4A8D-9B56-85BB83CE629F}" destId="{3EEFB9CA-6A90-40C4-B80D-8EA329A072B8}" srcOrd="0" destOrd="0" presId="urn:microsoft.com/office/officeart/2005/8/layout/vList2"/>
    <dgm:cxn modelId="{FA99903E-8089-4FBA-B4A5-DF48EAECF540}" type="presOf" srcId="{DF67A009-D1D4-4B15-BA73-4D3580426CD4}" destId="{D6CB940E-257B-431A-BA6F-C19E93996BB1}" srcOrd="0" destOrd="1" presId="urn:microsoft.com/office/officeart/2005/8/layout/vList2"/>
    <dgm:cxn modelId="{A25B88D0-1303-41BB-82B0-5D959C0FB0D8}"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306AA2E8-53EC-4C98-8549-5A37D3A79DF4}" type="presParOf" srcId="{6257CF2E-6194-4FA6-8162-8FCECF575928}" destId="{3EEFB9CA-6A90-40C4-B80D-8EA329A072B8}" srcOrd="0" destOrd="0" presId="urn:microsoft.com/office/officeart/2005/8/layout/vList2"/>
    <dgm:cxn modelId="{E16B0324-1989-425D-9F45-2322D2C84521}"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Steps to configure Remote Testing doing Manually</a:t>
          </a:r>
          <a:endParaRPr lang="en-IN" sz="3200" dirty="0">
            <a:solidFill>
              <a:schemeClr val="bg1"/>
            </a:solidFill>
          </a:endParaRPr>
        </a:p>
      </dgm:t>
    </dgm:pt>
    <dgm:pt modelId="{8E9E4C01-BFA2-4914-B65E-CC00CBFE04CD}" type="sibTrans" cxnId="{01C4F17A-3691-4820-9264-5716B33F2948}">
      <dgm:prSet/>
      <dgm:spPr/>
      <dgm:t>
        <a:bodyPr/>
        <a:lstStyle/>
        <a:p>
          <a:endParaRPr lang="en-IN"/>
        </a:p>
      </dgm:t>
    </dgm:pt>
    <dgm:pt modelId="{7C642BB1-8F68-438B-99DF-8AC3370602A9}" type="parTrans" cxnId="{01C4F17A-3691-4820-9264-5716B33F2948}">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X="100000" custScaleY="140677"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FlipVert="1" custScaleY="26128"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DBA746F-78C7-437C-83E8-69B62D9A22B9}"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7BCC881B-D008-4436-A145-D638D22F356E}" type="presOf" srcId="{0C90F2DF-9FAF-4BFF-846A-C9296969BC4B}" destId="{6257CF2E-6194-4FA6-8162-8FCECF575928}" srcOrd="0" destOrd="0" presId="urn:microsoft.com/office/officeart/2005/8/layout/vList2"/>
    <dgm:cxn modelId="{3F6C2A19-90AB-4A6D-B2C8-F8C2843585BB}" type="presOf" srcId="{DF67A009-D1D4-4B15-BA73-4D3580426CD4}" destId="{D6CB940E-257B-431A-BA6F-C19E93996BB1}" srcOrd="0" destOrd="1" presId="urn:microsoft.com/office/officeart/2005/8/layout/vList2"/>
    <dgm:cxn modelId="{6F5A8B4A-1F6C-4E97-AF5E-070A200646E2}"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F93B3217-0D67-4B0F-8489-D6A9166C319C}" type="presParOf" srcId="{6257CF2E-6194-4FA6-8162-8FCECF575928}" destId="{3EEFB9CA-6A90-40C4-B80D-8EA329A072B8}" srcOrd="0" destOrd="0" presId="urn:microsoft.com/office/officeart/2005/8/layout/vList2"/>
    <dgm:cxn modelId="{5C95B681-A5F9-4FC5-B248-48CD4FBDB193}"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Tips</a:t>
          </a: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9401AE5C-4C8A-4BA8-BD4D-2B3E81DA1CF9}" type="presOf" srcId="{52EB5FD4-61C2-4A8D-9B56-85BB83CE629F}" destId="{3EEFB9CA-6A90-40C4-B80D-8EA329A072B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D82EA7CB-49C2-4718-9454-2F7894EA5281}" type="presOf" srcId="{0C90F2DF-9FAF-4BFF-846A-C9296969BC4B}" destId="{6257CF2E-6194-4FA6-8162-8FCECF575928}" srcOrd="0" destOrd="0" presId="urn:microsoft.com/office/officeart/2005/8/layout/vList2"/>
    <dgm:cxn modelId="{38703BAE-75A3-497E-88FD-A9DB4F6A8DA7}" type="presOf" srcId="{DF67A009-D1D4-4B15-BA73-4D3580426CD4}" destId="{D6CB940E-257B-431A-BA6F-C19E93996BB1}" srcOrd="0" destOrd="1"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8AA70360-B95F-4AFA-83A2-18B42B44C2FF}" type="presOf" srcId="{5BA2118B-1A71-48FC-B1CC-4DF86C6E19AC}" destId="{D6CB940E-257B-431A-BA6F-C19E93996BB1}" srcOrd="0" destOrd="0" presId="urn:microsoft.com/office/officeart/2005/8/layout/vList2"/>
    <dgm:cxn modelId="{EC8CCC3F-4D04-4DF4-8EC7-14E9DBEA9AE3}" type="presParOf" srcId="{6257CF2E-6194-4FA6-8162-8FCECF575928}" destId="{3EEFB9CA-6A90-40C4-B80D-8EA329A072B8}" srcOrd="0" destOrd="0" presId="urn:microsoft.com/office/officeart/2005/8/layout/vList2"/>
    <dgm:cxn modelId="{60DB10B8-C393-4AF8-84B0-EDA0462D22F8}"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Tips</a:t>
          </a: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5C9A79D1-E09A-4054-A5CA-44BDDF61C978}" type="presOf" srcId="{5BA2118B-1A71-48FC-B1CC-4DF86C6E19AC}" destId="{D6CB940E-257B-431A-BA6F-C19E93996BB1}"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6C5F4BA7-E4B5-44BB-9EC2-0C03B7EAA9A2}" type="presOf" srcId="{52EB5FD4-61C2-4A8D-9B56-85BB83CE629F}" destId="{3EEFB9CA-6A90-40C4-B80D-8EA329A072B8}" srcOrd="0" destOrd="0" presId="urn:microsoft.com/office/officeart/2005/8/layout/vList2"/>
    <dgm:cxn modelId="{68E1F8B9-1572-4EF4-9127-9333A5821740}"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4789656F-8636-4DDE-8531-37B74B79166F}" type="presOf" srcId="{DF67A009-D1D4-4B15-BA73-4D3580426CD4}" destId="{D6CB940E-257B-431A-BA6F-C19E93996BB1}" srcOrd="0" destOrd="1" presId="urn:microsoft.com/office/officeart/2005/8/layout/vList2"/>
    <dgm:cxn modelId="{B3991598-5C84-47C1-A248-3C0E0315FE29}" type="presParOf" srcId="{6257CF2E-6194-4FA6-8162-8FCECF575928}" destId="{3EEFB9CA-6A90-40C4-B80D-8EA329A072B8}" srcOrd="0" destOrd="0" presId="urn:microsoft.com/office/officeart/2005/8/layout/vList2"/>
    <dgm:cxn modelId="{761CA075-1239-4B85-B555-3D390FFD8A20}"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Settings to fix a problem</a:t>
          </a: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3AD65CCD-0A11-49C8-9F88-6DBC3B5C5DC6}" type="presOf" srcId="{0C90F2DF-9FAF-4BFF-846A-C9296969BC4B}" destId="{6257CF2E-6194-4FA6-8162-8FCECF575928}" srcOrd="0" destOrd="0" presId="urn:microsoft.com/office/officeart/2005/8/layout/vList2"/>
    <dgm:cxn modelId="{27272582-E1AA-4D07-ADEB-0072C80903A6}" type="presOf" srcId="{52EB5FD4-61C2-4A8D-9B56-85BB83CE629F}" destId="{3EEFB9CA-6A90-40C4-B80D-8EA329A072B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3E29B560-4531-4246-B360-C33E7A5CF63E}" type="presOf" srcId="{5BA2118B-1A71-48FC-B1CC-4DF86C6E19AC}" destId="{D6CB940E-257B-431A-BA6F-C19E93996BB1}" srcOrd="0" destOrd="0" presId="urn:microsoft.com/office/officeart/2005/8/layout/vList2"/>
    <dgm:cxn modelId="{F7647FF7-2BBA-4AD5-A54C-251332EB5ABD}" type="presOf" srcId="{DF67A009-D1D4-4B15-BA73-4D3580426CD4}" destId="{D6CB940E-257B-431A-BA6F-C19E93996BB1}" srcOrd="0" destOrd="1" presId="urn:microsoft.com/office/officeart/2005/8/layout/vList2"/>
    <dgm:cxn modelId="{DF407F6A-B6EF-4922-9E85-8D4568BDB250}" type="presParOf" srcId="{6257CF2E-6194-4FA6-8162-8FCECF575928}" destId="{3EEFB9CA-6A90-40C4-B80D-8EA329A072B8}" srcOrd="0" destOrd="0" presId="urn:microsoft.com/office/officeart/2005/8/layout/vList2"/>
    <dgm:cxn modelId="{7A8BF857-0406-40FD-B052-BDAEC9A1F6EC}"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Settings to fix a problem</a:t>
          </a: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E09D1B70-AFA3-47C7-97DE-8DD71FCE3C6C}" type="presOf" srcId="{52EB5FD4-61C2-4A8D-9B56-85BB83CE629F}" destId="{3EEFB9CA-6A90-40C4-B80D-8EA329A072B8}" srcOrd="0" destOrd="0" presId="urn:microsoft.com/office/officeart/2005/8/layout/vList2"/>
    <dgm:cxn modelId="{80555151-2B84-4AB4-A8C8-2597A267FCD4}" type="presOf" srcId="{0C90F2DF-9FAF-4BFF-846A-C9296969BC4B}" destId="{6257CF2E-6194-4FA6-8162-8FCECF575928}" srcOrd="0" destOrd="0" presId="urn:microsoft.com/office/officeart/2005/8/layout/vList2"/>
    <dgm:cxn modelId="{FFB23426-4F6D-4ED5-B088-4735ACE3F4B8}"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A83E35E6-FF8C-4F0D-B2BF-C118C3FB85FA}" type="presOf" srcId="{DF67A009-D1D4-4B15-BA73-4D3580426CD4}" destId="{D6CB940E-257B-431A-BA6F-C19E93996BB1}" srcOrd="0" destOrd="1" presId="urn:microsoft.com/office/officeart/2005/8/layout/vList2"/>
    <dgm:cxn modelId="{0F6DC383-6C1D-4F2F-84C6-92CE8D1D13F4}" type="presParOf" srcId="{6257CF2E-6194-4FA6-8162-8FCECF575928}" destId="{3EEFB9CA-6A90-40C4-B80D-8EA329A072B8}" srcOrd="0" destOrd="0" presId="urn:microsoft.com/office/officeart/2005/8/layout/vList2"/>
    <dgm:cxn modelId="{1537F935-723E-42F0-863F-FFBA6240DF48}"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Dealing with the Failed nodes</a:t>
          </a: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9E2C45C1-175C-4302-A7CC-FEBB71AD9C9B}"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3CEA3B01-F4A6-4CF9-99E6-B39379944AD7}" type="presOf" srcId="{5BA2118B-1A71-48FC-B1CC-4DF86C6E19AC}" destId="{D6CB940E-257B-431A-BA6F-C19E93996BB1}" srcOrd="0" destOrd="0" presId="urn:microsoft.com/office/officeart/2005/8/layout/vList2"/>
    <dgm:cxn modelId="{A81C2F1F-E626-4900-B6EF-08E5E9F4458F}" type="presOf" srcId="{DF67A009-D1D4-4B15-BA73-4D3580426CD4}" destId="{D6CB940E-257B-431A-BA6F-C19E93996BB1}" srcOrd="0" destOrd="1" presId="urn:microsoft.com/office/officeart/2005/8/layout/vList2"/>
    <dgm:cxn modelId="{3B1E1677-62B3-4D73-8864-469C8FA51A69}"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EAF32F19-F366-4C72-BE16-5802BBD08270}" type="presParOf" srcId="{6257CF2E-6194-4FA6-8162-8FCECF575928}" destId="{3EEFB9CA-6A90-40C4-B80D-8EA329A072B8}" srcOrd="0" destOrd="0" presId="urn:microsoft.com/office/officeart/2005/8/layout/vList2"/>
    <dgm:cxn modelId="{DE3189F6-FC86-4710-8666-752C7C14BE3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Concept of Remote Testing</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148320DD-C42C-4270-B168-CCE37E92FCA1}" type="presOf" srcId="{52EB5FD4-61C2-4A8D-9B56-85BB83CE629F}" destId="{3EEFB9CA-6A90-40C4-B80D-8EA329A072B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CA52EE6B-6DE2-44DA-B848-BB306C11B53A}" type="presOf" srcId="{DF67A009-D1D4-4B15-BA73-4D3580426CD4}" destId="{D6CB940E-257B-431A-BA6F-C19E93996BB1}" srcOrd="0" destOrd="1" presId="urn:microsoft.com/office/officeart/2005/8/layout/vList2"/>
    <dgm:cxn modelId="{695C04FD-E6FC-4BDB-A613-FD8BBB186C04}"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09E84481-B243-4165-8C7B-F9F38E8F8A7A}" type="presOf" srcId="{0C90F2DF-9FAF-4BFF-846A-C9296969BC4B}" destId="{6257CF2E-6194-4FA6-8162-8FCECF575928}" srcOrd="0" destOrd="0" presId="urn:microsoft.com/office/officeart/2005/8/layout/vList2"/>
    <dgm:cxn modelId="{85A0E52E-F530-4640-83B9-9B6791CFA8C9}" type="presParOf" srcId="{6257CF2E-6194-4FA6-8162-8FCECF575928}" destId="{3EEFB9CA-6A90-40C4-B80D-8EA329A072B8}" srcOrd="0" destOrd="0" presId="urn:microsoft.com/office/officeart/2005/8/layout/vList2"/>
    <dgm:cxn modelId="{45B28F22-4CF8-4DED-B0B6-828303D436B3}"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Dealing with the Failed nodes</a:t>
          </a: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2CB35895-3DDC-422C-A16C-B6206FF7EF76}" type="presOf" srcId="{0C90F2DF-9FAF-4BFF-846A-C9296969BC4B}" destId="{6257CF2E-6194-4FA6-8162-8FCECF575928}" srcOrd="0" destOrd="0" presId="urn:microsoft.com/office/officeart/2005/8/layout/vList2"/>
    <dgm:cxn modelId="{0E89B35F-EFAE-411A-8E10-36689050AB9A}" type="presOf" srcId="{52EB5FD4-61C2-4A8D-9B56-85BB83CE629F}" destId="{3EEFB9CA-6A90-40C4-B80D-8EA329A072B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03C4747C-D7B7-494B-97D3-6C545A863FF4}" type="presOf" srcId="{DF67A009-D1D4-4B15-BA73-4D3580426CD4}" destId="{D6CB940E-257B-431A-BA6F-C19E93996BB1}" srcOrd="0" destOrd="1"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EED592C8-BB43-49C6-9098-243E2946BE87}" type="presOf" srcId="{5BA2118B-1A71-48FC-B1CC-4DF86C6E19AC}" destId="{D6CB940E-257B-431A-BA6F-C19E93996BB1}" srcOrd="0" destOrd="0" presId="urn:microsoft.com/office/officeart/2005/8/layout/vList2"/>
    <dgm:cxn modelId="{644BAA6A-3DA1-49DB-A4AE-6D1F31717538}" type="presParOf" srcId="{6257CF2E-6194-4FA6-8162-8FCECF575928}" destId="{3EEFB9CA-6A90-40C4-B80D-8EA329A072B8}" srcOrd="0" destOrd="0" presId="urn:microsoft.com/office/officeart/2005/8/layout/vList2"/>
    <dgm:cxn modelId="{3F69BBF1-F7BC-4907-905D-A55E0AFB5FF5}"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Features of Remote Testing</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X="93939"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7C5CA594-0A6F-4FF2-BDBE-89AF46542C99}" type="presOf" srcId="{52EB5FD4-61C2-4A8D-9B56-85BB83CE629F}" destId="{3EEFB9CA-6A90-40C4-B80D-8EA329A072B8}" srcOrd="0" destOrd="0" presId="urn:microsoft.com/office/officeart/2005/8/layout/vList2"/>
    <dgm:cxn modelId="{103B330F-DA2D-4F98-BEE5-56C9B8E7B024}" type="presOf" srcId="{0C90F2DF-9FAF-4BFF-846A-C9296969BC4B}" destId="{6257CF2E-6194-4FA6-8162-8FCECF575928}" srcOrd="0" destOrd="0" presId="urn:microsoft.com/office/officeart/2005/8/layout/vList2"/>
    <dgm:cxn modelId="{E98C6A04-C994-4B5E-AFCA-E2E74C04E1D9}"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499CEDC6-BF46-4279-AA86-0D32CA85E21E}" type="presOf" srcId="{DF67A009-D1D4-4B15-BA73-4D3580426CD4}" destId="{D6CB940E-257B-431A-BA6F-C19E93996BB1}" srcOrd="0" destOrd="1" presId="urn:microsoft.com/office/officeart/2005/8/layout/vList2"/>
    <dgm:cxn modelId="{4C8A7034-5AA0-4E04-B2EE-E74ABA7546D1}" type="presParOf" srcId="{6257CF2E-6194-4FA6-8162-8FCECF575928}" destId="{3EEFB9CA-6A90-40C4-B80D-8EA329A072B8}" srcOrd="0" destOrd="0" presId="urn:microsoft.com/office/officeart/2005/8/layout/vList2"/>
    <dgm:cxn modelId="{F8D38CED-75F6-4288-9730-833AE077A5A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Steps to configure Remote Testing</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88F104B9-F1DB-407C-9FA2-598053CB4CAE}" type="presOf" srcId="{5BA2118B-1A71-48FC-B1CC-4DF86C6E19AC}" destId="{D6CB940E-257B-431A-BA6F-C19E93996BB1}"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82DB1412-BB29-418C-BE4C-9082E2AF68F3}" type="presOf" srcId="{0C90F2DF-9FAF-4BFF-846A-C9296969BC4B}" destId="{6257CF2E-6194-4FA6-8162-8FCECF575928}" srcOrd="0" destOrd="0" presId="urn:microsoft.com/office/officeart/2005/8/layout/vList2"/>
    <dgm:cxn modelId="{D43CE3FC-5039-4D15-9305-AA9B705135DF}"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FCDB03B8-1B32-447D-B3F9-BB3ACB5F663D}" type="presOf" srcId="{DF67A009-D1D4-4B15-BA73-4D3580426CD4}" destId="{D6CB940E-257B-431A-BA6F-C19E93996BB1}" srcOrd="0" destOrd="1"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596FB4AF-5E43-4982-85BB-3C6E94D65C8D}" type="presParOf" srcId="{6257CF2E-6194-4FA6-8162-8FCECF575928}" destId="{3EEFB9CA-6A90-40C4-B80D-8EA329A072B8}" srcOrd="0" destOrd="0" presId="urn:microsoft.com/office/officeart/2005/8/layout/vList2"/>
    <dgm:cxn modelId="{26F9A2EA-B979-4236-82E3-CA3E57A59207}"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Steps to configure Remote Testing</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5CA453B-A878-4426-8FE5-5E7E44E75A13}" type="presOf" srcId="{52EB5FD4-61C2-4A8D-9B56-85BB83CE629F}" destId="{3EEFB9CA-6A90-40C4-B80D-8EA329A072B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5348CA3C-4935-4D32-97D2-ECD9D6ED279E}" type="presOf" srcId="{DF67A009-D1D4-4B15-BA73-4D3580426CD4}" destId="{D6CB940E-257B-431A-BA6F-C19E93996BB1}" srcOrd="0" destOrd="1" presId="urn:microsoft.com/office/officeart/2005/8/layout/vList2"/>
    <dgm:cxn modelId="{8A6ADA3F-9D63-4EE6-9618-6DCEFEC345FB}"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AF855277-5E75-434C-B10B-6B479CA7B51D}" type="presOf" srcId="{5BA2118B-1A71-48FC-B1CC-4DF86C6E19AC}" destId="{D6CB940E-257B-431A-BA6F-C19E93996BB1}" srcOrd="0" destOrd="0" presId="urn:microsoft.com/office/officeart/2005/8/layout/vList2"/>
    <dgm:cxn modelId="{7F8CB31E-E937-4747-A097-D421BF5CE26F}" type="presParOf" srcId="{6257CF2E-6194-4FA6-8162-8FCECF575928}" destId="{3EEFB9CA-6A90-40C4-B80D-8EA329A072B8}" srcOrd="0" destOrd="0" presId="urn:microsoft.com/office/officeart/2005/8/layout/vList2"/>
    <dgm:cxn modelId="{3AC5E8DC-E76B-4CAA-8257-B44511174384}"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Steps to configure Remote Testing</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2E4F012F-C999-465A-B8BB-3CC7964B22C3}" type="presOf" srcId="{52EB5FD4-61C2-4A8D-9B56-85BB83CE629F}" destId="{3EEFB9CA-6A90-40C4-B80D-8EA329A072B8}" srcOrd="0" destOrd="0" presId="urn:microsoft.com/office/officeart/2005/8/layout/vList2"/>
    <dgm:cxn modelId="{E884684F-43C6-46FE-9A5B-BF7A39CA0178}"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3E4EE35A-6801-46C5-AAB3-7F007D2651B8}" type="presOf" srcId="{0C90F2DF-9FAF-4BFF-846A-C9296969BC4B}" destId="{6257CF2E-6194-4FA6-8162-8FCECF575928}" srcOrd="0" destOrd="0" presId="urn:microsoft.com/office/officeart/2005/8/layout/vList2"/>
    <dgm:cxn modelId="{BE493034-8870-4A1F-87AE-384A92A10871}" type="presOf" srcId="{DF67A009-D1D4-4B15-BA73-4D3580426CD4}" destId="{D6CB940E-257B-431A-BA6F-C19E93996BB1}" srcOrd="0" destOrd="1" presId="urn:microsoft.com/office/officeart/2005/8/layout/vList2"/>
    <dgm:cxn modelId="{D2B320B6-AB60-4030-B612-948712A38985}" type="presParOf" srcId="{6257CF2E-6194-4FA6-8162-8FCECF575928}" destId="{3EEFB9CA-6A90-40C4-B80D-8EA329A072B8}" srcOrd="0" destOrd="0" presId="urn:microsoft.com/office/officeart/2005/8/layout/vList2"/>
    <dgm:cxn modelId="{2DD32CCF-B931-4E95-B276-BA727EAE405D}"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Steps to configure Remote Testing</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664772E8-5F1A-447B-BF1A-32B6FA59097F}" type="presOf" srcId="{0C90F2DF-9FAF-4BFF-846A-C9296969BC4B}" destId="{6257CF2E-6194-4FA6-8162-8FCECF575928}" srcOrd="0" destOrd="0" presId="urn:microsoft.com/office/officeart/2005/8/layout/vList2"/>
    <dgm:cxn modelId="{B1CCAC95-E6B8-42EA-A4D6-8D5B419F6119}" type="presOf" srcId="{DF67A009-D1D4-4B15-BA73-4D3580426CD4}" destId="{D6CB940E-257B-431A-BA6F-C19E93996BB1}" srcOrd="0" destOrd="1" presId="urn:microsoft.com/office/officeart/2005/8/layout/vList2"/>
    <dgm:cxn modelId="{BB5B836D-0D53-4B23-AEBB-EBC3717BA75B}"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3A69623B-4A92-43F0-85E0-B48E53100AEB}" type="presOf" srcId="{5BA2118B-1A71-48FC-B1CC-4DF86C6E19AC}" destId="{D6CB940E-257B-431A-BA6F-C19E93996BB1}" srcOrd="0" destOrd="0" presId="urn:microsoft.com/office/officeart/2005/8/layout/vList2"/>
    <dgm:cxn modelId="{7D0050E7-83B8-4E11-B271-7B63F2CD2E9C}" type="presParOf" srcId="{6257CF2E-6194-4FA6-8162-8FCECF575928}" destId="{3EEFB9CA-6A90-40C4-B80D-8EA329A072B8}" srcOrd="0" destOrd="0" presId="urn:microsoft.com/office/officeart/2005/8/layout/vList2"/>
    <dgm:cxn modelId="{891F9BF5-846B-466D-8B60-6F923A7EA00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Steps to configure Remote Testing</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5221ADC9-9293-4938-AF49-88619981C684}" type="presOf" srcId="{0C90F2DF-9FAF-4BFF-846A-C9296969BC4B}" destId="{6257CF2E-6194-4FA6-8162-8FCECF575928}" srcOrd="0" destOrd="0" presId="urn:microsoft.com/office/officeart/2005/8/layout/vList2"/>
    <dgm:cxn modelId="{EC0C0C06-A371-43FD-A76D-84EA8EF44E07}" type="presOf" srcId="{52EB5FD4-61C2-4A8D-9B56-85BB83CE629F}" destId="{3EEFB9CA-6A90-40C4-B80D-8EA329A072B8}" srcOrd="0" destOrd="0" presId="urn:microsoft.com/office/officeart/2005/8/layout/vList2"/>
    <dgm:cxn modelId="{EA3F8622-011A-4958-8D42-DF19C261C58B}" type="presOf" srcId="{DF67A009-D1D4-4B15-BA73-4D3580426CD4}" destId="{D6CB940E-257B-431A-BA6F-C19E93996BB1}" srcOrd="0" destOrd="1" presId="urn:microsoft.com/office/officeart/2005/8/layout/vList2"/>
    <dgm:cxn modelId="{C543427D-A4CB-4D24-905F-799425B5A581}" type="presOf" srcId="{5BA2118B-1A71-48FC-B1CC-4DF86C6E19AC}" destId="{D6CB940E-257B-431A-BA6F-C19E93996BB1}" srcOrd="0" destOrd="0" presId="urn:microsoft.com/office/officeart/2005/8/layout/vList2"/>
    <dgm:cxn modelId="{3380D673-E220-47B7-B022-DD596AD2CD65}" type="presParOf" srcId="{6257CF2E-6194-4FA6-8162-8FCECF575928}" destId="{3EEFB9CA-6A90-40C4-B80D-8EA329A072B8}" srcOrd="0" destOrd="0" presId="urn:microsoft.com/office/officeart/2005/8/layout/vList2"/>
    <dgm:cxn modelId="{3E689A69-46E0-4B91-90EF-6E52723B5CE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Steps to configure Remote Testing</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BD4AE7D1-9E67-4FA0-8DFF-06B005B55D25}" type="presOf" srcId="{5BA2118B-1A71-48FC-B1CC-4DF86C6E19AC}" destId="{D6CB940E-257B-431A-BA6F-C19E93996BB1}"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0FC9B89-132F-4BFD-B43F-7911A724185E}" type="presOf" srcId="{DF67A009-D1D4-4B15-BA73-4D3580426CD4}" destId="{D6CB940E-257B-431A-BA6F-C19E93996BB1}" srcOrd="0" destOrd="1"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F9E9B28F-9766-47F1-9D6A-1E45D8156E12}" type="presOf" srcId="{0C90F2DF-9FAF-4BFF-846A-C9296969BC4B}" destId="{6257CF2E-6194-4FA6-8162-8FCECF575928}" srcOrd="0" destOrd="0" presId="urn:microsoft.com/office/officeart/2005/8/layout/vList2"/>
    <dgm:cxn modelId="{E0646C4E-1175-4F44-B813-B80B35579D0E}" type="presOf" srcId="{52EB5FD4-61C2-4A8D-9B56-85BB83CE629F}" destId="{3EEFB9CA-6A90-40C4-B80D-8EA329A072B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F31E6A14-B9EA-410A-A6A4-CECD46829913}" type="presParOf" srcId="{6257CF2E-6194-4FA6-8162-8FCECF575928}" destId="{3EEFB9CA-6A90-40C4-B80D-8EA329A072B8}" srcOrd="0" destOrd="0" presId="urn:microsoft.com/office/officeart/2005/8/layout/vList2"/>
    <dgm:cxn modelId="{DE329AF4-A4B6-40FF-9CBA-5133E12AF680}"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772400" cy="913507"/>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Concept of Remote Testing</a:t>
          </a:r>
          <a:endParaRPr lang="en-IN" sz="3200" kern="1200" dirty="0">
            <a:solidFill>
              <a:schemeClr val="bg1"/>
            </a:solidFill>
          </a:endParaRPr>
        </a:p>
      </dsp:txBody>
      <dsp:txXfrm>
        <a:off x="44594" y="44594"/>
        <a:ext cx="7683212" cy="82431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Steps to configure Remote Testing</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Steps to configure Remote Testing</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8839200" cy="978145"/>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Steps to configure Remote Testing doing Manually</a:t>
          </a:r>
          <a:endParaRPr lang="en-IN" sz="3200" kern="1200" dirty="0">
            <a:solidFill>
              <a:schemeClr val="bg1"/>
            </a:solidFill>
          </a:endParaRPr>
        </a:p>
      </dsp:txBody>
      <dsp:txXfrm>
        <a:off x="47749" y="47749"/>
        <a:ext cx="8743702" cy="882647"/>
      </dsp:txXfrm>
    </dsp:sp>
    <dsp:sp modelId="{D6CB940E-257B-431A-BA6F-C19E93996BB1}">
      <dsp:nvSpPr>
        <dsp:cNvPr id="0" name=""/>
        <dsp:cNvSpPr/>
      </dsp:nvSpPr>
      <dsp:spPr>
        <a:xfrm>
          <a:off x="0" y="662400"/>
          <a:ext cx="8839200" cy="74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645"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662400"/>
        <a:ext cx="8839200" cy="74929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8839200" cy="978145"/>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Steps to configure Remote Testing doing Manually</a:t>
          </a:r>
          <a:endParaRPr lang="en-IN" sz="3200" kern="1200" dirty="0">
            <a:solidFill>
              <a:schemeClr val="bg1"/>
            </a:solidFill>
          </a:endParaRPr>
        </a:p>
      </dsp:txBody>
      <dsp:txXfrm>
        <a:off x="47749" y="47749"/>
        <a:ext cx="8743702" cy="882647"/>
      </dsp:txXfrm>
    </dsp:sp>
    <dsp:sp modelId="{D6CB940E-257B-431A-BA6F-C19E93996BB1}">
      <dsp:nvSpPr>
        <dsp:cNvPr id="0" name=""/>
        <dsp:cNvSpPr/>
      </dsp:nvSpPr>
      <dsp:spPr>
        <a:xfrm>
          <a:off x="0" y="662400"/>
          <a:ext cx="8839200" cy="74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645"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662400"/>
        <a:ext cx="8839200" cy="74929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330956"/>
          <a:ext cx="7543800" cy="493294"/>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Steps to configure Remote Testing doing Manually</a:t>
          </a:r>
          <a:endParaRPr lang="en-IN" sz="3200" kern="1200" dirty="0">
            <a:solidFill>
              <a:schemeClr val="bg1"/>
            </a:solidFill>
          </a:endParaRPr>
        </a:p>
      </dsp:txBody>
      <dsp:txXfrm>
        <a:off x="24081" y="355037"/>
        <a:ext cx="7495638" cy="445132"/>
      </dsp:txXfrm>
    </dsp:sp>
    <dsp:sp modelId="{D6CB940E-257B-431A-BA6F-C19E93996BB1}">
      <dsp:nvSpPr>
        <dsp:cNvPr id="0" name=""/>
        <dsp:cNvSpPr/>
      </dsp:nvSpPr>
      <dsp:spPr>
        <a:xfrm flipV="1">
          <a:off x="0" y="823457"/>
          <a:ext cx="7543800" cy="226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rot="10800000">
        <a:off x="0" y="823457"/>
        <a:ext cx="7543800" cy="22693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Tips</a:t>
          </a: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Tips</a:t>
          </a: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Settings to fix a problem</a:t>
          </a: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Settings to fix a problem</a:t>
          </a: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Dealing with the Failed nodes</a:t>
          </a: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Concept of Remote Testing</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Dealing with the Failed nodes</a:t>
          </a: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145708" y="0"/>
          <a:ext cx="708657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Features of Remote Testing</a:t>
          </a:r>
          <a:endParaRPr lang="en-IN" sz="3200" kern="1200" dirty="0">
            <a:solidFill>
              <a:schemeClr val="bg1"/>
            </a:solidFill>
          </a:endParaRPr>
        </a:p>
      </dsp:txBody>
      <dsp:txXfrm>
        <a:off x="189194" y="43486"/>
        <a:ext cx="699959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Steps to configure Remote Testing</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Steps to configure Remote Testing</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Steps to configure Remote Testing</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Steps to configure Remote Testing</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Steps to configure Remote Testing</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Steps to configure Remote Testing</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09926-0900-433E-A870-C686595F5982}" type="datetimeFigureOut">
              <a:rPr lang="en-US" smtClean="0"/>
              <a:t>9/7/2015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9D22A3-8285-4101-BF62-3EE673011260}" type="slidenum">
              <a:rPr lang="en-IN" smtClean="0"/>
              <a:t>‹#›</a:t>
            </a:fld>
            <a:endParaRPr lang="en-IN"/>
          </a:p>
        </p:txBody>
      </p:sp>
    </p:spTree>
    <p:extLst>
      <p:ext uri="{BB962C8B-B14F-4D97-AF65-F5344CB8AC3E}">
        <p14:creationId xmlns:p14="http://schemas.microsoft.com/office/powerpoint/2010/main" val="832335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9D22A3-8285-4101-BF62-3EE673011260}" type="slidenum">
              <a:rPr lang="en-IN" smtClean="0"/>
              <a:t>9</a:t>
            </a:fld>
            <a:endParaRPr lang="en-IN"/>
          </a:p>
        </p:txBody>
      </p:sp>
    </p:spTree>
    <p:extLst>
      <p:ext uri="{BB962C8B-B14F-4D97-AF65-F5344CB8AC3E}">
        <p14:creationId xmlns:p14="http://schemas.microsoft.com/office/powerpoint/2010/main" val="949759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A0C22C-F259-4AA9-94CB-FF89ADBD7C53}"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A0C22C-F259-4AA9-94CB-FF89ADBD7C53}" type="datetimeFigureOut">
              <a:rPr lang="en-US" smtClean="0"/>
              <a:pPr/>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A0C22C-F259-4AA9-94CB-FF89ADBD7C53}" type="datetimeFigureOut">
              <a:rPr lang="en-US" smtClean="0"/>
              <a:pPr/>
              <a:t>9/7/2015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A0C22C-F259-4AA9-94CB-FF89ADBD7C53}" type="datetimeFigureOut">
              <a:rPr lang="en-US" smtClean="0"/>
              <a:pPr/>
              <a:t>9/7/2015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0C22C-F259-4AA9-94CB-FF89ADBD7C53}" type="datetimeFigureOut">
              <a:rPr lang="en-US" smtClean="0"/>
              <a:pPr/>
              <a:t>9/7/2015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0C22C-F259-4AA9-94CB-FF89ADBD7C53}" type="datetimeFigureOut">
              <a:rPr lang="en-US" smtClean="0"/>
              <a:pPr/>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0C22C-F259-4AA9-94CB-FF89ADBD7C53}" type="datetimeFigureOut">
              <a:rPr lang="en-US" smtClean="0"/>
              <a:pPr/>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0C22C-F259-4AA9-94CB-FF89ADBD7C53}" type="datetimeFigureOut">
              <a:rPr lang="en-US" smtClean="0"/>
              <a:pPr/>
              <a:t>9/7/2015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16CCB-075B-4305-A080-219BD79F56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3.png"/><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1.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1.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1.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609600"/>
            <a:ext cx="8458200" cy="4953000"/>
          </a:xfrm>
        </p:spPr>
        <p:txBody>
          <a:bodyPr>
            <a:normAutofit/>
          </a:bodyPr>
          <a:lstStyle/>
          <a:p>
            <a:pPr algn="just"/>
            <a:r>
              <a:rPr lang="en-US" sz="2600" dirty="0" smtClean="0">
                <a:solidFill>
                  <a:schemeClr val="tx1"/>
                </a:solidFill>
              </a:rPr>
              <a:t>	</a:t>
            </a:r>
            <a:endParaRPr lang="en-US" sz="2800" dirty="0">
              <a:solidFill>
                <a:schemeClr val="accent5">
                  <a:lumMod val="75000"/>
                </a:schemeClr>
              </a:solidFill>
            </a:endParaRPr>
          </a:p>
          <a:p>
            <a:pPr algn="just"/>
            <a:r>
              <a:rPr lang="en-US" sz="2800" dirty="0">
                <a:solidFill>
                  <a:schemeClr val="tx1"/>
                </a:solidFill>
              </a:rPr>
              <a:t>Remote Testing can be performed when JMeter client machine is unable to simulate enough users to stress server in performance-wise in limited network level.</a:t>
            </a:r>
          </a:p>
          <a:p>
            <a:pPr marL="457200" indent="-457200" algn="l"/>
            <a:r>
              <a:rPr lang="en-US" sz="2400" dirty="0" smtClean="0"/>
              <a:t/>
            </a:r>
            <a:br>
              <a:rPr lang="en-US" sz="2400" dirty="0" smtClean="0"/>
            </a:br>
            <a:endParaRPr lang="en-US" sz="2400" dirty="0" smtClean="0"/>
          </a:p>
          <a:p>
            <a:pPr marL="914400" lvl="1" indent="-457200" algn="l">
              <a:buFont typeface="Courier New" pitchFamily="49" charset="0"/>
              <a:buChar char="o"/>
            </a:pPr>
            <a:endParaRPr lang="en-US" sz="2000" dirty="0" smtClean="0"/>
          </a:p>
          <a:p>
            <a:pPr marL="914400" lvl="1" indent="-457200" algn="l">
              <a:buFont typeface="Courier New" pitchFamily="49" charset="0"/>
              <a:buChar char="o"/>
            </a:pPr>
            <a:endParaRPr lang="en-US" sz="2000" dirty="0"/>
          </a:p>
          <a:p>
            <a:pPr lvl="1" algn="l"/>
            <a:endParaRPr lang="en-US" sz="2000" dirty="0" smtClean="0"/>
          </a:p>
          <a:p>
            <a:pPr marL="914400" lvl="1" indent="-457200" algn="l">
              <a:buFont typeface="Courier New" pitchFamily="49" charset="0"/>
              <a:buChar char="o"/>
            </a:pPr>
            <a:endParaRPr lang="en-US" sz="2000" dirty="0"/>
          </a:p>
          <a:p>
            <a:pPr marL="457200" indent="-457200"/>
            <a:r>
              <a:rPr lang="en-US" sz="2400" dirty="0">
                <a:solidFill>
                  <a:schemeClr val="tx1"/>
                </a:solidFill>
              </a:rPr>
              <a:t>Prepared By: </a:t>
            </a:r>
            <a:r>
              <a:rPr lang="en-US" sz="2400" dirty="0" err="1" smtClean="0">
                <a:solidFill>
                  <a:schemeClr val="tx1"/>
                </a:solidFill>
              </a:rPr>
              <a:t>Hadi</a:t>
            </a:r>
            <a:endParaRPr lang="en-US" sz="2400" dirty="0"/>
          </a:p>
        </p:txBody>
      </p:sp>
      <p:sp>
        <p:nvSpPr>
          <p:cNvPr id="5"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Remote Testing</a:t>
            </a:r>
            <a:endParaRPr lang="en-US" sz="2400" dirty="0"/>
          </a:p>
          <a:p>
            <a:endParaRPr lang="en-US" sz="3200" dirty="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3043236"/>
            <a:ext cx="2514600" cy="115728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4079231157"/>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104900" y="2118241"/>
            <a:ext cx="6781800" cy="4739759"/>
          </a:xfrm>
          <a:prstGeom prst="rect">
            <a:avLst/>
          </a:prstGeom>
        </p:spPr>
        <p:txBody>
          <a:bodyPr wrap="square">
            <a:spAutoFit/>
          </a:bodyPr>
          <a:lstStyle/>
          <a:p>
            <a:pPr algn="just"/>
            <a:r>
              <a:rPr lang="en-US" sz="2400" b="1" dirty="0"/>
              <a:t>Note: </a:t>
            </a:r>
            <a:endParaRPr lang="en-US" sz="2400" b="1" dirty="0" smtClean="0"/>
          </a:p>
          <a:p>
            <a:pPr marL="285750" indent="-285750" algn="just">
              <a:buFont typeface="Wingdings" pitchFamily="2" charset="2"/>
              <a:buChar char="ü"/>
            </a:pPr>
            <a:r>
              <a:rPr lang="en-US" sz="2000" b="1" dirty="0" smtClean="0"/>
              <a:t>T</a:t>
            </a:r>
            <a:r>
              <a:rPr lang="en-US" sz="2000" dirty="0" smtClean="0"/>
              <a:t>here </a:t>
            </a:r>
            <a:r>
              <a:rPr lang="en-US" sz="2000" dirty="0"/>
              <a:t>can only be one JMeter server on each node unless different RMI ports are </a:t>
            </a:r>
            <a:r>
              <a:rPr lang="en-US" sz="2000" dirty="0" smtClean="0"/>
              <a:t>used.</a:t>
            </a:r>
          </a:p>
          <a:p>
            <a:pPr marL="285750" indent="-285750" algn="just">
              <a:buFont typeface="Wingdings" pitchFamily="2" charset="2"/>
              <a:buChar char="ü"/>
            </a:pPr>
            <a:r>
              <a:rPr lang="en-US" sz="2000" dirty="0" smtClean="0"/>
              <a:t>Since </a:t>
            </a:r>
            <a:r>
              <a:rPr lang="en-US" sz="2000" dirty="0"/>
              <a:t>JMeter 2.3.1, the JMeter server application starts the RMI registry itself; there is no need to start RMI registry separately. To revert to the previous </a:t>
            </a:r>
            <a:r>
              <a:rPr lang="en-US" sz="2000" dirty="0" err="1"/>
              <a:t>behaviour</a:t>
            </a:r>
            <a:r>
              <a:rPr lang="en-US" sz="2000" dirty="0"/>
              <a:t>, define the JMeter property </a:t>
            </a:r>
            <a:r>
              <a:rPr lang="en-US" sz="2000" dirty="0" err="1"/>
              <a:t>server.rmi.create</a:t>
            </a:r>
            <a:r>
              <a:rPr lang="en-US" sz="2000" dirty="0"/>
              <a:t>=false on the server host </a:t>
            </a:r>
            <a:r>
              <a:rPr lang="en-US" sz="2000" dirty="0" smtClean="0"/>
              <a:t>systems.</a:t>
            </a:r>
          </a:p>
          <a:p>
            <a:pPr marL="285750" indent="-285750" algn="just">
              <a:buFont typeface="Wingdings" pitchFamily="2" charset="2"/>
              <a:buChar char="ü"/>
            </a:pPr>
            <a:r>
              <a:rPr lang="en-US" sz="2000" dirty="0" smtClean="0"/>
              <a:t>By </a:t>
            </a:r>
            <a:r>
              <a:rPr lang="en-US" sz="2000" dirty="0"/>
              <a:t>default, RMI uses a dynamic port for the JMeter server engine. This can cause problems for firewalls, so with versions of JMeter after 2.3.2 you can define the JMeter property </a:t>
            </a:r>
            <a:r>
              <a:rPr lang="en-US" sz="2000" dirty="0" err="1"/>
              <a:t>server.rmi.localport</a:t>
            </a:r>
            <a:r>
              <a:rPr lang="en-US" sz="2000" dirty="0"/>
              <a:t> to control this port number. If this is non-zero, it will be used as the local port number for the server engine.</a:t>
            </a:r>
          </a:p>
          <a:p>
            <a:pPr algn="just"/>
            <a:endParaRPr lang="en-US" dirty="0"/>
          </a:p>
        </p:txBody>
      </p:sp>
    </p:spTree>
    <p:extLst>
      <p:ext uri="{BB962C8B-B14F-4D97-AF65-F5344CB8AC3E}">
        <p14:creationId xmlns:p14="http://schemas.microsoft.com/office/powerpoint/2010/main" val="3393160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2129576521"/>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txBox="1">
            <a:spLocks/>
          </p:cNvSpPr>
          <p:nvPr/>
        </p:nvSpPr>
        <p:spPr>
          <a:xfrm>
            <a:off x="533400" y="2057400"/>
            <a:ext cx="8077200" cy="457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b="1" dirty="0">
                <a:solidFill>
                  <a:schemeClr val="tx1"/>
                </a:solidFill>
              </a:rPr>
              <a:t>Step </a:t>
            </a:r>
            <a:r>
              <a:rPr lang="en-US" sz="2400" b="1" dirty="0" smtClean="0">
                <a:solidFill>
                  <a:schemeClr val="tx1"/>
                </a:solidFill>
              </a:rPr>
              <a:t>3:</a:t>
            </a:r>
          </a:p>
          <a:p>
            <a:pPr marL="342900" indent="-342900" algn="just">
              <a:buFont typeface="Wingdings" pitchFamily="2" charset="2"/>
              <a:buChar char="ü"/>
            </a:pPr>
            <a:r>
              <a:rPr lang="en-US" sz="2000" dirty="0" smtClean="0">
                <a:solidFill>
                  <a:schemeClr val="tx1"/>
                </a:solidFill>
              </a:rPr>
              <a:t> </a:t>
            </a:r>
            <a:r>
              <a:rPr lang="en-US" sz="2000" dirty="0">
                <a:solidFill>
                  <a:schemeClr val="tx1"/>
                </a:solidFill>
              </a:rPr>
              <a:t>Add the server IP to your client's Properties </a:t>
            </a:r>
            <a:r>
              <a:rPr lang="en-US" sz="2000" dirty="0" smtClean="0">
                <a:solidFill>
                  <a:schemeClr val="tx1"/>
                </a:solidFill>
              </a:rPr>
              <a:t>File.</a:t>
            </a:r>
          </a:p>
          <a:p>
            <a:pPr marL="342900" indent="-342900" algn="just">
              <a:buFont typeface="Wingdings" pitchFamily="2" charset="2"/>
              <a:buChar char="ü"/>
            </a:pPr>
            <a:r>
              <a:rPr lang="en-US" sz="2000" dirty="0">
                <a:solidFill>
                  <a:schemeClr val="tx1"/>
                </a:solidFill>
              </a:rPr>
              <a:t>Edit the properties file on the controlling JMeter machine. In /bin/</a:t>
            </a:r>
            <a:r>
              <a:rPr lang="en-US" sz="2000" dirty="0" err="1">
                <a:solidFill>
                  <a:schemeClr val="tx1"/>
                </a:solidFill>
              </a:rPr>
              <a:t>jmeter.properties</a:t>
            </a:r>
            <a:r>
              <a:rPr lang="en-US" sz="2000" dirty="0">
                <a:solidFill>
                  <a:schemeClr val="tx1"/>
                </a:solidFill>
              </a:rPr>
              <a:t>, find the property named, "</a:t>
            </a:r>
            <a:r>
              <a:rPr lang="en-US" sz="2000" dirty="0" err="1">
                <a:solidFill>
                  <a:schemeClr val="tx1"/>
                </a:solidFill>
              </a:rPr>
              <a:t>remote_hosts</a:t>
            </a:r>
            <a:r>
              <a:rPr lang="en-US" sz="2000" dirty="0">
                <a:solidFill>
                  <a:schemeClr val="tx1"/>
                </a:solidFill>
              </a:rPr>
              <a:t>", and add the value of your running JMeter server's IP address. Multiple such servers can be added, comma-delimited.</a:t>
            </a:r>
          </a:p>
          <a:p>
            <a:pPr marL="342900" indent="-342900" algn="just">
              <a:buFont typeface="Wingdings" pitchFamily="2" charset="2"/>
              <a:buChar char="ü"/>
            </a:pPr>
            <a:r>
              <a:rPr lang="en-US" sz="2000" dirty="0">
                <a:solidFill>
                  <a:schemeClr val="tx1"/>
                </a:solidFill>
              </a:rPr>
              <a:t>Note that you can use the -R command line option instead to specify the remote host(s) to use. This has the same effect as using -r and -</a:t>
            </a:r>
            <a:r>
              <a:rPr lang="en-US" sz="2000" dirty="0" err="1">
                <a:solidFill>
                  <a:schemeClr val="tx1"/>
                </a:solidFill>
              </a:rPr>
              <a:t>Jremote_hosts</a:t>
            </a:r>
            <a:r>
              <a:rPr lang="en-US" sz="2000" dirty="0">
                <a:solidFill>
                  <a:schemeClr val="tx1"/>
                </a:solidFill>
              </a:rPr>
              <a:t>={</a:t>
            </a:r>
            <a:r>
              <a:rPr lang="en-US" sz="2000" dirty="0" err="1">
                <a:solidFill>
                  <a:schemeClr val="tx1"/>
                </a:solidFill>
              </a:rPr>
              <a:t>serverlist</a:t>
            </a:r>
            <a:r>
              <a:rPr lang="en-US" sz="2000" dirty="0">
                <a:solidFill>
                  <a:schemeClr val="tx1"/>
                </a:solidFill>
              </a:rPr>
              <a:t>}. E.g. </a:t>
            </a:r>
            <a:r>
              <a:rPr lang="en-US" sz="2000" dirty="0" err="1">
                <a:solidFill>
                  <a:schemeClr val="tx1"/>
                </a:solidFill>
              </a:rPr>
              <a:t>jmeter</a:t>
            </a:r>
            <a:r>
              <a:rPr lang="en-US" sz="2000" dirty="0">
                <a:solidFill>
                  <a:schemeClr val="tx1"/>
                </a:solidFill>
              </a:rPr>
              <a:t> -</a:t>
            </a:r>
            <a:r>
              <a:rPr lang="en-US" sz="2000" dirty="0" smtClean="0">
                <a:solidFill>
                  <a:schemeClr val="tx1"/>
                </a:solidFill>
              </a:rPr>
              <a:t>Rhost1,127.0.0.1,host2</a:t>
            </a:r>
          </a:p>
          <a:p>
            <a:pPr marL="342900" indent="-342900" algn="just">
              <a:buFont typeface="Wingdings" pitchFamily="2" charset="2"/>
              <a:buChar char="ü"/>
            </a:pPr>
            <a:r>
              <a:rPr lang="en-US" sz="2000" dirty="0" smtClean="0">
                <a:solidFill>
                  <a:schemeClr val="tx1"/>
                </a:solidFill>
              </a:rPr>
              <a:t>If </a:t>
            </a:r>
            <a:r>
              <a:rPr lang="en-US" sz="2000" dirty="0">
                <a:solidFill>
                  <a:schemeClr val="tx1"/>
                </a:solidFill>
              </a:rPr>
              <a:t>you define the JMeter property </a:t>
            </a:r>
            <a:r>
              <a:rPr lang="en-US" sz="2000" dirty="0" err="1">
                <a:solidFill>
                  <a:schemeClr val="tx1"/>
                </a:solidFill>
              </a:rPr>
              <a:t>server.exitaftertest</a:t>
            </a:r>
            <a:r>
              <a:rPr lang="en-US" sz="2000" dirty="0">
                <a:solidFill>
                  <a:schemeClr val="tx1"/>
                </a:solidFill>
              </a:rPr>
              <a:t>=true, then the server will exit after it runs a single test. See also the -X flag (described below)</a:t>
            </a:r>
          </a:p>
          <a:p>
            <a:pPr algn="just"/>
            <a:endParaRPr lang="en-US" sz="2000" dirty="0">
              <a:solidFill>
                <a:schemeClr val="tx1"/>
              </a:solidFill>
            </a:endParaRPr>
          </a:p>
          <a:p>
            <a:pPr marL="342900" indent="-342900" algn="just">
              <a:buFont typeface="Wingdings" pitchFamily="2" charset="2"/>
              <a:buChar char="ü"/>
            </a:pPr>
            <a:endParaRPr lang="en-US" sz="2400" dirty="0">
              <a:solidFill>
                <a:schemeClr val="tx1"/>
              </a:solidFill>
            </a:endParaRPr>
          </a:p>
        </p:txBody>
      </p:sp>
    </p:spTree>
    <p:extLst>
      <p:ext uri="{BB962C8B-B14F-4D97-AF65-F5344CB8AC3E}">
        <p14:creationId xmlns:p14="http://schemas.microsoft.com/office/powerpoint/2010/main" val="111869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932838798"/>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874734" y="2133600"/>
            <a:ext cx="7278666" cy="3785652"/>
          </a:xfrm>
          <a:prstGeom prst="rect">
            <a:avLst/>
          </a:prstGeom>
        </p:spPr>
        <p:txBody>
          <a:bodyPr wrap="square">
            <a:spAutoFit/>
          </a:bodyPr>
          <a:lstStyle/>
          <a:p>
            <a:r>
              <a:rPr lang="en-US" sz="2200" b="1" dirty="0" smtClean="0"/>
              <a:t>Step 4</a:t>
            </a:r>
            <a:r>
              <a:rPr lang="en-US" sz="2200" dirty="0" smtClean="0"/>
              <a:t>: </a:t>
            </a:r>
          </a:p>
          <a:p>
            <a:pPr marL="285750" indent="-285750">
              <a:buFont typeface="Wingdings" pitchFamily="2" charset="2"/>
              <a:buChar char="ü"/>
            </a:pPr>
            <a:r>
              <a:rPr lang="en-US" sz="2000" dirty="0" smtClean="0"/>
              <a:t>Start </a:t>
            </a:r>
            <a:r>
              <a:rPr lang="en-US" sz="2000" dirty="0"/>
              <a:t>the JMeter Client from a GUI client to check </a:t>
            </a:r>
            <a:r>
              <a:rPr lang="en-US" sz="2000" dirty="0" smtClean="0"/>
              <a:t>configuration.</a:t>
            </a:r>
          </a:p>
          <a:p>
            <a:pPr marL="285750" indent="-285750">
              <a:buFont typeface="Wingdings" pitchFamily="2" charset="2"/>
              <a:buChar char="ü"/>
            </a:pPr>
            <a:r>
              <a:rPr lang="en-US" sz="2000" dirty="0"/>
              <a:t>Now you are ready to start the controlling JMeter client. For MS-Windows, start the client with the script "bin/jmeter.bat". For UNIX, use the script "bin/</a:t>
            </a:r>
            <a:r>
              <a:rPr lang="en-US" sz="2000" dirty="0" err="1"/>
              <a:t>jmeter</a:t>
            </a:r>
            <a:r>
              <a:rPr lang="en-US" sz="2000" dirty="0"/>
              <a:t>". You will notice that the Run menu contains two new sub-menus: "Remote Start" and "Remote Stop" (see figure 1). </a:t>
            </a:r>
            <a:endParaRPr lang="en-US" sz="2000" dirty="0" smtClean="0"/>
          </a:p>
          <a:p>
            <a:pPr marL="285750" indent="-285750">
              <a:buFont typeface="Wingdings" pitchFamily="2" charset="2"/>
              <a:buChar char="ü"/>
            </a:pPr>
            <a:r>
              <a:rPr lang="en-US" sz="2000" dirty="0" smtClean="0"/>
              <a:t>These </a:t>
            </a:r>
            <a:r>
              <a:rPr lang="en-US" sz="2000" dirty="0"/>
              <a:t>menus contain the client that you set in the properties file. Use the remote start and stop instead of the normal JMeter start and stop menu items.</a:t>
            </a:r>
          </a:p>
          <a:p>
            <a:pPr marL="285750" indent="-285750">
              <a:buFont typeface="Wingdings" pitchFamily="2" charset="2"/>
              <a:buChar char="ü"/>
            </a:pPr>
            <a:endParaRPr lang="en-US" sz="2000" dirty="0"/>
          </a:p>
          <a:p>
            <a:endParaRPr lang="en-US" dirty="0"/>
          </a:p>
        </p:txBody>
      </p:sp>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2416" y="5004852"/>
            <a:ext cx="4312800" cy="1828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9791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827464380"/>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a:xfrm>
            <a:off x="1828800" y="1219200"/>
            <a:ext cx="8712968" cy="500141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400" dirty="0" smtClean="0"/>
          </a:p>
          <a:p>
            <a:endParaRPr lang="en-US" sz="2400" dirty="0"/>
          </a:p>
        </p:txBody>
      </p:sp>
      <p:sp>
        <p:nvSpPr>
          <p:cNvPr id="3" name="Rectangle 2"/>
          <p:cNvSpPr/>
          <p:nvPr/>
        </p:nvSpPr>
        <p:spPr>
          <a:xfrm>
            <a:off x="1219200" y="2057400"/>
            <a:ext cx="6934200" cy="2893100"/>
          </a:xfrm>
          <a:prstGeom prst="rect">
            <a:avLst/>
          </a:prstGeom>
        </p:spPr>
        <p:txBody>
          <a:bodyPr wrap="square">
            <a:spAutoFit/>
          </a:bodyPr>
          <a:lstStyle/>
          <a:p>
            <a:r>
              <a:rPr lang="en-US" sz="2200" b="1" dirty="0"/>
              <a:t>Step 5</a:t>
            </a:r>
            <a:r>
              <a:rPr lang="en-US" sz="2200" dirty="0" smtClean="0"/>
              <a:t>: </a:t>
            </a:r>
          </a:p>
          <a:p>
            <a:pPr marL="285750" indent="-285750">
              <a:buFont typeface="Wingdings" pitchFamily="2" charset="2"/>
              <a:buChar char="ü"/>
            </a:pPr>
            <a:r>
              <a:rPr lang="en-US" sz="2000" dirty="0" smtClean="0"/>
              <a:t>Start </a:t>
            </a:r>
            <a:r>
              <a:rPr lang="en-US" sz="2000" dirty="0"/>
              <a:t>the JMeter from a non-GUI </a:t>
            </a:r>
            <a:r>
              <a:rPr lang="en-US" sz="2000" dirty="0" smtClean="0"/>
              <a:t>Client</a:t>
            </a:r>
          </a:p>
          <a:p>
            <a:pPr marL="285750" indent="-285750">
              <a:buFont typeface="Wingdings" pitchFamily="2" charset="2"/>
              <a:buChar char="ü"/>
            </a:pPr>
            <a:r>
              <a:rPr lang="en-US" sz="2000" dirty="0"/>
              <a:t>GUI mode should only be used for debugging, as a better alternative, you should start the test on remote server(s) from a non-GUI (command-line) client. The command to do this is:</a:t>
            </a:r>
          </a:p>
          <a:p>
            <a:r>
              <a:rPr lang="en-US" sz="2000" dirty="0" smtClean="0"/>
              <a:t>      </a:t>
            </a:r>
            <a:r>
              <a:rPr lang="en-US" sz="2000" dirty="0" err="1"/>
              <a:t>jmeter</a:t>
            </a:r>
            <a:r>
              <a:rPr lang="en-US" sz="2000" dirty="0"/>
              <a:t> -n -t </a:t>
            </a:r>
            <a:r>
              <a:rPr lang="en-US" sz="2000" dirty="0" err="1"/>
              <a:t>script.jmx</a:t>
            </a:r>
            <a:r>
              <a:rPr lang="en-US" sz="2000" dirty="0"/>
              <a:t> -r</a:t>
            </a:r>
          </a:p>
          <a:p>
            <a:r>
              <a:rPr lang="en-US" sz="2000" dirty="0" smtClean="0"/>
              <a:t>      or</a:t>
            </a:r>
            <a:endParaRPr lang="en-US" sz="2000" dirty="0"/>
          </a:p>
          <a:p>
            <a:r>
              <a:rPr lang="en-US" sz="2000" dirty="0" smtClean="0"/>
              <a:t>      </a:t>
            </a:r>
            <a:r>
              <a:rPr lang="en-US" sz="2000" dirty="0" err="1" smtClean="0"/>
              <a:t>jmeter</a:t>
            </a:r>
            <a:r>
              <a:rPr lang="en-US" sz="2000" dirty="0" smtClean="0"/>
              <a:t> </a:t>
            </a:r>
            <a:r>
              <a:rPr lang="en-US" sz="2000" dirty="0"/>
              <a:t>-n -t </a:t>
            </a:r>
            <a:r>
              <a:rPr lang="en-US" sz="2000" dirty="0" err="1"/>
              <a:t>script.jmx</a:t>
            </a:r>
            <a:r>
              <a:rPr lang="en-US" sz="2000" dirty="0"/>
              <a:t> -R server1,server2...</a:t>
            </a:r>
          </a:p>
          <a:p>
            <a:endParaRPr lang="en-US" sz="2000" dirty="0"/>
          </a:p>
        </p:txBody>
      </p:sp>
    </p:spTree>
    <p:extLst>
      <p:ext uri="{BB962C8B-B14F-4D97-AF65-F5344CB8AC3E}">
        <p14:creationId xmlns:p14="http://schemas.microsoft.com/office/powerpoint/2010/main" val="210611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209800"/>
            <a:ext cx="8229600" cy="4038600"/>
          </a:xfrm>
        </p:spPr>
        <p:txBody>
          <a:bodyPr>
            <a:noAutofit/>
          </a:bodyPr>
          <a:lstStyle/>
          <a:p>
            <a:pPr algn="l"/>
            <a:r>
              <a:rPr lang="en-US" sz="2200" dirty="0">
                <a:solidFill>
                  <a:schemeClr val="tx1"/>
                </a:solidFill>
              </a:rPr>
              <a:t>In some cases, the JMeter-server script may not work for you (if you are using an OS platform not anticipated by the JMeter developers). Here is how to start the JMeter servers (step 1 above) with a more manual process</a:t>
            </a:r>
            <a:r>
              <a:rPr lang="en-US" sz="2200" dirty="0" smtClean="0">
                <a:solidFill>
                  <a:schemeClr val="tx1"/>
                </a:solidFill>
              </a:rPr>
              <a:t>:</a:t>
            </a:r>
          </a:p>
          <a:p>
            <a:pPr algn="l"/>
            <a:r>
              <a:rPr lang="en-US" sz="2400" b="1" dirty="0">
                <a:solidFill>
                  <a:schemeClr val="tx1"/>
                </a:solidFill>
              </a:rPr>
              <a:t>Step </a:t>
            </a:r>
            <a:r>
              <a:rPr lang="en-US" sz="2400" b="1" dirty="0" smtClean="0">
                <a:solidFill>
                  <a:schemeClr val="tx1"/>
                </a:solidFill>
              </a:rPr>
              <a:t>1</a:t>
            </a:r>
            <a:r>
              <a:rPr lang="en-US" sz="2400" dirty="0" smtClean="0">
                <a:solidFill>
                  <a:schemeClr val="tx1"/>
                </a:solidFill>
              </a:rPr>
              <a:t>: </a:t>
            </a:r>
            <a:r>
              <a:rPr lang="en-US" sz="2400" dirty="0">
                <a:solidFill>
                  <a:schemeClr val="tx1"/>
                </a:solidFill>
              </a:rPr>
              <a:t>Start the RMI </a:t>
            </a:r>
            <a:r>
              <a:rPr lang="en-US" sz="2400" dirty="0" smtClean="0">
                <a:solidFill>
                  <a:schemeClr val="tx1"/>
                </a:solidFill>
              </a:rPr>
              <a:t>Registry</a:t>
            </a:r>
          </a:p>
          <a:p>
            <a:pPr algn="l"/>
            <a:r>
              <a:rPr lang="en-US" sz="2400" dirty="0">
                <a:solidFill>
                  <a:schemeClr val="tx1"/>
                </a:solidFill>
              </a:rPr>
              <a:t> </a:t>
            </a:r>
            <a:r>
              <a:rPr lang="en-US" sz="2400" dirty="0" smtClean="0">
                <a:solidFill>
                  <a:schemeClr val="tx1"/>
                </a:solidFill>
              </a:rPr>
              <a:t>   </a:t>
            </a:r>
            <a:r>
              <a:rPr lang="en-US" sz="2200" dirty="0">
                <a:solidFill>
                  <a:schemeClr val="tx1"/>
                </a:solidFill>
              </a:rPr>
              <a:t>Since JMeter 2.3.1, the RMI registry is started by the JMeter server, so this section does not apply in the normal case. To revert to the previous behavior, define the JMeter property </a:t>
            </a:r>
            <a:r>
              <a:rPr lang="en-US" sz="2200" dirty="0" err="1">
                <a:solidFill>
                  <a:schemeClr val="tx1"/>
                </a:solidFill>
              </a:rPr>
              <a:t>server.rmi.create</a:t>
            </a:r>
            <a:r>
              <a:rPr lang="en-US" sz="2200" dirty="0">
                <a:solidFill>
                  <a:schemeClr val="tx1"/>
                </a:solidFill>
              </a:rPr>
              <a:t> = false on the server host systems and follow the instructions below.</a:t>
            </a:r>
          </a:p>
          <a:p>
            <a:pPr algn="l"/>
            <a:endParaRPr lang="en-US" sz="2400" dirty="0">
              <a:solidFill>
                <a:schemeClr val="tx1"/>
              </a:solidFill>
            </a:endParaRPr>
          </a:p>
          <a:p>
            <a:pPr algn="l"/>
            <a:endParaRPr lang="en-US" sz="22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1910450902"/>
              </p:ext>
            </p:extLst>
          </p:nvPr>
        </p:nvGraphicFramePr>
        <p:xfrm>
          <a:off x="228600" y="914400"/>
          <a:ext cx="88392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3"/>
          <p:cNvSpPr txBox="1">
            <a:spLocks noChangeArrowheads="1"/>
          </p:cNvSpPr>
          <p:nvPr/>
        </p:nvSpPr>
        <p:spPr>
          <a:xfrm>
            <a:off x="457200" y="2514600"/>
            <a:ext cx="8229600" cy="3886200"/>
          </a:xfrm>
          <a:prstGeom prst="rect">
            <a:avLst/>
          </a:prstGeom>
          <a:ln/>
        </p:spPr>
        <p:txBody>
          <a:bodyPr vert="horz" lIns="100794" tIns="15876" rIns="100794" bIns="50397" rtlCol="0">
            <a:normAutofit/>
          </a:bodyPr>
          <a:lstStyle>
            <a:lvl1pPr marL="377979" indent="-377979" algn="l" defTabSz="1007943" rtl="0" eaLnBrk="1" latinLnBrk="0" hangingPunct="1">
              <a:spcBef>
                <a:spcPct val="20000"/>
              </a:spcBef>
              <a:buClr>
                <a:srgbClr val="92D050"/>
              </a:buClr>
              <a:buFont typeface="Arial" pitchFamily="34" charset="0"/>
              <a:buChar char="•"/>
              <a:defRPr sz="3100" kern="1200">
                <a:solidFill>
                  <a:schemeClr val="tx1"/>
                </a:solidFill>
                <a:latin typeface="Trebuchet MS" pitchFamily="34" charset="0"/>
                <a:ea typeface="+mn-ea"/>
                <a:cs typeface="+mn-cs"/>
              </a:defRPr>
            </a:lvl1pPr>
            <a:lvl2pPr marL="818954" indent="-314982" algn="l" defTabSz="1007943" rtl="0" eaLnBrk="1" latinLnBrk="0" hangingPunct="1">
              <a:spcBef>
                <a:spcPct val="20000"/>
              </a:spcBef>
              <a:buClr>
                <a:srgbClr val="92D050"/>
              </a:buClr>
              <a:buFont typeface="Arial" pitchFamily="34" charset="0"/>
              <a:buChar char="–"/>
              <a:defRPr sz="3100" kern="1200">
                <a:solidFill>
                  <a:schemeClr val="tx1"/>
                </a:solidFill>
                <a:latin typeface="Trebuchet MS" pitchFamily="34" charset="0"/>
                <a:ea typeface="+mn-ea"/>
                <a:cs typeface="+mn-cs"/>
              </a:defRPr>
            </a:lvl2pPr>
            <a:lvl3pPr marL="1259929" indent="-251986" algn="l" defTabSz="1007943" rtl="0" eaLnBrk="1" latinLnBrk="0" hangingPunct="1">
              <a:spcBef>
                <a:spcPct val="20000"/>
              </a:spcBef>
              <a:buClr>
                <a:srgbClr val="92D050"/>
              </a:buClr>
              <a:buFont typeface="Arial" pitchFamily="34" charset="0"/>
              <a:buChar char="•"/>
              <a:defRPr sz="2600" kern="1200">
                <a:solidFill>
                  <a:schemeClr val="tx1"/>
                </a:solidFill>
                <a:latin typeface="Trebuchet MS" pitchFamily="34" charset="0"/>
                <a:ea typeface="+mn-ea"/>
                <a:cs typeface="+mn-cs"/>
              </a:defRPr>
            </a:lvl3pPr>
            <a:lvl4pPr marL="1763900" indent="-251986" algn="l" defTabSz="1007943" rtl="0" eaLnBrk="1" latinLnBrk="0" hangingPunct="1">
              <a:spcBef>
                <a:spcPct val="20000"/>
              </a:spcBef>
              <a:buClr>
                <a:srgbClr val="92D050"/>
              </a:buClr>
              <a:buFont typeface="Arial" pitchFamily="34" charset="0"/>
              <a:buChar char="–"/>
              <a:defRPr sz="2200" kern="1200">
                <a:solidFill>
                  <a:schemeClr val="tx1"/>
                </a:solidFill>
                <a:latin typeface="Trebuchet MS" pitchFamily="34" charset="0"/>
                <a:ea typeface="+mn-ea"/>
                <a:cs typeface="+mn-cs"/>
              </a:defRPr>
            </a:lvl4pPr>
            <a:lvl5pPr marL="2267872" indent="-251986" algn="l" defTabSz="1007943" rtl="0" eaLnBrk="1" latinLnBrk="0" hangingPunct="1">
              <a:spcBef>
                <a:spcPct val="20000"/>
              </a:spcBef>
              <a:buClr>
                <a:srgbClr val="92D050"/>
              </a:buClr>
              <a:buFont typeface="Arial" pitchFamily="34" charset="0"/>
              <a:buChar char="»"/>
              <a:defRPr sz="2200" kern="1200">
                <a:solidFill>
                  <a:schemeClr val="tx1"/>
                </a:solidFill>
                <a:latin typeface="Trebuchet MS" pitchFamily="34" charset="0"/>
                <a:ea typeface="+mn-ea"/>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503238" indent="-431800" algn="just">
              <a:buClr>
                <a:srgbClr val="FF9966"/>
              </a:buClr>
              <a:buSzPct val="7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dirty="0" smtClean="0">
                <a:solidFill>
                  <a:schemeClr val="accent5">
                    <a:lumMod val="75000"/>
                  </a:schemeClr>
                </a:solidFill>
              </a:rPr>
              <a:t>      </a:t>
            </a:r>
          </a:p>
          <a:p>
            <a:pPr marL="503238" indent="-431800">
              <a:buClr>
                <a:srgbClr val="FF9966"/>
              </a:buClr>
              <a:buSzPct val="7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dirty="0" smtClean="0"/>
          </a:p>
          <a:p>
            <a:pPr marL="503238" indent="-431800">
              <a:buClr>
                <a:srgbClr val="FF9966"/>
              </a:buClr>
              <a:buSzPct val="7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dirty="0"/>
          </a:p>
        </p:txBody>
      </p:sp>
    </p:spTree>
    <p:extLst>
      <p:ext uri="{BB962C8B-B14F-4D97-AF65-F5344CB8AC3E}">
        <p14:creationId xmlns:p14="http://schemas.microsoft.com/office/powerpoint/2010/main" val="385259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1626221603"/>
              </p:ext>
            </p:extLst>
          </p:nvPr>
        </p:nvGraphicFramePr>
        <p:xfrm>
          <a:off x="228600" y="914400"/>
          <a:ext cx="88392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609600" y="2274838"/>
            <a:ext cx="8153400" cy="4154984"/>
          </a:xfrm>
          <a:prstGeom prst="rect">
            <a:avLst/>
          </a:prstGeom>
        </p:spPr>
        <p:txBody>
          <a:bodyPr wrap="square">
            <a:spAutoFit/>
          </a:bodyPr>
          <a:lstStyle/>
          <a:p>
            <a:pPr algn="just"/>
            <a:r>
              <a:rPr lang="en-US" sz="2200" dirty="0"/>
              <a:t>JMeter uses Remote Method Invocation (RMI) as the remote communication mechanism. Therefore, you need to run the RMI Registry application (which is named, "</a:t>
            </a:r>
            <a:r>
              <a:rPr lang="en-US" sz="2200" dirty="0" err="1"/>
              <a:t>rmiregistry</a:t>
            </a:r>
            <a:r>
              <a:rPr lang="en-US" sz="2200" dirty="0"/>
              <a:t>") that comes with the JDK and is located in the "bin" directory. Before running </a:t>
            </a:r>
            <a:r>
              <a:rPr lang="en-US" sz="2200" dirty="0" err="1"/>
              <a:t>rmiregistry</a:t>
            </a:r>
            <a:r>
              <a:rPr lang="en-US" sz="2200" dirty="0"/>
              <a:t>, make sure that the following jars are in your system </a:t>
            </a:r>
            <a:r>
              <a:rPr lang="en-US" sz="2200" dirty="0" err="1"/>
              <a:t>claspath</a:t>
            </a:r>
            <a:r>
              <a:rPr lang="en-US" sz="2200" dirty="0" smtClean="0"/>
              <a:t>:</a:t>
            </a:r>
          </a:p>
          <a:p>
            <a:r>
              <a:rPr lang="en-US" sz="2200" dirty="0" smtClean="0"/>
              <a:t>          JMETER_HOME/lib/</a:t>
            </a:r>
            <a:r>
              <a:rPr lang="en-US" sz="2200" dirty="0" err="1" smtClean="0"/>
              <a:t>ext</a:t>
            </a:r>
            <a:r>
              <a:rPr lang="en-US" sz="2200" dirty="0" smtClean="0"/>
              <a:t>/ApacheJMeter_core.jar</a:t>
            </a:r>
            <a:endParaRPr lang="en-US" sz="2200" dirty="0"/>
          </a:p>
          <a:p>
            <a:r>
              <a:rPr lang="en-US" sz="2200" dirty="0" smtClean="0"/>
              <a:t>          JMETER_HOME/lib/jorphan.jar</a:t>
            </a:r>
            <a:endParaRPr lang="en-US" sz="2200" dirty="0"/>
          </a:p>
          <a:p>
            <a:r>
              <a:rPr lang="en-US" sz="2200" dirty="0" smtClean="0"/>
              <a:t>          JMETER_HOME/lib/logkit-2.0.jar</a:t>
            </a:r>
            <a:endParaRPr lang="en-US" sz="2200" dirty="0"/>
          </a:p>
          <a:p>
            <a:r>
              <a:rPr lang="en-US" sz="2200" dirty="0"/>
              <a:t>The </a:t>
            </a:r>
            <a:r>
              <a:rPr lang="en-US" sz="2200" dirty="0" err="1"/>
              <a:t>rmiregistry</a:t>
            </a:r>
            <a:r>
              <a:rPr lang="en-US" sz="2200" dirty="0"/>
              <a:t> application needs access to certain JMeter classes. Run </a:t>
            </a:r>
            <a:r>
              <a:rPr lang="en-US" sz="2200" dirty="0" err="1"/>
              <a:t>rmiregistry</a:t>
            </a:r>
            <a:r>
              <a:rPr lang="en-US" sz="2200" dirty="0"/>
              <a:t> with no parameters. By default the application listens to port 1099</a:t>
            </a:r>
          </a:p>
        </p:txBody>
      </p:sp>
    </p:spTree>
    <p:extLst>
      <p:ext uri="{BB962C8B-B14F-4D97-AF65-F5344CB8AC3E}">
        <p14:creationId xmlns:p14="http://schemas.microsoft.com/office/powerpoint/2010/main" val="1330114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4022048372"/>
              </p:ext>
            </p:extLst>
          </p:nvPr>
        </p:nvGraphicFramePr>
        <p:xfrm>
          <a:off x="609600" y="9144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txBox="1">
            <a:spLocks/>
          </p:cNvSpPr>
          <p:nvPr/>
        </p:nvSpPr>
        <p:spPr>
          <a:xfrm>
            <a:off x="533400" y="2057400"/>
            <a:ext cx="8077200" cy="457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smtClean="0">
                <a:solidFill>
                  <a:schemeClr val="tx1"/>
                </a:solidFill>
              </a:rPr>
              <a:t>Step2</a:t>
            </a:r>
            <a:r>
              <a:rPr lang="en-US" sz="2400" b="1" dirty="0" smtClean="0">
                <a:solidFill>
                  <a:schemeClr val="accent5">
                    <a:lumMod val="75000"/>
                  </a:schemeClr>
                </a:solidFill>
              </a:rPr>
              <a:t>: </a:t>
            </a:r>
          </a:p>
          <a:p>
            <a:pPr marL="342900" indent="-342900" algn="l">
              <a:buFont typeface="Wingdings" pitchFamily="2" charset="2"/>
              <a:buChar char="ü"/>
            </a:pPr>
            <a:r>
              <a:rPr lang="en-US" sz="2400" dirty="0" smtClean="0">
                <a:solidFill>
                  <a:schemeClr val="tx1"/>
                </a:solidFill>
              </a:rPr>
              <a:t>Start </a:t>
            </a:r>
            <a:r>
              <a:rPr lang="en-US" sz="2400" dirty="0">
                <a:solidFill>
                  <a:schemeClr val="tx1"/>
                </a:solidFill>
              </a:rPr>
              <a:t>the JMeter </a:t>
            </a:r>
            <a:r>
              <a:rPr lang="en-US" sz="2400" dirty="0" smtClean="0">
                <a:solidFill>
                  <a:schemeClr val="tx1"/>
                </a:solidFill>
              </a:rPr>
              <a:t>Server</a:t>
            </a:r>
          </a:p>
          <a:p>
            <a:pPr algn="l"/>
            <a:r>
              <a:rPr lang="en-US" sz="2400" dirty="0">
                <a:solidFill>
                  <a:schemeClr val="tx1"/>
                </a:solidFill>
              </a:rPr>
              <a:t> </a:t>
            </a:r>
            <a:r>
              <a:rPr lang="en-US" sz="2400" dirty="0" smtClean="0">
                <a:solidFill>
                  <a:schemeClr val="tx1"/>
                </a:solidFill>
              </a:rPr>
              <a:t>    </a:t>
            </a:r>
            <a:r>
              <a:rPr lang="en-US" sz="2400" dirty="0">
                <a:solidFill>
                  <a:schemeClr val="tx1"/>
                </a:solidFill>
              </a:rPr>
              <a:t>Once the RMI Registry application is running, start the JMeter Server. Use the "-s" option with the </a:t>
            </a:r>
            <a:r>
              <a:rPr lang="en-US" sz="2400" dirty="0" err="1">
                <a:solidFill>
                  <a:schemeClr val="tx1"/>
                </a:solidFill>
              </a:rPr>
              <a:t>jmeter</a:t>
            </a:r>
            <a:r>
              <a:rPr lang="en-US" sz="2400" dirty="0">
                <a:solidFill>
                  <a:schemeClr val="tx1"/>
                </a:solidFill>
              </a:rPr>
              <a:t> startup script ("</a:t>
            </a:r>
            <a:r>
              <a:rPr lang="en-US" sz="2400" dirty="0" err="1">
                <a:solidFill>
                  <a:schemeClr val="tx1"/>
                </a:solidFill>
              </a:rPr>
              <a:t>jmeter</a:t>
            </a:r>
            <a:r>
              <a:rPr lang="en-US" sz="2400" dirty="0">
                <a:solidFill>
                  <a:schemeClr val="tx1"/>
                </a:solidFill>
              </a:rPr>
              <a:t> -s").</a:t>
            </a:r>
          </a:p>
          <a:p>
            <a:pPr algn="l"/>
            <a:r>
              <a:rPr lang="en-US" sz="2400" dirty="0">
                <a:solidFill>
                  <a:schemeClr val="tx1"/>
                </a:solidFill>
              </a:rPr>
              <a:t>Steps 2 and 3 remain the same.</a:t>
            </a:r>
          </a:p>
          <a:p>
            <a:pPr algn="l"/>
            <a:endParaRPr lang="en-US" sz="2400" dirty="0">
              <a:solidFill>
                <a:schemeClr val="accent5">
                  <a:lumMod val="75000"/>
                </a:schemeClr>
              </a:solidFill>
            </a:endParaRPr>
          </a:p>
        </p:txBody>
      </p:sp>
    </p:spTree>
    <p:extLst>
      <p:ext uri="{BB962C8B-B14F-4D97-AF65-F5344CB8AC3E}">
        <p14:creationId xmlns:p14="http://schemas.microsoft.com/office/powerpoint/2010/main" val="2221109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2554321283"/>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838200" y="1905000"/>
            <a:ext cx="7239000" cy="4401205"/>
          </a:xfrm>
          <a:prstGeom prst="rect">
            <a:avLst/>
          </a:prstGeom>
        </p:spPr>
        <p:txBody>
          <a:bodyPr wrap="square">
            <a:spAutoFit/>
          </a:bodyPr>
          <a:lstStyle/>
          <a:p>
            <a:pPr marL="285750" indent="-285750">
              <a:buFont typeface="Wingdings" pitchFamily="2" charset="2"/>
              <a:buChar char="ü"/>
            </a:pPr>
            <a:r>
              <a:rPr lang="en-US" sz="2000" dirty="0"/>
              <a:t>JMeter/RMI requires a connection from the client to the server. This will use the port you chose, default </a:t>
            </a:r>
            <a:r>
              <a:rPr lang="en-US" sz="2000" dirty="0" smtClean="0"/>
              <a:t>1099.</a:t>
            </a:r>
          </a:p>
          <a:p>
            <a:pPr marL="285750" indent="-285750">
              <a:buFont typeface="Wingdings" pitchFamily="2" charset="2"/>
              <a:buChar char="ü"/>
            </a:pPr>
            <a:r>
              <a:rPr lang="en-US" sz="2000" dirty="0" smtClean="0"/>
              <a:t>JMeter/RMI </a:t>
            </a:r>
            <a:r>
              <a:rPr lang="en-US" sz="2000" dirty="0"/>
              <a:t>also requires a reverse connection in order to return sample results from the server to the </a:t>
            </a:r>
            <a:r>
              <a:rPr lang="en-US" sz="2000" dirty="0" smtClean="0"/>
              <a:t>client.</a:t>
            </a:r>
          </a:p>
          <a:p>
            <a:pPr marL="285750" indent="-285750">
              <a:buFont typeface="Wingdings" pitchFamily="2" charset="2"/>
              <a:buChar char="ü"/>
            </a:pPr>
            <a:r>
              <a:rPr lang="en-US" sz="2000" dirty="0" smtClean="0"/>
              <a:t>This </a:t>
            </a:r>
            <a:r>
              <a:rPr lang="en-US" sz="2000" dirty="0"/>
              <a:t>will use a high-numbered port. </a:t>
            </a:r>
            <a:r>
              <a:rPr lang="en-US" sz="2000" dirty="0" smtClean="0"/>
              <a:t>This </a:t>
            </a:r>
            <a:r>
              <a:rPr lang="en-US" sz="2000" dirty="0"/>
              <a:t>port can be controlled by </a:t>
            </a:r>
            <a:r>
              <a:rPr lang="en-US" sz="2000" dirty="0" err="1"/>
              <a:t>jmeter</a:t>
            </a:r>
            <a:r>
              <a:rPr lang="en-US" sz="2000" dirty="0"/>
              <a:t> property called </a:t>
            </a:r>
            <a:r>
              <a:rPr lang="en-US" sz="2000" dirty="0" err="1"/>
              <a:t>client.rmi.localport</a:t>
            </a:r>
            <a:r>
              <a:rPr lang="en-US" sz="2000" dirty="0"/>
              <a:t> in </a:t>
            </a:r>
            <a:r>
              <a:rPr lang="en-US" sz="2000" dirty="0" err="1" smtClean="0"/>
              <a:t>jmeter.properties</a:t>
            </a:r>
            <a:r>
              <a:rPr lang="en-US" sz="2000" dirty="0" smtClean="0"/>
              <a:t>.</a:t>
            </a:r>
          </a:p>
          <a:p>
            <a:pPr marL="285750" indent="-285750">
              <a:buFont typeface="Wingdings" pitchFamily="2" charset="2"/>
              <a:buChar char="ü"/>
            </a:pPr>
            <a:r>
              <a:rPr lang="en-US" sz="2000" dirty="0" smtClean="0"/>
              <a:t>If </a:t>
            </a:r>
            <a:r>
              <a:rPr lang="en-US" sz="2000" dirty="0"/>
              <a:t>there are any firewalls or other network filters between JMeter client and server, you will need to make sure that they are set up to allow the connections through. If necessary, use monitoring software to show what traffic is being </a:t>
            </a:r>
            <a:r>
              <a:rPr lang="en-US" sz="2000" dirty="0" smtClean="0"/>
              <a:t>generated.</a:t>
            </a:r>
          </a:p>
          <a:p>
            <a:pPr marL="285750" indent="-285750">
              <a:buFont typeface="Wingdings" pitchFamily="2" charset="2"/>
              <a:buChar char="ü"/>
            </a:pPr>
            <a:r>
              <a:rPr lang="en-US" sz="2000" dirty="0" smtClean="0"/>
              <a:t>If </a:t>
            </a:r>
            <a:r>
              <a:rPr lang="en-US" sz="2000" dirty="0"/>
              <a:t>you're running </a:t>
            </a:r>
            <a:r>
              <a:rPr lang="en-US" sz="2000" dirty="0" err="1"/>
              <a:t>Suse</a:t>
            </a:r>
            <a:r>
              <a:rPr lang="en-US" sz="2000" dirty="0"/>
              <a:t> Linux, these tips may help. The default installation may enable the firewall. In that case, remote testing will not work properly. The following tips were contributed by Sergey Ten.</a:t>
            </a:r>
          </a:p>
        </p:txBody>
      </p:sp>
    </p:spTree>
    <p:extLst>
      <p:ext uri="{BB962C8B-B14F-4D97-AF65-F5344CB8AC3E}">
        <p14:creationId xmlns:p14="http://schemas.microsoft.com/office/powerpoint/2010/main" val="2221109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2972976181"/>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838200" y="1905000"/>
            <a:ext cx="7239000" cy="4770537"/>
          </a:xfrm>
          <a:prstGeom prst="rect">
            <a:avLst/>
          </a:prstGeom>
        </p:spPr>
        <p:txBody>
          <a:bodyPr wrap="square">
            <a:spAutoFit/>
          </a:bodyPr>
          <a:lstStyle/>
          <a:p>
            <a:pPr marL="342900" indent="-342900">
              <a:buFont typeface="Wingdings" pitchFamily="2" charset="2"/>
              <a:buChar char="ü"/>
            </a:pPr>
            <a:r>
              <a:rPr lang="en-US" sz="1900" dirty="0"/>
              <a:t>If you see connections refused, turn on debugging by passing the following options.</a:t>
            </a:r>
          </a:p>
          <a:p>
            <a:r>
              <a:rPr lang="en-US" sz="1900" dirty="0"/>
              <a:t> </a:t>
            </a:r>
            <a:r>
              <a:rPr lang="en-US" sz="1900" dirty="0" smtClean="0"/>
              <a:t>       	</a:t>
            </a:r>
            <a:r>
              <a:rPr lang="en-US" sz="1900" dirty="0" err="1" smtClean="0"/>
              <a:t>rmiregistry</a:t>
            </a:r>
            <a:r>
              <a:rPr lang="en-US" sz="1900" dirty="0" smtClean="0"/>
              <a:t> </a:t>
            </a:r>
            <a:r>
              <a:rPr lang="en-US" sz="1900" dirty="0"/>
              <a:t>-J-</a:t>
            </a:r>
            <a:r>
              <a:rPr lang="en-US" sz="1900" dirty="0" err="1"/>
              <a:t>Dsun.rmi.log.debug</a:t>
            </a:r>
            <a:r>
              <a:rPr lang="en-US" sz="1900" dirty="0"/>
              <a:t>=true -</a:t>
            </a:r>
            <a:r>
              <a:rPr lang="en-US" sz="1900" dirty="0" smtClean="0"/>
              <a:t>J-                    	</a:t>
            </a:r>
            <a:r>
              <a:rPr lang="en-US" sz="1900" dirty="0" err="1" smtClean="0"/>
              <a:t>Dsun.rmi.server.exceptionTrace</a:t>
            </a:r>
            <a:r>
              <a:rPr lang="en-US" sz="1900" dirty="0" smtClean="0"/>
              <a:t>=true </a:t>
            </a:r>
            <a:r>
              <a:rPr lang="en-US" sz="1900" dirty="0"/>
              <a:t>-</a:t>
            </a:r>
            <a:r>
              <a:rPr lang="en-US" sz="1900" dirty="0" smtClean="0"/>
              <a:t>J-	</a:t>
            </a:r>
            <a:r>
              <a:rPr lang="en-US" sz="1900" dirty="0" err="1" smtClean="0"/>
              <a:t>Dsun.rmi.loader.logLevel</a:t>
            </a:r>
            <a:r>
              <a:rPr lang="en-US" sz="1900" dirty="0" smtClean="0"/>
              <a:t>=verbose </a:t>
            </a:r>
            <a:r>
              <a:rPr lang="en-US" sz="1900" dirty="0"/>
              <a:t>-</a:t>
            </a:r>
            <a:r>
              <a:rPr lang="en-US" sz="1900" dirty="0" smtClean="0"/>
              <a:t>J-	</a:t>
            </a:r>
            <a:r>
              <a:rPr lang="en-US" sz="1900" dirty="0" err="1" smtClean="0"/>
              <a:t>Dsun.rmi.dgc.logLevel</a:t>
            </a:r>
            <a:r>
              <a:rPr lang="en-US" sz="1900" dirty="0" smtClean="0"/>
              <a:t>=verbose </a:t>
            </a:r>
            <a:r>
              <a:rPr lang="en-US" sz="1900" dirty="0"/>
              <a:t>-</a:t>
            </a:r>
            <a:r>
              <a:rPr lang="en-US" sz="1900" dirty="0" smtClean="0"/>
              <a:t>J-	</a:t>
            </a:r>
            <a:r>
              <a:rPr lang="en-US" sz="1900" dirty="0" err="1" smtClean="0"/>
              <a:t>Dsun.rmi.transport.logLevel</a:t>
            </a:r>
            <a:r>
              <a:rPr lang="en-US" sz="1900" dirty="0" smtClean="0"/>
              <a:t>=verbose </a:t>
            </a:r>
            <a:r>
              <a:rPr lang="en-US" sz="1900" dirty="0"/>
              <a:t>-</a:t>
            </a:r>
            <a:r>
              <a:rPr lang="en-US" sz="1900" dirty="0" smtClean="0"/>
              <a:t>J-	</a:t>
            </a:r>
            <a:r>
              <a:rPr lang="en-US" sz="1900" dirty="0" err="1" smtClean="0"/>
              <a:t>Dsun.rmi.transport.tcp.logLevel</a:t>
            </a:r>
            <a:r>
              <a:rPr lang="en-US" sz="1900" dirty="0" smtClean="0"/>
              <a:t>=verbose</a:t>
            </a:r>
            <a:endParaRPr lang="en-US" sz="1900" dirty="0"/>
          </a:p>
          <a:p>
            <a:pPr marL="342900" indent="-342900">
              <a:buFont typeface="Wingdings" pitchFamily="2" charset="2"/>
              <a:buChar char="ü"/>
            </a:pPr>
            <a:r>
              <a:rPr lang="en-US" sz="1900" dirty="0"/>
              <a:t>Since JMeter 2.3.1, the RMI registry is started by the server; however the options can still be passed in from the JMeter command line. For example: "</a:t>
            </a:r>
            <a:r>
              <a:rPr lang="en-US" sz="1900" dirty="0" err="1"/>
              <a:t>jmeter</a:t>
            </a:r>
            <a:r>
              <a:rPr lang="en-US" sz="1900" dirty="0"/>
              <a:t> -s -</a:t>
            </a:r>
            <a:r>
              <a:rPr lang="en-US" sz="1900" dirty="0" err="1"/>
              <a:t>Dsun.rmi.loader.logLeve</a:t>
            </a:r>
            <a:r>
              <a:rPr lang="en-US" sz="1900" dirty="0"/>
              <a:t> l= verbose" (i.e. omit the -J prefixes). Alternatively the properties can be defined in the system.properties file.</a:t>
            </a:r>
          </a:p>
          <a:p>
            <a:pPr marL="342900" indent="-342900">
              <a:buFont typeface="Wingdings" pitchFamily="2" charset="2"/>
              <a:buChar char="ü"/>
            </a:pPr>
            <a:r>
              <a:rPr lang="en-US" sz="1900" dirty="0" smtClean="0"/>
              <a:t>The </a:t>
            </a:r>
            <a:r>
              <a:rPr lang="en-US" sz="1900" dirty="0"/>
              <a:t>solution to the problem is to remove the loopbacks 127.0.0.1 and 127.0.0.2 from </a:t>
            </a:r>
            <a:r>
              <a:rPr lang="en-US" sz="1900" dirty="0" err="1"/>
              <a:t>etc</a:t>
            </a:r>
            <a:r>
              <a:rPr lang="en-US" sz="1900" dirty="0"/>
              <a:t>/hosts. What happens is JMeter-server can't connect to </a:t>
            </a:r>
            <a:r>
              <a:rPr lang="en-US" sz="1900" dirty="0" err="1"/>
              <a:t>rmiregistry</a:t>
            </a:r>
            <a:r>
              <a:rPr lang="en-US" sz="1900" dirty="0"/>
              <a:t> if 127.0.0.2 loopback is not available. </a:t>
            </a:r>
          </a:p>
        </p:txBody>
      </p:sp>
    </p:spTree>
    <p:extLst>
      <p:ext uri="{BB962C8B-B14F-4D97-AF65-F5344CB8AC3E}">
        <p14:creationId xmlns:p14="http://schemas.microsoft.com/office/powerpoint/2010/main" val="3499010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2844564241"/>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838200" y="1905000"/>
            <a:ext cx="7239000" cy="4462760"/>
          </a:xfrm>
          <a:prstGeom prst="rect">
            <a:avLst/>
          </a:prstGeom>
        </p:spPr>
        <p:txBody>
          <a:bodyPr wrap="square">
            <a:spAutoFit/>
          </a:bodyPr>
          <a:lstStyle/>
          <a:p>
            <a:r>
              <a:rPr lang="en-US" sz="2200" dirty="0" smtClean="0"/>
              <a:t>Replace :</a:t>
            </a:r>
            <a:endParaRPr lang="en-US" sz="2200" dirty="0"/>
          </a:p>
          <a:p>
            <a:endParaRPr lang="en-US" sz="2200" dirty="0"/>
          </a:p>
          <a:p>
            <a:r>
              <a:rPr lang="en-US" sz="2200" dirty="0"/>
              <a:t>`</a:t>
            </a:r>
            <a:r>
              <a:rPr lang="en-US" sz="2200" dirty="0" err="1"/>
              <a:t>dirname</a:t>
            </a:r>
            <a:r>
              <a:rPr lang="en-US" sz="2200" dirty="0"/>
              <a:t> $0`/</a:t>
            </a:r>
            <a:r>
              <a:rPr lang="en-US" sz="2200" dirty="0" err="1"/>
              <a:t>jmeter</a:t>
            </a:r>
            <a:r>
              <a:rPr lang="en-US" sz="2200" dirty="0"/>
              <a:t> -s "$@"</a:t>
            </a:r>
          </a:p>
          <a:p>
            <a:r>
              <a:rPr lang="en-US" sz="2200" dirty="0"/>
              <a:t>With</a:t>
            </a:r>
          </a:p>
          <a:p>
            <a:endParaRPr lang="en-US" sz="2200" dirty="0"/>
          </a:p>
          <a:p>
            <a:r>
              <a:rPr lang="en-US" sz="2200" dirty="0"/>
              <a:t>HOST="-</a:t>
            </a:r>
            <a:r>
              <a:rPr lang="en-US" sz="2200" dirty="0" err="1"/>
              <a:t>Djava.rmi.server.hostname</a:t>
            </a:r>
            <a:r>
              <a:rPr lang="en-US" sz="2200" dirty="0"/>
              <a:t>=[</a:t>
            </a:r>
            <a:r>
              <a:rPr lang="en-US" sz="2200" dirty="0" err="1"/>
              <a:t>computer_name</a:t>
            </a:r>
            <a:r>
              <a:rPr lang="en-US" sz="2200" dirty="0"/>
              <a:t>][</a:t>
            </a:r>
            <a:r>
              <a:rPr lang="en-US" sz="2200" dirty="0" err="1"/>
              <a:t>computer_domain</a:t>
            </a:r>
            <a:r>
              <a:rPr lang="en-US" sz="2200" dirty="0"/>
              <a:t>]</a:t>
            </a:r>
          </a:p>
          <a:p>
            <a:r>
              <a:rPr lang="en-US" sz="2200" dirty="0"/>
              <a:t>-</a:t>
            </a:r>
            <a:r>
              <a:rPr lang="en-US" sz="2200" dirty="0" err="1"/>
              <a:t>Djava.security.policy</a:t>
            </a:r>
            <a:r>
              <a:rPr lang="en-US" sz="2200" dirty="0"/>
              <a:t>=`</a:t>
            </a:r>
            <a:r>
              <a:rPr lang="en-US" sz="2200" dirty="0" err="1"/>
              <a:t>dirname</a:t>
            </a:r>
            <a:r>
              <a:rPr lang="en-US" sz="2200" dirty="0"/>
              <a:t> $0`/[</a:t>
            </a:r>
            <a:r>
              <a:rPr lang="en-US" sz="2200" dirty="0" err="1"/>
              <a:t>policy_file</a:t>
            </a:r>
            <a:r>
              <a:rPr lang="en-US" sz="2200" dirty="0"/>
              <a:t>]"</a:t>
            </a:r>
          </a:p>
          <a:p>
            <a:r>
              <a:rPr lang="en-US" sz="2200" dirty="0"/>
              <a:t>`</a:t>
            </a:r>
            <a:r>
              <a:rPr lang="en-US" sz="2200" dirty="0" err="1"/>
              <a:t>dirname</a:t>
            </a:r>
            <a:r>
              <a:rPr lang="en-US" sz="2200" dirty="0"/>
              <a:t> $0`/</a:t>
            </a:r>
            <a:r>
              <a:rPr lang="en-US" sz="2200" dirty="0" err="1"/>
              <a:t>jmeter</a:t>
            </a:r>
            <a:r>
              <a:rPr lang="en-US" sz="2200" dirty="0"/>
              <a:t> $HOST -s "$@"</a:t>
            </a:r>
          </a:p>
          <a:p>
            <a:r>
              <a:rPr lang="en-US" sz="2200" dirty="0"/>
              <a:t>Also create a policy file and add [</a:t>
            </a:r>
            <a:r>
              <a:rPr lang="en-US" sz="2200" dirty="0" err="1"/>
              <a:t>computer_name</a:t>
            </a:r>
            <a:r>
              <a:rPr lang="en-US" sz="2200" dirty="0"/>
              <a:t>][</a:t>
            </a:r>
            <a:r>
              <a:rPr lang="en-US" sz="2200" dirty="0" err="1"/>
              <a:t>computer_domain</a:t>
            </a:r>
            <a:r>
              <a:rPr lang="en-US" sz="2200" dirty="0"/>
              <a:t>] line to /</a:t>
            </a:r>
            <a:r>
              <a:rPr lang="en-US" sz="2200" dirty="0" err="1"/>
              <a:t>etc</a:t>
            </a:r>
            <a:r>
              <a:rPr lang="en-US" sz="2200" dirty="0"/>
              <a:t>/hosts.</a:t>
            </a:r>
          </a:p>
          <a:p>
            <a:endParaRPr lang="en-US" sz="2000" dirty="0"/>
          </a:p>
        </p:txBody>
      </p:sp>
    </p:spTree>
    <p:extLst>
      <p:ext uri="{BB962C8B-B14F-4D97-AF65-F5344CB8AC3E}">
        <p14:creationId xmlns:p14="http://schemas.microsoft.com/office/powerpoint/2010/main" val="1225034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152400"/>
            <a:ext cx="7315200" cy="762000"/>
          </a:xfrm>
        </p:spPr>
        <p:txBody>
          <a:bodyPr>
            <a:normAutofit/>
          </a:bodyPr>
          <a:lstStyle/>
          <a:p>
            <a:pPr marL="457200" indent="-457200"/>
            <a:r>
              <a:rPr lang="en-US" b="1" dirty="0">
                <a:solidFill>
                  <a:schemeClr val="tx1"/>
                </a:solidFill>
              </a:rPr>
              <a:t>Remote Testing</a:t>
            </a:r>
            <a:endParaRPr lang="en-US" sz="2400" dirty="0">
              <a:solidFill>
                <a:schemeClr val="tx1"/>
              </a:solidFill>
            </a:endParaRPr>
          </a:p>
          <a:p>
            <a:endParaRPr lang="en-US" dirty="0">
              <a:solidFill>
                <a:schemeClr val="tx1"/>
              </a:solidFill>
            </a:endParaRPr>
          </a:p>
          <a:p>
            <a:pPr lvl="0">
              <a:defRPr/>
            </a:pPr>
            <a:endParaRPr lang="en-US" dirty="0">
              <a:solidFill>
                <a:schemeClr val="tx1"/>
              </a:solidFill>
            </a:endParaRPr>
          </a:p>
        </p:txBody>
      </p:sp>
      <p:graphicFrame>
        <p:nvGraphicFramePr>
          <p:cNvPr id="6" name="Diagram 5"/>
          <p:cNvGraphicFramePr/>
          <p:nvPr>
            <p:extLst>
              <p:ext uri="{D42A27DB-BD31-4B8C-83A1-F6EECF244321}">
                <p14:modId xmlns:p14="http://schemas.microsoft.com/office/powerpoint/2010/main" val="1161165632"/>
              </p:ext>
            </p:extLst>
          </p:nvPr>
        </p:nvGraphicFramePr>
        <p:xfrm>
          <a:off x="762000" y="838200"/>
          <a:ext cx="77724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762000" y="1371600"/>
            <a:ext cx="7924800" cy="3016210"/>
          </a:xfrm>
          <a:prstGeom prst="rect">
            <a:avLst/>
          </a:prstGeom>
          <a:noFill/>
        </p:spPr>
        <p:txBody>
          <a:bodyPr wrap="square" rtlCol="0">
            <a:spAutoFit/>
          </a:bodyPr>
          <a:lstStyle/>
          <a:p>
            <a:pPr lvl="2"/>
            <a:endParaRPr lang="en-US" sz="2000" dirty="0">
              <a:latin typeface="Verdana" pitchFamily="34" charset="0"/>
              <a:ea typeface="Verdana" pitchFamily="34" charset="0"/>
              <a:cs typeface="Verdana" pitchFamily="34" charset="0"/>
            </a:endParaRPr>
          </a:p>
          <a:p>
            <a:pPr lvl="1">
              <a:buFont typeface="Arial" pitchFamily="34" charset="0"/>
              <a:buChar char="•"/>
            </a:pPr>
            <a:endParaRPr lang="en-US" sz="2000" dirty="0">
              <a:latin typeface="Verdana" pitchFamily="34" charset="0"/>
              <a:ea typeface="Verdana" pitchFamily="34" charset="0"/>
              <a:cs typeface="Verdana" pitchFamily="34" charset="0"/>
            </a:endParaRPr>
          </a:p>
          <a:p>
            <a:pPr marL="457200" lvl="0" indent="-457200" algn="just">
              <a:buFont typeface="Wingdings" pitchFamily="2" charset="2"/>
              <a:buChar char="ü"/>
            </a:pPr>
            <a:r>
              <a:rPr lang="en-IN" sz="2600" dirty="0" smtClean="0"/>
              <a:t>Remote Testing is done by controlling remote and multiple JMeter engines from a single JMeter client.</a:t>
            </a:r>
          </a:p>
          <a:p>
            <a:pPr marL="457200" indent="-457200" algn="just">
              <a:buFont typeface="Wingdings" pitchFamily="2" charset="2"/>
              <a:buChar char="ü"/>
            </a:pPr>
            <a:r>
              <a:rPr lang="en-US" sz="2400" dirty="0"/>
              <a:t>By running JMeter remotely, you can replicate a test across many low-end computers and thus simulate a larger load on the </a:t>
            </a:r>
            <a:r>
              <a:rPr lang="en-US" sz="2400" dirty="0" smtClean="0"/>
              <a:t>server</a:t>
            </a:r>
            <a:r>
              <a:rPr lang="en-US" sz="2400" dirty="0"/>
              <a:t> </a:t>
            </a:r>
            <a:r>
              <a:rPr lang="en-US" sz="2400" dirty="0" smtClean="0"/>
              <a:t>as shown below,</a:t>
            </a:r>
            <a:endParaRPr lang="en-US" sz="2400" dirty="0"/>
          </a:p>
          <a:p>
            <a:pPr marL="457200" lvl="0" indent="-457200" algn="just">
              <a:buFont typeface="Wingdings" pitchFamily="2" charset="2"/>
              <a:buChar char="ü"/>
            </a:pPr>
            <a:endParaRPr lang="en-IN" sz="2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419018424"/>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838200" y="1905000"/>
            <a:ext cx="7239000" cy="3816429"/>
          </a:xfrm>
          <a:prstGeom prst="rect">
            <a:avLst/>
          </a:prstGeom>
        </p:spPr>
        <p:txBody>
          <a:bodyPr wrap="square">
            <a:spAutoFit/>
          </a:bodyPr>
          <a:lstStyle/>
          <a:p>
            <a:r>
              <a:rPr lang="en-US" sz="2200" dirty="0"/>
              <a:t>In order to better support SSH-tunneling of the RMI communication channels used in remote testing, since JMeter 2.6:</a:t>
            </a:r>
          </a:p>
          <a:p>
            <a:endParaRPr lang="en-US" sz="2200" dirty="0"/>
          </a:p>
          <a:p>
            <a:r>
              <a:rPr lang="en-US" sz="2200" dirty="0"/>
              <a:t>a new property "</a:t>
            </a:r>
            <a:r>
              <a:rPr lang="en-US" sz="2200" dirty="0" err="1"/>
              <a:t>client.rmi.localport</a:t>
            </a:r>
            <a:r>
              <a:rPr lang="en-US" sz="2200" dirty="0"/>
              <a:t>" can be set to control the RMI port used by the </a:t>
            </a:r>
            <a:r>
              <a:rPr lang="en-US" sz="2200" dirty="0" err="1"/>
              <a:t>RemoteSampleListenerImpl</a:t>
            </a:r>
            <a:endParaRPr lang="en-US" sz="2200" dirty="0"/>
          </a:p>
          <a:p>
            <a:r>
              <a:rPr lang="en-US" sz="2200" dirty="0"/>
              <a:t>To support tunneling RMI traffic over an SSH tunnel as the remote endpoint using a port on the local machine, loopback interface is now allowed to be used if it has been specified directly using the Java System Property "</a:t>
            </a:r>
            <a:r>
              <a:rPr lang="en-US" sz="2200" dirty="0" err="1"/>
              <a:t>java.rmi.server.hostname</a:t>
            </a:r>
            <a:r>
              <a:rPr lang="en-US" sz="2200" dirty="0"/>
              <a:t>" parameter.</a:t>
            </a:r>
          </a:p>
        </p:txBody>
      </p:sp>
    </p:spTree>
    <p:extLst>
      <p:ext uri="{BB962C8B-B14F-4D97-AF65-F5344CB8AC3E}">
        <p14:creationId xmlns:p14="http://schemas.microsoft.com/office/powerpoint/2010/main" val="2832579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3100429683"/>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838200" y="1905000"/>
            <a:ext cx="7239000" cy="3108543"/>
          </a:xfrm>
          <a:prstGeom prst="rect">
            <a:avLst/>
          </a:prstGeom>
        </p:spPr>
        <p:txBody>
          <a:bodyPr wrap="square">
            <a:spAutoFit/>
          </a:bodyPr>
          <a:lstStyle/>
          <a:p>
            <a:pPr marL="342900" indent="-342900">
              <a:buFont typeface="Wingdings" pitchFamily="2" charset="2"/>
              <a:buChar char="ü"/>
            </a:pPr>
            <a:r>
              <a:rPr lang="en-US" sz="2200" dirty="0"/>
              <a:t>For large-scale tests there is a chance that some part of remote servers will be unavailable or down. </a:t>
            </a:r>
            <a:endParaRPr lang="en-US" sz="2200" dirty="0" smtClean="0"/>
          </a:p>
          <a:p>
            <a:r>
              <a:rPr lang="en-US" sz="2200" dirty="0" smtClean="0"/>
              <a:t>	</a:t>
            </a:r>
          </a:p>
          <a:p>
            <a:pPr algn="just"/>
            <a:r>
              <a:rPr lang="en-US" sz="2200" dirty="0"/>
              <a:t>	</a:t>
            </a:r>
            <a:r>
              <a:rPr lang="en-US" sz="2200" dirty="0" smtClean="0"/>
              <a:t>For </a:t>
            </a:r>
            <a:r>
              <a:rPr lang="en-US" sz="2200" dirty="0"/>
              <a:t>example, when you use automation script to allocate many cloud machines and use them as generators, some of requested machines might fail booting because of cloud's issues. Since JMeter 2.13 there are new properties to control this behavior.</a:t>
            </a:r>
          </a:p>
          <a:p>
            <a:endParaRPr lang="en-US" sz="2000" dirty="0">
              <a:solidFill>
                <a:schemeClr val="accent5">
                  <a:lumMod val="75000"/>
                </a:schemeClr>
              </a:solidFill>
            </a:endParaRPr>
          </a:p>
        </p:txBody>
      </p:sp>
    </p:spTree>
    <p:extLst>
      <p:ext uri="{BB962C8B-B14F-4D97-AF65-F5344CB8AC3E}">
        <p14:creationId xmlns:p14="http://schemas.microsoft.com/office/powerpoint/2010/main" val="4165902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258459779"/>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838200" y="1905000"/>
            <a:ext cx="7239000" cy="4124206"/>
          </a:xfrm>
          <a:prstGeom prst="rect">
            <a:avLst/>
          </a:prstGeom>
        </p:spPr>
        <p:txBody>
          <a:bodyPr wrap="square">
            <a:spAutoFit/>
          </a:bodyPr>
          <a:lstStyle/>
          <a:p>
            <a:pPr algn="just"/>
            <a:endParaRPr lang="en-US" sz="2000" dirty="0"/>
          </a:p>
          <a:p>
            <a:pPr marL="342900" indent="-342900" algn="just">
              <a:buFont typeface="Wingdings" pitchFamily="2" charset="2"/>
              <a:buChar char="ü"/>
            </a:pPr>
            <a:r>
              <a:rPr lang="en-US" sz="2200" dirty="0"/>
              <a:t>First what you might want is to retry initialization attempts in hope that failed nodes just slightly delayed their </a:t>
            </a:r>
            <a:r>
              <a:rPr lang="en-US" sz="2200" dirty="0" smtClean="0"/>
              <a:t>boot.</a:t>
            </a:r>
          </a:p>
          <a:p>
            <a:pPr marL="342900" indent="-342900" algn="just">
              <a:buFont typeface="Wingdings" pitchFamily="2" charset="2"/>
              <a:buChar char="ü"/>
            </a:pPr>
            <a:r>
              <a:rPr lang="en-US" sz="2200" dirty="0" smtClean="0"/>
              <a:t>To </a:t>
            </a:r>
            <a:r>
              <a:rPr lang="en-US" sz="2200" dirty="0"/>
              <a:t>enable retries, you should set </a:t>
            </a:r>
            <a:r>
              <a:rPr lang="en-US" sz="2200" dirty="0" err="1"/>
              <a:t>client.tries</a:t>
            </a:r>
            <a:r>
              <a:rPr lang="en-US" sz="2200" dirty="0"/>
              <a:t> property to total number of connection attempts. </a:t>
            </a:r>
            <a:endParaRPr lang="en-US" sz="2200" dirty="0" smtClean="0"/>
          </a:p>
          <a:p>
            <a:pPr marL="342900" indent="-342900" algn="just">
              <a:buFont typeface="Wingdings" pitchFamily="2" charset="2"/>
              <a:buChar char="ü"/>
            </a:pPr>
            <a:r>
              <a:rPr lang="en-US" sz="2200" dirty="0" smtClean="0"/>
              <a:t>By </a:t>
            </a:r>
            <a:r>
              <a:rPr lang="en-US" sz="2200" dirty="0"/>
              <a:t>default it does only one attempt. To control retry delay, set the </a:t>
            </a:r>
            <a:r>
              <a:rPr lang="en-US" sz="2200" dirty="0" err="1"/>
              <a:t>client.retries_delay</a:t>
            </a:r>
            <a:r>
              <a:rPr lang="en-US" sz="2200" dirty="0"/>
              <a:t> property to number of milliseconds to sleep between </a:t>
            </a:r>
            <a:r>
              <a:rPr lang="en-US" sz="2200" dirty="0" smtClean="0"/>
              <a:t>attempts.</a:t>
            </a:r>
          </a:p>
          <a:p>
            <a:pPr marL="342900" indent="-342900" algn="just">
              <a:buFont typeface="Wingdings" pitchFamily="2" charset="2"/>
              <a:buChar char="ü"/>
            </a:pPr>
            <a:r>
              <a:rPr lang="en-US" sz="2200" dirty="0" smtClean="0"/>
              <a:t>Finally</a:t>
            </a:r>
            <a:r>
              <a:rPr lang="en-US" sz="2200" dirty="0"/>
              <a:t>, you might still want to run the test with those generators that succeeded initialization and skipping failed nodes. To enable that, set the </a:t>
            </a:r>
            <a:r>
              <a:rPr lang="en-US" sz="2200" dirty="0" err="1"/>
              <a:t>client.continue_on_fail</a:t>
            </a:r>
            <a:r>
              <a:rPr lang="en-US" sz="2200" dirty="0"/>
              <a:t>=true property.</a:t>
            </a:r>
          </a:p>
        </p:txBody>
      </p:sp>
    </p:spTree>
    <p:extLst>
      <p:ext uri="{BB962C8B-B14F-4D97-AF65-F5344CB8AC3E}">
        <p14:creationId xmlns:p14="http://schemas.microsoft.com/office/powerpoint/2010/main" val="40928456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75000"/>
                  </a:schemeClr>
                </a:solidFill>
              </a:rPr>
              <a:t>Thank You</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752600"/>
            <a:ext cx="6553200" cy="4623192"/>
          </a:xfrm>
        </p:spPr>
      </p:pic>
    </p:spTree>
    <p:extLst>
      <p:ext uri="{BB962C8B-B14F-4D97-AF65-F5344CB8AC3E}">
        <p14:creationId xmlns:p14="http://schemas.microsoft.com/office/powerpoint/2010/main" val="2972489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r>
              <a:rPr lang="en-US" b="1" dirty="0" smtClean="0"/>
              <a:t/>
            </a:r>
            <a:br>
              <a:rPr lang="en-US" b="1" dirty="0" smtClean="0"/>
            </a:br>
            <a:r>
              <a:rPr lang="en-US" b="1" dirty="0"/>
              <a:t/>
            </a:r>
            <a:br>
              <a:rPr lang="en-US" b="1" dirty="0"/>
            </a:br>
            <a:r>
              <a:rPr lang="en-US" b="1" dirty="0" smtClean="0"/>
              <a:t>Remote </a:t>
            </a:r>
            <a:r>
              <a:rPr lang="en-US" b="1" dirty="0"/>
              <a:t>Testing</a:t>
            </a:r>
            <a:r>
              <a:rPr lang="en-US" sz="3600" dirty="0"/>
              <a:t/>
            </a:r>
            <a:br>
              <a:rPr lang="en-US" sz="3600" dirty="0"/>
            </a:br>
            <a:r>
              <a:rPr lang="en-US" dirty="0"/>
              <a:t/>
            </a:r>
            <a:br>
              <a:rPr lang="en-US" dirty="0"/>
            </a:br>
            <a:r>
              <a:rPr lang="en-US" dirty="0"/>
              <a:t/>
            </a:r>
            <a:br>
              <a:rPr lang="en-US" dirty="0"/>
            </a:br>
            <a:endParaRPr lang="en-US" dirty="0"/>
          </a:p>
        </p:txBody>
      </p:sp>
      <p:pic>
        <p:nvPicPr>
          <p:cNvPr id="4" name="Picture 2" descr="C:\Users\hemalatha.m\Desktop\remot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6950" y="1796256"/>
            <a:ext cx="461010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64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6934200" cy="3429000"/>
          </a:xfrm>
        </p:spPr>
        <p:txBody>
          <a:bodyPr>
            <a:normAutofit/>
          </a:bodyPr>
          <a:lstStyle/>
          <a:p>
            <a:pPr marL="342900" indent="-342900" algn="just">
              <a:buFont typeface="Wingdings" pitchFamily="2" charset="2"/>
              <a:buChar char="ü"/>
            </a:pPr>
            <a:r>
              <a:rPr lang="en-US" sz="2400" dirty="0">
                <a:solidFill>
                  <a:schemeClr val="tx1"/>
                </a:solidFill>
              </a:rPr>
              <a:t>One instance of the JMeter client can control any number of remote JMeter instances, and collect all the data from them. </a:t>
            </a: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1176429638"/>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7429500" cy="4419600"/>
          </a:xfrm>
        </p:spPr>
        <p:txBody>
          <a:bodyPr>
            <a:normAutofit/>
          </a:bodyPr>
          <a:lstStyle/>
          <a:p>
            <a:pPr marL="457200" indent="-457200" algn="just">
              <a:buFont typeface="Wingdings" pitchFamily="2" charset="2"/>
              <a:buChar char="ü"/>
            </a:pPr>
            <a:r>
              <a:rPr lang="en-US" sz="2600" dirty="0">
                <a:solidFill>
                  <a:schemeClr val="tx1"/>
                </a:solidFill>
              </a:rPr>
              <a:t>Saving of test samples to the local </a:t>
            </a:r>
            <a:r>
              <a:rPr lang="en-US" sz="2600" dirty="0" smtClean="0">
                <a:solidFill>
                  <a:schemeClr val="tx1"/>
                </a:solidFill>
              </a:rPr>
              <a:t>machine.</a:t>
            </a:r>
          </a:p>
          <a:p>
            <a:pPr marL="457200" indent="-457200" algn="just">
              <a:buFont typeface="Wingdings" pitchFamily="2" charset="2"/>
              <a:buChar char="ü"/>
            </a:pPr>
            <a:r>
              <a:rPr lang="en-US" sz="2600" dirty="0" smtClean="0">
                <a:solidFill>
                  <a:schemeClr val="tx1"/>
                </a:solidFill>
              </a:rPr>
              <a:t>Management </a:t>
            </a:r>
            <a:r>
              <a:rPr lang="en-US" sz="2600" dirty="0">
                <a:solidFill>
                  <a:schemeClr val="tx1"/>
                </a:solidFill>
              </a:rPr>
              <a:t>of multiple JMeter Engines from a single machine</a:t>
            </a:r>
            <a:r>
              <a:rPr lang="en-US" sz="2600" dirty="0" smtClean="0">
                <a:solidFill>
                  <a:schemeClr val="tx1"/>
                </a:solidFill>
              </a:rPr>
              <a:t>.</a:t>
            </a:r>
            <a:r>
              <a:rPr lang="en-US" sz="2600" dirty="0">
                <a:solidFill>
                  <a:schemeClr val="tx1"/>
                </a:solidFill>
              </a:rPr>
              <a:t> </a:t>
            </a:r>
            <a:endParaRPr lang="en-US" sz="2600" dirty="0" smtClean="0">
              <a:solidFill>
                <a:schemeClr val="tx1"/>
              </a:solidFill>
            </a:endParaRPr>
          </a:p>
          <a:p>
            <a:pPr marL="457200" indent="-457200" algn="just">
              <a:buFont typeface="Wingdings" pitchFamily="2" charset="2"/>
              <a:buChar char="ü"/>
            </a:pPr>
            <a:r>
              <a:rPr lang="en-US" sz="2600" dirty="0" smtClean="0">
                <a:solidFill>
                  <a:schemeClr val="tx1"/>
                </a:solidFill>
              </a:rPr>
              <a:t>No </a:t>
            </a:r>
            <a:r>
              <a:rPr lang="en-US" sz="2600" dirty="0">
                <a:solidFill>
                  <a:schemeClr val="tx1"/>
                </a:solidFill>
              </a:rPr>
              <a:t>need to copy the test plan to each server - the client sends it to all the servers</a:t>
            </a:r>
            <a:r>
              <a:rPr lang="en-US" sz="2600" dirty="0" smtClean="0">
                <a:solidFill>
                  <a:schemeClr val="tx1"/>
                </a:solidFill>
              </a:rPr>
              <a:t>.</a:t>
            </a:r>
            <a:endParaRPr lang="en-US" sz="2600" dirty="0">
              <a:solidFill>
                <a:schemeClr val="tx1"/>
              </a:solidFill>
            </a:endParaRPr>
          </a:p>
          <a:p>
            <a:pPr marL="457200" indent="-457200" algn="just">
              <a:buFont typeface="Wingdings" pitchFamily="2" charset="2"/>
              <a:buChar char="ü"/>
            </a:pPr>
            <a:endParaRPr lang="en-US" sz="2800" dirty="0">
              <a:solidFill>
                <a:schemeClr val="tx1"/>
              </a:solidFill>
            </a:endParaRPr>
          </a:p>
          <a:p>
            <a:pPr algn="l"/>
            <a:endParaRPr lang="en-US" sz="26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1339165002"/>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4588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7429500" cy="4267200"/>
          </a:xfrm>
        </p:spPr>
        <p:txBody>
          <a:bodyPr>
            <a:normAutofit/>
          </a:bodyPr>
          <a:lstStyle/>
          <a:p>
            <a:pPr algn="l"/>
            <a:r>
              <a:rPr lang="en-US" sz="2400" b="1" dirty="0">
                <a:solidFill>
                  <a:schemeClr val="tx1"/>
                </a:solidFill>
              </a:rPr>
              <a:t>Step </a:t>
            </a:r>
            <a:r>
              <a:rPr lang="en-US" sz="2400" b="1" dirty="0" smtClean="0">
                <a:solidFill>
                  <a:schemeClr val="tx1"/>
                </a:solidFill>
              </a:rPr>
              <a:t>1</a:t>
            </a:r>
            <a:r>
              <a:rPr lang="en-US" sz="2400" dirty="0" smtClean="0">
                <a:solidFill>
                  <a:schemeClr val="tx1"/>
                </a:solidFill>
              </a:rPr>
              <a:t>: </a:t>
            </a:r>
          </a:p>
          <a:p>
            <a:pPr marL="342900" indent="-342900" algn="just">
              <a:buFont typeface="Wingdings" pitchFamily="2" charset="2"/>
              <a:buChar char="ü"/>
            </a:pPr>
            <a:r>
              <a:rPr lang="en-US" sz="2400" dirty="0" smtClean="0">
                <a:solidFill>
                  <a:schemeClr val="tx1"/>
                </a:solidFill>
              </a:rPr>
              <a:t>Configure </a:t>
            </a:r>
            <a:r>
              <a:rPr lang="en-US" sz="2400" dirty="0">
                <a:solidFill>
                  <a:schemeClr val="tx1"/>
                </a:solidFill>
              </a:rPr>
              <a:t>the </a:t>
            </a:r>
            <a:r>
              <a:rPr lang="en-US" sz="2400" dirty="0" smtClean="0">
                <a:solidFill>
                  <a:schemeClr val="tx1"/>
                </a:solidFill>
              </a:rPr>
              <a:t>nodes</a:t>
            </a:r>
          </a:p>
          <a:p>
            <a:pPr marL="342900" indent="-342900" algn="just">
              <a:buFont typeface="Wingdings" pitchFamily="2" charset="2"/>
              <a:buChar char="ü"/>
            </a:pPr>
            <a:r>
              <a:rPr lang="en-US" sz="2400" dirty="0" smtClean="0">
                <a:solidFill>
                  <a:schemeClr val="tx1"/>
                </a:solidFill>
              </a:rPr>
              <a:t>Make </a:t>
            </a:r>
            <a:r>
              <a:rPr lang="en-US" sz="2400" dirty="0">
                <a:solidFill>
                  <a:schemeClr val="tx1"/>
                </a:solidFill>
              </a:rPr>
              <a:t>sure that all the nodes (client and servers) </a:t>
            </a:r>
            <a:r>
              <a:rPr lang="en-US" sz="2400" dirty="0" smtClean="0">
                <a:solidFill>
                  <a:schemeClr val="tx1"/>
                </a:solidFill>
              </a:rPr>
              <a:t>are </a:t>
            </a:r>
            <a:r>
              <a:rPr lang="en-US" sz="2400" dirty="0">
                <a:solidFill>
                  <a:schemeClr val="tx1"/>
                </a:solidFill>
              </a:rPr>
              <a:t>running exactly the same version of JMeter</a:t>
            </a:r>
            <a:r>
              <a:rPr lang="en-US" sz="2400" dirty="0" smtClean="0">
                <a:solidFill>
                  <a:schemeClr val="tx1"/>
                </a:solidFill>
              </a:rPr>
              <a:t>.</a:t>
            </a:r>
            <a:r>
              <a:rPr lang="en-US" sz="2400" dirty="0">
                <a:solidFill>
                  <a:schemeClr val="tx1"/>
                </a:solidFill>
              </a:rPr>
              <a:t> </a:t>
            </a:r>
            <a:endParaRPr lang="en-US" sz="2400" dirty="0" smtClean="0">
              <a:solidFill>
                <a:schemeClr val="tx1"/>
              </a:solidFill>
            </a:endParaRPr>
          </a:p>
          <a:p>
            <a:pPr marL="342900" indent="-342900" algn="just">
              <a:buFont typeface="Wingdings" pitchFamily="2" charset="2"/>
              <a:buChar char="ü"/>
            </a:pPr>
            <a:r>
              <a:rPr lang="en-US" sz="2400" dirty="0" smtClean="0">
                <a:solidFill>
                  <a:schemeClr val="tx1"/>
                </a:solidFill>
              </a:rPr>
              <a:t>Make </a:t>
            </a:r>
            <a:r>
              <a:rPr lang="en-US" sz="2400" dirty="0">
                <a:solidFill>
                  <a:schemeClr val="tx1"/>
                </a:solidFill>
              </a:rPr>
              <a:t>sure that all the nodes (client and servers) </a:t>
            </a:r>
            <a:r>
              <a:rPr lang="en-US" sz="2400" dirty="0" smtClean="0">
                <a:solidFill>
                  <a:schemeClr val="tx1"/>
                </a:solidFill>
              </a:rPr>
              <a:t>are </a:t>
            </a:r>
            <a:r>
              <a:rPr lang="en-US" sz="2400" dirty="0">
                <a:solidFill>
                  <a:schemeClr val="tx1"/>
                </a:solidFill>
              </a:rPr>
              <a:t>using the same version of Java on all systems. Using different versions </a:t>
            </a:r>
            <a:r>
              <a:rPr lang="en-US" sz="2400" dirty="0" smtClean="0">
                <a:solidFill>
                  <a:schemeClr val="tx1"/>
                </a:solidFill>
              </a:rPr>
              <a:t>of </a:t>
            </a:r>
            <a:r>
              <a:rPr lang="en-US" sz="2400" dirty="0">
                <a:solidFill>
                  <a:schemeClr val="tx1"/>
                </a:solidFill>
              </a:rPr>
              <a:t>Java may work but is discouraged.</a:t>
            </a: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2385476212"/>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2870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6934200" cy="4191000"/>
          </a:xfrm>
        </p:spPr>
        <p:txBody>
          <a:bodyPr>
            <a:noAutofit/>
          </a:bodyPr>
          <a:lstStyle/>
          <a:p>
            <a:pPr marL="342900" lvl="0" indent="-342900" algn="just">
              <a:buFont typeface="Wingdings" pitchFamily="2" charset="2"/>
              <a:buChar char="ü"/>
            </a:pPr>
            <a:r>
              <a:rPr lang="en-US" sz="2400" dirty="0">
                <a:solidFill>
                  <a:schemeClr val="tx1"/>
                </a:solidFill>
              </a:rPr>
              <a:t>If the test uses any data files, note that these are not sent across by the client so make sure that these are available in the appropriate directory on each server</a:t>
            </a:r>
            <a:r>
              <a:rPr lang="en-US" sz="2400" dirty="0" smtClean="0">
                <a:solidFill>
                  <a:schemeClr val="tx1"/>
                </a:solidFill>
              </a:rPr>
              <a:t>.</a:t>
            </a:r>
          </a:p>
          <a:p>
            <a:pPr marL="342900" lvl="0" indent="-342900" algn="just">
              <a:buFont typeface="Wingdings" pitchFamily="2" charset="2"/>
              <a:buChar char="ü"/>
            </a:pPr>
            <a:r>
              <a:rPr lang="en-US" sz="2400" dirty="0">
                <a:solidFill>
                  <a:schemeClr val="tx1"/>
                </a:solidFill>
              </a:rPr>
              <a:t>If necessary you can define different values for properties by editing the user.properties or system.properties files on each server</a:t>
            </a:r>
            <a:r>
              <a:rPr lang="en-US" sz="2400" dirty="0" smtClean="0">
                <a:solidFill>
                  <a:schemeClr val="tx1"/>
                </a:solidFill>
              </a:rPr>
              <a:t>.</a:t>
            </a:r>
          </a:p>
          <a:p>
            <a:pPr lvl="0" algn="just"/>
            <a:endParaRPr lang="en-US" sz="24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2718204277"/>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6560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6934200" cy="4191000"/>
          </a:xfrm>
        </p:spPr>
        <p:txBody>
          <a:bodyPr>
            <a:noAutofit/>
          </a:bodyPr>
          <a:lstStyle/>
          <a:p>
            <a:pPr marL="342900" lvl="0" indent="-342900" algn="just">
              <a:buFont typeface="Wingdings" pitchFamily="2" charset="2"/>
              <a:buChar char="ü"/>
            </a:pPr>
            <a:r>
              <a:rPr lang="en-US" sz="2400" dirty="0">
                <a:solidFill>
                  <a:schemeClr val="tx1"/>
                </a:solidFill>
              </a:rPr>
              <a:t>These properties will be picked up when the server is started and may be used in the test plan to affect its behavior (e.g. connecting to a different remote server</a:t>
            </a:r>
            <a:r>
              <a:rPr lang="en-US" sz="2400" dirty="0" smtClean="0">
                <a:solidFill>
                  <a:schemeClr val="tx1"/>
                </a:solidFill>
              </a:rPr>
              <a:t>).</a:t>
            </a:r>
          </a:p>
          <a:p>
            <a:pPr marL="342900" indent="-342900" algn="just">
              <a:buFont typeface="Wingdings" pitchFamily="2" charset="2"/>
              <a:buChar char="ü"/>
            </a:pPr>
            <a:r>
              <a:rPr lang="en-US" sz="2400" dirty="0">
                <a:solidFill>
                  <a:schemeClr val="tx1"/>
                </a:solidFill>
              </a:rPr>
              <a:t>Alternatively use different content in any data files used by the test (e.g. if each server must use unique ids, divide these between the data files).</a:t>
            </a:r>
          </a:p>
          <a:p>
            <a:pPr lvl="0" algn="just"/>
            <a:endParaRPr lang="en-US" sz="24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2358633018"/>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488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133600"/>
            <a:ext cx="6934200" cy="4343400"/>
          </a:xfrm>
        </p:spPr>
        <p:txBody>
          <a:bodyPr>
            <a:noAutofit/>
          </a:bodyPr>
          <a:lstStyle/>
          <a:p>
            <a:pPr algn="just"/>
            <a:r>
              <a:rPr lang="en-US" sz="2400" b="1" dirty="0">
                <a:solidFill>
                  <a:schemeClr val="tx1"/>
                </a:solidFill>
              </a:rPr>
              <a:t>Step </a:t>
            </a:r>
            <a:r>
              <a:rPr lang="en-US" sz="2400" b="1" dirty="0" smtClean="0">
                <a:solidFill>
                  <a:schemeClr val="tx1"/>
                </a:solidFill>
              </a:rPr>
              <a:t>2</a:t>
            </a:r>
            <a:r>
              <a:rPr lang="en-US" sz="2400" dirty="0" smtClean="0">
                <a:solidFill>
                  <a:schemeClr val="tx1"/>
                </a:solidFill>
              </a:rPr>
              <a:t>:</a:t>
            </a:r>
          </a:p>
          <a:p>
            <a:pPr marL="342900" indent="-342900" algn="just">
              <a:buFont typeface="Wingdings" pitchFamily="2" charset="2"/>
              <a:buChar char="ü"/>
            </a:pPr>
            <a:r>
              <a:rPr lang="en-US" sz="2400" dirty="0" smtClean="0">
                <a:solidFill>
                  <a:schemeClr val="tx1"/>
                </a:solidFill>
              </a:rPr>
              <a:t> </a:t>
            </a:r>
            <a:r>
              <a:rPr lang="en-US" sz="2400" dirty="0">
                <a:solidFill>
                  <a:schemeClr val="tx1"/>
                </a:solidFill>
              </a:rPr>
              <a:t>Start the </a:t>
            </a:r>
            <a:r>
              <a:rPr lang="en-US" sz="2400" dirty="0" smtClean="0">
                <a:solidFill>
                  <a:schemeClr val="tx1"/>
                </a:solidFill>
              </a:rPr>
              <a:t>servers.</a:t>
            </a:r>
          </a:p>
          <a:p>
            <a:pPr marL="342900" indent="-342900" algn="just">
              <a:buFont typeface="Wingdings" pitchFamily="2" charset="2"/>
              <a:buChar char="ü"/>
            </a:pPr>
            <a:r>
              <a:rPr lang="en-US" sz="2400" dirty="0" smtClean="0">
                <a:solidFill>
                  <a:schemeClr val="tx1"/>
                </a:solidFill>
              </a:rPr>
              <a:t>To </a:t>
            </a:r>
            <a:r>
              <a:rPr lang="en-US" sz="2400" dirty="0">
                <a:solidFill>
                  <a:schemeClr val="tx1"/>
                </a:solidFill>
              </a:rPr>
              <a:t>run JMeter in remote node, start the JMeter server component on all machines you wish to run on by running the JMETER_HOME/bin/</a:t>
            </a:r>
            <a:r>
              <a:rPr lang="en-US" sz="2400" dirty="0" err="1">
                <a:solidFill>
                  <a:schemeClr val="tx1"/>
                </a:solidFill>
              </a:rPr>
              <a:t>jmeter</a:t>
            </a:r>
            <a:r>
              <a:rPr lang="en-US" sz="2400" dirty="0">
                <a:solidFill>
                  <a:schemeClr val="tx1"/>
                </a:solidFill>
              </a:rPr>
              <a:t>-server (</a:t>
            </a:r>
            <a:r>
              <a:rPr lang="en-US" sz="2400" dirty="0" err="1">
                <a:solidFill>
                  <a:schemeClr val="tx1"/>
                </a:solidFill>
              </a:rPr>
              <a:t>unix</a:t>
            </a:r>
            <a:r>
              <a:rPr lang="en-US" sz="2400" dirty="0">
                <a:solidFill>
                  <a:schemeClr val="tx1"/>
                </a:solidFill>
              </a:rPr>
              <a:t>) or JMETER_HOME/bin/jmeter-server.bat (windows) script</a:t>
            </a:r>
            <a:r>
              <a:rPr lang="en-US" sz="2400" dirty="0" smtClean="0">
                <a:solidFill>
                  <a:schemeClr val="tx1"/>
                </a:solidFill>
              </a:rPr>
              <a:t>.</a:t>
            </a:r>
          </a:p>
          <a:p>
            <a:pPr algn="just"/>
            <a:endParaRPr lang="en-US" sz="2400" b="1" dirty="0">
              <a:solidFill>
                <a:schemeClr val="tx1"/>
              </a:solidFill>
            </a:endParaRPr>
          </a:p>
          <a:p>
            <a:endParaRPr lang="en-US" sz="2800" dirty="0">
              <a:solidFill>
                <a:schemeClr val="accent5">
                  <a:lumMod val="75000"/>
                </a:schemeClr>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Remote Testing</a:t>
            </a:r>
            <a:endParaRPr lang="en-US" sz="2400" dirty="0"/>
          </a:p>
          <a:p>
            <a:endParaRPr lang="en-US" sz="3200" dirty="0"/>
          </a:p>
          <a:p>
            <a:pPr lvl="0">
              <a:defRPr/>
            </a:pPr>
            <a:endParaRPr lang="en-US" sz="3200" dirty="0"/>
          </a:p>
        </p:txBody>
      </p:sp>
      <p:graphicFrame>
        <p:nvGraphicFramePr>
          <p:cNvPr id="6" name="Diagram 5"/>
          <p:cNvGraphicFramePr/>
          <p:nvPr>
            <p:extLst>
              <p:ext uri="{D42A27DB-BD31-4B8C-83A1-F6EECF244321}">
                <p14:modId xmlns:p14="http://schemas.microsoft.com/office/powerpoint/2010/main" val="3020756918"/>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7465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3797</TotalTime>
  <Words>1541</Words>
  <Application>Microsoft Office PowerPoint</Application>
  <PresentationFormat>On-screen Show (4:3)</PresentationFormat>
  <Paragraphs>133</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  Remote Testing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 Kumari</dc:creator>
  <cp:lastModifiedBy>Hadi</cp:lastModifiedBy>
  <cp:revision>491</cp:revision>
  <dcterms:created xsi:type="dcterms:W3CDTF">2015-08-17T05:29:31Z</dcterms:created>
  <dcterms:modified xsi:type="dcterms:W3CDTF">2015-09-07T10:46:06Z</dcterms:modified>
</cp:coreProperties>
</file>