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259" r:id="rId4"/>
    <p:sldId id="262" r:id="rId5"/>
    <p:sldId id="263" r:id="rId6"/>
    <p:sldId id="264" r:id="rId7"/>
    <p:sldId id="266" r:id="rId8"/>
    <p:sldId id="267" r:id="rId9"/>
    <p:sldId id="268" r:id="rId10"/>
    <p:sldId id="269" r:id="rId11"/>
    <p:sldId id="270" r:id="rId12"/>
    <p:sldId id="271" r:id="rId13"/>
    <p:sldId id="272" r:id="rId14"/>
    <p:sldId id="275" r:id="rId15"/>
    <p:sldId id="276" r:id="rId16"/>
    <p:sldId id="277" r:id="rId17"/>
    <p:sldId id="279" r:id="rId18"/>
    <p:sldId id="280" r:id="rId19"/>
    <p:sldId id="281" r:id="rId20"/>
    <p:sldId id="282" r:id="rId21"/>
    <p:sldId id="283"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984"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Test Plan Preparation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260767" custLinFactY="-55684" custLinFactNeighborY="-100000">
        <dgm:presLayoutVars>
          <dgm:chMax val="0"/>
          <dgm:bulletEnabled val="1"/>
        </dgm:presLayoutVars>
      </dgm:prSet>
      <dgm:spPr/>
      <dgm:t>
        <a:bodyPr/>
        <a:lstStyle/>
        <a:p>
          <a:endParaRPr lang="en-IN"/>
        </a:p>
      </dgm:t>
    </dgm:pt>
  </dgm:ptLst>
  <dgm:cxnLst>
    <dgm:cxn modelId="{50E968DF-7D6A-432B-82AE-0A44CF7A8E62}"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4F427DE0-EBF4-4836-8F19-5459507B7870}" type="presOf" srcId="{0C90F2DF-9FAF-4BFF-846A-C9296969BC4B}" destId="{6257CF2E-6194-4FA6-8162-8FCECF575928}" srcOrd="0" destOrd="0" presId="urn:microsoft.com/office/officeart/2005/8/layout/vList2"/>
    <dgm:cxn modelId="{1F7096C0-48BA-4BD6-8E18-A90B2B932C1B}" type="presParOf" srcId="{6257CF2E-6194-4FA6-8162-8FCECF575928}" destId="{3EEFB9CA-6A90-40C4-B80D-8EA329A072B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Adding a listener to view and store the test results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7EE8EDC6-8B72-4728-9729-189D52447BD8}" type="presOf" srcId="{DF67A009-D1D4-4B15-BA73-4D3580426CD4}" destId="{D6CB940E-257B-431A-BA6F-C19E93996BB1}" srcOrd="0" destOrd="1"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E9C258DA-3FF4-498C-A973-DE30F3B18859}" type="presOf" srcId="{52EB5FD4-61C2-4A8D-9B56-85BB83CE629F}" destId="{3EEFB9CA-6A90-40C4-B80D-8EA329A072B8}" srcOrd="0" destOrd="0" presId="urn:microsoft.com/office/officeart/2005/8/layout/vList2"/>
    <dgm:cxn modelId="{03468C1A-F10F-45A2-9F3C-A37CA6DD3A88}" type="presOf" srcId="{5BA2118B-1A71-48FC-B1CC-4DF86C6E19AC}" destId="{D6CB940E-257B-431A-BA6F-C19E93996BB1}"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7BF3549E-A815-4B51-9131-0495ED02EBD3}"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53EDF3BF-9678-4D73-AAF6-74DAE9C5E705}" type="presParOf" srcId="{6257CF2E-6194-4FA6-8162-8FCECF575928}" destId="{3EEFB9CA-6A90-40C4-B80D-8EA329A072B8}" srcOrd="0" destOrd="0" presId="urn:microsoft.com/office/officeart/2005/8/layout/vList2"/>
    <dgm:cxn modelId="{098B8E98-B6D9-410F-A62D-3B71854C41A5}"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Graph results</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83CBC035-FFC2-47C2-A0A2-AE9A867CD1F7}" type="presOf" srcId="{0C90F2DF-9FAF-4BFF-846A-C9296969BC4B}" destId="{6257CF2E-6194-4FA6-8162-8FCECF57592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88B6DA47-8D4B-47D4-99D3-301E9B39D801}" type="presOf" srcId="{52EB5FD4-61C2-4A8D-9B56-85BB83CE629F}" destId="{3EEFB9CA-6A90-40C4-B80D-8EA329A072B8}" srcOrd="0" destOrd="0" presId="urn:microsoft.com/office/officeart/2005/8/layout/vList2"/>
    <dgm:cxn modelId="{921BBEE0-8285-45AB-9838-7C02A3F54A89}" type="presOf" srcId="{5BA2118B-1A71-48FC-B1CC-4DF86C6E19AC}" destId="{D6CB940E-257B-431A-BA6F-C19E93996BB1}" srcOrd="0" destOrd="0" presId="urn:microsoft.com/office/officeart/2005/8/layout/vList2"/>
    <dgm:cxn modelId="{49CCD98F-159A-4654-9ABE-610425A78C6C}" type="presOf" srcId="{DF67A009-D1D4-4B15-BA73-4D3580426CD4}" destId="{D6CB940E-257B-431A-BA6F-C19E93996BB1}" srcOrd="0" destOrd="1"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A1F42026-A215-4661-9615-0D4CF36392BD}" type="presParOf" srcId="{6257CF2E-6194-4FA6-8162-8FCECF575928}" destId="{3EEFB9CA-6A90-40C4-B80D-8EA329A072B8}" srcOrd="0" destOrd="0" presId="urn:microsoft.com/office/officeart/2005/8/layout/vList2"/>
    <dgm:cxn modelId="{25465DC8-405D-4D0A-90BD-E6E69BAC7ECD}"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Steps to configure Remote Testing doing Manually</a:t>
          </a:r>
          <a:endParaRPr lang="en-IN" sz="3200" dirty="0">
            <a:solidFill>
              <a:schemeClr val="bg1"/>
            </a:solidFill>
          </a:endParaRPr>
        </a:p>
      </dgm:t>
    </dgm:pt>
    <dgm:pt modelId="{8E9E4C01-BFA2-4914-B65E-CC00CBFE04CD}" type="sibTrans" cxnId="{01C4F17A-3691-4820-9264-5716B33F2948}">
      <dgm:prSet/>
      <dgm:spPr/>
      <dgm:t>
        <a:bodyPr/>
        <a:lstStyle/>
        <a:p>
          <a:endParaRPr lang="en-IN"/>
        </a:p>
      </dgm:t>
    </dgm:pt>
    <dgm:pt modelId="{7C642BB1-8F68-438B-99DF-8AC3370602A9}" type="parTrans" cxnId="{01C4F17A-3691-4820-9264-5716B33F294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307B8C9C-1612-4DA7-A523-5BA36ECC1241}" type="presOf" srcId="{DF67A009-D1D4-4B15-BA73-4D3580426CD4}" destId="{D6CB940E-257B-431A-BA6F-C19E93996BB1}" srcOrd="0" destOrd="1" presId="urn:microsoft.com/office/officeart/2005/8/layout/vList2"/>
    <dgm:cxn modelId="{EFA08B56-0364-4F3F-950D-6A5C95FF88DE}"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E946657D-20B0-4C31-BD96-08C4AF313548}" type="presOf" srcId="{0C90F2DF-9FAF-4BFF-846A-C9296969BC4B}" destId="{6257CF2E-6194-4FA6-8162-8FCECF575928}" srcOrd="0" destOrd="0" presId="urn:microsoft.com/office/officeart/2005/8/layout/vList2"/>
    <dgm:cxn modelId="{6B8D14DF-5EEB-44FB-9888-8B884FD28001}" type="presOf" srcId="{5BA2118B-1A71-48FC-B1CC-4DF86C6E19AC}" destId="{D6CB940E-257B-431A-BA6F-C19E93996BB1}" srcOrd="0" destOrd="0" presId="urn:microsoft.com/office/officeart/2005/8/layout/vList2"/>
    <dgm:cxn modelId="{7E98DA83-2A9E-4F6A-AF7F-86AC47FD6FD1}" type="presParOf" srcId="{6257CF2E-6194-4FA6-8162-8FCECF575928}" destId="{3EEFB9CA-6A90-40C4-B80D-8EA329A072B8}" srcOrd="0" destOrd="0" presId="urn:microsoft.com/office/officeart/2005/8/layout/vList2"/>
    <dgm:cxn modelId="{8A5F5865-567A-4BA3-B3DD-F7FEC7390DD8}"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Steps to configure Remote Testing doing Manually</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093390D1-38AB-47A6-AD4B-FA776D18DB93}" type="presOf" srcId="{0C90F2DF-9FAF-4BFF-846A-C9296969BC4B}" destId="{6257CF2E-6194-4FA6-8162-8FCECF57592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96832A96-1BF8-4FC3-85C8-AC2A825FE0A6}" type="presOf" srcId="{52EB5FD4-61C2-4A8D-9B56-85BB83CE629F}" destId="{3EEFB9CA-6A90-40C4-B80D-8EA329A072B8}" srcOrd="0" destOrd="0" presId="urn:microsoft.com/office/officeart/2005/8/layout/vList2"/>
    <dgm:cxn modelId="{FA99903E-8089-4FBA-B4A5-DF48EAECF540}" type="presOf" srcId="{DF67A009-D1D4-4B15-BA73-4D3580426CD4}" destId="{D6CB940E-257B-431A-BA6F-C19E93996BB1}" srcOrd="0" destOrd="1" presId="urn:microsoft.com/office/officeart/2005/8/layout/vList2"/>
    <dgm:cxn modelId="{A25B88D0-1303-41BB-82B0-5D959C0FB0D8}"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306AA2E8-53EC-4C98-8549-5A37D3A79DF4}" type="presParOf" srcId="{6257CF2E-6194-4FA6-8162-8FCECF575928}" destId="{3EEFB9CA-6A90-40C4-B80D-8EA329A072B8}" srcOrd="0" destOrd="0" presId="urn:microsoft.com/office/officeart/2005/8/layout/vList2"/>
    <dgm:cxn modelId="{E16B0324-1989-425D-9F45-2322D2C84521}"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Steps to configure Remote Testing doing Manually</a:t>
          </a:r>
          <a:endParaRPr lang="en-IN" sz="3200" dirty="0">
            <a:solidFill>
              <a:schemeClr val="bg1"/>
            </a:solidFill>
          </a:endParaRPr>
        </a:p>
      </dgm:t>
    </dgm:pt>
    <dgm:pt modelId="{8E9E4C01-BFA2-4914-B65E-CC00CBFE04CD}" type="sibTrans" cxnId="{01C4F17A-3691-4820-9264-5716B33F2948}">
      <dgm:prSet/>
      <dgm:spPr/>
      <dgm:t>
        <a:bodyPr/>
        <a:lstStyle/>
        <a:p>
          <a:endParaRPr lang="en-IN"/>
        </a:p>
      </dgm:t>
    </dgm:pt>
    <dgm:pt modelId="{7C642BB1-8F68-438B-99DF-8AC3370602A9}" type="parTrans" cxnId="{01C4F17A-3691-4820-9264-5716B33F294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X="100000" custScaleY="140677"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FlipVert="1" custScaleY="26128"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DBA746F-78C7-437C-83E8-69B62D9A22B9}"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7BCC881B-D008-4436-A145-D638D22F356E}" type="presOf" srcId="{0C90F2DF-9FAF-4BFF-846A-C9296969BC4B}" destId="{6257CF2E-6194-4FA6-8162-8FCECF575928}" srcOrd="0" destOrd="0" presId="urn:microsoft.com/office/officeart/2005/8/layout/vList2"/>
    <dgm:cxn modelId="{3F6C2A19-90AB-4A6D-B2C8-F8C2843585BB}" type="presOf" srcId="{DF67A009-D1D4-4B15-BA73-4D3580426CD4}" destId="{D6CB940E-257B-431A-BA6F-C19E93996BB1}" srcOrd="0" destOrd="1" presId="urn:microsoft.com/office/officeart/2005/8/layout/vList2"/>
    <dgm:cxn modelId="{6F5A8B4A-1F6C-4E97-AF5E-070A200646E2}"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F93B3217-0D67-4B0F-8489-D6A9166C319C}" type="presParOf" srcId="{6257CF2E-6194-4FA6-8162-8FCECF575928}" destId="{3EEFB9CA-6A90-40C4-B80D-8EA329A072B8}" srcOrd="0" destOrd="0" presId="urn:microsoft.com/office/officeart/2005/8/layout/vList2"/>
    <dgm:cxn modelId="{5C95B681-A5F9-4FC5-B248-48CD4FBDB193}"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Tips</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9401AE5C-4C8A-4BA8-BD4D-2B3E81DA1CF9}"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D82EA7CB-49C2-4718-9454-2F7894EA5281}" type="presOf" srcId="{0C90F2DF-9FAF-4BFF-846A-C9296969BC4B}" destId="{6257CF2E-6194-4FA6-8162-8FCECF575928}" srcOrd="0" destOrd="0" presId="urn:microsoft.com/office/officeart/2005/8/layout/vList2"/>
    <dgm:cxn modelId="{38703BAE-75A3-497E-88FD-A9DB4F6A8DA7}"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8AA70360-B95F-4AFA-83A2-18B42B44C2FF}" type="presOf" srcId="{5BA2118B-1A71-48FC-B1CC-4DF86C6E19AC}" destId="{D6CB940E-257B-431A-BA6F-C19E93996BB1}" srcOrd="0" destOrd="0" presId="urn:microsoft.com/office/officeart/2005/8/layout/vList2"/>
    <dgm:cxn modelId="{EC8CCC3F-4D04-4DF4-8EC7-14E9DBEA9AE3}" type="presParOf" srcId="{6257CF2E-6194-4FA6-8162-8FCECF575928}" destId="{3EEFB9CA-6A90-40C4-B80D-8EA329A072B8}" srcOrd="0" destOrd="0" presId="urn:microsoft.com/office/officeart/2005/8/layout/vList2"/>
    <dgm:cxn modelId="{60DB10B8-C393-4AF8-84B0-EDA0462D22F8}"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Tips</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5C9A79D1-E09A-4054-A5CA-44BDDF61C978}" type="presOf" srcId="{5BA2118B-1A71-48FC-B1CC-4DF86C6E19AC}" destId="{D6CB940E-257B-431A-BA6F-C19E93996BB1}"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68E1F8B9-1572-4EF4-9127-9333A5821740}" type="presOf" srcId="{0C90F2DF-9FAF-4BFF-846A-C9296969BC4B}" destId="{6257CF2E-6194-4FA6-8162-8FCECF575928}" srcOrd="0" destOrd="0" presId="urn:microsoft.com/office/officeart/2005/8/layout/vList2"/>
    <dgm:cxn modelId="{6C5F4BA7-E4B5-44BB-9EC2-0C03B7EAA9A2}"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4789656F-8636-4DDE-8531-37B74B79166F}" type="presOf" srcId="{DF67A009-D1D4-4B15-BA73-4D3580426CD4}" destId="{D6CB940E-257B-431A-BA6F-C19E93996BB1}" srcOrd="0" destOrd="1" presId="urn:microsoft.com/office/officeart/2005/8/layout/vList2"/>
    <dgm:cxn modelId="{B3991598-5C84-47C1-A248-3C0E0315FE29}" type="presParOf" srcId="{6257CF2E-6194-4FA6-8162-8FCECF575928}" destId="{3EEFB9CA-6A90-40C4-B80D-8EA329A072B8}" srcOrd="0" destOrd="0" presId="urn:microsoft.com/office/officeart/2005/8/layout/vList2"/>
    <dgm:cxn modelId="{761CA075-1239-4B85-B555-3D390FFD8A20}"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Settings to fix a problem</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3AD65CCD-0A11-49C8-9F88-6DBC3B5C5DC6}" type="presOf" srcId="{0C90F2DF-9FAF-4BFF-846A-C9296969BC4B}" destId="{6257CF2E-6194-4FA6-8162-8FCECF575928}" srcOrd="0" destOrd="0" presId="urn:microsoft.com/office/officeart/2005/8/layout/vList2"/>
    <dgm:cxn modelId="{27272582-E1AA-4D07-ADEB-0072C80903A6}"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F7647FF7-2BBA-4AD5-A54C-251332EB5ABD}" type="presOf" srcId="{DF67A009-D1D4-4B15-BA73-4D3580426CD4}" destId="{D6CB940E-257B-431A-BA6F-C19E93996BB1}" srcOrd="0" destOrd="1" presId="urn:microsoft.com/office/officeart/2005/8/layout/vList2"/>
    <dgm:cxn modelId="{3E29B560-4531-4246-B360-C33E7A5CF63E}" type="presOf" srcId="{5BA2118B-1A71-48FC-B1CC-4DF86C6E19AC}" destId="{D6CB940E-257B-431A-BA6F-C19E93996BB1}" srcOrd="0" destOrd="0" presId="urn:microsoft.com/office/officeart/2005/8/layout/vList2"/>
    <dgm:cxn modelId="{DF407F6A-B6EF-4922-9E85-8D4568BDB250}" type="presParOf" srcId="{6257CF2E-6194-4FA6-8162-8FCECF575928}" destId="{3EEFB9CA-6A90-40C4-B80D-8EA329A072B8}" srcOrd="0" destOrd="0" presId="urn:microsoft.com/office/officeart/2005/8/layout/vList2"/>
    <dgm:cxn modelId="{7A8BF857-0406-40FD-B052-BDAEC9A1F6EC}"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Settings to fix a problem</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E09D1B70-AFA3-47C7-97DE-8DD71FCE3C6C}" type="presOf" srcId="{52EB5FD4-61C2-4A8D-9B56-85BB83CE629F}" destId="{3EEFB9CA-6A90-40C4-B80D-8EA329A072B8}" srcOrd="0" destOrd="0" presId="urn:microsoft.com/office/officeart/2005/8/layout/vList2"/>
    <dgm:cxn modelId="{80555151-2B84-4AB4-A8C8-2597A267FCD4}" type="presOf" srcId="{0C90F2DF-9FAF-4BFF-846A-C9296969BC4B}" destId="{6257CF2E-6194-4FA6-8162-8FCECF575928}" srcOrd="0" destOrd="0" presId="urn:microsoft.com/office/officeart/2005/8/layout/vList2"/>
    <dgm:cxn modelId="{FFB23426-4F6D-4ED5-B088-4735ACE3F4B8}"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A83E35E6-FF8C-4F0D-B2BF-C118C3FB85FA}" type="presOf" srcId="{DF67A009-D1D4-4B15-BA73-4D3580426CD4}" destId="{D6CB940E-257B-431A-BA6F-C19E93996BB1}" srcOrd="0" destOrd="1" presId="urn:microsoft.com/office/officeart/2005/8/layout/vList2"/>
    <dgm:cxn modelId="{0F6DC383-6C1D-4F2F-84C6-92CE8D1D13F4}" type="presParOf" srcId="{6257CF2E-6194-4FA6-8162-8FCECF575928}" destId="{3EEFB9CA-6A90-40C4-B80D-8EA329A072B8}" srcOrd="0" destOrd="0" presId="urn:microsoft.com/office/officeart/2005/8/layout/vList2"/>
    <dgm:cxn modelId="{1537F935-723E-42F0-863F-FFBA6240DF48}"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Dealing with the Failed nodes</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9E2C45C1-175C-4302-A7CC-FEBB71AD9C9B}"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A81C2F1F-E626-4900-B6EF-08E5E9F4458F}" type="presOf" srcId="{DF67A009-D1D4-4B15-BA73-4D3580426CD4}" destId="{D6CB940E-257B-431A-BA6F-C19E93996BB1}" srcOrd="0" destOrd="1" presId="urn:microsoft.com/office/officeart/2005/8/layout/vList2"/>
    <dgm:cxn modelId="{3CEA3B01-F4A6-4CF9-99E6-B39379944AD7}" type="presOf" srcId="{5BA2118B-1A71-48FC-B1CC-4DF86C6E19AC}" destId="{D6CB940E-257B-431A-BA6F-C19E93996BB1}" srcOrd="0" destOrd="0" presId="urn:microsoft.com/office/officeart/2005/8/layout/vList2"/>
    <dgm:cxn modelId="{3B1E1677-62B3-4D73-8864-469C8FA51A69}"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EAF32F19-F366-4C72-BE16-5802BBD08270}" type="presParOf" srcId="{6257CF2E-6194-4FA6-8162-8FCECF575928}" destId="{3EEFB9CA-6A90-40C4-B80D-8EA329A072B8}" srcOrd="0" destOrd="0" presId="urn:microsoft.com/office/officeart/2005/8/layout/vList2"/>
    <dgm:cxn modelId="{DE3189F6-FC86-4710-8666-752C7C14BE3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Test Plan Preparation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148320DD-C42C-4270-B168-CCE37E92FCA1}"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CA52EE6B-6DE2-44DA-B848-BB306C11B53A}" type="presOf" srcId="{DF67A009-D1D4-4B15-BA73-4D3580426CD4}" destId="{D6CB940E-257B-431A-BA6F-C19E93996BB1}" srcOrd="0" destOrd="1" presId="urn:microsoft.com/office/officeart/2005/8/layout/vList2"/>
    <dgm:cxn modelId="{695C04FD-E6FC-4BDB-A613-FD8BBB186C04}"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09E84481-B243-4165-8C7B-F9F38E8F8A7A}" type="presOf" srcId="{0C90F2DF-9FAF-4BFF-846A-C9296969BC4B}" destId="{6257CF2E-6194-4FA6-8162-8FCECF575928}" srcOrd="0" destOrd="0" presId="urn:microsoft.com/office/officeart/2005/8/layout/vList2"/>
    <dgm:cxn modelId="{85A0E52E-F530-4640-83B9-9B6791CFA8C9}" type="presParOf" srcId="{6257CF2E-6194-4FA6-8162-8FCECF575928}" destId="{3EEFB9CA-6A90-40C4-B80D-8EA329A072B8}" srcOrd="0" destOrd="0" presId="urn:microsoft.com/office/officeart/2005/8/layout/vList2"/>
    <dgm:cxn modelId="{45B28F22-4CF8-4DED-B0B6-828303D436B3}"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Dealing with the Failed nodes</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2CB35895-3DDC-422C-A16C-B6206FF7EF76}" type="presOf" srcId="{0C90F2DF-9FAF-4BFF-846A-C9296969BC4B}" destId="{6257CF2E-6194-4FA6-8162-8FCECF575928}" srcOrd="0" destOrd="0" presId="urn:microsoft.com/office/officeart/2005/8/layout/vList2"/>
    <dgm:cxn modelId="{0E89B35F-EFAE-411A-8E10-36689050AB9A}"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03C4747C-D7B7-494B-97D3-6C545A863FF4}"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EED592C8-BB43-49C6-9098-243E2946BE87}" type="presOf" srcId="{5BA2118B-1A71-48FC-B1CC-4DF86C6E19AC}" destId="{D6CB940E-257B-431A-BA6F-C19E93996BB1}" srcOrd="0" destOrd="0" presId="urn:microsoft.com/office/officeart/2005/8/layout/vList2"/>
    <dgm:cxn modelId="{644BAA6A-3DA1-49DB-A4AE-6D1F31717538}" type="presParOf" srcId="{6257CF2E-6194-4FA6-8162-8FCECF575928}" destId="{3EEFB9CA-6A90-40C4-B80D-8EA329A072B8}" srcOrd="0" destOrd="0" presId="urn:microsoft.com/office/officeart/2005/8/layout/vList2"/>
    <dgm:cxn modelId="{3F69BBF1-F7BC-4907-905D-A55E0AFB5FF5}"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Adding Users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X="93939"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7C5CA594-0A6F-4FF2-BDBE-89AF46542C99}" type="presOf" srcId="{52EB5FD4-61C2-4A8D-9B56-85BB83CE629F}" destId="{3EEFB9CA-6A90-40C4-B80D-8EA329A072B8}" srcOrd="0" destOrd="0" presId="urn:microsoft.com/office/officeart/2005/8/layout/vList2"/>
    <dgm:cxn modelId="{E98C6A04-C994-4B5E-AFCA-E2E74C04E1D9}" type="presOf" srcId="{5BA2118B-1A71-48FC-B1CC-4DF86C6E19AC}" destId="{D6CB940E-257B-431A-BA6F-C19E93996BB1}" srcOrd="0" destOrd="0" presId="urn:microsoft.com/office/officeart/2005/8/layout/vList2"/>
    <dgm:cxn modelId="{103B330F-DA2D-4F98-BEE5-56C9B8E7B024}"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499CEDC6-BF46-4279-AA86-0D32CA85E21E}" type="presOf" srcId="{DF67A009-D1D4-4B15-BA73-4D3580426CD4}" destId="{D6CB940E-257B-431A-BA6F-C19E93996BB1}" srcOrd="0" destOrd="1" presId="urn:microsoft.com/office/officeart/2005/8/layout/vList2"/>
    <dgm:cxn modelId="{4C8A7034-5AA0-4E04-B2EE-E74ABA7546D1}" type="presParOf" srcId="{6257CF2E-6194-4FA6-8162-8FCECF575928}" destId="{3EEFB9CA-6A90-40C4-B80D-8EA329A072B8}" srcOrd="0" destOrd="0" presId="urn:microsoft.com/office/officeart/2005/8/layout/vList2"/>
    <dgm:cxn modelId="{F8D38CED-75F6-4288-9730-833AE077A5A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Adding a listener to view and store the results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88F104B9-F1DB-407C-9FA2-598053CB4CAE}"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D43CE3FC-5039-4D15-9305-AA9B705135DF}" type="presOf" srcId="{52EB5FD4-61C2-4A8D-9B56-85BB83CE629F}" destId="{3EEFB9CA-6A90-40C4-B80D-8EA329A072B8}" srcOrd="0" destOrd="0" presId="urn:microsoft.com/office/officeart/2005/8/layout/vList2"/>
    <dgm:cxn modelId="{82DB1412-BB29-418C-BE4C-9082E2AF68F3}" type="presOf" srcId="{0C90F2DF-9FAF-4BFF-846A-C9296969BC4B}" destId="{6257CF2E-6194-4FA6-8162-8FCECF57592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FCDB03B8-1B32-447D-B3F9-BB3ACB5F663D}"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596FB4AF-5E43-4982-85BB-3C6E94D65C8D}" type="presParOf" srcId="{6257CF2E-6194-4FA6-8162-8FCECF575928}" destId="{3EEFB9CA-6A90-40C4-B80D-8EA329A072B8}" srcOrd="0" destOrd="0" presId="urn:microsoft.com/office/officeart/2005/8/layout/vList2"/>
    <dgm:cxn modelId="{26F9A2EA-B979-4236-82E3-CA3E57A59207}"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Graph Result Listener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5CA453B-A878-4426-8FE5-5E7E44E75A13}"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5348CA3C-4935-4D32-97D2-ECD9D6ED279E}" type="presOf" srcId="{DF67A009-D1D4-4B15-BA73-4D3580426CD4}" destId="{D6CB940E-257B-431A-BA6F-C19E93996BB1}" srcOrd="0" destOrd="1" presId="urn:microsoft.com/office/officeart/2005/8/layout/vList2"/>
    <dgm:cxn modelId="{8A6ADA3F-9D63-4EE6-9618-6DCEFEC345FB}"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AF855277-5E75-434C-B10B-6B479CA7B51D}" type="presOf" srcId="{5BA2118B-1A71-48FC-B1CC-4DF86C6E19AC}" destId="{D6CB940E-257B-431A-BA6F-C19E93996BB1}" srcOrd="0" destOrd="0" presId="urn:microsoft.com/office/officeart/2005/8/layout/vList2"/>
    <dgm:cxn modelId="{7F8CB31E-E937-4747-A097-D421BF5CE26F}" type="presParOf" srcId="{6257CF2E-6194-4FA6-8162-8FCECF575928}" destId="{3EEFB9CA-6A90-40C4-B80D-8EA329A072B8}" srcOrd="0" destOrd="0" presId="urn:microsoft.com/office/officeart/2005/8/layout/vList2"/>
    <dgm:cxn modelId="{3AC5E8DC-E76B-4CAA-8257-B44511174384}"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Rest Web Service</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2E4F012F-C999-465A-B8BB-3CC7964B22C3}" type="presOf" srcId="{52EB5FD4-61C2-4A8D-9B56-85BB83CE629F}" destId="{3EEFB9CA-6A90-40C4-B80D-8EA329A072B8}" srcOrd="0" destOrd="0" presId="urn:microsoft.com/office/officeart/2005/8/layout/vList2"/>
    <dgm:cxn modelId="{E884684F-43C6-46FE-9A5B-BF7A39CA0178}"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3E4EE35A-6801-46C5-AAB3-7F007D2651B8}" type="presOf" srcId="{0C90F2DF-9FAF-4BFF-846A-C9296969BC4B}" destId="{6257CF2E-6194-4FA6-8162-8FCECF575928}" srcOrd="0" destOrd="0" presId="urn:microsoft.com/office/officeart/2005/8/layout/vList2"/>
    <dgm:cxn modelId="{BE493034-8870-4A1F-87AE-384A92A10871}" type="presOf" srcId="{DF67A009-D1D4-4B15-BA73-4D3580426CD4}" destId="{D6CB940E-257B-431A-BA6F-C19E93996BB1}" srcOrd="0" destOrd="1" presId="urn:microsoft.com/office/officeart/2005/8/layout/vList2"/>
    <dgm:cxn modelId="{D2B320B6-AB60-4030-B612-948712A38985}" type="presParOf" srcId="{6257CF2E-6194-4FA6-8162-8FCECF575928}" destId="{3EEFB9CA-6A90-40C4-B80D-8EA329A072B8}" srcOrd="0" destOrd="0" presId="urn:microsoft.com/office/officeart/2005/8/layout/vList2"/>
    <dgm:cxn modelId="{2DD32CCF-B931-4E95-B276-BA727EAE405D}"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Building a JMS Point-Point Test Plan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BB5B836D-0D53-4B23-AEBB-EBC3717BA75B}" type="presOf" srcId="{52EB5FD4-61C2-4A8D-9B56-85BB83CE629F}" destId="{3EEFB9CA-6A90-40C4-B80D-8EA329A072B8}" srcOrd="0" destOrd="0" presId="urn:microsoft.com/office/officeart/2005/8/layout/vList2"/>
    <dgm:cxn modelId="{B1CCAC95-E6B8-42EA-A4D6-8D5B419F6119}" type="presOf" srcId="{DF67A009-D1D4-4B15-BA73-4D3580426CD4}" destId="{D6CB940E-257B-431A-BA6F-C19E93996BB1}" srcOrd="0" destOrd="1" presId="urn:microsoft.com/office/officeart/2005/8/layout/vList2"/>
    <dgm:cxn modelId="{664772E8-5F1A-447B-BF1A-32B6FA59097F}" type="presOf" srcId="{0C90F2DF-9FAF-4BFF-846A-C9296969BC4B}" destId="{6257CF2E-6194-4FA6-8162-8FCECF57592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3A69623B-4A92-43F0-85E0-B48E53100AEB}" type="presOf" srcId="{5BA2118B-1A71-48FC-B1CC-4DF86C6E19AC}" destId="{D6CB940E-257B-431A-BA6F-C19E93996BB1}" srcOrd="0" destOrd="0" presId="urn:microsoft.com/office/officeart/2005/8/layout/vList2"/>
    <dgm:cxn modelId="{7D0050E7-83B8-4E11-B271-7B63F2CD2E9C}" type="presParOf" srcId="{6257CF2E-6194-4FA6-8162-8FCECF575928}" destId="{3EEFB9CA-6A90-40C4-B80D-8EA329A072B8}" srcOrd="0" destOrd="0" presId="urn:microsoft.com/office/officeart/2005/8/layout/vList2"/>
    <dgm:cxn modelId="{891F9BF5-846B-466D-8B60-6F923A7EA00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Adding a Thread group</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10" custLinFactNeighborY="-9074">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5221ADC9-9293-4938-AF49-88619981C684}" type="presOf" srcId="{0C90F2DF-9FAF-4BFF-846A-C9296969BC4B}" destId="{6257CF2E-6194-4FA6-8162-8FCECF575928}" srcOrd="0" destOrd="0" presId="urn:microsoft.com/office/officeart/2005/8/layout/vList2"/>
    <dgm:cxn modelId="{EC0C0C06-A371-43FD-A76D-84EA8EF44E07}" type="presOf" srcId="{52EB5FD4-61C2-4A8D-9B56-85BB83CE629F}" destId="{3EEFB9CA-6A90-40C4-B80D-8EA329A072B8}" srcOrd="0" destOrd="0" presId="urn:microsoft.com/office/officeart/2005/8/layout/vList2"/>
    <dgm:cxn modelId="{C543427D-A4CB-4D24-905F-799425B5A581}" type="presOf" srcId="{5BA2118B-1A71-48FC-B1CC-4DF86C6E19AC}" destId="{D6CB940E-257B-431A-BA6F-C19E93996BB1}" srcOrd="0" destOrd="0" presId="urn:microsoft.com/office/officeart/2005/8/layout/vList2"/>
    <dgm:cxn modelId="{EA3F8622-011A-4958-8D42-DF19C261C58B}" type="presOf" srcId="{DF67A009-D1D4-4B15-BA73-4D3580426CD4}" destId="{D6CB940E-257B-431A-BA6F-C19E93996BB1}" srcOrd="0" destOrd="1" presId="urn:microsoft.com/office/officeart/2005/8/layout/vList2"/>
    <dgm:cxn modelId="{3380D673-E220-47B7-B022-DD596AD2CD65}" type="presParOf" srcId="{6257CF2E-6194-4FA6-8162-8FCECF575928}" destId="{3EEFB9CA-6A90-40C4-B80D-8EA329A072B8}" srcOrd="0" destOrd="0" presId="urn:microsoft.com/office/officeart/2005/8/layout/vList2"/>
    <dgm:cxn modelId="{3E689A69-46E0-4B91-90EF-6E52723B5CE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Adding a JMS Point-Point Sampler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BD4AE7D1-9E67-4FA0-8DFF-06B005B55D25}"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0FC9B89-132F-4BFD-B43F-7911A724185E}" type="presOf" srcId="{DF67A009-D1D4-4B15-BA73-4D3580426CD4}" destId="{D6CB940E-257B-431A-BA6F-C19E93996BB1}" srcOrd="0" destOrd="1"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F9E9B28F-9766-47F1-9D6A-1E45D8156E12}" type="presOf" srcId="{0C90F2DF-9FAF-4BFF-846A-C9296969BC4B}" destId="{6257CF2E-6194-4FA6-8162-8FCECF575928}" srcOrd="0" destOrd="0" presId="urn:microsoft.com/office/officeart/2005/8/layout/vList2"/>
    <dgm:cxn modelId="{E0646C4E-1175-4F44-B813-B80B35579D0E}"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F31E6A14-B9EA-410A-A6A4-CECD46829913}" type="presParOf" srcId="{6257CF2E-6194-4FA6-8162-8FCECF575928}" destId="{3EEFB9CA-6A90-40C4-B80D-8EA329A072B8}" srcOrd="0" destOrd="0" presId="urn:microsoft.com/office/officeart/2005/8/layout/vList2"/>
    <dgm:cxn modelId="{DE329AF4-A4B6-40FF-9CBA-5133E12AF680}"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772400" cy="913507"/>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Test Plan Preparation</a:t>
          </a:r>
          <a:endParaRPr lang="en-IN" sz="3200" kern="1200" dirty="0">
            <a:solidFill>
              <a:schemeClr val="bg1"/>
            </a:solidFill>
          </a:endParaRPr>
        </a:p>
      </dsp:txBody>
      <dsp:txXfrm>
        <a:off x="44594" y="44594"/>
        <a:ext cx="7683212" cy="82431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Test Plan Preparation</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145708" y="0"/>
          <a:ext cx="708657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Adding Users</a:t>
          </a:r>
          <a:endParaRPr lang="en-IN" sz="3200" kern="1200" dirty="0">
            <a:solidFill>
              <a:schemeClr val="bg1"/>
            </a:solidFill>
          </a:endParaRPr>
        </a:p>
      </dsp:txBody>
      <dsp:txXfrm>
        <a:off x="189194" y="43486"/>
        <a:ext cx="699959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100170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Adding a listener to view and store the results</a:t>
          </a:r>
          <a:endParaRPr lang="en-IN" sz="3200" kern="1200" dirty="0">
            <a:solidFill>
              <a:schemeClr val="bg1"/>
            </a:solidFill>
          </a:endParaRPr>
        </a:p>
      </dsp:txBody>
      <dsp:txXfrm>
        <a:off x="48899" y="48899"/>
        <a:ext cx="7446002" cy="903903"/>
      </dsp:txXfrm>
    </dsp:sp>
    <dsp:sp modelId="{D6CB940E-257B-431A-BA6F-C19E93996BB1}">
      <dsp:nvSpPr>
        <dsp:cNvPr id="0" name=""/>
        <dsp:cNvSpPr/>
      </dsp:nvSpPr>
      <dsp:spPr>
        <a:xfrm>
          <a:off x="0" y="666309"/>
          <a:ext cx="7543800" cy="59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666309"/>
        <a:ext cx="7543800" cy="5968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Graph Result Listener</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Rest Web Service</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Building a JMS Point-Point Test Plan</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09926-0900-433E-A870-C686595F5982}" type="datetimeFigureOut">
              <a:rPr lang="en-US" smtClean="0"/>
              <a:t>9/7/2015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9D22A3-8285-4101-BF62-3EE673011260}" type="slidenum">
              <a:rPr lang="en-IN" smtClean="0"/>
              <a:t>‹#›</a:t>
            </a:fld>
            <a:endParaRPr lang="en-IN"/>
          </a:p>
        </p:txBody>
      </p:sp>
    </p:spTree>
    <p:extLst>
      <p:ext uri="{BB962C8B-B14F-4D97-AF65-F5344CB8AC3E}">
        <p14:creationId xmlns:p14="http://schemas.microsoft.com/office/powerpoint/2010/main" val="83233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A0C22C-F259-4AA9-94CB-FF89ADBD7C53}"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A0C22C-F259-4AA9-94CB-FF89ADBD7C53}"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A0C22C-F259-4AA9-94CB-FF89ADBD7C53}" type="datetimeFigureOut">
              <a:rPr lang="en-US" smtClean="0"/>
              <a:pPr/>
              <a:t>9/7/2015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A0C22C-F259-4AA9-94CB-FF89ADBD7C53}" type="datetimeFigureOut">
              <a:rPr lang="en-US" smtClean="0"/>
              <a:pPr/>
              <a:t>9/7/2015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0C22C-F259-4AA9-94CB-FF89ADBD7C53}" type="datetimeFigureOut">
              <a:rPr lang="en-US" smtClean="0"/>
              <a:pPr/>
              <a:t>9/7/2015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0C22C-F259-4AA9-94CB-FF89ADBD7C53}" type="datetimeFigureOut">
              <a:rPr lang="en-US" smtClean="0"/>
              <a:pPr/>
              <a:t>9/7/2015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16CCB-075B-4305-A080-219BD79F56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5.png"/><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1.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png"/><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609600"/>
            <a:ext cx="8458200" cy="4953000"/>
          </a:xfrm>
        </p:spPr>
        <p:txBody>
          <a:bodyPr>
            <a:normAutofit/>
          </a:bodyPr>
          <a:lstStyle/>
          <a:p>
            <a:pPr algn="just"/>
            <a:endParaRPr lang="en-US" sz="1400" dirty="0" smtClean="0"/>
          </a:p>
          <a:p>
            <a:pPr algn="just"/>
            <a:endParaRPr lang="en-US" sz="1400" dirty="0" smtClean="0"/>
          </a:p>
          <a:p>
            <a:pPr algn="just"/>
            <a:endParaRPr lang="en-US" sz="1400" dirty="0"/>
          </a:p>
          <a:p>
            <a:pPr algn="just"/>
            <a:r>
              <a:rPr lang="en-US" sz="2400" dirty="0" smtClean="0">
                <a:solidFill>
                  <a:schemeClr val="tx1"/>
                </a:solidFill>
              </a:rPr>
              <a:t>Test plan describes a series of steps JMeter will execute when run a script. A complete test plan will consists of one or more thread group, logic controllers, listeners, timers, assertions and configuration elements.</a:t>
            </a:r>
            <a:endParaRPr lang="en-US" sz="2400" dirty="0">
              <a:solidFill>
                <a:schemeClr val="tx1"/>
              </a:solidFill>
            </a:endParaRPr>
          </a:p>
          <a:p>
            <a:pPr algn="just"/>
            <a:endParaRPr lang="en-US" sz="1400" dirty="0" smtClean="0"/>
          </a:p>
          <a:p>
            <a:pPr algn="just"/>
            <a:r>
              <a:rPr lang="en-US" sz="1400" dirty="0"/>
              <a:t/>
            </a:r>
            <a:br>
              <a:rPr lang="en-US" sz="1400" dirty="0"/>
            </a:br>
            <a:r>
              <a:rPr lang="en-US" sz="1400" dirty="0" smtClean="0"/>
              <a:t/>
            </a:r>
            <a:br>
              <a:rPr lang="en-US" sz="1400" dirty="0" smtClean="0"/>
            </a:br>
            <a:endParaRPr lang="en-US" sz="1400" dirty="0" smtClean="0"/>
          </a:p>
          <a:p>
            <a:pPr marL="914400" lvl="1" indent="-457200" algn="l">
              <a:buFont typeface="Courier New" pitchFamily="49" charset="0"/>
              <a:buChar char="o"/>
            </a:pPr>
            <a:endParaRPr lang="en-US" sz="1400" dirty="0" smtClean="0"/>
          </a:p>
          <a:p>
            <a:pPr marL="914400" lvl="1" indent="-457200" algn="l">
              <a:buFont typeface="Courier New" pitchFamily="49" charset="0"/>
              <a:buChar char="o"/>
            </a:pPr>
            <a:endParaRPr lang="en-US" sz="1400" dirty="0"/>
          </a:p>
          <a:p>
            <a:pPr lvl="1" algn="l"/>
            <a:endParaRPr lang="en-US" sz="1400" dirty="0" smtClean="0"/>
          </a:p>
          <a:p>
            <a:pPr marL="914400" lvl="1" indent="-457200" algn="l">
              <a:buFont typeface="Courier New" pitchFamily="49" charset="0"/>
              <a:buChar char="o"/>
            </a:pPr>
            <a:endParaRPr lang="en-US" sz="1400" dirty="0"/>
          </a:p>
          <a:p>
            <a:pPr marL="457200" indent="-457200"/>
            <a:r>
              <a:rPr lang="en-US" sz="2400" dirty="0">
                <a:solidFill>
                  <a:schemeClr val="tx1"/>
                </a:solidFill>
              </a:rPr>
              <a:t>Prepared By: </a:t>
            </a:r>
            <a:r>
              <a:rPr lang="en-US" sz="2400" dirty="0" smtClean="0">
                <a:solidFill>
                  <a:schemeClr val="tx1"/>
                </a:solidFill>
              </a:rPr>
              <a:t>Hadi Mohammed</a:t>
            </a:r>
            <a:endParaRPr lang="en-US" sz="2400" dirty="0"/>
          </a:p>
        </p:txBody>
      </p:sp>
      <p:sp>
        <p:nvSpPr>
          <p:cNvPr id="5"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Web Service Test Plan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a:ln>
                <a:noFill/>
              </a:ln>
              <a:solidFill>
                <a:schemeClr val="tx1">
                  <a:tint val="75000"/>
                </a:schemeClr>
              </a:solidFill>
              <a:effectLst/>
              <a:uLnTx/>
              <a:uFillTx/>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200400"/>
            <a:ext cx="2514600" cy="115728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Web Service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val="1836000290"/>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533400" y="2057400"/>
            <a:ext cx="8077200" cy="457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lvl="0" indent="-342900" algn="just">
              <a:buFont typeface="Wingdings" pitchFamily="2" charset="2"/>
              <a:buChar char="ü"/>
            </a:pPr>
            <a:r>
              <a:rPr lang="en-US" sz="2400" dirty="0">
                <a:solidFill>
                  <a:schemeClr val="tx1"/>
                </a:solidFill>
              </a:rPr>
              <a:t>Start by adding the sampler JMS Point-to-Point to the Point-to-Point element (Add --&gt; Sampler --&gt; JMS Point-to-Point).</a:t>
            </a:r>
          </a:p>
          <a:p>
            <a:pPr marL="342900" lvl="0" indent="-342900" algn="just">
              <a:buFont typeface="Wingdings" pitchFamily="2" charset="2"/>
              <a:buChar char="ü"/>
            </a:pPr>
            <a:r>
              <a:rPr lang="en-US" sz="2400" dirty="0">
                <a:solidFill>
                  <a:schemeClr val="tx1"/>
                </a:solidFill>
              </a:rPr>
              <a:t>Then, select the JMS Point-to-Point sampler element in the </a:t>
            </a:r>
            <a:r>
              <a:rPr lang="en-US" sz="2400" dirty="0" smtClean="0">
                <a:solidFill>
                  <a:schemeClr val="tx1"/>
                </a:solidFill>
              </a:rPr>
              <a:t>tree</a:t>
            </a:r>
            <a:r>
              <a:rPr lang="en-US" sz="2400" dirty="0">
                <a:solidFill>
                  <a:schemeClr val="tx1"/>
                </a:solidFill>
              </a:rPr>
              <a:t> </a:t>
            </a:r>
            <a:r>
              <a:rPr lang="en-US" sz="2400" dirty="0" smtClean="0">
                <a:solidFill>
                  <a:schemeClr val="tx1"/>
                </a:solidFill>
              </a:rPr>
              <a:t>as shown in below figure.</a:t>
            </a:r>
          </a:p>
          <a:p>
            <a:pPr marL="342900" lvl="0" indent="-342900" algn="just">
              <a:buFont typeface="Wingdings" pitchFamily="2" charset="2"/>
              <a:buChar char="ü"/>
            </a:pPr>
            <a:endParaRPr lang="en-US" sz="2400" dirty="0">
              <a:solidFill>
                <a:schemeClr val="tx1"/>
              </a:solidFill>
            </a:endParaRPr>
          </a:p>
          <a:p>
            <a:pPr marL="342900" indent="-342900" algn="just">
              <a:buFont typeface="Wingdings" pitchFamily="2" charset="2"/>
              <a:buChar char="ü"/>
            </a:pPr>
            <a:endParaRPr lang="en-US" sz="2000" dirty="0">
              <a:solidFill>
                <a:schemeClr val="tx1"/>
              </a:solidFill>
            </a:endParaRPr>
          </a:p>
          <a:p>
            <a:pPr marL="342900" indent="-342900" algn="just">
              <a:buFont typeface="Wingdings" pitchFamily="2" charset="2"/>
              <a:buChar char="ü"/>
            </a:pPr>
            <a:endParaRPr lang="en-US" sz="2400" dirty="0">
              <a:solidFill>
                <a:schemeClr val="tx1"/>
              </a:solidFill>
            </a:endParaRPr>
          </a:p>
        </p:txBody>
      </p:sp>
    </p:spTree>
    <p:extLst>
      <p:ext uri="{BB962C8B-B14F-4D97-AF65-F5344CB8AC3E}">
        <p14:creationId xmlns:p14="http://schemas.microsoft.com/office/powerpoint/2010/main" val="1118691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Web Service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val="3351633762"/>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74734" y="2133600"/>
            <a:ext cx="7278666" cy="4154984"/>
          </a:xfrm>
          <a:prstGeom prst="rect">
            <a:avLst/>
          </a:prstGeom>
        </p:spPr>
        <p:txBody>
          <a:bodyPr wrap="square">
            <a:spAutoFit/>
          </a:bodyPr>
          <a:lstStyle/>
          <a:p>
            <a:pPr marL="342900" lvl="0" indent="-342900" algn="just">
              <a:buFont typeface="Wingdings" pitchFamily="2" charset="2"/>
              <a:buChar char="ü"/>
            </a:pPr>
            <a:r>
              <a:rPr lang="en-US" sz="2200" dirty="0">
                <a:latin typeface="Times New Roman" pitchFamily="18"/>
              </a:rPr>
              <a:t>The final element you need to add to your Test Plan is a Listener.</a:t>
            </a:r>
          </a:p>
          <a:p>
            <a:pPr marL="342900" lvl="0" indent="-342900" algn="just">
              <a:buFont typeface="Wingdings" pitchFamily="2" charset="2"/>
              <a:buChar char="ü"/>
            </a:pPr>
            <a:r>
              <a:rPr lang="en-US" sz="2200" dirty="0">
                <a:latin typeface="Times New Roman" pitchFamily="18"/>
              </a:rPr>
              <a:t>This element is responsible for storing all of the results of your JMS requests in a file and presenting a visual model of the data.</a:t>
            </a:r>
          </a:p>
          <a:p>
            <a:pPr marL="342900" lvl="0" indent="-342900" algn="just">
              <a:buFont typeface="Wingdings" pitchFamily="2" charset="2"/>
              <a:buChar char="ü"/>
            </a:pPr>
            <a:r>
              <a:rPr lang="en-US" sz="2200" dirty="0">
                <a:latin typeface="Times New Roman" pitchFamily="18"/>
              </a:rPr>
              <a:t>Select the Thread Group element and add a Graph Results listener (Add --&gt; Listener --&gt; Graph Results).</a:t>
            </a:r>
          </a:p>
          <a:p>
            <a:pPr marL="342900" lvl="0" indent="-342900" algn="just">
              <a:buFont typeface="Wingdings" pitchFamily="2" charset="2"/>
              <a:buChar char="ü"/>
            </a:pPr>
            <a:r>
              <a:rPr lang="en-US" sz="2200" dirty="0">
                <a:latin typeface="Times New Roman" pitchFamily="18"/>
              </a:rPr>
              <a:t>Next, you need to specify a directory and filename of the output file.</a:t>
            </a:r>
          </a:p>
          <a:p>
            <a:pPr marL="342900" lvl="0" indent="-342900" algn="just">
              <a:buFont typeface="Wingdings" pitchFamily="2" charset="2"/>
              <a:buChar char="ü"/>
            </a:pPr>
            <a:r>
              <a:rPr lang="en-US" sz="2200" dirty="0">
                <a:latin typeface="Times New Roman" pitchFamily="18"/>
              </a:rPr>
              <a:t>You can either type it into the filename field, or select the Browse button and browse to a directory and then enter a filename.</a:t>
            </a:r>
          </a:p>
        </p:txBody>
      </p:sp>
    </p:spTree>
    <p:extLst>
      <p:ext uri="{BB962C8B-B14F-4D97-AF65-F5344CB8AC3E}">
        <p14:creationId xmlns:p14="http://schemas.microsoft.com/office/powerpoint/2010/main" val="2897912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Web Service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val="3686352770"/>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1828800" y="1219200"/>
            <a:ext cx="8712968" cy="500141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400" dirty="0" smtClean="0"/>
          </a:p>
          <a:p>
            <a:endParaRPr lang="en-US" sz="2400" dirty="0"/>
          </a:p>
        </p:txBody>
      </p:sp>
      <p:pic>
        <p:nvPicPr>
          <p:cNvPr id="7" name="Picture 6"/>
          <p:cNvPicPr>
            <a:picLocks noChangeAspect="1"/>
          </p:cNvPicPr>
          <p:nvPr/>
        </p:nvPicPr>
        <p:blipFill>
          <a:blip r:embed="rId7">
            <a:lum/>
            <a:alphaModFix/>
          </a:blip>
          <a:srcRect/>
          <a:stretch>
            <a:fillRect/>
          </a:stretch>
        </p:blipFill>
        <p:spPr>
          <a:xfrm>
            <a:off x="952500" y="2202748"/>
            <a:ext cx="7200900" cy="4039792"/>
          </a:xfrm>
          <a:prstGeom prst="rect">
            <a:avLst/>
          </a:prstGeom>
          <a:noFill/>
          <a:ln>
            <a:noFill/>
          </a:ln>
        </p:spPr>
      </p:pic>
    </p:spTree>
    <p:extLst>
      <p:ext uri="{BB962C8B-B14F-4D97-AF65-F5344CB8AC3E}">
        <p14:creationId xmlns:p14="http://schemas.microsoft.com/office/powerpoint/2010/main" val="210611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09800"/>
            <a:ext cx="8229600" cy="4038600"/>
          </a:xfrm>
        </p:spPr>
        <p:txBody>
          <a:bodyPr>
            <a:noAutofit/>
          </a:bodyPr>
          <a:lstStyle/>
          <a:p>
            <a:pPr algn="l"/>
            <a:r>
              <a:rPr lang="en-US" sz="2200" dirty="0">
                <a:solidFill>
                  <a:schemeClr val="tx1"/>
                </a:solidFill>
              </a:rPr>
              <a:t>In some cases, the JMeter-server script may not work for you (if you are using an OS platform not anticipated by the JMeter developers). Here is how to start the JMeter servers (step 1 above) with a more manual process</a:t>
            </a:r>
            <a:r>
              <a:rPr lang="en-US" sz="2200" dirty="0" smtClean="0">
                <a:solidFill>
                  <a:schemeClr val="tx1"/>
                </a:solidFill>
              </a:rPr>
              <a:t>:</a:t>
            </a:r>
          </a:p>
          <a:p>
            <a:pPr algn="l"/>
            <a:r>
              <a:rPr lang="en-US" sz="2400" b="1" dirty="0">
                <a:solidFill>
                  <a:schemeClr val="tx1"/>
                </a:solidFill>
              </a:rPr>
              <a:t>Step </a:t>
            </a:r>
            <a:r>
              <a:rPr lang="en-US" sz="2400" b="1" dirty="0" smtClean="0">
                <a:solidFill>
                  <a:schemeClr val="tx1"/>
                </a:solidFill>
              </a:rPr>
              <a:t>1</a:t>
            </a:r>
            <a:r>
              <a:rPr lang="en-US" sz="2400" dirty="0" smtClean="0">
                <a:solidFill>
                  <a:schemeClr val="tx1"/>
                </a:solidFill>
              </a:rPr>
              <a:t>: </a:t>
            </a:r>
            <a:r>
              <a:rPr lang="en-US" sz="2400" dirty="0">
                <a:solidFill>
                  <a:schemeClr val="tx1"/>
                </a:solidFill>
              </a:rPr>
              <a:t>Start the RMI </a:t>
            </a:r>
            <a:r>
              <a:rPr lang="en-US" sz="2400" dirty="0" smtClean="0">
                <a:solidFill>
                  <a:schemeClr val="tx1"/>
                </a:solidFill>
              </a:rPr>
              <a:t>Registry</a:t>
            </a:r>
          </a:p>
          <a:p>
            <a:pPr algn="l"/>
            <a:r>
              <a:rPr lang="en-US" sz="2400" dirty="0">
                <a:solidFill>
                  <a:schemeClr val="tx1"/>
                </a:solidFill>
              </a:rPr>
              <a:t> </a:t>
            </a:r>
            <a:r>
              <a:rPr lang="en-US" sz="2400" dirty="0" smtClean="0">
                <a:solidFill>
                  <a:schemeClr val="tx1"/>
                </a:solidFill>
              </a:rPr>
              <a:t>   </a:t>
            </a:r>
            <a:r>
              <a:rPr lang="en-US" sz="2200" dirty="0">
                <a:solidFill>
                  <a:schemeClr val="tx1"/>
                </a:solidFill>
              </a:rPr>
              <a:t>Since JMeter 2.3.1, the RMI registry is started by the JMeter server, so this section does not apply in the normal case. To revert to the previous behavior, define the JMeter property </a:t>
            </a:r>
            <a:r>
              <a:rPr lang="en-US" sz="2200" dirty="0" err="1">
                <a:solidFill>
                  <a:schemeClr val="tx1"/>
                </a:solidFill>
              </a:rPr>
              <a:t>server.rmi.create</a:t>
            </a:r>
            <a:r>
              <a:rPr lang="en-US" sz="2200" dirty="0">
                <a:solidFill>
                  <a:schemeClr val="tx1"/>
                </a:solidFill>
              </a:rPr>
              <a:t> = false on the server host systems and follow the instructions below.</a:t>
            </a:r>
          </a:p>
          <a:p>
            <a:pPr algn="l"/>
            <a:endParaRPr lang="en-US" sz="2400" dirty="0">
              <a:solidFill>
                <a:schemeClr val="tx1"/>
              </a:solidFill>
            </a:endParaRPr>
          </a:p>
          <a:p>
            <a:pPr algn="l"/>
            <a:endParaRPr lang="en-US" sz="22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1910450902"/>
              </p:ext>
            </p:extLst>
          </p:nvPr>
        </p:nvGraphicFramePr>
        <p:xfrm>
          <a:off x="228600" y="914400"/>
          <a:ext cx="88392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3"/>
          <p:cNvSpPr txBox="1">
            <a:spLocks noChangeArrowheads="1"/>
          </p:cNvSpPr>
          <p:nvPr/>
        </p:nvSpPr>
        <p:spPr>
          <a:xfrm>
            <a:off x="457200" y="2514600"/>
            <a:ext cx="8229600" cy="3886200"/>
          </a:xfrm>
          <a:prstGeom prst="rect">
            <a:avLst/>
          </a:prstGeom>
          <a:ln/>
        </p:spPr>
        <p:txBody>
          <a:bodyPr vert="horz" lIns="100794" tIns="15876" rIns="100794" bIns="50397" rtlCol="0">
            <a:normAutofit/>
          </a:bodyPr>
          <a:lstStyle>
            <a:lvl1pPr marL="377979" indent="-377979" algn="l" defTabSz="1007943" rtl="0" eaLnBrk="1" latinLnBrk="0" hangingPunct="1">
              <a:spcBef>
                <a:spcPct val="20000"/>
              </a:spcBef>
              <a:buClr>
                <a:srgbClr val="92D050"/>
              </a:buClr>
              <a:buFont typeface="Arial" pitchFamily="34" charset="0"/>
              <a:buChar char="•"/>
              <a:defRPr sz="3100" kern="1200">
                <a:solidFill>
                  <a:schemeClr val="tx1"/>
                </a:solidFill>
                <a:latin typeface="Trebuchet MS" pitchFamily="34" charset="0"/>
                <a:ea typeface="+mn-ea"/>
                <a:cs typeface="+mn-cs"/>
              </a:defRPr>
            </a:lvl1pPr>
            <a:lvl2pPr marL="818954" indent="-314982" algn="l" defTabSz="1007943" rtl="0" eaLnBrk="1" latinLnBrk="0" hangingPunct="1">
              <a:spcBef>
                <a:spcPct val="20000"/>
              </a:spcBef>
              <a:buClr>
                <a:srgbClr val="92D050"/>
              </a:buClr>
              <a:buFont typeface="Arial" pitchFamily="34" charset="0"/>
              <a:buChar char="–"/>
              <a:defRPr sz="3100" kern="1200">
                <a:solidFill>
                  <a:schemeClr val="tx1"/>
                </a:solidFill>
                <a:latin typeface="Trebuchet MS" pitchFamily="34" charset="0"/>
                <a:ea typeface="+mn-ea"/>
                <a:cs typeface="+mn-cs"/>
              </a:defRPr>
            </a:lvl2pPr>
            <a:lvl3pPr marL="1259929" indent="-251986" algn="l" defTabSz="1007943" rtl="0" eaLnBrk="1" latinLnBrk="0" hangingPunct="1">
              <a:spcBef>
                <a:spcPct val="20000"/>
              </a:spcBef>
              <a:buClr>
                <a:srgbClr val="92D050"/>
              </a:buClr>
              <a:buFont typeface="Arial" pitchFamily="34" charset="0"/>
              <a:buChar char="•"/>
              <a:defRPr sz="2600" kern="1200">
                <a:solidFill>
                  <a:schemeClr val="tx1"/>
                </a:solidFill>
                <a:latin typeface="Trebuchet MS" pitchFamily="34" charset="0"/>
                <a:ea typeface="+mn-ea"/>
                <a:cs typeface="+mn-cs"/>
              </a:defRPr>
            </a:lvl3pPr>
            <a:lvl4pPr marL="1763900" indent="-251986" algn="l" defTabSz="1007943" rtl="0" eaLnBrk="1" latinLnBrk="0" hangingPunct="1">
              <a:spcBef>
                <a:spcPct val="20000"/>
              </a:spcBef>
              <a:buClr>
                <a:srgbClr val="92D050"/>
              </a:buClr>
              <a:buFont typeface="Arial" pitchFamily="34" charset="0"/>
              <a:buChar char="–"/>
              <a:defRPr sz="2200" kern="1200">
                <a:solidFill>
                  <a:schemeClr val="tx1"/>
                </a:solidFill>
                <a:latin typeface="Trebuchet MS" pitchFamily="34" charset="0"/>
                <a:ea typeface="+mn-ea"/>
                <a:cs typeface="+mn-cs"/>
              </a:defRPr>
            </a:lvl4pPr>
            <a:lvl5pPr marL="2267872" indent="-251986" algn="l" defTabSz="1007943" rtl="0" eaLnBrk="1" latinLnBrk="0" hangingPunct="1">
              <a:spcBef>
                <a:spcPct val="20000"/>
              </a:spcBef>
              <a:buClr>
                <a:srgbClr val="92D050"/>
              </a:buClr>
              <a:buFont typeface="Arial" pitchFamily="34" charset="0"/>
              <a:buChar char="»"/>
              <a:defRPr sz="2200" kern="1200">
                <a:solidFill>
                  <a:schemeClr val="tx1"/>
                </a:solidFill>
                <a:latin typeface="Trebuchet MS" pitchFamily="34" charset="0"/>
                <a:ea typeface="+mn-ea"/>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503238" indent="-431800" algn="just">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dirty="0" smtClean="0">
                <a:solidFill>
                  <a:schemeClr val="accent5">
                    <a:lumMod val="75000"/>
                  </a:schemeClr>
                </a:solidFill>
              </a:rPr>
              <a:t>      </a:t>
            </a:r>
          </a:p>
          <a:p>
            <a:pPr marL="503238" indent="-431800">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smtClean="0"/>
          </a:p>
          <a:p>
            <a:pPr marL="503238" indent="-431800">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a:p>
        </p:txBody>
      </p:sp>
    </p:spTree>
    <p:extLst>
      <p:ext uri="{BB962C8B-B14F-4D97-AF65-F5344CB8AC3E}">
        <p14:creationId xmlns:p14="http://schemas.microsoft.com/office/powerpoint/2010/main" val="385259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1626221603"/>
              </p:ext>
            </p:extLst>
          </p:nvPr>
        </p:nvGraphicFramePr>
        <p:xfrm>
          <a:off x="228600" y="914400"/>
          <a:ext cx="88392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609600" y="2274838"/>
            <a:ext cx="8153400" cy="4154984"/>
          </a:xfrm>
          <a:prstGeom prst="rect">
            <a:avLst/>
          </a:prstGeom>
        </p:spPr>
        <p:txBody>
          <a:bodyPr wrap="square">
            <a:spAutoFit/>
          </a:bodyPr>
          <a:lstStyle/>
          <a:p>
            <a:pPr algn="just"/>
            <a:r>
              <a:rPr lang="en-US" sz="2200" dirty="0"/>
              <a:t>JMeter uses Remote Method Invocation (RMI) as the remote communication mechanism. Therefore, you need to run the RMI Registry application (which is named, "</a:t>
            </a:r>
            <a:r>
              <a:rPr lang="en-US" sz="2200" dirty="0" err="1"/>
              <a:t>rmiregistry</a:t>
            </a:r>
            <a:r>
              <a:rPr lang="en-US" sz="2200" dirty="0"/>
              <a:t>") that comes with the JDK and is located in the "bin" directory. Before running </a:t>
            </a:r>
            <a:r>
              <a:rPr lang="en-US" sz="2200" dirty="0" err="1"/>
              <a:t>rmiregistry</a:t>
            </a:r>
            <a:r>
              <a:rPr lang="en-US" sz="2200" dirty="0"/>
              <a:t>, make sure that the following jars are in your system </a:t>
            </a:r>
            <a:r>
              <a:rPr lang="en-US" sz="2200" dirty="0" err="1"/>
              <a:t>claspath</a:t>
            </a:r>
            <a:r>
              <a:rPr lang="en-US" sz="2200" dirty="0" smtClean="0"/>
              <a:t>:</a:t>
            </a:r>
          </a:p>
          <a:p>
            <a:r>
              <a:rPr lang="en-US" sz="2200" dirty="0" smtClean="0"/>
              <a:t>          JMETER_HOME/lib/</a:t>
            </a:r>
            <a:r>
              <a:rPr lang="en-US" sz="2200" dirty="0" err="1" smtClean="0"/>
              <a:t>ext</a:t>
            </a:r>
            <a:r>
              <a:rPr lang="en-US" sz="2200" dirty="0" smtClean="0"/>
              <a:t>/ApacheJMeter_core.jar</a:t>
            </a:r>
            <a:endParaRPr lang="en-US" sz="2200" dirty="0"/>
          </a:p>
          <a:p>
            <a:r>
              <a:rPr lang="en-US" sz="2200" dirty="0" smtClean="0"/>
              <a:t>          JMETER_HOME/lib/jorphan.jar</a:t>
            </a:r>
            <a:endParaRPr lang="en-US" sz="2200" dirty="0"/>
          </a:p>
          <a:p>
            <a:r>
              <a:rPr lang="en-US" sz="2200" dirty="0" smtClean="0"/>
              <a:t>          JMETER_HOME/lib/logkit-2.0.jar</a:t>
            </a:r>
            <a:endParaRPr lang="en-US" sz="2200" dirty="0"/>
          </a:p>
          <a:p>
            <a:r>
              <a:rPr lang="en-US" sz="2200" dirty="0"/>
              <a:t>The </a:t>
            </a:r>
            <a:r>
              <a:rPr lang="en-US" sz="2200" dirty="0" err="1"/>
              <a:t>rmiregistry</a:t>
            </a:r>
            <a:r>
              <a:rPr lang="en-US" sz="2200" dirty="0"/>
              <a:t> application needs access to certain JMeter classes. Run </a:t>
            </a:r>
            <a:r>
              <a:rPr lang="en-US" sz="2200" dirty="0" err="1"/>
              <a:t>rmiregistry</a:t>
            </a:r>
            <a:r>
              <a:rPr lang="en-US" sz="2200" dirty="0"/>
              <a:t> with no parameters. By default the application listens to port 1099</a:t>
            </a:r>
          </a:p>
        </p:txBody>
      </p:sp>
    </p:spTree>
    <p:extLst>
      <p:ext uri="{BB962C8B-B14F-4D97-AF65-F5344CB8AC3E}">
        <p14:creationId xmlns:p14="http://schemas.microsoft.com/office/powerpoint/2010/main" val="1330114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4022048372"/>
              </p:ext>
            </p:extLst>
          </p:nvPr>
        </p:nvGraphicFramePr>
        <p:xfrm>
          <a:off x="609600" y="9144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533400" y="2057400"/>
            <a:ext cx="8077200" cy="457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smtClean="0">
                <a:solidFill>
                  <a:schemeClr val="tx1"/>
                </a:solidFill>
              </a:rPr>
              <a:t>Step2</a:t>
            </a:r>
            <a:r>
              <a:rPr lang="en-US" sz="2400" b="1" dirty="0" smtClean="0">
                <a:solidFill>
                  <a:schemeClr val="accent5">
                    <a:lumMod val="75000"/>
                  </a:schemeClr>
                </a:solidFill>
              </a:rPr>
              <a:t>: </a:t>
            </a:r>
          </a:p>
          <a:p>
            <a:pPr marL="342900" indent="-342900" algn="l">
              <a:buFont typeface="Wingdings" pitchFamily="2" charset="2"/>
              <a:buChar char="ü"/>
            </a:pPr>
            <a:r>
              <a:rPr lang="en-US" sz="2400" dirty="0" smtClean="0">
                <a:solidFill>
                  <a:schemeClr val="tx1"/>
                </a:solidFill>
              </a:rPr>
              <a:t>Start </a:t>
            </a:r>
            <a:r>
              <a:rPr lang="en-US" sz="2400" dirty="0">
                <a:solidFill>
                  <a:schemeClr val="tx1"/>
                </a:solidFill>
              </a:rPr>
              <a:t>the JMeter </a:t>
            </a:r>
            <a:r>
              <a:rPr lang="en-US" sz="2400" dirty="0" smtClean="0">
                <a:solidFill>
                  <a:schemeClr val="tx1"/>
                </a:solidFill>
              </a:rPr>
              <a:t>Server</a:t>
            </a:r>
          </a:p>
          <a:p>
            <a:pPr algn="l"/>
            <a:r>
              <a:rPr lang="en-US" sz="2400" dirty="0">
                <a:solidFill>
                  <a:schemeClr val="tx1"/>
                </a:solidFill>
              </a:rPr>
              <a:t> </a:t>
            </a:r>
            <a:r>
              <a:rPr lang="en-US" sz="2400" dirty="0" smtClean="0">
                <a:solidFill>
                  <a:schemeClr val="tx1"/>
                </a:solidFill>
              </a:rPr>
              <a:t>    </a:t>
            </a:r>
            <a:r>
              <a:rPr lang="en-US" sz="2400" dirty="0">
                <a:solidFill>
                  <a:schemeClr val="tx1"/>
                </a:solidFill>
              </a:rPr>
              <a:t>Once the RMI Registry application is running, start the JMeter Server. Use the "-s" option with the </a:t>
            </a:r>
            <a:r>
              <a:rPr lang="en-US" sz="2400" dirty="0" err="1">
                <a:solidFill>
                  <a:schemeClr val="tx1"/>
                </a:solidFill>
              </a:rPr>
              <a:t>jmeter</a:t>
            </a:r>
            <a:r>
              <a:rPr lang="en-US" sz="2400" dirty="0">
                <a:solidFill>
                  <a:schemeClr val="tx1"/>
                </a:solidFill>
              </a:rPr>
              <a:t> startup script ("</a:t>
            </a:r>
            <a:r>
              <a:rPr lang="en-US" sz="2400" dirty="0" err="1">
                <a:solidFill>
                  <a:schemeClr val="tx1"/>
                </a:solidFill>
              </a:rPr>
              <a:t>jmeter</a:t>
            </a:r>
            <a:r>
              <a:rPr lang="en-US" sz="2400" dirty="0">
                <a:solidFill>
                  <a:schemeClr val="tx1"/>
                </a:solidFill>
              </a:rPr>
              <a:t> -s").</a:t>
            </a:r>
          </a:p>
          <a:p>
            <a:pPr algn="l"/>
            <a:r>
              <a:rPr lang="en-US" sz="2400" dirty="0">
                <a:solidFill>
                  <a:schemeClr val="tx1"/>
                </a:solidFill>
              </a:rPr>
              <a:t>Steps 2 and 3 remain the same.</a:t>
            </a:r>
          </a:p>
          <a:p>
            <a:pPr algn="l"/>
            <a:endParaRPr lang="en-US" sz="2400" dirty="0">
              <a:solidFill>
                <a:schemeClr val="accent5">
                  <a:lumMod val="75000"/>
                </a:schemeClr>
              </a:solidFill>
            </a:endParaRPr>
          </a:p>
        </p:txBody>
      </p:sp>
    </p:spTree>
    <p:extLst>
      <p:ext uri="{BB962C8B-B14F-4D97-AF65-F5344CB8AC3E}">
        <p14:creationId xmlns:p14="http://schemas.microsoft.com/office/powerpoint/2010/main" val="2221109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2554321283"/>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38200" y="1905000"/>
            <a:ext cx="7239000" cy="4401205"/>
          </a:xfrm>
          <a:prstGeom prst="rect">
            <a:avLst/>
          </a:prstGeom>
        </p:spPr>
        <p:txBody>
          <a:bodyPr wrap="square">
            <a:spAutoFit/>
          </a:bodyPr>
          <a:lstStyle/>
          <a:p>
            <a:pPr marL="285750" indent="-285750">
              <a:buFont typeface="Wingdings" pitchFamily="2" charset="2"/>
              <a:buChar char="ü"/>
            </a:pPr>
            <a:r>
              <a:rPr lang="en-US" sz="2000" dirty="0"/>
              <a:t>JMeter/RMI requires a connection from the client to the server. This will use the port you chose, default </a:t>
            </a:r>
            <a:r>
              <a:rPr lang="en-US" sz="2000" dirty="0" smtClean="0"/>
              <a:t>1099.</a:t>
            </a:r>
          </a:p>
          <a:p>
            <a:pPr marL="285750" indent="-285750">
              <a:buFont typeface="Wingdings" pitchFamily="2" charset="2"/>
              <a:buChar char="ü"/>
            </a:pPr>
            <a:r>
              <a:rPr lang="en-US" sz="2000" dirty="0" smtClean="0"/>
              <a:t>JMeter/RMI </a:t>
            </a:r>
            <a:r>
              <a:rPr lang="en-US" sz="2000" dirty="0"/>
              <a:t>also requires a reverse connection in order to return sample results from the server to the </a:t>
            </a:r>
            <a:r>
              <a:rPr lang="en-US" sz="2000" dirty="0" smtClean="0"/>
              <a:t>client.</a:t>
            </a:r>
          </a:p>
          <a:p>
            <a:pPr marL="285750" indent="-285750">
              <a:buFont typeface="Wingdings" pitchFamily="2" charset="2"/>
              <a:buChar char="ü"/>
            </a:pPr>
            <a:r>
              <a:rPr lang="en-US" sz="2000" dirty="0" smtClean="0"/>
              <a:t>This </a:t>
            </a:r>
            <a:r>
              <a:rPr lang="en-US" sz="2000" dirty="0"/>
              <a:t>will use a high-numbered port. </a:t>
            </a:r>
            <a:r>
              <a:rPr lang="en-US" sz="2000" dirty="0" smtClean="0"/>
              <a:t>This </a:t>
            </a:r>
            <a:r>
              <a:rPr lang="en-US" sz="2000" dirty="0"/>
              <a:t>port can be controlled by </a:t>
            </a:r>
            <a:r>
              <a:rPr lang="en-US" sz="2000" dirty="0" err="1"/>
              <a:t>jmeter</a:t>
            </a:r>
            <a:r>
              <a:rPr lang="en-US" sz="2000" dirty="0"/>
              <a:t> property called </a:t>
            </a:r>
            <a:r>
              <a:rPr lang="en-US" sz="2000" dirty="0" err="1"/>
              <a:t>client.rmi.localport</a:t>
            </a:r>
            <a:r>
              <a:rPr lang="en-US" sz="2000" dirty="0"/>
              <a:t> in </a:t>
            </a:r>
            <a:r>
              <a:rPr lang="en-US" sz="2000" dirty="0" err="1" smtClean="0"/>
              <a:t>jmeter.properties</a:t>
            </a:r>
            <a:r>
              <a:rPr lang="en-US" sz="2000" dirty="0" smtClean="0"/>
              <a:t>.</a:t>
            </a:r>
          </a:p>
          <a:p>
            <a:pPr marL="285750" indent="-285750">
              <a:buFont typeface="Wingdings" pitchFamily="2" charset="2"/>
              <a:buChar char="ü"/>
            </a:pPr>
            <a:r>
              <a:rPr lang="en-US" sz="2000" dirty="0" smtClean="0"/>
              <a:t>If </a:t>
            </a:r>
            <a:r>
              <a:rPr lang="en-US" sz="2000" dirty="0"/>
              <a:t>there are any firewalls or other network filters between JMeter client and server, you will need to make sure that they are set up to allow the connections through. If necessary, use monitoring software to show what traffic is being </a:t>
            </a:r>
            <a:r>
              <a:rPr lang="en-US" sz="2000" dirty="0" smtClean="0"/>
              <a:t>generated.</a:t>
            </a:r>
          </a:p>
          <a:p>
            <a:pPr marL="285750" indent="-285750">
              <a:buFont typeface="Wingdings" pitchFamily="2" charset="2"/>
              <a:buChar char="ü"/>
            </a:pPr>
            <a:r>
              <a:rPr lang="en-US" sz="2000" dirty="0" smtClean="0"/>
              <a:t>If </a:t>
            </a:r>
            <a:r>
              <a:rPr lang="en-US" sz="2000" dirty="0"/>
              <a:t>you're running </a:t>
            </a:r>
            <a:r>
              <a:rPr lang="en-US" sz="2000" dirty="0" err="1"/>
              <a:t>Suse</a:t>
            </a:r>
            <a:r>
              <a:rPr lang="en-US" sz="2000" dirty="0"/>
              <a:t> Linux, these tips may help. The default installation may enable the firewall. In that case, remote testing will not work properly. The following tips were contributed by Sergey Ten.</a:t>
            </a:r>
          </a:p>
        </p:txBody>
      </p:sp>
    </p:spTree>
    <p:extLst>
      <p:ext uri="{BB962C8B-B14F-4D97-AF65-F5344CB8AC3E}">
        <p14:creationId xmlns:p14="http://schemas.microsoft.com/office/powerpoint/2010/main" val="2221109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2972976181"/>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38200" y="1905000"/>
            <a:ext cx="7239000" cy="4770537"/>
          </a:xfrm>
          <a:prstGeom prst="rect">
            <a:avLst/>
          </a:prstGeom>
        </p:spPr>
        <p:txBody>
          <a:bodyPr wrap="square">
            <a:spAutoFit/>
          </a:bodyPr>
          <a:lstStyle/>
          <a:p>
            <a:pPr marL="342900" indent="-342900">
              <a:buFont typeface="Wingdings" pitchFamily="2" charset="2"/>
              <a:buChar char="ü"/>
            </a:pPr>
            <a:r>
              <a:rPr lang="en-US" sz="1900" dirty="0"/>
              <a:t>If you see connections refused, turn on debugging by passing the following options.</a:t>
            </a:r>
          </a:p>
          <a:p>
            <a:r>
              <a:rPr lang="en-US" sz="1900" dirty="0"/>
              <a:t> </a:t>
            </a:r>
            <a:r>
              <a:rPr lang="en-US" sz="1900" dirty="0" smtClean="0"/>
              <a:t>       	</a:t>
            </a:r>
            <a:r>
              <a:rPr lang="en-US" sz="1900" dirty="0" err="1" smtClean="0"/>
              <a:t>rmiregistry</a:t>
            </a:r>
            <a:r>
              <a:rPr lang="en-US" sz="1900" dirty="0" smtClean="0"/>
              <a:t> </a:t>
            </a:r>
            <a:r>
              <a:rPr lang="en-US" sz="1900" dirty="0"/>
              <a:t>-J-</a:t>
            </a:r>
            <a:r>
              <a:rPr lang="en-US" sz="1900" dirty="0" err="1"/>
              <a:t>Dsun.rmi.log.debug</a:t>
            </a:r>
            <a:r>
              <a:rPr lang="en-US" sz="1900" dirty="0"/>
              <a:t>=true -</a:t>
            </a:r>
            <a:r>
              <a:rPr lang="en-US" sz="1900" dirty="0" smtClean="0"/>
              <a:t>J-                    	</a:t>
            </a:r>
            <a:r>
              <a:rPr lang="en-US" sz="1900" dirty="0" err="1" smtClean="0"/>
              <a:t>Dsun.rmi.server.exceptionTrace</a:t>
            </a:r>
            <a:r>
              <a:rPr lang="en-US" sz="1900" dirty="0" smtClean="0"/>
              <a:t>=true </a:t>
            </a:r>
            <a:r>
              <a:rPr lang="en-US" sz="1900" dirty="0"/>
              <a:t>-</a:t>
            </a:r>
            <a:r>
              <a:rPr lang="en-US" sz="1900" dirty="0" smtClean="0"/>
              <a:t>J-	</a:t>
            </a:r>
            <a:r>
              <a:rPr lang="en-US" sz="1900" dirty="0" err="1" smtClean="0"/>
              <a:t>Dsun.rmi.loader.logLevel</a:t>
            </a:r>
            <a:r>
              <a:rPr lang="en-US" sz="1900" dirty="0" smtClean="0"/>
              <a:t>=verbose </a:t>
            </a:r>
            <a:r>
              <a:rPr lang="en-US" sz="1900" dirty="0"/>
              <a:t>-</a:t>
            </a:r>
            <a:r>
              <a:rPr lang="en-US" sz="1900" dirty="0" smtClean="0"/>
              <a:t>J-	</a:t>
            </a:r>
            <a:r>
              <a:rPr lang="en-US" sz="1900" dirty="0" err="1" smtClean="0"/>
              <a:t>Dsun.rmi.dgc.logLevel</a:t>
            </a:r>
            <a:r>
              <a:rPr lang="en-US" sz="1900" dirty="0" smtClean="0"/>
              <a:t>=verbose </a:t>
            </a:r>
            <a:r>
              <a:rPr lang="en-US" sz="1900" dirty="0"/>
              <a:t>-</a:t>
            </a:r>
            <a:r>
              <a:rPr lang="en-US" sz="1900" dirty="0" smtClean="0"/>
              <a:t>J-	</a:t>
            </a:r>
            <a:r>
              <a:rPr lang="en-US" sz="1900" dirty="0" err="1" smtClean="0"/>
              <a:t>Dsun.rmi.transport.logLevel</a:t>
            </a:r>
            <a:r>
              <a:rPr lang="en-US" sz="1900" dirty="0" smtClean="0"/>
              <a:t>=verbose </a:t>
            </a:r>
            <a:r>
              <a:rPr lang="en-US" sz="1900" dirty="0"/>
              <a:t>-</a:t>
            </a:r>
            <a:r>
              <a:rPr lang="en-US" sz="1900" dirty="0" smtClean="0"/>
              <a:t>J-	</a:t>
            </a:r>
            <a:r>
              <a:rPr lang="en-US" sz="1900" dirty="0" err="1" smtClean="0"/>
              <a:t>Dsun.rmi.transport.tcp.logLevel</a:t>
            </a:r>
            <a:r>
              <a:rPr lang="en-US" sz="1900" dirty="0" smtClean="0"/>
              <a:t>=verbose</a:t>
            </a:r>
            <a:endParaRPr lang="en-US" sz="1900" dirty="0"/>
          </a:p>
          <a:p>
            <a:pPr marL="342900" indent="-342900">
              <a:buFont typeface="Wingdings" pitchFamily="2" charset="2"/>
              <a:buChar char="ü"/>
            </a:pPr>
            <a:r>
              <a:rPr lang="en-US" sz="1900" dirty="0"/>
              <a:t>Since JMeter 2.3.1, the RMI registry is started by the server; however the options can still be passed in from the JMeter command line. For example: "</a:t>
            </a:r>
            <a:r>
              <a:rPr lang="en-US" sz="1900" dirty="0" err="1"/>
              <a:t>jmeter</a:t>
            </a:r>
            <a:r>
              <a:rPr lang="en-US" sz="1900" dirty="0"/>
              <a:t> -s -</a:t>
            </a:r>
            <a:r>
              <a:rPr lang="en-US" sz="1900" dirty="0" err="1"/>
              <a:t>Dsun.rmi.loader.logLeve</a:t>
            </a:r>
            <a:r>
              <a:rPr lang="en-US" sz="1900" dirty="0"/>
              <a:t> l= verbose" (i.e. omit the -J prefixes). Alternatively the properties can be defined in the </a:t>
            </a:r>
            <a:r>
              <a:rPr lang="en-US" sz="1900" dirty="0" err="1"/>
              <a:t>system.properties</a:t>
            </a:r>
            <a:r>
              <a:rPr lang="en-US" sz="1900" dirty="0"/>
              <a:t> file.</a:t>
            </a:r>
          </a:p>
          <a:p>
            <a:pPr marL="342900" indent="-342900">
              <a:buFont typeface="Wingdings" pitchFamily="2" charset="2"/>
              <a:buChar char="ü"/>
            </a:pPr>
            <a:r>
              <a:rPr lang="en-US" sz="1900" dirty="0" smtClean="0"/>
              <a:t>The </a:t>
            </a:r>
            <a:r>
              <a:rPr lang="en-US" sz="1900" dirty="0"/>
              <a:t>solution to the problem is to remove the loopbacks 127.0.0.1 and 127.0.0.2 from </a:t>
            </a:r>
            <a:r>
              <a:rPr lang="en-US" sz="1900" dirty="0" err="1"/>
              <a:t>etc</a:t>
            </a:r>
            <a:r>
              <a:rPr lang="en-US" sz="1900" dirty="0"/>
              <a:t>/hosts. What happens is JMeter-server can't connect to </a:t>
            </a:r>
            <a:r>
              <a:rPr lang="en-US" sz="1900" dirty="0" err="1"/>
              <a:t>rmiregistry</a:t>
            </a:r>
            <a:r>
              <a:rPr lang="en-US" sz="1900" dirty="0"/>
              <a:t> if 127.0.0.2 loopback is not available. </a:t>
            </a:r>
          </a:p>
        </p:txBody>
      </p:sp>
    </p:spTree>
    <p:extLst>
      <p:ext uri="{BB962C8B-B14F-4D97-AF65-F5344CB8AC3E}">
        <p14:creationId xmlns:p14="http://schemas.microsoft.com/office/powerpoint/2010/main" val="3499010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2844564241"/>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38200" y="1905000"/>
            <a:ext cx="7239000" cy="4462760"/>
          </a:xfrm>
          <a:prstGeom prst="rect">
            <a:avLst/>
          </a:prstGeom>
        </p:spPr>
        <p:txBody>
          <a:bodyPr wrap="square">
            <a:spAutoFit/>
          </a:bodyPr>
          <a:lstStyle/>
          <a:p>
            <a:r>
              <a:rPr lang="en-US" sz="2200" dirty="0" smtClean="0"/>
              <a:t>Replace :</a:t>
            </a:r>
            <a:endParaRPr lang="en-US" sz="2200" dirty="0"/>
          </a:p>
          <a:p>
            <a:endParaRPr lang="en-US" sz="2200" dirty="0"/>
          </a:p>
          <a:p>
            <a:r>
              <a:rPr lang="en-US" sz="2200" dirty="0"/>
              <a:t>`</a:t>
            </a:r>
            <a:r>
              <a:rPr lang="en-US" sz="2200" dirty="0" err="1"/>
              <a:t>dirname</a:t>
            </a:r>
            <a:r>
              <a:rPr lang="en-US" sz="2200" dirty="0"/>
              <a:t> $0`/</a:t>
            </a:r>
            <a:r>
              <a:rPr lang="en-US" sz="2200" dirty="0" err="1"/>
              <a:t>jmeter</a:t>
            </a:r>
            <a:r>
              <a:rPr lang="en-US" sz="2200" dirty="0"/>
              <a:t> -s "$@"</a:t>
            </a:r>
          </a:p>
          <a:p>
            <a:r>
              <a:rPr lang="en-US" sz="2200" dirty="0"/>
              <a:t>With</a:t>
            </a:r>
          </a:p>
          <a:p>
            <a:endParaRPr lang="en-US" sz="2200" dirty="0"/>
          </a:p>
          <a:p>
            <a:r>
              <a:rPr lang="en-US" sz="2200" dirty="0"/>
              <a:t>HOST="-</a:t>
            </a:r>
            <a:r>
              <a:rPr lang="en-US" sz="2200" dirty="0" err="1"/>
              <a:t>Djava.rmi.server.hostname</a:t>
            </a:r>
            <a:r>
              <a:rPr lang="en-US" sz="2200" dirty="0"/>
              <a:t>=[</a:t>
            </a:r>
            <a:r>
              <a:rPr lang="en-US" sz="2200" dirty="0" err="1"/>
              <a:t>computer_name</a:t>
            </a:r>
            <a:r>
              <a:rPr lang="en-US" sz="2200" dirty="0"/>
              <a:t>][</a:t>
            </a:r>
            <a:r>
              <a:rPr lang="en-US" sz="2200" dirty="0" err="1"/>
              <a:t>computer_domain</a:t>
            </a:r>
            <a:r>
              <a:rPr lang="en-US" sz="2200" dirty="0"/>
              <a:t>]</a:t>
            </a:r>
          </a:p>
          <a:p>
            <a:r>
              <a:rPr lang="en-US" sz="2200" dirty="0"/>
              <a:t>-</a:t>
            </a:r>
            <a:r>
              <a:rPr lang="en-US" sz="2200" dirty="0" err="1"/>
              <a:t>Djava.security.policy</a:t>
            </a:r>
            <a:r>
              <a:rPr lang="en-US" sz="2200" dirty="0"/>
              <a:t>=`</a:t>
            </a:r>
            <a:r>
              <a:rPr lang="en-US" sz="2200" dirty="0" err="1"/>
              <a:t>dirname</a:t>
            </a:r>
            <a:r>
              <a:rPr lang="en-US" sz="2200" dirty="0"/>
              <a:t> $0`/[</a:t>
            </a:r>
            <a:r>
              <a:rPr lang="en-US" sz="2200" dirty="0" err="1"/>
              <a:t>policy_file</a:t>
            </a:r>
            <a:r>
              <a:rPr lang="en-US" sz="2200" dirty="0"/>
              <a:t>]"</a:t>
            </a:r>
          </a:p>
          <a:p>
            <a:r>
              <a:rPr lang="en-US" sz="2200" dirty="0"/>
              <a:t>`</a:t>
            </a:r>
            <a:r>
              <a:rPr lang="en-US" sz="2200" dirty="0" err="1"/>
              <a:t>dirname</a:t>
            </a:r>
            <a:r>
              <a:rPr lang="en-US" sz="2200" dirty="0"/>
              <a:t> $0`/</a:t>
            </a:r>
            <a:r>
              <a:rPr lang="en-US" sz="2200" dirty="0" err="1"/>
              <a:t>jmeter</a:t>
            </a:r>
            <a:r>
              <a:rPr lang="en-US" sz="2200" dirty="0"/>
              <a:t> $HOST -s "$@"</a:t>
            </a:r>
          </a:p>
          <a:p>
            <a:r>
              <a:rPr lang="en-US" sz="2200" dirty="0"/>
              <a:t>Also create a policy file and add [</a:t>
            </a:r>
            <a:r>
              <a:rPr lang="en-US" sz="2200" dirty="0" err="1"/>
              <a:t>computer_name</a:t>
            </a:r>
            <a:r>
              <a:rPr lang="en-US" sz="2200" dirty="0"/>
              <a:t>][</a:t>
            </a:r>
            <a:r>
              <a:rPr lang="en-US" sz="2200" dirty="0" err="1"/>
              <a:t>computer_domain</a:t>
            </a:r>
            <a:r>
              <a:rPr lang="en-US" sz="2200" dirty="0"/>
              <a:t>] line to /</a:t>
            </a:r>
            <a:r>
              <a:rPr lang="en-US" sz="2200" dirty="0" err="1"/>
              <a:t>etc</a:t>
            </a:r>
            <a:r>
              <a:rPr lang="en-US" sz="2200" dirty="0"/>
              <a:t>/hosts.</a:t>
            </a:r>
          </a:p>
          <a:p>
            <a:endParaRPr lang="en-US" sz="2000" dirty="0"/>
          </a:p>
        </p:txBody>
      </p:sp>
    </p:spTree>
    <p:extLst>
      <p:ext uri="{BB962C8B-B14F-4D97-AF65-F5344CB8AC3E}">
        <p14:creationId xmlns:p14="http://schemas.microsoft.com/office/powerpoint/2010/main" val="1225034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419018424"/>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38200" y="1905000"/>
            <a:ext cx="7239000" cy="3816429"/>
          </a:xfrm>
          <a:prstGeom prst="rect">
            <a:avLst/>
          </a:prstGeom>
        </p:spPr>
        <p:txBody>
          <a:bodyPr wrap="square">
            <a:spAutoFit/>
          </a:bodyPr>
          <a:lstStyle/>
          <a:p>
            <a:r>
              <a:rPr lang="en-US" sz="2200" dirty="0"/>
              <a:t>In order to better support SSH-tunneling of the RMI communication channels used in remote testing, since JMeter 2.6:</a:t>
            </a:r>
          </a:p>
          <a:p>
            <a:endParaRPr lang="en-US" sz="2200" dirty="0"/>
          </a:p>
          <a:p>
            <a:r>
              <a:rPr lang="en-US" sz="2200" dirty="0"/>
              <a:t>a new property "</a:t>
            </a:r>
            <a:r>
              <a:rPr lang="en-US" sz="2200" dirty="0" err="1"/>
              <a:t>client.rmi.localport</a:t>
            </a:r>
            <a:r>
              <a:rPr lang="en-US" sz="2200" dirty="0"/>
              <a:t>" can be set to control the RMI port used by the </a:t>
            </a:r>
            <a:r>
              <a:rPr lang="en-US" sz="2200" dirty="0" err="1"/>
              <a:t>RemoteSampleListenerImpl</a:t>
            </a:r>
            <a:endParaRPr lang="en-US" sz="2200" dirty="0"/>
          </a:p>
          <a:p>
            <a:r>
              <a:rPr lang="en-US" sz="2200" dirty="0"/>
              <a:t>To support tunneling RMI traffic over an SSH tunnel as the remote endpoint using a port on the local machine, loopback interface is now allowed to be used if it has been specified directly using the Java System Property "</a:t>
            </a:r>
            <a:r>
              <a:rPr lang="en-US" sz="2200" dirty="0" err="1"/>
              <a:t>java.rmi.server.hostname</a:t>
            </a:r>
            <a:r>
              <a:rPr lang="en-US" sz="2200" dirty="0"/>
              <a:t>" parameter.</a:t>
            </a:r>
          </a:p>
        </p:txBody>
      </p:sp>
    </p:spTree>
    <p:extLst>
      <p:ext uri="{BB962C8B-B14F-4D97-AF65-F5344CB8AC3E}">
        <p14:creationId xmlns:p14="http://schemas.microsoft.com/office/powerpoint/2010/main" val="2832579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52400"/>
            <a:ext cx="7315200" cy="762000"/>
          </a:xfrm>
        </p:spPr>
        <p:txBody>
          <a:bodyPr>
            <a:normAutofit/>
          </a:bodyPr>
          <a:lstStyle/>
          <a:p>
            <a:pPr marL="457200" indent="-457200"/>
            <a:r>
              <a:rPr lang="en-US" b="1" dirty="0">
                <a:solidFill>
                  <a:schemeClr val="tx1"/>
                </a:solidFill>
              </a:rPr>
              <a:t>Building a Web Service Test Plan</a:t>
            </a:r>
          </a:p>
          <a:p>
            <a:pPr lvl="0">
              <a:defRPr/>
            </a:pPr>
            <a:endParaRPr lang="en-US" b="1" dirty="0">
              <a:solidFill>
                <a:schemeClr val="tx1"/>
              </a:solidFill>
            </a:endParaRPr>
          </a:p>
        </p:txBody>
      </p:sp>
      <p:graphicFrame>
        <p:nvGraphicFramePr>
          <p:cNvPr id="6" name="Diagram 5"/>
          <p:cNvGraphicFramePr/>
          <p:nvPr>
            <p:extLst>
              <p:ext uri="{D42A27DB-BD31-4B8C-83A1-F6EECF244321}">
                <p14:modId xmlns:p14="http://schemas.microsoft.com/office/powerpoint/2010/main" val="2237171262"/>
              </p:ext>
            </p:extLst>
          </p:nvPr>
        </p:nvGraphicFramePr>
        <p:xfrm>
          <a:off x="762000" y="838200"/>
          <a:ext cx="77724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62000" y="1371600"/>
            <a:ext cx="7924800" cy="4770537"/>
          </a:xfrm>
          <a:prstGeom prst="rect">
            <a:avLst/>
          </a:prstGeom>
          <a:noFill/>
        </p:spPr>
        <p:txBody>
          <a:bodyPr wrap="square" rtlCol="0">
            <a:spAutoFit/>
          </a:bodyPr>
          <a:lstStyle/>
          <a:p>
            <a:pPr lvl="2"/>
            <a:endParaRPr lang="en-US" sz="2000" dirty="0">
              <a:ea typeface="Verdana" pitchFamily="34" charset="0"/>
              <a:cs typeface="Verdana" pitchFamily="34" charset="0"/>
            </a:endParaRPr>
          </a:p>
          <a:p>
            <a:pPr lvl="1">
              <a:buFont typeface="Arial" pitchFamily="34" charset="0"/>
              <a:buChar char="•"/>
            </a:pPr>
            <a:endParaRPr lang="en-US" sz="2000" dirty="0">
              <a:ea typeface="Verdana" pitchFamily="34" charset="0"/>
              <a:cs typeface="Verdana" pitchFamily="34" charset="0"/>
            </a:endParaRPr>
          </a:p>
          <a:p>
            <a:pPr marL="342900" lvl="0" indent="-342900" algn="just">
              <a:buFont typeface="Wingdings" pitchFamily="2" charset="2"/>
              <a:buChar char="ü"/>
            </a:pPr>
            <a:r>
              <a:rPr lang="en-US" sz="2200" dirty="0"/>
              <a:t>To create a Test Plan to test a </a:t>
            </a:r>
            <a:r>
              <a:rPr lang="en-US" sz="2200" dirty="0" smtClean="0"/>
              <a:t>Web Service</a:t>
            </a:r>
            <a:r>
              <a:rPr lang="en-US" sz="2200" dirty="0"/>
              <a:t>. You have to create five users </a:t>
            </a:r>
            <a:r>
              <a:rPr lang="en-US" sz="2200" dirty="0" smtClean="0"/>
              <a:t>   that </a:t>
            </a:r>
            <a:r>
              <a:rPr lang="en-US" sz="2200" dirty="0"/>
              <a:t>send requests    to One page and  run their tests </a:t>
            </a:r>
            <a:r>
              <a:rPr lang="en-US" sz="2200" dirty="0" smtClean="0"/>
              <a:t>twice</a:t>
            </a:r>
          </a:p>
          <a:p>
            <a:pPr marL="342900" lvl="0" indent="-342900" algn="just">
              <a:buFont typeface="Wingdings" pitchFamily="2" charset="2"/>
              <a:buChar char="ü"/>
            </a:pPr>
            <a:r>
              <a:rPr lang="en-US" sz="2200" dirty="0" smtClean="0"/>
              <a:t>So</a:t>
            </a:r>
            <a:r>
              <a:rPr lang="en-US" sz="2200" dirty="0"/>
              <a:t>, the total number of requests is (5 users) x (1 requests) x (repeat 2 times) = 10 HTTP </a:t>
            </a:r>
            <a:r>
              <a:rPr lang="en-US" sz="2200" dirty="0" smtClean="0"/>
              <a:t>requests.</a:t>
            </a:r>
          </a:p>
          <a:p>
            <a:pPr marL="342900" lvl="0" indent="-342900" algn="just">
              <a:buFont typeface="Wingdings" pitchFamily="2" charset="2"/>
              <a:buChar char="ü"/>
            </a:pPr>
            <a:r>
              <a:rPr lang="en-US" sz="2200" dirty="0" smtClean="0"/>
              <a:t>To </a:t>
            </a:r>
            <a:r>
              <a:rPr lang="en-US" sz="2200" dirty="0"/>
              <a:t>construct the Test Plan, you will use the following elements: Thread Group, HTTP Request, and Aggregate </a:t>
            </a:r>
            <a:r>
              <a:rPr lang="en-US" sz="2200" dirty="0" smtClean="0"/>
              <a:t>Graph.</a:t>
            </a:r>
          </a:p>
          <a:p>
            <a:pPr marL="342900" lvl="0" indent="-342900" algn="just">
              <a:buFont typeface="Wingdings" pitchFamily="2" charset="2"/>
              <a:buChar char="ü"/>
            </a:pPr>
            <a:r>
              <a:rPr lang="en-US" sz="2200" dirty="0" smtClean="0"/>
              <a:t>If </a:t>
            </a:r>
            <a:r>
              <a:rPr lang="en-US" sz="2200" dirty="0"/>
              <a:t>the sampler appears to be getting an error from the </a:t>
            </a:r>
            <a:r>
              <a:rPr lang="en-US" sz="2200" dirty="0" smtClean="0"/>
              <a:t>web service</a:t>
            </a:r>
            <a:r>
              <a:rPr lang="en-US" sz="2200" dirty="0"/>
              <a:t>, double check the SOAP message and make sure the format is correct. In particular, make sure the </a:t>
            </a:r>
            <a:r>
              <a:rPr lang="en-US" sz="2200" dirty="0" err="1"/>
              <a:t>xmlns</a:t>
            </a:r>
            <a:r>
              <a:rPr lang="en-US" sz="2200" dirty="0"/>
              <a:t> attributes are exactly the same as the WSDL. If the xml namespace is different, the </a:t>
            </a:r>
            <a:r>
              <a:rPr lang="en-US" sz="2200" dirty="0" smtClean="0"/>
              <a:t>web service </a:t>
            </a:r>
            <a:r>
              <a:rPr lang="en-US" sz="2200" dirty="0"/>
              <a:t>will likely return an error.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3100429683"/>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38200" y="1905000"/>
            <a:ext cx="7239000" cy="3108543"/>
          </a:xfrm>
          <a:prstGeom prst="rect">
            <a:avLst/>
          </a:prstGeom>
        </p:spPr>
        <p:txBody>
          <a:bodyPr wrap="square">
            <a:spAutoFit/>
          </a:bodyPr>
          <a:lstStyle/>
          <a:p>
            <a:pPr marL="342900" indent="-342900">
              <a:buFont typeface="Wingdings" pitchFamily="2" charset="2"/>
              <a:buChar char="ü"/>
            </a:pPr>
            <a:r>
              <a:rPr lang="en-US" sz="2200" dirty="0"/>
              <a:t>For large-scale tests there is a chance that some part of remote servers will be unavailable or down. </a:t>
            </a:r>
            <a:endParaRPr lang="en-US" sz="2200" dirty="0" smtClean="0"/>
          </a:p>
          <a:p>
            <a:r>
              <a:rPr lang="en-US" sz="2200" dirty="0" smtClean="0"/>
              <a:t>	</a:t>
            </a:r>
          </a:p>
          <a:p>
            <a:pPr algn="just"/>
            <a:r>
              <a:rPr lang="en-US" sz="2200" dirty="0"/>
              <a:t>	</a:t>
            </a:r>
            <a:r>
              <a:rPr lang="en-US" sz="2200" dirty="0" smtClean="0"/>
              <a:t>For </a:t>
            </a:r>
            <a:r>
              <a:rPr lang="en-US" sz="2200" dirty="0"/>
              <a:t>example, when you use automation script to allocate many cloud machines and use them as generators, some of requested machines might fail booting because of cloud's issues. Since JMeter 2.13 there are new properties to control this behavior.</a:t>
            </a:r>
          </a:p>
          <a:p>
            <a:endParaRPr lang="en-US" sz="2000" dirty="0">
              <a:solidFill>
                <a:schemeClr val="accent5">
                  <a:lumMod val="75000"/>
                </a:schemeClr>
              </a:solidFill>
            </a:endParaRPr>
          </a:p>
        </p:txBody>
      </p:sp>
    </p:spTree>
    <p:extLst>
      <p:ext uri="{BB962C8B-B14F-4D97-AF65-F5344CB8AC3E}">
        <p14:creationId xmlns:p14="http://schemas.microsoft.com/office/powerpoint/2010/main" val="4165902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258459779"/>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38200" y="1905000"/>
            <a:ext cx="7239000" cy="4124206"/>
          </a:xfrm>
          <a:prstGeom prst="rect">
            <a:avLst/>
          </a:prstGeom>
        </p:spPr>
        <p:txBody>
          <a:bodyPr wrap="square">
            <a:spAutoFit/>
          </a:bodyPr>
          <a:lstStyle/>
          <a:p>
            <a:pPr algn="just"/>
            <a:endParaRPr lang="en-US" sz="2000" dirty="0"/>
          </a:p>
          <a:p>
            <a:pPr marL="342900" indent="-342900" algn="just">
              <a:buFont typeface="Wingdings" pitchFamily="2" charset="2"/>
              <a:buChar char="ü"/>
            </a:pPr>
            <a:r>
              <a:rPr lang="en-US" sz="2200" dirty="0"/>
              <a:t>First what you might want is to retry initialization attempts in hope that failed nodes just slightly delayed their </a:t>
            </a:r>
            <a:r>
              <a:rPr lang="en-US" sz="2200" dirty="0" smtClean="0"/>
              <a:t>boot.</a:t>
            </a:r>
          </a:p>
          <a:p>
            <a:pPr marL="342900" indent="-342900" algn="just">
              <a:buFont typeface="Wingdings" pitchFamily="2" charset="2"/>
              <a:buChar char="ü"/>
            </a:pPr>
            <a:r>
              <a:rPr lang="en-US" sz="2200" dirty="0" smtClean="0"/>
              <a:t>To </a:t>
            </a:r>
            <a:r>
              <a:rPr lang="en-US" sz="2200" dirty="0"/>
              <a:t>enable retries, you should set </a:t>
            </a:r>
            <a:r>
              <a:rPr lang="en-US" sz="2200" dirty="0" err="1"/>
              <a:t>client.tries</a:t>
            </a:r>
            <a:r>
              <a:rPr lang="en-US" sz="2200" dirty="0"/>
              <a:t> property to total number of connection attempts. </a:t>
            </a:r>
            <a:endParaRPr lang="en-US" sz="2200" dirty="0" smtClean="0"/>
          </a:p>
          <a:p>
            <a:pPr marL="342900" indent="-342900" algn="just">
              <a:buFont typeface="Wingdings" pitchFamily="2" charset="2"/>
              <a:buChar char="ü"/>
            </a:pPr>
            <a:r>
              <a:rPr lang="en-US" sz="2200" dirty="0" smtClean="0"/>
              <a:t>By </a:t>
            </a:r>
            <a:r>
              <a:rPr lang="en-US" sz="2200" dirty="0"/>
              <a:t>default it does only one attempt. To control retry delay, set the </a:t>
            </a:r>
            <a:r>
              <a:rPr lang="en-US" sz="2200" dirty="0" err="1"/>
              <a:t>client.retries_delay</a:t>
            </a:r>
            <a:r>
              <a:rPr lang="en-US" sz="2200" dirty="0"/>
              <a:t> property to number of milliseconds to sleep between </a:t>
            </a:r>
            <a:r>
              <a:rPr lang="en-US" sz="2200" dirty="0" smtClean="0"/>
              <a:t>attempts.</a:t>
            </a:r>
          </a:p>
          <a:p>
            <a:pPr marL="342900" indent="-342900" algn="just">
              <a:buFont typeface="Wingdings" pitchFamily="2" charset="2"/>
              <a:buChar char="ü"/>
            </a:pPr>
            <a:r>
              <a:rPr lang="en-US" sz="2200" dirty="0" smtClean="0"/>
              <a:t>Finally</a:t>
            </a:r>
            <a:r>
              <a:rPr lang="en-US" sz="2200" dirty="0"/>
              <a:t>, you might still want to run the test with those generators that succeeded initialization and skipping failed nodes. To enable that, set the </a:t>
            </a:r>
            <a:r>
              <a:rPr lang="en-US" sz="2200" dirty="0" err="1"/>
              <a:t>client.continue_on_fail</a:t>
            </a:r>
            <a:r>
              <a:rPr lang="en-US" sz="2200" dirty="0"/>
              <a:t>=true property.</a:t>
            </a:r>
          </a:p>
        </p:txBody>
      </p:sp>
    </p:spTree>
    <p:extLst>
      <p:ext uri="{BB962C8B-B14F-4D97-AF65-F5344CB8AC3E}">
        <p14:creationId xmlns:p14="http://schemas.microsoft.com/office/powerpoint/2010/main" val="4092845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rPr>
              <a:t>Thank You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752600"/>
            <a:ext cx="6553200" cy="4623192"/>
          </a:xfrm>
        </p:spPr>
      </p:pic>
    </p:spTree>
    <p:extLst>
      <p:ext uri="{BB962C8B-B14F-4D97-AF65-F5344CB8AC3E}">
        <p14:creationId xmlns:p14="http://schemas.microsoft.com/office/powerpoint/2010/main" val="2972489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1981200"/>
            <a:ext cx="6934200" cy="3733800"/>
          </a:xfrm>
        </p:spPr>
        <p:txBody>
          <a:bodyPr>
            <a:normAutofit/>
          </a:bodyPr>
          <a:lstStyle/>
          <a:p>
            <a:pPr lvl="0" algn="just"/>
            <a:r>
              <a:rPr lang="en-US" sz="2300" b="1" dirty="0" smtClean="0">
                <a:solidFill>
                  <a:schemeClr val="tx1"/>
                </a:solidFill>
                <a:latin typeface="Times New Roman" pitchFamily="18"/>
              </a:rPr>
              <a:t>Step1:</a:t>
            </a:r>
            <a:r>
              <a:rPr lang="en-US" sz="2300" dirty="0" smtClean="0">
                <a:solidFill>
                  <a:schemeClr val="tx1"/>
                </a:solidFill>
                <a:latin typeface="Times New Roman" pitchFamily="18"/>
              </a:rPr>
              <a:t>Start </a:t>
            </a:r>
            <a:r>
              <a:rPr lang="en-US" sz="2300" dirty="0">
                <a:solidFill>
                  <a:schemeClr val="tx1"/>
                </a:solidFill>
                <a:latin typeface="Times New Roman" pitchFamily="18"/>
              </a:rPr>
              <a:t>by using menu File &gt; "Templates..." and select template "Building a SOAP </a:t>
            </a:r>
            <a:r>
              <a:rPr lang="en-US" sz="2300" dirty="0" err="1">
                <a:solidFill>
                  <a:schemeClr val="tx1"/>
                </a:solidFill>
                <a:latin typeface="Times New Roman" pitchFamily="18"/>
              </a:rPr>
              <a:t>Webservice</a:t>
            </a:r>
            <a:r>
              <a:rPr lang="en-US" sz="2300" dirty="0">
                <a:solidFill>
                  <a:schemeClr val="tx1"/>
                </a:solidFill>
                <a:latin typeface="Times New Roman" pitchFamily="18"/>
              </a:rPr>
              <a:t> Test Plan". Then, click "Create" </a:t>
            </a:r>
            <a:r>
              <a:rPr lang="en-US" sz="2300" dirty="0" smtClean="0">
                <a:solidFill>
                  <a:schemeClr val="tx1"/>
                </a:solidFill>
                <a:latin typeface="Times New Roman" pitchFamily="18"/>
              </a:rPr>
              <a:t>button as shown below</a:t>
            </a:r>
            <a:endParaRPr lang="en-US" sz="2300" dirty="0">
              <a:solidFill>
                <a:schemeClr val="tx1"/>
              </a:solidFill>
              <a:latin typeface="Times New Roman" pitchFamily="18"/>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r>
              <a:rPr lang="en-US" sz="3200" b="1" dirty="0"/>
              <a:t>Building a Web Service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val="4262822519"/>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lum/>
            <a:alphaModFix/>
          </a:blip>
          <a:srcRect/>
          <a:stretch>
            <a:fillRect/>
          </a:stretch>
        </p:blipFill>
        <p:spPr>
          <a:xfrm>
            <a:off x="1066800" y="3154680"/>
            <a:ext cx="7620000" cy="35509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1981200"/>
            <a:ext cx="7429500" cy="4724400"/>
          </a:xfrm>
        </p:spPr>
        <p:txBody>
          <a:bodyPr>
            <a:normAutofit/>
          </a:bodyPr>
          <a:lstStyle/>
          <a:p>
            <a:pPr lvl="0" algn="just"/>
            <a:r>
              <a:rPr lang="en-US" sz="2300" b="1" dirty="0" smtClean="0">
                <a:solidFill>
                  <a:schemeClr val="tx1"/>
                </a:solidFill>
              </a:rPr>
              <a:t>Step 2:</a:t>
            </a:r>
            <a:r>
              <a:rPr lang="en-US" sz="2300" dirty="0" smtClean="0">
                <a:solidFill>
                  <a:schemeClr val="tx1"/>
                </a:solidFill>
              </a:rPr>
              <a:t>The </a:t>
            </a:r>
            <a:r>
              <a:rPr lang="en-US" sz="2300" dirty="0">
                <a:solidFill>
                  <a:schemeClr val="tx1"/>
                </a:solidFill>
              </a:rPr>
              <a:t>Thread Group tells JMeter the number of users you want to simulate, how often the users should send requests, and the how many requests they should </a:t>
            </a:r>
            <a:r>
              <a:rPr lang="en-US" sz="2300" dirty="0" smtClean="0">
                <a:solidFill>
                  <a:schemeClr val="tx1"/>
                </a:solidFill>
              </a:rPr>
              <a:t>send as shown below.</a:t>
            </a:r>
          </a:p>
          <a:p>
            <a:pPr lvl="0" algn="just"/>
            <a:endParaRPr lang="en-US" sz="2300" dirty="0">
              <a:solidFill>
                <a:schemeClr val="tx1"/>
              </a:solidFill>
              <a:latin typeface="Times New Roman" pitchFamily="18"/>
            </a:endParaRPr>
          </a:p>
          <a:p>
            <a:pPr marL="457200" indent="-457200" algn="just">
              <a:buFont typeface="Wingdings" pitchFamily="2" charset="2"/>
              <a:buChar char="ü"/>
            </a:pPr>
            <a:endParaRPr lang="en-US" sz="2800" dirty="0">
              <a:solidFill>
                <a:schemeClr val="tx1"/>
              </a:solidFill>
            </a:endParaRPr>
          </a:p>
          <a:p>
            <a:pPr algn="l"/>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Web Service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val="60826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lum/>
            <a:alphaModFix/>
          </a:blip>
          <a:srcRect/>
          <a:stretch>
            <a:fillRect/>
          </a:stretch>
        </p:blipFill>
        <p:spPr>
          <a:xfrm>
            <a:off x="1097280" y="3465718"/>
            <a:ext cx="7589519" cy="2935081"/>
          </a:xfrm>
          <a:prstGeom prst="rect">
            <a:avLst/>
          </a:prstGeom>
          <a:noFill/>
          <a:ln>
            <a:noFill/>
          </a:ln>
        </p:spPr>
      </p:pic>
    </p:spTree>
    <p:extLst>
      <p:ext uri="{BB962C8B-B14F-4D97-AF65-F5344CB8AC3E}">
        <p14:creationId xmlns:p14="http://schemas.microsoft.com/office/powerpoint/2010/main" val="524588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7429500" cy="4267200"/>
          </a:xfrm>
        </p:spPr>
        <p:txBody>
          <a:bodyPr>
            <a:normAutofit fontScale="92500" lnSpcReduction="10000"/>
          </a:bodyPr>
          <a:lstStyle/>
          <a:p>
            <a:pPr marL="342900" lvl="0" indent="-342900" algn="just">
              <a:buFont typeface="Wingdings" pitchFamily="2" charset="2"/>
              <a:buChar char="ü"/>
            </a:pPr>
            <a:r>
              <a:rPr lang="en-US" sz="2400" dirty="0">
                <a:solidFill>
                  <a:schemeClr val="tx1"/>
                </a:solidFill>
              </a:rPr>
              <a:t>The final element you need to add to your Test Plan is a Listener.</a:t>
            </a:r>
          </a:p>
          <a:p>
            <a:pPr marL="342900" lvl="0" indent="-342900" algn="just">
              <a:buFont typeface="Wingdings" pitchFamily="2" charset="2"/>
              <a:buChar char="ü"/>
            </a:pPr>
            <a:r>
              <a:rPr lang="en-US" sz="2400" dirty="0">
                <a:solidFill>
                  <a:schemeClr val="tx1"/>
                </a:solidFill>
              </a:rPr>
              <a:t>This element is responsible for storing all of the results of your HTTP requests in a file and presenting a visual model of the data.</a:t>
            </a:r>
          </a:p>
          <a:p>
            <a:pPr marL="342900" lvl="0" indent="-342900" algn="just">
              <a:buFont typeface="Wingdings" pitchFamily="2" charset="2"/>
              <a:buChar char="ü"/>
            </a:pPr>
            <a:r>
              <a:rPr lang="en-US" sz="2400" dirty="0">
                <a:solidFill>
                  <a:schemeClr val="tx1"/>
                </a:solidFill>
              </a:rPr>
              <a:t>Select the JMeter Users element and add a Aggregate Graph listener (Add --&gt; Listener --&gt; Aggregate Graph).</a:t>
            </a:r>
          </a:p>
          <a:p>
            <a:pPr marL="342900" lvl="0" indent="-342900" algn="just">
              <a:buFont typeface="Wingdings" pitchFamily="2" charset="2"/>
              <a:buChar char="ü"/>
            </a:pPr>
            <a:r>
              <a:rPr lang="en-US" sz="2400" dirty="0">
                <a:solidFill>
                  <a:schemeClr val="tx1"/>
                </a:solidFill>
              </a:rPr>
              <a:t>Next, you need to specify a directory and filename of the output file.</a:t>
            </a:r>
          </a:p>
          <a:p>
            <a:pPr marL="342900" lvl="0" indent="-342900" algn="just">
              <a:buFont typeface="Wingdings" pitchFamily="2" charset="2"/>
              <a:buChar char="ü"/>
            </a:pPr>
            <a:r>
              <a:rPr lang="en-US" sz="2400" dirty="0">
                <a:solidFill>
                  <a:schemeClr val="tx1"/>
                </a:solidFill>
              </a:rPr>
              <a:t>You can either type it into the filename field, or select the Browse button and browse to a directory and then enter a filename.</a:t>
            </a: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Web Service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val="1995995671"/>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2870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6934200" cy="4191000"/>
          </a:xfrm>
        </p:spPr>
        <p:txBody>
          <a:bodyPr>
            <a:noAutofit/>
          </a:bodyPr>
          <a:lstStyle/>
          <a:p>
            <a:pPr marL="342900" lvl="0" indent="-342900" algn="just">
              <a:buFont typeface="Wingdings" pitchFamily="2" charset="2"/>
              <a:buChar char="ü"/>
            </a:pPr>
            <a:r>
              <a:rPr lang="en-US" sz="2400" dirty="0">
                <a:solidFill>
                  <a:schemeClr val="tx1"/>
                </a:solidFill>
              </a:rPr>
              <a:t>If the test uses any data files, note that these are not sent across by the client so make sure that these are available in the appropriate directory on each server</a:t>
            </a:r>
            <a:r>
              <a:rPr lang="en-US" sz="2400" dirty="0" smtClean="0">
                <a:solidFill>
                  <a:schemeClr val="tx1"/>
                </a:solidFill>
              </a:rPr>
              <a:t>.</a:t>
            </a:r>
          </a:p>
          <a:p>
            <a:pPr marL="342900" lvl="0" indent="-342900" algn="just">
              <a:buFont typeface="Wingdings" pitchFamily="2" charset="2"/>
              <a:buChar char="ü"/>
            </a:pPr>
            <a:r>
              <a:rPr lang="en-US" sz="2400" dirty="0">
                <a:solidFill>
                  <a:schemeClr val="tx1"/>
                </a:solidFill>
              </a:rPr>
              <a:t>If necessary you can define different values for properties by editing the </a:t>
            </a:r>
            <a:r>
              <a:rPr lang="en-US" sz="2400" dirty="0" err="1">
                <a:solidFill>
                  <a:schemeClr val="tx1"/>
                </a:solidFill>
              </a:rPr>
              <a:t>user.properties</a:t>
            </a:r>
            <a:r>
              <a:rPr lang="en-US" sz="2400" dirty="0">
                <a:solidFill>
                  <a:schemeClr val="tx1"/>
                </a:solidFill>
              </a:rPr>
              <a:t> or </a:t>
            </a:r>
            <a:r>
              <a:rPr lang="en-US" sz="2400" dirty="0" err="1">
                <a:solidFill>
                  <a:schemeClr val="tx1"/>
                </a:solidFill>
              </a:rPr>
              <a:t>system.properties</a:t>
            </a:r>
            <a:r>
              <a:rPr lang="en-US" sz="2400" dirty="0">
                <a:solidFill>
                  <a:schemeClr val="tx1"/>
                </a:solidFill>
              </a:rPr>
              <a:t> files on each server</a:t>
            </a:r>
            <a:r>
              <a:rPr lang="en-US" sz="2400" dirty="0" smtClean="0">
                <a:solidFill>
                  <a:schemeClr val="tx1"/>
                </a:solidFill>
              </a:rPr>
              <a:t>.</a:t>
            </a:r>
          </a:p>
          <a:p>
            <a:pPr lvl="0" algn="just"/>
            <a:endParaRPr lang="en-US" sz="24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Web Service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val="342541939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lum/>
            <a:alphaModFix/>
          </a:blip>
          <a:srcRect/>
          <a:stretch>
            <a:fillRect/>
          </a:stretch>
        </p:blipFill>
        <p:spPr>
          <a:xfrm>
            <a:off x="822960" y="1980000"/>
            <a:ext cx="7863840" cy="4695120"/>
          </a:xfrm>
          <a:prstGeom prst="rect">
            <a:avLst/>
          </a:prstGeom>
          <a:noFill/>
          <a:ln>
            <a:noFill/>
          </a:ln>
        </p:spPr>
      </p:pic>
    </p:spTree>
    <p:extLst>
      <p:ext uri="{BB962C8B-B14F-4D97-AF65-F5344CB8AC3E}">
        <p14:creationId xmlns:p14="http://schemas.microsoft.com/office/powerpoint/2010/main" val="2026560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6934200" cy="4191000"/>
          </a:xfrm>
        </p:spPr>
        <p:txBody>
          <a:bodyPr>
            <a:noAutofit/>
          </a:bodyPr>
          <a:lstStyle/>
          <a:p>
            <a:pPr marL="342900" lvl="0" indent="-342900" algn="just">
              <a:buFont typeface="Wingdings" pitchFamily="2" charset="2"/>
              <a:buChar char="ü"/>
            </a:pPr>
            <a:r>
              <a:rPr lang="en-US" sz="2400" dirty="0">
                <a:solidFill>
                  <a:schemeClr val="tx1"/>
                </a:solidFill>
                <a:latin typeface="Times New Roman" pitchFamily="18"/>
              </a:rPr>
              <a:t>Testing a REST </a:t>
            </a:r>
            <a:r>
              <a:rPr lang="en-US" sz="2400" dirty="0" err="1">
                <a:solidFill>
                  <a:schemeClr val="tx1"/>
                </a:solidFill>
                <a:latin typeface="Times New Roman" pitchFamily="18"/>
              </a:rPr>
              <a:t>Webservice</a:t>
            </a:r>
            <a:r>
              <a:rPr lang="en-US" sz="2400" dirty="0">
                <a:solidFill>
                  <a:schemeClr val="tx1"/>
                </a:solidFill>
                <a:latin typeface="Times New Roman" pitchFamily="18"/>
              </a:rPr>
              <a:t> is very similar as you only need to modify in HTTP Request</a:t>
            </a:r>
          </a:p>
          <a:p>
            <a:pPr marL="342900" lvl="0" indent="-342900" algn="just">
              <a:buFont typeface="Wingdings" pitchFamily="2" charset="2"/>
              <a:buChar char="ü"/>
            </a:pPr>
            <a:r>
              <a:rPr lang="en-US" sz="2400" dirty="0">
                <a:solidFill>
                  <a:schemeClr val="tx1"/>
                </a:solidFill>
                <a:latin typeface="Times New Roman" pitchFamily="18"/>
              </a:rPr>
              <a:t>Method: to select the one you want to test</a:t>
            </a:r>
          </a:p>
          <a:p>
            <a:pPr marL="342900" lvl="0" indent="-342900" algn="just">
              <a:buFont typeface="Wingdings" pitchFamily="2" charset="2"/>
              <a:buChar char="ü"/>
            </a:pPr>
            <a:r>
              <a:rPr lang="en-US" sz="2400" dirty="0">
                <a:solidFill>
                  <a:schemeClr val="tx1"/>
                </a:solidFill>
                <a:latin typeface="Times New Roman" pitchFamily="18"/>
              </a:rPr>
              <a:t>Body Data: which can be JSON, XML or any custom text</a:t>
            </a:r>
          </a:p>
          <a:p>
            <a:pPr marL="342900" lvl="0" indent="-342900" algn="just">
              <a:buFont typeface="Wingdings" pitchFamily="2" charset="2"/>
              <a:buChar char="ü"/>
            </a:pPr>
            <a:r>
              <a:rPr lang="en-US" sz="2400" dirty="0">
                <a:solidFill>
                  <a:schemeClr val="tx1"/>
                </a:solidFill>
                <a:latin typeface="Times New Roman" pitchFamily="18"/>
              </a:rPr>
              <a:t>You may also need to modify "HTTP Header Manager" to select the correct "Content-Type"</a:t>
            </a:r>
          </a:p>
          <a:p>
            <a:pPr lvl="0" algn="just"/>
            <a:endParaRPr lang="en-US" sz="24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Web Service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val="54418539"/>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88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133600"/>
            <a:ext cx="6934200" cy="4343400"/>
          </a:xfrm>
        </p:spPr>
        <p:txBody>
          <a:bodyPr>
            <a:noAutofit/>
          </a:bodyPr>
          <a:lstStyle/>
          <a:p>
            <a:pPr marL="342900" lvl="0" indent="-342900" algn="just">
              <a:buFont typeface="Wingdings" pitchFamily="2" charset="2"/>
              <a:buChar char="ü"/>
            </a:pPr>
            <a:r>
              <a:rPr lang="en-US" sz="2300" dirty="0" smtClean="0">
                <a:solidFill>
                  <a:schemeClr val="tx1"/>
                </a:solidFill>
              </a:rPr>
              <a:t>To create a Test Plan to test a JMS Point-to-Point messaging solution :-</a:t>
            </a:r>
          </a:p>
          <a:p>
            <a:pPr marL="342900" lvl="0" indent="-342900" algn="just">
              <a:buFont typeface="Wingdings" pitchFamily="2" charset="2"/>
              <a:buChar char="ü"/>
            </a:pPr>
            <a:r>
              <a:rPr lang="en-US" sz="2300" dirty="0" smtClean="0">
                <a:solidFill>
                  <a:schemeClr val="tx1"/>
                </a:solidFill>
              </a:rPr>
              <a:t>The setup of the test is 1 thread group with 5 threads sending 4 messages each through a request queue.</a:t>
            </a:r>
          </a:p>
          <a:p>
            <a:pPr marL="342900" lvl="0" indent="-342900" algn="just">
              <a:buFont typeface="Wingdings" pitchFamily="2" charset="2"/>
              <a:buChar char="ü"/>
            </a:pPr>
            <a:r>
              <a:rPr lang="en-US" sz="2300" dirty="0" smtClean="0">
                <a:solidFill>
                  <a:schemeClr val="tx1"/>
                </a:solidFill>
              </a:rPr>
              <a:t>A fixed reply queue will be used for monitoring the reply messages.</a:t>
            </a:r>
          </a:p>
          <a:p>
            <a:pPr marL="342900" lvl="0" indent="-342900" algn="just">
              <a:buFont typeface="Wingdings" pitchFamily="2" charset="2"/>
              <a:buChar char="ü"/>
            </a:pPr>
            <a:r>
              <a:rPr lang="en-US" sz="2300" dirty="0" smtClean="0">
                <a:solidFill>
                  <a:schemeClr val="tx1"/>
                </a:solidFill>
              </a:rPr>
              <a:t>To construct the Test Plan, you will use the following elements:</a:t>
            </a:r>
          </a:p>
          <a:p>
            <a:pPr lvl="0" algn="just">
              <a:buSzPct val="100000"/>
            </a:pPr>
            <a:r>
              <a:rPr lang="en-US" sz="2300" dirty="0">
                <a:solidFill>
                  <a:schemeClr val="tx1"/>
                </a:solidFill>
              </a:rPr>
              <a:t>	</a:t>
            </a:r>
            <a:r>
              <a:rPr lang="en-US" sz="2300" dirty="0" smtClean="0">
                <a:solidFill>
                  <a:schemeClr val="tx1"/>
                </a:solidFill>
              </a:rPr>
              <a:t>	1.Thread Group</a:t>
            </a:r>
          </a:p>
          <a:p>
            <a:pPr lvl="0" algn="just">
              <a:buSzPct val="100000"/>
            </a:pPr>
            <a:r>
              <a:rPr lang="en-US" sz="2300" dirty="0" smtClean="0">
                <a:solidFill>
                  <a:schemeClr val="tx1"/>
                </a:solidFill>
              </a:rPr>
              <a:t>		2.JMS Point-to-Point</a:t>
            </a:r>
          </a:p>
          <a:p>
            <a:pPr lvl="0" algn="just">
              <a:buSzPct val="100000"/>
            </a:pPr>
            <a:r>
              <a:rPr lang="en-US" sz="2300" dirty="0" smtClean="0">
                <a:solidFill>
                  <a:schemeClr val="tx1"/>
                </a:solidFill>
              </a:rPr>
              <a:t>		3.Graph Results.</a:t>
            </a:r>
          </a:p>
          <a:p>
            <a:pPr marL="342900" indent="-342900" algn="just">
              <a:buFont typeface="Wingdings" pitchFamily="2" charset="2"/>
              <a:buChar char="ü"/>
            </a:pPr>
            <a:endParaRPr lang="en-US" sz="2300" b="1" dirty="0" smtClean="0">
              <a:solidFill>
                <a:schemeClr val="tx1"/>
              </a:solidFill>
            </a:endParaRPr>
          </a:p>
          <a:p>
            <a:pPr marL="457200" indent="-457200" algn="just">
              <a:buFont typeface="Wingdings" pitchFamily="2" charset="2"/>
              <a:buChar char="ü"/>
            </a:pPr>
            <a:endParaRPr lang="en-US" sz="23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Web Service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val="4060121948"/>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7465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Web Service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val="262657853"/>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104900" y="2118241"/>
            <a:ext cx="6781800" cy="1154162"/>
          </a:xfrm>
          <a:prstGeom prst="rect">
            <a:avLst/>
          </a:prstGeom>
        </p:spPr>
        <p:txBody>
          <a:bodyPr wrap="square">
            <a:spAutoFit/>
          </a:bodyPr>
          <a:lstStyle/>
          <a:p>
            <a:pPr marL="342900" lvl="0" indent="-342900">
              <a:buFont typeface="Wingdings" pitchFamily="2" charset="2"/>
              <a:buChar char="ü"/>
            </a:pPr>
            <a:r>
              <a:rPr lang="en-US" sz="2300" dirty="0"/>
              <a:t>Add the </a:t>
            </a:r>
            <a:r>
              <a:rPr lang="en-US" sz="2300" dirty="0" err="1"/>
              <a:t>ThreadGroup</a:t>
            </a:r>
            <a:r>
              <a:rPr lang="en-US" sz="2300" dirty="0"/>
              <a:t> element by first selecting the Test Plan</a:t>
            </a:r>
          </a:p>
          <a:p>
            <a:pPr marL="342900" lvl="0" indent="-342900">
              <a:buFont typeface="Wingdings" pitchFamily="2" charset="2"/>
              <a:buChar char="ü"/>
            </a:pPr>
            <a:r>
              <a:rPr lang="en-US" sz="2300" dirty="0"/>
              <a:t>Then select Add --&gt; Thread Group.</a:t>
            </a:r>
          </a:p>
        </p:txBody>
      </p:sp>
      <p:pic>
        <p:nvPicPr>
          <p:cNvPr id="5" name="Picture 4"/>
          <p:cNvPicPr>
            <a:picLocks noChangeAspect="1"/>
          </p:cNvPicPr>
          <p:nvPr/>
        </p:nvPicPr>
        <p:blipFill>
          <a:blip r:embed="rId7">
            <a:lum/>
            <a:alphaModFix/>
          </a:blip>
          <a:srcRect/>
          <a:stretch>
            <a:fillRect/>
          </a:stretch>
        </p:blipFill>
        <p:spPr>
          <a:xfrm>
            <a:off x="1104900" y="3291838"/>
            <a:ext cx="7048500" cy="3108961"/>
          </a:xfrm>
          <a:prstGeom prst="rect">
            <a:avLst/>
          </a:prstGeom>
          <a:noFill/>
          <a:ln>
            <a:noFill/>
          </a:ln>
        </p:spPr>
      </p:pic>
    </p:spTree>
    <p:extLst>
      <p:ext uri="{BB962C8B-B14F-4D97-AF65-F5344CB8AC3E}">
        <p14:creationId xmlns:p14="http://schemas.microsoft.com/office/powerpoint/2010/main" val="3393160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3772</TotalTime>
  <Words>1509</Words>
  <Application>Microsoft Office PowerPoint</Application>
  <PresentationFormat>On-screen Show (4:3)</PresentationFormat>
  <Paragraphs>133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 Kumari</dc:creator>
  <cp:lastModifiedBy>Hadi</cp:lastModifiedBy>
  <cp:revision>500</cp:revision>
  <dcterms:created xsi:type="dcterms:W3CDTF">2015-08-17T05:29:31Z</dcterms:created>
  <dcterms:modified xsi:type="dcterms:W3CDTF">2015-09-07T09:39:08Z</dcterms:modified>
</cp:coreProperties>
</file>