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8" r:id="rId4"/>
    <p:sldId id="259" r:id="rId5"/>
    <p:sldId id="262" r:id="rId6"/>
    <p:sldId id="263" r:id="rId7"/>
    <p:sldId id="277" r:id="rId8"/>
    <p:sldId id="264" r:id="rId9"/>
    <p:sldId id="266" r:id="rId10"/>
    <p:sldId id="267" r:id="rId11"/>
    <p:sldId id="27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0" autoAdjust="0"/>
    <p:restoredTop sz="94660"/>
  </p:normalViewPr>
  <p:slideViewPr>
    <p:cSldViewPr>
      <p:cViewPr>
        <p:scale>
          <a:sx n="100" d="100"/>
          <a:sy n="100" d="100"/>
        </p:scale>
        <p:origin x="-72" y="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Introduction of JMeter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139519" custLinFactY="-55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0E968DF-7D6A-432B-82AE-0A44CF7A8E62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4F427DE0-EBF4-4836-8F19-5459507B7870}" type="presOf" srcId="{0C90F2DF-9FAF-4BFF-846A-C9296969BC4B}" destId="{6257CF2E-6194-4FA6-8162-8FCECF575928}" srcOrd="0" destOrd="0" presId="urn:microsoft.com/office/officeart/2005/8/layout/vList2"/>
    <dgm:cxn modelId="{1F7096C0-48BA-4BD6-8E18-A90B2B932C1B}" type="presParOf" srcId="{6257CF2E-6194-4FA6-8162-8FCECF575928}" destId="{3EEFB9CA-6A90-40C4-B80D-8EA329A072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Limitations of JMeter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AE1C9D-0A66-4781-8ACD-4FD910CCB720}" type="presOf" srcId="{0C90F2DF-9FAF-4BFF-846A-C9296969BC4B}" destId="{6257CF2E-6194-4FA6-8162-8FCECF57592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1BD640DD-A714-48A9-9A67-F84EA6275B34}" type="presOf" srcId="{DF67A009-D1D4-4B15-BA73-4D3580426CD4}" destId="{D6CB940E-257B-431A-BA6F-C19E93996BB1}" srcOrd="0" destOrd="1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B2EEF7E5-761C-42EF-988D-8D046AD2D464}" type="presOf" srcId="{5BA2118B-1A71-48FC-B1CC-4DF86C6E19AC}" destId="{D6CB940E-257B-431A-BA6F-C19E93996BB1}" srcOrd="0" destOrd="0" presId="urn:microsoft.com/office/officeart/2005/8/layout/vList2"/>
    <dgm:cxn modelId="{4A5FA224-E15D-46B8-A872-3D3A314A32F0}" type="presOf" srcId="{52EB5FD4-61C2-4A8D-9B56-85BB83CE629F}" destId="{3EEFB9CA-6A90-40C4-B80D-8EA329A072B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07C9BD95-A12D-4309-9272-5A46231EC59B}" type="presParOf" srcId="{6257CF2E-6194-4FA6-8162-8FCECF575928}" destId="{3EEFB9CA-6A90-40C4-B80D-8EA329A072B8}" srcOrd="0" destOrd="0" presId="urn:microsoft.com/office/officeart/2005/8/layout/vList2"/>
    <dgm:cxn modelId="{2D24821E-D2DB-4296-896C-83E4FD74A0BE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JMeter is used for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89EBB577-E020-4847-BE7C-AB6741DA80BB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EB7B0E7B-FEF4-4A43-9BD4-763884F3C243}" type="presOf" srcId="{0C90F2DF-9FAF-4BFF-846A-C9296969BC4B}" destId="{6257CF2E-6194-4FA6-8162-8FCECF575928}" srcOrd="0" destOrd="0" presId="urn:microsoft.com/office/officeart/2005/8/layout/vList2"/>
    <dgm:cxn modelId="{ED978741-FF82-4AC4-8E27-726EA9BBF250}" type="presOf" srcId="{DF67A009-D1D4-4B15-BA73-4D3580426CD4}" destId="{D6CB940E-257B-431A-BA6F-C19E93996BB1}" srcOrd="0" destOrd="1" presId="urn:microsoft.com/office/officeart/2005/8/layout/vList2"/>
    <dgm:cxn modelId="{DABD0AF3-FE4E-4FB2-B74B-AFCAE09666E5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80A2B879-6A04-4775-B8A1-39088A87D7D6}" type="presParOf" srcId="{6257CF2E-6194-4FA6-8162-8FCECF575928}" destId="{3EEFB9CA-6A90-40C4-B80D-8EA329A072B8}" srcOrd="0" destOrd="0" presId="urn:microsoft.com/office/officeart/2005/8/layout/vList2"/>
    <dgm:cxn modelId="{879095C2-EEC1-4727-8C23-549F6B8C8EE7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Advantages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8320DD-C42C-4270-B168-CCE37E92FCA1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CA52EE6B-6DE2-44DA-B848-BB306C11B53A}" type="presOf" srcId="{DF67A009-D1D4-4B15-BA73-4D3580426CD4}" destId="{D6CB940E-257B-431A-BA6F-C19E93996BB1}" srcOrd="0" destOrd="1" presId="urn:microsoft.com/office/officeart/2005/8/layout/vList2"/>
    <dgm:cxn modelId="{695C04FD-E6FC-4BDB-A613-FD8BBB186C04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09E84481-B243-4165-8C7B-F9F38E8F8A7A}" type="presOf" srcId="{0C90F2DF-9FAF-4BFF-846A-C9296969BC4B}" destId="{6257CF2E-6194-4FA6-8162-8FCECF575928}" srcOrd="0" destOrd="0" presId="urn:microsoft.com/office/officeart/2005/8/layout/vList2"/>
    <dgm:cxn modelId="{85A0E52E-F530-4640-83B9-9B6791CFA8C9}" type="presParOf" srcId="{6257CF2E-6194-4FA6-8162-8FCECF575928}" destId="{3EEFB9CA-6A90-40C4-B80D-8EA329A072B8}" srcOrd="0" destOrd="0" presId="urn:microsoft.com/office/officeart/2005/8/layout/vList2"/>
    <dgm:cxn modelId="{45B28F22-4CF8-4DED-B0B6-828303D436B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More Advantages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221713" custLinFactNeighborX="-92" custLinFactNeighborY="-1313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D22E1F95-05FE-464A-B5FC-DF823CF867B9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21535BC4-7D28-45AC-B6B9-901FBA68B687}" type="presOf" srcId="{DF67A009-D1D4-4B15-BA73-4D3580426CD4}" destId="{D6CB940E-257B-431A-BA6F-C19E93996BB1}" srcOrd="0" destOrd="1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7DB3195-DF40-43A1-8241-5AF4E933FFD4}" type="presOf" srcId="{0C90F2DF-9FAF-4BFF-846A-C9296969BC4B}" destId="{6257CF2E-6194-4FA6-8162-8FCECF575928}" srcOrd="0" destOrd="0" presId="urn:microsoft.com/office/officeart/2005/8/layout/vList2"/>
    <dgm:cxn modelId="{742674CC-1A91-4ADB-8D63-34FA387259F4}" type="presOf" srcId="{5BA2118B-1A71-48FC-B1CC-4DF86C6E19AC}" destId="{D6CB940E-257B-431A-BA6F-C19E93996BB1}" srcOrd="0" destOrd="0" presId="urn:microsoft.com/office/officeart/2005/8/layout/vList2"/>
    <dgm:cxn modelId="{5A86F605-73C5-42D8-8145-409C205D412B}" type="presParOf" srcId="{6257CF2E-6194-4FA6-8162-8FCECF575928}" destId="{3EEFB9CA-6A90-40C4-B80D-8EA329A072B8}" srcOrd="0" destOrd="0" presId="urn:microsoft.com/office/officeart/2005/8/layout/vList2"/>
    <dgm:cxn modelId="{10142D6A-3ECA-4E32-A8E6-3BE649B064C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Drawbacks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F104B9-F1DB-407C-9FA2-598053CB4CAE}" type="presOf" srcId="{5BA2118B-1A71-48FC-B1CC-4DF86C6E19AC}" destId="{D6CB940E-257B-431A-BA6F-C19E93996BB1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82DB1412-BB29-418C-BE4C-9082E2AF68F3}" type="presOf" srcId="{0C90F2DF-9FAF-4BFF-846A-C9296969BC4B}" destId="{6257CF2E-6194-4FA6-8162-8FCECF575928}" srcOrd="0" destOrd="0" presId="urn:microsoft.com/office/officeart/2005/8/layout/vList2"/>
    <dgm:cxn modelId="{D43CE3FC-5039-4D15-9305-AA9B705135DF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FCDB03B8-1B32-447D-B3F9-BB3ACB5F663D}" type="presOf" srcId="{DF67A009-D1D4-4B15-BA73-4D3580426CD4}" destId="{D6CB940E-257B-431A-BA6F-C19E93996BB1}" srcOrd="0" destOrd="1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596FB4AF-5E43-4982-85BB-3C6E94D65C8D}" type="presParOf" srcId="{6257CF2E-6194-4FA6-8162-8FCECF575928}" destId="{3EEFB9CA-6A90-40C4-B80D-8EA329A072B8}" srcOrd="0" destOrd="0" presId="urn:microsoft.com/office/officeart/2005/8/layout/vList2"/>
    <dgm:cxn modelId="{26F9A2EA-B979-4236-82E3-CA3E57A59207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Drawbacks  (Contd.)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2020" custLinFactNeighborY="-907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A0C9B3-AE79-4BC9-98EC-145A0F3BD349}" type="presOf" srcId="{DF67A009-D1D4-4B15-BA73-4D3580426CD4}" destId="{D6CB940E-257B-431A-BA6F-C19E93996BB1}" srcOrd="0" destOrd="1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D095EAEA-3835-4FC6-8589-EA2A163B735A}" type="presOf" srcId="{5BA2118B-1A71-48FC-B1CC-4DF86C6E19AC}" destId="{D6CB940E-257B-431A-BA6F-C19E93996BB1}" srcOrd="0" destOrd="0" presId="urn:microsoft.com/office/officeart/2005/8/layout/vList2"/>
    <dgm:cxn modelId="{F856BC94-58B6-403F-940C-26106B73E7CA}" type="presOf" srcId="{52EB5FD4-61C2-4A8D-9B56-85BB83CE629F}" destId="{3EEFB9CA-6A90-40C4-B80D-8EA329A072B8}" srcOrd="0" destOrd="0" presId="urn:microsoft.com/office/officeart/2005/8/layout/vList2"/>
    <dgm:cxn modelId="{50C4CE7A-34D5-4141-B31D-9C7BA860AD2F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6906CECA-02CB-4021-ADEF-65280EFAC84E}" type="presParOf" srcId="{6257CF2E-6194-4FA6-8162-8FCECF575928}" destId="{3EEFB9CA-6A90-40C4-B80D-8EA329A072B8}" srcOrd="0" destOrd="0" presId="urn:microsoft.com/office/officeart/2005/8/layout/vList2"/>
    <dgm:cxn modelId="{5342BE3E-707D-4106-88BE-4549275946D3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Key features of JMeter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449054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CA453B-A878-4426-8FE5-5E7E44E75A13}" type="presOf" srcId="{52EB5FD4-61C2-4A8D-9B56-85BB83CE629F}" destId="{3EEFB9CA-6A90-40C4-B80D-8EA329A072B8}" srcOrd="0" destOrd="0" presId="urn:microsoft.com/office/officeart/2005/8/layout/vList2"/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5348CA3C-4935-4D32-97D2-ECD9D6ED279E}" type="presOf" srcId="{DF67A009-D1D4-4B15-BA73-4D3580426CD4}" destId="{D6CB940E-257B-431A-BA6F-C19E93996BB1}" srcOrd="0" destOrd="1" presId="urn:microsoft.com/office/officeart/2005/8/layout/vList2"/>
    <dgm:cxn modelId="{8A6ADA3F-9D63-4EE6-9618-6DCEFEC345FB}" type="presOf" srcId="{0C90F2DF-9FAF-4BFF-846A-C9296969BC4B}" destId="{6257CF2E-6194-4FA6-8162-8FCECF575928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AF855277-5E75-434C-B10B-6B479CA7B51D}" type="presOf" srcId="{5BA2118B-1A71-48FC-B1CC-4DF86C6E19AC}" destId="{D6CB940E-257B-431A-BA6F-C19E93996BB1}" srcOrd="0" destOrd="0" presId="urn:microsoft.com/office/officeart/2005/8/layout/vList2"/>
    <dgm:cxn modelId="{7F8CB31E-E937-4747-A097-D421BF5CE26F}" type="presParOf" srcId="{6257CF2E-6194-4FA6-8162-8FCECF575928}" destId="{3EEFB9CA-6A90-40C4-B80D-8EA329A072B8}" srcOrd="0" destOrd="0" presId="urn:microsoft.com/office/officeart/2005/8/layout/vList2"/>
    <dgm:cxn modelId="{3AC5E8DC-E76B-4CAA-8257-B44511174384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Key features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2E4F012F-C999-465A-B8BB-3CC7964B22C3}" type="presOf" srcId="{52EB5FD4-61C2-4A8D-9B56-85BB83CE629F}" destId="{3EEFB9CA-6A90-40C4-B80D-8EA329A072B8}" srcOrd="0" destOrd="0" presId="urn:microsoft.com/office/officeart/2005/8/layout/vList2"/>
    <dgm:cxn modelId="{E884684F-43C6-46FE-9A5B-BF7A39CA0178}" type="presOf" srcId="{5BA2118B-1A71-48FC-B1CC-4DF86C6E19AC}" destId="{D6CB940E-257B-431A-BA6F-C19E93996BB1}" srcOrd="0" destOrd="0" presId="urn:microsoft.com/office/officeart/2005/8/layout/vList2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E4EE35A-6801-46C5-AAB3-7F007D2651B8}" type="presOf" srcId="{0C90F2DF-9FAF-4BFF-846A-C9296969BC4B}" destId="{6257CF2E-6194-4FA6-8162-8FCECF575928}" srcOrd="0" destOrd="0" presId="urn:microsoft.com/office/officeart/2005/8/layout/vList2"/>
    <dgm:cxn modelId="{BE493034-8870-4A1F-87AE-384A92A10871}" type="presOf" srcId="{DF67A009-D1D4-4B15-BA73-4D3580426CD4}" destId="{D6CB940E-257B-431A-BA6F-C19E93996BB1}" srcOrd="0" destOrd="1" presId="urn:microsoft.com/office/officeart/2005/8/layout/vList2"/>
    <dgm:cxn modelId="{D2B320B6-AB60-4030-B612-948712A38985}" type="presParOf" srcId="{6257CF2E-6194-4FA6-8162-8FCECF575928}" destId="{3EEFB9CA-6A90-40C4-B80D-8EA329A072B8}" srcOrd="0" destOrd="0" presId="urn:microsoft.com/office/officeart/2005/8/layout/vList2"/>
    <dgm:cxn modelId="{2DD32CCF-B931-4E95-B276-BA727EAE405D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90F2DF-9FAF-4BFF-846A-C9296969B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B5FD4-61C2-4A8D-9B56-85BB83CE629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IN" sz="3200" dirty="0" smtClean="0">
              <a:solidFill>
                <a:schemeClr val="bg1"/>
              </a:solidFill>
            </a:rPr>
            <a:t>Tool Comparison</a:t>
          </a:r>
          <a:endParaRPr lang="en-IN" sz="3200" dirty="0">
            <a:solidFill>
              <a:schemeClr val="bg1"/>
            </a:solidFill>
          </a:endParaRPr>
        </a:p>
      </dgm:t>
    </dgm:pt>
    <dgm:pt modelId="{7C642BB1-8F68-438B-99DF-8AC3370602A9}" type="parTrans" cxnId="{01C4F17A-3691-4820-9264-5716B33F2948}">
      <dgm:prSet/>
      <dgm:spPr/>
      <dgm:t>
        <a:bodyPr/>
        <a:lstStyle/>
        <a:p>
          <a:endParaRPr lang="en-IN"/>
        </a:p>
      </dgm:t>
    </dgm:pt>
    <dgm:pt modelId="{8E9E4C01-BFA2-4914-B65E-CC00CBFE04CD}" type="sibTrans" cxnId="{01C4F17A-3691-4820-9264-5716B33F2948}">
      <dgm:prSet/>
      <dgm:spPr/>
      <dgm:t>
        <a:bodyPr/>
        <a:lstStyle/>
        <a:p>
          <a:endParaRPr lang="en-IN"/>
        </a:p>
      </dgm:t>
    </dgm:pt>
    <dgm:pt modelId="{5BA2118B-1A71-48FC-B1CC-4DF86C6E19AC}">
      <dgm:prSet phldrT="[Text]" custT="1"/>
      <dgm:spPr/>
      <dgm:t>
        <a:bodyPr/>
        <a:lstStyle/>
        <a:p>
          <a:endParaRPr lang="en-IN" sz="2600" dirty="0">
            <a:solidFill>
              <a:schemeClr val="tx1"/>
            </a:solidFill>
          </a:endParaRPr>
        </a:p>
      </dgm:t>
    </dgm:pt>
    <dgm:pt modelId="{37CA9934-225B-4A39-AA85-130F48C7683A}" type="parTrans" cxnId="{D6A6FCB4-E4B4-4091-8214-EE0C5C498588}">
      <dgm:prSet/>
      <dgm:spPr/>
      <dgm:t>
        <a:bodyPr/>
        <a:lstStyle/>
        <a:p>
          <a:endParaRPr lang="en-IN"/>
        </a:p>
      </dgm:t>
    </dgm:pt>
    <dgm:pt modelId="{CEC44995-BEFE-4A4B-B75C-61024C50A771}" type="sibTrans" cxnId="{D6A6FCB4-E4B4-4091-8214-EE0C5C498588}">
      <dgm:prSet/>
      <dgm:spPr/>
      <dgm:t>
        <a:bodyPr/>
        <a:lstStyle/>
        <a:p>
          <a:endParaRPr lang="en-IN"/>
        </a:p>
      </dgm:t>
    </dgm:pt>
    <dgm:pt modelId="{DF67A009-D1D4-4B15-BA73-4D3580426CD4}">
      <dgm:prSet phldrT="[Text]"/>
      <dgm:spPr/>
      <dgm:t>
        <a:bodyPr/>
        <a:lstStyle/>
        <a:p>
          <a:endParaRPr lang="en-IN" sz="2500" dirty="0"/>
        </a:p>
      </dgm:t>
    </dgm:pt>
    <dgm:pt modelId="{BD86A366-D8F0-4594-A08C-B92A0959D44E}" type="parTrans" cxnId="{D3017A23-F075-4BF7-9452-5C9B850DB122}">
      <dgm:prSet/>
      <dgm:spPr/>
      <dgm:t>
        <a:bodyPr/>
        <a:lstStyle/>
        <a:p>
          <a:endParaRPr lang="en-IN"/>
        </a:p>
      </dgm:t>
    </dgm:pt>
    <dgm:pt modelId="{7C996595-585D-45D0-B6EE-188448ED248F}" type="sibTrans" cxnId="{D3017A23-F075-4BF7-9452-5C9B850DB122}">
      <dgm:prSet/>
      <dgm:spPr/>
      <dgm:t>
        <a:bodyPr/>
        <a:lstStyle/>
        <a:p>
          <a:endParaRPr lang="en-IN"/>
        </a:p>
      </dgm:t>
    </dgm:pt>
    <dgm:pt modelId="{6257CF2E-6194-4FA6-8162-8FCECF575928}" type="pres">
      <dgm:prSet presAssocID="{0C90F2DF-9FAF-4BFF-846A-C9296969B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EFB9CA-6A90-40C4-B80D-8EA329A072B8}" type="pres">
      <dgm:prSet presAssocID="{52EB5FD4-61C2-4A8D-9B56-85BB83CE629F}" presName="parentText" presStyleLbl="node1" presStyleIdx="0" presStyleCnt="1" custScaleY="93306" custLinFactNeighborX="-1099" custLinFactNeighborY="-1255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B940E-257B-431A-BA6F-C19E93996BB1}" type="pres">
      <dgm:prSet presAssocID="{52EB5FD4-61C2-4A8D-9B56-85BB83CE629F}" presName="childText" presStyleLbl="revTx" presStyleIdx="0" presStyleCnt="1" custScaleY="80799" custLinFactNeighborY="-313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017A23-F075-4BF7-9452-5C9B850DB122}" srcId="{52EB5FD4-61C2-4A8D-9B56-85BB83CE629F}" destId="{DF67A009-D1D4-4B15-BA73-4D3580426CD4}" srcOrd="1" destOrd="0" parTransId="{BD86A366-D8F0-4594-A08C-B92A0959D44E}" sibTransId="{7C996595-585D-45D0-B6EE-188448ED248F}"/>
    <dgm:cxn modelId="{664772E8-5F1A-447B-BF1A-32B6FA59097F}" type="presOf" srcId="{0C90F2DF-9FAF-4BFF-846A-C9296969BC4B}" destId="{6257CF2E-6194-4FA6-8162-8FCECF575928}" srcOrd="0" destOrd="0" presId="urn:microsoft.com/office/officeart/2005/8/layout/vList2"/>
    <dgm:cxn modelId="{B1CCAC95-E6B8-42EA-A4D6-8D5B419F6119}" type="presOf" srcId="{DF67A009-D1D4-4B15-BA73-4D3580426CD4}" destId="{D6CB940E-257B-431A-BA6F-C19E93996BB1}" srcOrd="0" destOrd="1" presId="urn:microsoft.com/office/officeart/2005/8/layout/vList2"/>
    <dgm:cxn modelId="{BB5B836D-0D53-4B23-AEBB-EBC3717BA75B}" type="presOf" srcId="{52EB5FD4-61C2-4A8D-9B56-85BB83CE629F}" destId="{3EEFB9CA-6A90-40C4-B80D-8EA329A072B8}" srcOrd="0" destOrd="0" presId="urn:microsoft.com/office/officeart/2005/8/layout/vList2"/>
    <dgm:cxn modelId="{01C4F17A-3691-4820-9264-5716B33F2948}" srcId="{0C90F2DF-9FAF-4BFF-846A-C9296969BC4B}" destId="{52EB5FD4-61C2-4A8D-9B56-85BB83CE629F}" srcOrd="0" destOrd="0" parTransId="{7C642BB1-8F68-438B-99DF-8AC3370602A9}" sibTransId="{8E9E4C01-BFA2-4914-B65E-CC00CBFE04CD}"/>
    <dgm:cxn modelId="{D6A6FCB4-E4B4-4091-8214-EE0C5C498588}" srcId="{52EB5FD4-61C2-4A8D-9B56-85BB83CE629F}" destId="{5BA2118B-1A71-48FC-B1CC-4DF86C6E19AC}" srcOrd="0" destOrd="0" parTransId="{37CA9934-225B-4A39-AA85-130F48C7683A}" sibTransId="{CEC44995-BEFE-4A4B-B75C-61024C50A771}"/>
    <dgm:cxn modelId="{3A69623B-4A92-43F0-85E0-B48E53100AEB}" type="presOf" srcId="{5BA2118B-1A71-48FC-B1CC-4DF86C6E19AC}" destId="{D6CB940E-257B-431A-BA6F-C19E93996BB1}" srcOrd="0" destOrd="0" presId="urn:microsoft.com/office/officeart/2005/8/layout/vList2"/>
    <dgm:cxn modelId="{7D0050E7-83B8-4E11-B271-7B63F2CD2E9C}" type="presParOf" srcId="{6257CF2E-6194-4FA6-8162-8FCECF575928}" destId="{3EEFB9CA-6A90-40C4-B80D-8EA329A072B8}" srcOrd="0" destOrd="0" presId="urn:microsoft.com/office/officeart/2005/8/layout/vList2"/>
    <dgm:cxn modelId="{891F9BF5-846B-466D-8B60-6F923A7EA00B}" type="presParOf" srcId="{6257CF2E-6194-4FA6-8162-8FCECF575928}" destId="{D6CB940E-257B-431A-BA6F-C19E93996B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772400" cy="489233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Introduction of JMeter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3882" y="23882"/>
        <a:ext cx="7724636" cy="4414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1707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JMeter is used for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0123" y="30123"/>
        <a:ext cx="7483554" cy="556830"/>
      </dsp:txXfrm>
    </dsp:sp>
    <dsp:sp modelId="{D6CB940E-257B-431A-BA6F-C19E93996BB1}">
      <dsp:nvSpPr>
        <dsp:cNvPr id="0" name=""/>
        <dsp:cNvSpPr/>
      </dsp:nvSpPr>
      <dsp:spPr>
        <a:xfrm>
          <a:off x="0" y="410198"/>
          <a:ext cx="7543800" cy="601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410198"/>
        <a:ext cx="7543800" cy="601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1707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Advantages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0123" y="30123"/>
        <a:ext cx="7483554" cy="556830"/>
      </dsp:txXfrm>
    </dsp:sp>
    <dsp:sp modelId="{D6CB940E-257B-431A-BA6F-C19E93996BB1}">
      <dsp:nvSpPr>
        <dsp:cNvPr id="0" name=""/>
        <dsp:cNvSpPr/>
      </dsp:nvSpPr>
      <dsp:spPr>
        <a:xfrm>
          <a:off x="0" y="410198"/>
          <a:ext cx="7543800" cy="601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410198"/>
        <a:ext cx="7543800" cy="601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52362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More Advantages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25561" y="25561"/>
        <a:ext cx="7492678" cy="472499"/>
      </dsp:txXfrm>
    </dsp:sp>
    <dsp:sp modelId="{D6CB940E-257B-431A-BA6F-C19E93996BB1}">
      <dsp:nvSpPr>
        <dsp:cNvPr id="0" name=""/>
        <dsp:cNvSpPr/>
      </dsp:nvSpPr>
      <dsp:spPr>
        <a:xfrm>
          <a:off x="0" y="450280"/>
          <a:ext cx="7543800" cy="472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450280"/>
        <a:ext cx="7543800" cy="472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Drawbacks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Drawbacks  (Contd.)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64278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Key features of JMeter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31378" y="31378"/>
        <a:ext cx="7481044" cy="580032"/>
      </dsp:txXfrm>
    </dsp:sp>
    <dsp:sp modelId="{D6CB940E-257B-431A-BA6F-C19E93996BB1}">
      <dsp:nvSpPr>
        <dsp:cNvPr id="0" name=""/>
        <dsp:cNvSpPr/>
      </dsp:nvSpPr>
      <dsp:spPr>
        <a:xfrm>
          <a:off x="0" y="598331"/>
          <a:ext cx="7543800" cy="423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8331"/>
        <a:ext cx="7543800" cy="4232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Key features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B9CA-6A90-40C4-B80D-8EA329A072B8}">
      <dsp:nvSpPr>
        <dsp:cNvPr id="0" name=""/>
        <dsp:cNvSpPr/>
      </dsp:nvSpPr>
      <dsp:spPr>
        <a:xfrm>
          <a:off x="0" y="0"/>
          <a:ext cx="7543800" cy="890811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solidFill>
                <a:schemeClr val="bg1"/>
              </a:solidFill>
            </a:rPr>
            <a:t>Tool Comparison</a:t>
          </a:r>
          <a:endParaRPr lang="en-IN" sz="3200" kern="1200" dirty="0">
            <a:solidFill>
              <a:schemeClr val="bg1"/>
            </a:solidFill>
          </a:endParaRPr>
        </a:p>
      </dsp:txBody>
      <dsp:txXfrm>
        <a:off x="43486" y="43486"/>
        <a:ext cx="7456828" cy="803839"/>
      </dsp:txXfrm>
    </dsp:sp>
    <dsp:sp modelId="{D6CB940E-257B-431A-BA6F-C19E93996BB1}">
      <dsp:nvSpPr>
        <dsp:cNvPr id="0" name=""/>
        <dsp:cNvSpPr/>
      </dsp:nvSpPr>
      <dsp:spPr>
        <a:xfrm>
          <a:off x="0" y="594636"/>
          <a:ext cx="7543800" cy="7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6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N" sz="2000" kern="1200" dirty="0"/>
        </a:p>
      </dsp:txBody>
      <dsp:txXfrm>
        <a:off x="0" y="594636"/>
        <a:ext cx="7543800" cy="703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9926-0900-433E-A870-C686595F5982}" type="datetimeFigureOut">
              <a:rPr lang="en-US" smtClean="0"/>
              <a:t>9/2/2015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22A3-8285-4101-BF62-3EE673011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3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D22A3-8285-4101-BF62-3EE6730112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9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C22C-F259-4AA9-94CB-FF89ADBD7C53}" type="datetimeFigureOut">
              <a:rPr lang="en-US" smtClean="0"/>
              <a:pPr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6CCB-075B-4305-A080-219BD79F5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4582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lang="en-US" sz="2600" dirty="0" smtClean="0">
                <a:solidFill>
                  <a:schemeClr val="tx1"/>
                </a:solidFill>
              </a:rPr>
              <a:t>	JMeter is an open source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erformance test tool developed by Stefano </a:t>
            </a:r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azzocchi of Apache software foundation.</a:t>
            </a:r>
          </a:p>
          <a:p>
            <a:pPr marL="457200" indent="-457200" algn="l"/>
            <a:endParaRPr lang="en-US" sz="24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lvl="1" algn="l"/>
            <a:endParaRPr lang="en-US" sz="2000" dirty="0" smtClean="0"/>
          </a:p>
          <a:p>
            <a:pPr marL="914400" lvl="1" indent="-457200" algn="l">
              <a:buFont typeface="Courier New" pitchFamily="49" charset="0"/>
              <a:buChar char="o"/>
            </a:pPr>
            <a:endParaRPr lang="en-US" sz="2000" dirty="0"/>
          </a:p>
          <a:p>
            <a:pPr marL="457200" indent="-457200"/>
            <a:r>
              <a:rPr lang="en-US" sz="2400" dirty="0">
                <a:solidFill>
                  <a:schemeClr val="tx1"/>
                </a:solidFill>
              </a:rPr>
              <a:t>Prepared By: Hadi Mohammed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457200" algn="ctr"/>
            <a:r>
              <a:rPr lang="en-US" sz="3200" b="1" dirty="0" smtClean="0"/>
              <a:t>JMeter – Introduction , Advantages &amp; drawbacks</a:t>
            </a:r>
            <a:endParaRPr lang="en-US" sz="2400" dirty="0"/>
          </a:p>
          <a:p>
            <a:endParaRPr lang="en-US" sz="32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3236"/>
            <a:ext cx="2514600" cy="1157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457200"/>
            <a:r>
              <a:rPr lang="en-US" sz="3200" b="1" dirty="0"/>
              <a:t>JMeter – Introduction , Advantages &amp; drawbacks</a:t>
            </a:r>
          </a:p>
          <a:p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66905795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00" y="2406493"/>
            <a:ext cx="6291360" cy="347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4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429500" cy="419100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JMeter doesn’t support all the actions supported by browsers such as JavaScript present in HTML pages.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doesn’t </a:t>
            </a:r>
            <a:r>
              <a:rPr lang="en-US" sz="2400" dirty="0">
                <a:solidFill>
                  <a:schemeClr val="tx1"/>
                </a:solidFill>
              </a:rPr>
              <a:t>render the html page as a browser does.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has limited support for JavaScript, AJAX and complicated frameworks.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supports only 220-250 threads (virtual users) per machine.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consumes a lot of memory as it is a single console application.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It shows out </a:t>
            </a:r>
            <a:r>
              <a:rPr lang="en-US" sz="2400" dirty="0">
                <a:solidFill>
                  <a:schemeClr val="tx1"/>
                </a:solidFill>
              </a:rPr>
              <a:t>of memory and disconnection </a:t>
            </a:r>
            <a:r>
              <a:rPr lang="en-US" sz="2400" dirty="0" smtClean="0">
                <a:solidFill>
                  <a:schemeClr val="tx1"/>
                </a:solidFill>
              </a:rPr>
              <a:t>logs more frequently in case of huge load is emulated.</a:t>
            </a:r>
            <a:endParaRPr lang="en-US" sz="2400" dirty="0">
              <a:solidFill>
                <a:schemeClr val="tx1"/>
              </a:solidFill>
            </a:endParaRPr>
          </a:p>
          <a:p>
            <a:pPr marL="440822" indent="-342900" algn="l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457200"/>
            <a:r>
              <a:rPr lang="en-US" sz="3200" b="1" dirty="0"/>
              <a:t>JMeter – Introduction , Advantages &amp; drawbacks</a:t>
            </a:r>
          </a:p>
          <a:p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9379589"/>
              </p:ext>
            </p:extLst>
          </p:nvPr>
        </p:nvGraphicFramePr>
        <p:xfrm>
          <a:off x="838199" y="838200"/>
          <a:ext cx="7467601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01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553200" cy="4623192"/>
          </a:xfrm>
        </p:spPr>
      </p:pic>
    </p:spTree>
    <p:extLst>
      <p:ext uri="{BB962C8B-B14F-4D97-AF65-F5344CB8AC3E}">
        <p14:creationId xmlns:p14="http://schemas.microsoft.com/office/powerpoint/2010/main" val="29724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"/>
            <a:ext cx="7315200" cy="762000"/>
          </a:xfrm>
        </p:spPr>
        <p:txBody>
          <a:bodyPr>
            <a:normAutofit fontScale="85000" lnSpcReduction="10000"/>
          </a:bodyPr>
          <a:lstStyle/>
          <a:p>
            <a:pPr marL="457200" indent="-457200"/>
            <a:r>
              <a:rPr lang="en-US" b="1" dirty="0">
                <a:solidFill>
                  <a:schemeClr val="tx1"/>
                </a:solidFill>
              </a:rPr>
              <a:t>JMeter – Introduction , Advantages &amp; drawbacks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23855842"/>
              </p:ext>
            </p:extLst>
          </p:nvPr>
        </p:nvGraphicFramePr>
        <p:xfrm>
          <a:off x="762000" y="838200"/>
          <a:ext cx="7772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1828800"/>
            <a:ext cx="7620000" cy="443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1736" lvl="1" indent="-293764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600" dirty="0" smtClean="0"/>
              <a:t> It is a java desktop application and runs on JVM which requires JDK 7 or later versions.</a:t>
            </a:r>
          </a:p>
          <a:p>
            <a:pPr marL="497972" lvl="1">
              <a:lnSpc>
                <a:spcPct val="9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600" dirty="0" smtClean="0"/>
          </a:p>
          <a:p>
            <a:pPr marL="791736" lvl="1" indent="-293764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600" dirty="0" smtClean="0"/>
              <a:t>It supports different protocols such as </a:t>
            </a:r>
            <a:endParaRPr lang="en-US" sz="2600" dirty="0"/>
          </a:p>
          <a:p>
            <a:pPr marL="1632257" lvl="3" indent="-260644">
              <a:lnSpc>
                <a:spcPct val="95000"/>
              </a:lnSpc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600" dirty="0"/>
              <a:t>Web and FTP, Java, SOAP/XML-RPC, JDBC applications.</a:t>
            </a:r>
          </a:p>
          <a:p>
            <a:pPr marL="791736" lvl="1" indent="-293764">
              <a:lnSpc>
                <a:spcPct val="86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600" dirty="0" smtClean="0"/>
          </a:p>
          <a:p>
            <a:pPr marL="791736" lvl="1" indent="-293764">
              <a:lnSpc>
                <a:spcPct val="86000"/>
              </a:lnSpc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600" dirty="0" smtClean="0"/>
              <a:t> </a:t>
            </a:r>
            <a:r>
              <a:rPr lang="en-US" sz="2600" dirty="0"/>
              <a:t>It can be used to simulate a heavy load on a server, group of servers, network or object to test its strength or to analyze overall performance under different load types.</a:t>
            </a:r>
          </a:p>
          <a:p>
            <a:pPr marL="497972" lvl="1">
              <a:lnSpc>
                <a:spcPct val="86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848600" cy="472440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Performance </a:t>
            </a:r>
            <a:r>
              <a:rPr lang="en-US" sz="2400" dirty="0">
                <a:solidFill>
                  <a:schemeClr val="tx1"/>
                </a:solidFill>
              </a:rPr>
              <a:t>Testing (Establish the base line for the system and detect the bottleneck of system)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Load Testing (To find the maximum load that the system is designed to operate under)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Stress Testing (An attempt to break the system by overwhelming its resources)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Scalability Testing (To determine whether adding another ‘Y’ resource will increase the speed of ‘X’ proportionally)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/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457200"/>
            <a:r>
              <a:rPr lang="en-US" sz="3200" b="1" dirty="0"/>
              <a:t>JMeter – Introduction , Advantages &amp; drawbacks</a:t>
            </a:r>
          </a:p>
          <a:p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6793738"/>
              </p:ext>
            </p:extLst>
          </p:nvPr>
        </p:nvGraphicFramePr>
        <p:xfrm>
          <a:off x="762000" y="990600"/>
          <a:ext cx="7543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1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057400"/>
            <a:ext cx="7048500" cy="3657600"/>
          </a:xfrm>
        </p:spPr>
        <p:txBody>
          <a:bodyPr>
            <a:noAutofit/>
          </a:bodyPr>
          <a:lstStyle/>
          <a:p>
            <a:pPr algn="l">
              <a:lnSpc>
                <a:spcPct val="95000"/>
              </a:lnSpc>
              <a:spcAft>
                <a:spcPts val="1293"/>
              </a:spcAft>
              <a:buSzPct val="45000"/>
              <a:buFont typeface="Wingdings" charset="2"/>
              <a:buChar char=""/>
            </a:pPr>
            <a:r>
              <a:rPr lang="en-US" sz="2600" dirty="0">
                <a:solidFill>
                  <a:schemeClr val="tx1"/>
                </a:solidFill>
              </a:rPr>
              <a:t>It is an Open Source tool.</a:t>
            </a:r>
          </a:p>
          <a:p>
            <a:pPr algn="l">
              <a:lnSpc>
                <a:spcPct val="95000"/>
              </a:lnSpc>
              <a:spcAft>
                <a:spcPts val="1293"/>
              </a:spcAft>
              <a:buSzPct val="45000"/>
              <a:buFont typeface="Wingdings" charset="2"/>
              <a:buChar char=""/>
            </a:pPr>
            <a:r>
              <a:rPr lang="en-US" sz="2600" dirty="0">
                <a:solidFill>
                  <a:schemeClr val="tx1"/>
                </a:solidFill>
              </a:rPr>
              <a:t>It is a platform-independent tool.</a:t>
            </a:r>
          </a:p>
          <a:p>
            <a:pPr algn="l">
              <a:lnSpc>
                <a:spcPct val="95000"/>
              </a:lnSpc>
              <a:spcAft>
                <a:spcPts val="1293"/>
              </a:spcAft>
              <a:buSzPct val="45000"/>
              <a:buFont typeface="Wingdings" charset="2"/>
              <a:buChar char=""/>
            </a:pPr>
            <a:r>
              <a:rPr lang="en-US" sz="2600" dirty="0">
                <a:solidFill>
                  <a:schemeClr val="tx1"/>
                </a:solidFill>
              </a:rPr>
              <a:t>The distributed testing can </a:t>
            </a:r>
            <a:r>
              <a:rPr lang="en-US" sz="2600" dirty="0" smtClean="0">
                <a:solidFill>
                  <a:schemeClr val="tx1"/>
                </a:solidFill>
              </a:rPr>
              <a:t>be done </a:t>
            </a:r>
            <a:r>
              <a:rPr lang="en-US" sz="2600" dirty="0">
                <a:solidFill>
                  <a:schemeClr val="tx1"/>
                </a:solidFill>
              </a:rPr>
              <a:t>easily.</a:t>
            </a:r>
          </a:p>
          <a:p>
            <a:pPr algn="l">
              <a:lnSpc>
                <a:spcPct val="95000"/>
              </a:lnSpc>
              <a:spcAft>
                <a:spcPts val="1293"/>
              </a:spcAft>
              <a:buSzPct val="45000"/>
              <a:buFont typeface="Wingdings" charset="2"/>
              <a:buChar char=""/>
            </a:pPr>
            <a:r>
              <a:rPr lang="en-US" sz="2600" dirty="0">
                <a:solidFill>
                  <a:schemeClr val="tx1"/>
                </a:solidFill>
              </a:rPr>
              <a:t>JMeter store its test plans in XML format. i.e. you can generate a test plan using a text editor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US" sz="2600" dirty="0">
              <a:solidFill>
                <a:schemeClr val="tx1"/>
              </a:solidFill>
            </a:endParaRPr>
          </a:p>
          <a:p>
            <a:pPr algn="l">
              <a:lnSpc>
                <a:spcPct val="95000"/>
              </a:lnSpc>
              <a:spcAft>
                <a:spcPts val="1293"/>
              </a:spcAft>
              <a:buSzPct val="45000"/>
              <a:buFont typeface="Wingdings" charset="2"/>
              <a:buChar char=""/>
            </a:pPr>
            <a:r>
              <a:rPr lang="en-US" sz="2600" dirty="0">
                <a:solidFill>
                  <a:schemeClr val="tx1"/>
                </a:solidFill>
              </a:rPr>
              <a:t>Extensibility: Pluggable samplers allow unlimited testing capabilities.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457200"/>
            <a:r>
              <a:rPr lang="en-US" sz="3200" b="1" dirty="0"/>
              <a:t>JMeter – Introduction , Advantages &amp; drawbacks</a:t>
            </a:r>
          </a:p>
          <a:p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0179772"/>
              </p:ext>
            </p:extLst>
          </p:nvPr>
        </p:nvGraphicFramePr>
        <p:xfrm>
          <a:off x="762000" y="990600"/>
          <a:ext cx="75438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620000" cy="4419600"/>
          </a:xfrm>
        </p:spPr>
        <p:txBody>
          <a:bodyPr>
            <a:noAutofit/>
          </a:bodyPr>
          <a:lstStyle/>
          <a:p>
            <a:pPr marL="391686" indent="-293764" algn="l">
              <a:lnSpc>
                <a:spcPct val="150000"/>
              </a:lnSpc>
              <a:buSzPct val="45000"/>
              <a:buFont typeface="Wingdings" charset="2"/>
              <a:buChar char="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400" dirty="0">
                <a:solidFill>
                  <a:schemeClr val="tx1"/>
                </a:solidFill>
              </a:rPr>
              <a:t>JMeter </a:t>
            </a:r>
            <a:r>
              <a:rPr lang="en-US" sz="2400" dirty="0" smtClean="0">
                <a:solidFill>
                  <a:schemeClr val="tx1"/>
                </a:solidFill>
              </a:rPr>
              <a:t>supports all kinds </a:t>
            </a:r>
            <a:r>
              <a:rPr lang="en-US" sz="2400" dirty="0">
                <a:solidFill>
                  <a:schemeClr val="tx1"/>
                </a:solidFill>
              </a:rPr>
              <a:t>of application (not only Java).</a:t>
            </a:r>
          </a:p>
          <a:p>
            <a:pPr marL="391686" indent="-293764" algn="l">
              <a:lnSpc>
                <a:spcPct val="150000"/>
              </a:lnSpc>
              <a:buSzPct val="45000"/>
              <a:buFont typeface="Wingdings" charset="2"/>
              <a:buChar char="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400" dirty="0">
                <a:solidFill>
                  <a:schemeClr val="tx1"/>
                </a:solidFill>
              </a:rPr>
              <a:t>Multi-protocol </a:t>
            </a:r>
            <a:r>
              <a:rPr lang="en-US" sz="2400" dirty="0" smtClean="0">
                <a:solidFill>
                  <a:schemeClr val="tx1"/>
                </a:solidFill>
              </a:rPr>
              <a:t>support</a:t>
            </a:r>
          </a:p>
          <a:p>
            <a:pPr marL="555122" lvl="1" algn="l">
              <a:lnSpc>
                <a:spcPct val="150000"/>
              </a:lnSpc>
              <a:buSzPct val="45000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400" dirty="0" smtClean="0">
                <a:solidFill>
                  <a:schemeClr val="tx1"/>
                </a:solidFill>
              </a:rPr>
              <a:t> JMeter supports  </a:t>
            </a:r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eb </a:t>
            </a: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pplications, </a:t>
            </a:r>
            <a:r>
              <a:rPr lang="en-US" sz="2400" dirty="0">
                <a:solidFill>
                  <a:schemeClr val="tx1"/>
                </a:solidFill>
              </a:rPr>
              <a:t>SOAP </a:t>
            </a:r>
            <a:r>
              <a:rPr lang="en-US" sz="2400" dirty="0" smtClean="0">
                <a:solidFill>
                  <a:schemeClr val="tx1"/>
                </a:solidFill>
              </a:rPr>
              <a:t>web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ervices</a:t>
            </a:r>
            <a:r>
              <a:rPr lang="en-US" sz="2400" dirty="0">
                <a:solidFill>
                  <a:schemeClr val="tx1"/>
                </a:solidFill>
              </a:rPr>
              <a:t>, REST, XML-RPC, JAR files, LDAP, Databases (via </a:t>
            </a:r>
            <a:r>
              <a:rPr lang="en-US" sz="2400" dirty="0" smtClean="0">
                <a:solidFill>
                  <a:schemeClr val="tx1"/>
                </a:solidFill>
              </a:rPr>
              <a:t>JDBC Request), JMS, SMTP &amp; FTP etc.</a:t>
            </a:r>
            <a:endParaRPr lang="en-US" sz="2400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150000"/>
              </a:lnSpc>
              <a:buSzPct val="45000"/>
              <a:buFont typeface="Wingdings" charset="2"/>
              <a:buChar char="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400" dirty="0">
                <a:solidFill>
                  <a:schemeClr val="tx1"/>
                </a:solidFill>
              </a:rPr>
              <a:t>Test results can be captured in various </a:t>
            </a:r>
            <a:r>
              <a:rPr lang="en-US" sz="2400" dirty="0" smtClean="0">
                <a:solidFill>
                  <a:schemeClr val="tx1"/>
                </a:solidFill>
              </a:rPr>
              <a:t>formats </a:t>
            </a:r>
            <a:r>
              <a:rPr lang="en-US" sz="2400" dirty="0">
                <a:solidFill>
                  <a:schemeClr val="tx1"/>
                </a:solidFill>
              </a:rPr>
              <a:t>like </a:t>
            </a:r>
            <a:r>
              <a:rPr lang="en-US" sz="2400" dirty="0" smtClean="0">
                <a:solidFill>
                  <a:schemeClr val="tx1"/>
                </a:solidFill>
              </a:rPr>
              <a:t>graphs, csv table and plain text.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457200"/>
            <a:r>
              <a:rPr lang="en-US" sz="3200" b="1" dirty="0"/>
              <a:t>JMeter – Introduction , Advantages &amp; drawbacks</a:t>
            </a:r>
          </a:p>
          <a:p>
            <a:endParaRPr lang="en-US" sz="32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65606474"/>
              </p:ext>
            </p:extLst>
          </p:nvPr>
        </p:nvGraphicFramePr>
        <p:xfrm>
          <a:off x="609600" y="1142999"/>
          <a:ext cx="7543800" cy="997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45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7429500" cy="4267200"/>
          </a:xfrm>
        </p:spPr>
        <p:txBody>
          <a:bodyPr>
            <a:normAutofit/>
          </a:bodyPr>
          <a:lstStyle/>
          <a:p>
            <a:pPr marL="555122" indent="-457200" algn="l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600" dirty="0">
                <a:solidFill>
                  <a:schemeClr val="tx1"/>
                </a:solidFill>
              </a:rPr>
              <a:t>Chart representation </a:t>
            </a:r>
            <a:r>
              <a:rPr lang="en-US" sz="2600" dirty="0" smtClean="0">
                <a:solidFill>
                  <a:schemeClr val="tx1"/>
                </a:solidFill>
              </a:rPr>
              <a:t>is quite confusing.</a:t>
            </a:r>
            <a:endParaRPr lang="en-US" sz="2600" dirty="0">
              <a:solidFill>
                <a:schemeClr val="tx1"/>
              </a:solidFill>
            </a:endParaRPr>
          </a:p>
          <a:p>
            <a:pPr marL="555122" indent="-457200" algn="l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600" dirty="0">
                <a:solidFill>
                  <a:schemeClr val="tx1"/>
                </a:solidFill>
              </a:rPr>
              <a:t>Terminology </a:t>
            </a:r>
            <a:r>
              <a:rPr lang="en-US" sz="2600" dirty="0" smtClean="0">
                <a:solidFill>
                  <a:schemeClr val="tx1"/>
                </a:solidFill>
              </a:rPr>
              <a:t>is not </a:t>
            </a:r>
            <a:r>
              <a:rPr lang="en-US" sz="2600" dirty="0">
                <a:solidFill>
                  <a:schemeClr val="tx1"/>
                </a:solidFill>
              </a:rPr>
              <a:t>very </a:t>
            </a:r>
            <a:r>
              <a:rPr lang="en-US" sz="2600" dirty="0" smtClean="0">
                <a:solidFill>
                  <a:schemeClr val="tx1"/>
                </a:solidFill>
              </a:rPr>
              <a:t>clear.</a:t>
            </a:r>
            <a:endParaRPr lang="en-US" sz="2600" dirty="0">
              <a:solidFill>
                <a:schemeClr val="tx1"/>
              </a:solidFill>
            </a:endParaRPr>
          </a:p>
          <a:p>
            <a:pPr marL="555122" indent="-457200" algn="l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600" dirty="0">
                <a:solidFill>
                  <a:schemeClr val="tx1"/>
                </a:solidFill>
              </a:rPr>
              <a:t>Necessary to start remote machine one by </a:t>
            </a:r>
            <a:r>
              <a:rPr lang="en-US" sz="2600" dirty="0" smtClean="0">
                <a:solidFill>
                  <a:schemeClr val="tx1"/>
                </a:solidFill>
              </a:rPr>
              <a:t>one only and can’t be started simultaneously.</a:t>
            </a:r>
            <a:endParaRPr lang="en-US" sz="2600" dirty="0">
              <a:solidFill>
                <a:schemeClr val="tx1"/>
              </a:solidFill>
            </a:endParaRPr>
          </a:p>
          <a:p>
            <a:pPr marL="555122" indent="-457200" algn="l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600" dirty="0">
                <a:solidFill>
                  <a:schemeClr val="tx1"/>
                </a:solidFill>
              </a:rPr>
              <a:t>Remote machines must be declared in </a:t>
            </a:r>
            <a:r>
              <a:rPr lang="en-US" sz="2600" dirty="0" smtClean="0">
                <a:solidFill>
                  <a:schemeClr val="tx1"/>
                </a:solidFill>
              </a:rPr>
              <a:t>JMeter </a:t>
            </a:r>
            <a:r>
              <a:rPr lang="en-US" sz="2600" dirty="0">
                <a:solidFill>
                  <a:schemeClr val="tx1"/>
                </a:solidFill>
              </a:rPr>
              <a:t>property file before starting application.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ctr"/>
            <a:r>
              <a:rPr lang="en-US" sz="3200" b="1" dirty="0"/>
              <a:t>Types of Performance Testing</a:t>
            </a:r>
            <a:endParaRPr lang="en-US" sz="3000" dirty="0"/>
          </a:p>
          <a:p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00844146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8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286000"/>
            <a:ext cx="7429500" cy="4267200"/>
          </a:xfrm>
        </p:spPr>
        <p:txBody>
          <a:bodyPr>
            <a:normAutofit/>
          </a:bodyPr>
          <a:lstStyle/>
          <a:p>
            <a:pPr marL="555122" indent="-457200" algn="l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600" dirty="0" smtClean="0">
                <a:solidFill>
                  <a:schemeClr val="tx1"/>
                </a:solidFill>
              </a:rPr>
              <a:t>It </a:t>
            </a:r>
            <a:r>
              <a:rPr lang="en-US" sz="2600" dirty="0">
                <a:solidFill>
                  <a:schemeClr val="tx1"/>
                </a:solidFill>
              </a:rPr>
              <a:t>does not support recording SSL (https</a:t>
            </a:r>
            <a:r>
              <a:rPr lang="en-US" sz="2600" dirty="0" smtClean="0">
                <a:solidFill>
                  <a:schemeClr val="tx1"/>
                </a:solidFill>
              </a:rPr>
              <a:t>).</a:t>
            </a:r>
          </a:p>
          <a:p>
            <a:pPr marL="555122" indent="-457200" algn="l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600" dirty="0" smtClean="0">
                <a:solidFill>
                  <a:schemeClr val="tx1"/>
                </a:solidFill>
              </a:rPr>
              <a:t>Its </a:t>
            </a:r>
            <a:r>
              <a:rPr lang="en-US" sz="2600" dirty="0">
                <a:solidFill>
                  <a:schemeClr val="tx1"/>
                </a:solidFill>
              </a:rPr>
              <a:t>only for </a:t>
            </a:r>
            <a:r>
              <a:rPr lang="en-US" sz="2600" dirty="0" smtClean="0">
                <a:solidFill>
                  <a:schemeClr val="tx1"/>
                </a:solidFill>
              </a:rPr>
              <a:t>web applications &amp; doesn’t </a:t>
            </a:r>
            <a:r>
              <a:rPr lang="en-US" sz="2600" smtClean="0">
                <a:solidFill>
                  <a:schemeClr val="tx1"/>
                </a:solidFill>
              </a:rPr>
              <a:t>support windows applications.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555122" indent="-457200" algn="l">
              <a:lnSpc>
                <a:spcPct val="150000"/>
              </a:lnSpc>
              <a:buSzPct val="45000"/>
              <a:buFont typeface="Wingdings" panose="05000000000000000000" pitchFamily="2" charset="2"/>
              <a:buChar char="Ø"/>
              <a:tabLst>
                <a:tab pos="1216818" algn="l"/>
                <a:tab pos="2046271" algn="l"/>
                <a:tab pos="2875723" algn="l"/>
                <a:tab pos="3705175" algn="l"/>
                <a:tab pos="4534627" algn="l"/>
                <a:tab pos="5364080" algn="l"/>
                <a:tab pos="6193532" algn="l"/>
                <a:tab pos="7022984" algn="l"/>
                <a:tab pos="7852436" algn="l"/>
                <a:tab pos="8681889" algn="l"/>
                <a:tab pos="9511341" algn="l"/>
              </a:tabLst>
            </a:pPr>
            <a:r>
              <a:rPr lang="en-US" sz="2600" dirty="0" smtClean="0">
                <a:solidFill>
                  <a:schemeClr val="tx1"/>
                </a:solidFill>
              </a:rPr>
              <a:t>User </a:t>
            </a:r>
            <a:r>
              <a:rPr lang="en-US" sz="2600" dirty="0">
                <a:solidFill>
                  <a:schemeClr val="tx1"/>
                </a:solidFill>
              </a:rPr>
              <a:t>can't write its own script, or change any recorded script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ctr"/>
            <a:r>
              <a:rPr lang="en-US" sz="3200" b="1" dirty="0">
                <a:solidFill>
                  <a:prstClr val="black"/>
                </a:solidFill>
              </a:rPr>
              <a:t>Types of Performance Testing</a:t>
            </a:r>
            <a:endParaRPr lang="en-US" sz="3000" dirty="0">
              <a:solidFill>
                <a:prstClr val="black"/>
              </a:solidFill>
            </a:endParaRPr>
          </a:p>
          <a:p>
            <a:endParaRPr lang="en-US" sz="4000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64492954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39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371600"/>
            <a:ext cx="6934200" cy="5334000"/>
          </a:xfrm>
        </p:spPr>
        <p:txBody>
          <a:bodyPr>
            <a:noAutofit/>
          </a:bodyPr>
          <a:lstStyle/>
          <a:p>
            <a:pPr marL="391686" indent="-293764" algn="l">
              <a:lnSpc>
                <a:spcPct val="95000"/>
              </a:lnSpc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150000"/>
              </a:lnSpc>
              <a:buSzPct val="45000"/>
              <a:buFont typeface="Symbol" charset="2"/>
              <a:buChar char="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600" dirty="0">
                <a:solidFill>
                  <a:schemeClr val="tx1"/>
                </a:solidFill>
              </a:rPr>
              <a:t>Cross-platform. JMeter can be run on any operating system with Java.</a:t>
            </a:r>
          </a:p>
          <a:p>
            <a:pPr marL="391686" indent="-293764" algn="l">
              <a:lnSpc>
                <a:spcPct val="150000"/>
              </a:lnSpc>
              <a:buSzPct val="45000"/>
              <a:buFont typeface="Symbol" charset="2"/>
              <a:buChar char="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600" dirty="0">
                <a:solidFill>
                  <a:schemeClr val="tx1"/>
                </a:solidFill>
              </a:rPr>
              <a:t>Scalable. </a:t>
            </a:r>
            <a:r>
              <a:rPr lang="en-US" sz="2600" dirty="0" smtClean="0">
                <a:solidFill>
                  <a:schemeClr val="tx1"/>
                </a:solidFill>
              </a:rPr>
              <a:t> Using JMeter , we can emulate huge load on the server in distributed mode.</a:t>
            </a:r>
            <a:endParaRPr lang="en-US" sz="2600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150000"/>
              </a:lnSpc>
              <a:buSzPct val="45000"/>
              <a:buFont typeface="Symbol" charset="2"/>
              <a:buChar char="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600" dirty="0">
                <a:solidFill>
                  <a:schemeClr val="tx1"/>
                </a:solidFill>
              </a:rPr>
              <a:t>Multiple implementations of pre and post processors around sampler. </a:t>
            </a:r>
            <a:r>
              <a:rPr lang="en-US" sz="2600" dirty="0" smtClean="0">
                <a:solidFill>
                  <a:schemeClr val="tx1"/>
                </a:solidFill>
              </a:rPr>
              <a:t>It also provides parameterization &amp; correlation </a:t>
            </a:r>
            <a:r>
              <a:rPr lang="en-US" sz="2600" dirty="0">
                <a:solidFill>
                  <a:schemeClr val="tx1"/>
                </a:solidFill>
              </a:rPr>
              <a:t>capabilities.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457200"/>
            <a:r>
              <a:rPr lang="en-US" sz="3200" b="1" dirty="0"/>
              <a:t>JMeter – Introduction , Advantages &amp; drawbacks</a:t>
            </a:r>
          </a:p>
          <a:p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1068606"/>
              </p:ext>
            </p:extLst>
          </p:nvPr>
        </p:nvGraphicFramePr>
        <p:xfrm>
          <a:off x="762000" y="990600"/>
          <a:ext cx="75438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5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981200"/>
            <a:ext cx="7429500" cy="4191000"/>
          </a:xfrm>
        </p:spPr>
        <p:txBody>
          <a:bodyPr>
            <a:noAutofit/>
          </a:bodyPr>
          <a:lstStyle/>
          <a:p>
            <a:pPr marL="391686" indent="-293764" algn="l">
              <a:lnSpc>
                <a:spcPct val="150000"/>
              </a:lnSpc>
              <a:buSzPct val="45000"/>
              <a:buFont typeface="Symbol" charset="2"/>
              <a:buChar char="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>
                <a:solidFill>
                  <a:schemeClr val="tx1"/>
                </a:solidFill>
              </a:rPr>
              <a:t>Various assertions </a:t>
            </a:r>
            <a:r>
              <a:rPr lang="en-US" sz="2400" dirty="0" smtClean="0">
                <a:solidFill>
                  <a:schemeClr val="tx1"/>
                </a:solidFill>
              </a:rPr>
              <a:t>are there to verify desired criteria.</a:t>
            </a:r>
            <a:endParaRPr lang="en-US" sz="2400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150000"/>
              </a:lnSpc>
              <a:buSzPct val="45000"/>
              <a:buFont typeface="Symbol" charset="2"/>
              <a:buChar char="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>
                <a:solidFill>
                  <a:schemeClr val="tx1"/>
                </a:solidFill>
              </a:rPr>
              <a:t>Multiple built-in and external </a:t>
            </a:r>
            <a:r>
              <a:rPr lang="en-US" sz="2400" dirty="0" smtClean="0">
                <a:solidFill>
                  <a:schemeClr val="tx1"/>
                </a:solidFill>
              </a:rPr>
              <a:t>listeners are available </a:t>
            </a:r>
            <a:r>
              <a:rPr lang="en-US" sz="2400" dirty="0">
                <a:solidFill>
                  <a:schemeClr val="tx1"/>
                </a:solidFill>
              </a:rPr>
              <a:t>to visualize and analyze performance test </a:t>
            </a:r>
            <a:r>
              <a:rPr lang="en-US" sz="2400" dirty="0" smtClean="0">
                <a:solidFill>
                  <a:schemeClr val="tx1"/>
                </a:solidFill>
              </a:rPr>
              <a:t>results.</a:t>
            </a:r>
            <a:endParaRPr lang="en-US" sz="2400" dirty="0">
              <a:solidFill>
                <a:schemeClr val="tx1"/>
              </a:solidFill>
            </a:endParaRPr>
          </a:p>
          <a:p>
            <a:pPr marL="391686" indent="-293764" algn="l">
              <a:lnSpc>
                <a:spcPct val="150000"/>
              </a:lnSpc>
              <a:buSzPct val="45000"/>
              <a:buFont typeface="Symbol" charset="2"/>
              <a:buChar char="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>
                <a:solidFill>
                  <a:schemeClr val="tx1"/>
                </a:solidFill>
              </a:rPr>
              <a:t>Integration with major build and continuous integration systems - making JMeter performance tests part of the full software development life </a:t>
            </a:r>
            <a:r>
              <a:rPr lang="en-US" sz="2400" dirty="0" smtClean="0">
                <a:solidFill>
                  <a:schemeClr val="tx1"/>
                </a:solidFill>
              </a:rPr>
              <a:t>cycle.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1524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457200"/>
            <a:r>
              <a:rPr lang="en-US" sz="3200" b="1" dirty="0"/>
              <a:t>JMeter – Introduction , Advantages &amp; drawbacks</a:t>
            </a:r>
          </a:p>
          <a:p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28514534"/>
              </p:ext>
            </p:extLst>
          </p:nvPr>
        </p:nvGraphicFramePr>
        <p:xfrm>
          <a:off x="762000" y="990600"/>
          <a:ext cx="7543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4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605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 Kumari</dc:creator>
  <cp:lastModifiedBy>Hadi</cp:lastModifiedBy>
  <cp:revision>492</cp:revision>
  <dcterms:created xsi:type="dcterms:W3CDTF">2015-08-17T05:29:31Z</dcterms:created>
  <dcterms:modified xsi:type="dcterms:W3CDTF">2015-09-02T07:25:37Z</dcterms:modified>
</cp:coreProperties>
</file>