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59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Goal of Performance Testing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139519" custLinFactY="-5568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0E968DF-7D6A-432B-82AE-0A44CF7A8E62}" type="presOf" srcId="{52EB5FD4-61C2-4A8D-9B56-85BB83CE629F}" destId="{3EEFB9CA-6A90-40C4-B80D-8EA329A072B8}" srcOrd="0" destOrd="0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4F427DE0-EBF4-4836-8F19-5459507B7870}" type="presOf" srcId="{0C90F2DF-9FAF-4BFF-846A-C9296969BC4B}" destId="{6257CF2E-6194-4FA6-8162-8FCECF575928}" srcOrd="0" destOrd="0" presId="urn:microsoft.com/office/officeart/2005/8/layout/vList2"/>
    <dgm:cxn modelId="{1F7096C0-48BA-4BD6-8E18-A90B2B932C1B}" type="presParOf" srcId="{6257CF2E-6194-4FA6-8162-8FCECF575928}" destId="{3EEFB9CA-6A90-40C4-B80D-8EA329A072B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Core activities of Performance Testing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93306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EE8EDC6-8B72-4728-9729-189D52447BD8}" type="presOf" srcId="{DF67A009-D1D4-4B15-BA73-4D3580426CD4}" destId="{D6CB940E-257B-431A-BA6F-C19E93996BB1}" srcOrd="0" destOrd="1" presId="urn:microsoft.com/office/officeart/2005/8/layout/vList2"/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E9C258DA-3FF4-498C-A973-DE30F3B18859}" type="presOf" srcId="{52EB5FD4-61C2-4A8D-9B56-85BB83CE629F}" destId="{3EEFB9CA-6A90-40C4-B80D-8EA329A072B8}" srcOrd="0" destOrd="0" presId="urn:microsoft.com/office/officeart/2005/8/layout/vList2"/>
    <dgm:cxn modelId="{03468C1A-F10F-45A2-9F3C-A37CA6DD3A88}" type="presOf" srcId="{5BA2118B-1A71-48FC-B1CC-4DF86C6E19AC}" destId="{D6CB940E-257B-431A-BA6F-C19E93996BB1}" srcOrd="0" destOrd="0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7BF3549E-A815-4B51-9131-0495ED02EBD3}" type="presOf" srcId="{0C90F2DF-9FAF-4BFF-846A-C9296969BC4B}" destId="{6257CF2E-6194-4FA6-8162-8FCECF575928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53EDF3BF-9678-4D73-AAF6-74DAE9C5E705}" type="presParOf" srcId="{6257CF2E-6194-4FA6-8162-8FCECF575928}" destId="{3EEFB9CA-6A90-40C4-B80D-8EA329A072B8}" srcOrd="0" destOrd="0" presId="urn:microsoft.com/office/officeart/2005/8/layout/vList2"/>
    <dgm:cxn modelId="{098B8E98-B6D9-410F-A62D-3B71854C41A5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What do we want to achieve ?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93306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3CBC035-FFC2-47C2-A0A2-AE9A867CD1F7}" type="presOf" srcId="{0C90F2DF-9FAF-4BFF-846A-C9296969BC4B}" destId="{6257CF2E-6194-4FA6-8162-8FCECF575928}" srcOrd="0" destOrd="0" presId="urn:microsoft.com/office/officeart/2005/8/layout/vList2"/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88B6DA47-8D4B-47D4-99D3-301E9B39D801}" type="presOf" srcId="{52EB5FD4-61C2-4A8D-9B56-85BB83CE629F}" destId="{3EEFB9CA-6A90-40C4-B80D-8EA329A072B8}" srcOrd="0" destOrd="0" presId="urn:microsoft.com/office/officeart/2005/8/layout/vList2"/>
    <dgm:cxn modelId="{921BBEE0-8285-45AB-9838-7C02A3F54A89}" type="presOf" srcId="{5BA2118B-1A71-48FC-B1CC-4DF86C6E19AC}" destId="{D6CB940E-257B-431A-BA6F-C19E93996BB1}" srcOrd="0" destOrd="0" presId="urn:microsoft.com/office/officeart/2005/8/layout/vList2"/>
    <dgm:cxn modelId="{49CCD98F-159A-4654-9ABE-610425A78C6C}" type="presOf" srcId="{DF67A009-D1D4-4B15-BA73-4D3580426CD4}" destId="{D6CB940E-257B-431A-BA6F-C19E93996BB1}" srcOrd="0" destOrd="1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A1F42026-A215-4661-9615-0D4CF36392BD}" type="presParOf" srcId="{6257CF2E-6194-4FA6-8162-8FCECF575928}" destId="{3EEFB9CA-6A90-40C4-B80D-8EA329A072B8}" srcOrd="0" destOrd="0" presId="urn:microsoft.com/office/officeart/2005/8/layout/vList2"/>
    <dgm:cxn modelId="{25465DC8-405D-4D0A-90BD-E6E69BAC7ECD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Performance testing addresses Speed related risks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93306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307B8C9C-1612-4DA7-A523-5BA36ECC1241}" type="presOf" srcId="{DF67A009-D1D4-4B15-BA73-4D3580426CD4}" destId="{D6CB940E-257B-431A-BA6F-C19E93996BB1}" srcOrd="0" destOrd="1" presId="urn:microsoft.com/office/officeart/2005/8/layout/vList2"/>
    <dgm:cxn modelId="{EFA08B56-0364-4F3F-950D-6A5C95FF88DE}" type="presOf" srcId="{52EB5FD4-61C2-4A8D-9B56-85BB83CE629F}" destId="{3EEFB9CA-6A90-40C4-B80D-8EA329A072B8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6B8D14DF-5EEB-44FB-9888-8B884FD28001}" type="presOf" srcId="{5BA2118B-1A71-48FC-B1CC-4DF86C6E19AC}" destId="{D6CB940E-257B-431A-BA6F-C19E93996BB1}" srcOrd="0" destOrd="0" presId="urn:microsoft.com/office/officeart/2005/8/layout/vList2"/>
    <dgm:cxn modelId="{E946657D-20B0-4C31-BD96-08C4AF313548}" type="presOf" srcId="{0C90F2DF-9FAF-4BFF-846A-C9296969BC4B}" destId="{6257CF2E-6194-4FA6-8162-8FCECF575928}" srcOrd="0" destOrd="0" presId="urn:microsoft.com/office/officeart/2005/8/layout/vList2"/>
    <dgm:cxn modelId="{7E98DA83-2A9E-4F6A-AF7F-86AC47FD6FD1}" type="presParOf" srcId="{6257CF2E-6194-4FA6-8162-8FCECF575928}" destId="{3EEFB9CA-6A90-40C4-B80D-8EA329A072B8}" srcOrd="0" destOrd="0" presId="urn:microsoft.com/office/officeart/2005/8/layout/vList2"/>
    <dgm:cxn modelId="{8A5F5865-567A-4BA3-B3DD-F7FEC7390DD8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Scalability related risks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93306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072C8C74-DE88-4220-BAA3-06F27FC15DCA}" type="presOf" srcId="{0C90F2DF-9FAF-4BFF-846A-C9296969BC4B}" destId="{6257CF2E-6194-4FA6-8162-8FCECF575928}" srcOrd="0" destOrd="0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2FDF2EF2-C576-4D5B-BDB6-1642CBC5C228}" type="presOf" srcId="{5BA2118B-1A71-48FC-B1CC-4DF86C6E19AC}" destId="{D6CB940E-257B-431A-BA6F-C19E93996BB1}" srcOrd="0" destOrd="0" presId="urn:microsoft.com/office/officeart/2005/8/layout/vList2"/>
    <dgm:cxn modelId="{E323BDF5-4CD6-49EE-8078-3E92AA04EAE1}" type="presOf" srcId="{DF67A009-D1D4-4B15-BA73-4D3580426CD4}" destId="{D6CB940E-257B-431A-BA6F-C19E93996BB1}" srcOrd="0" destOrd="1" presId="urn:microsoft.com/office/officeart/2005/8/layout/vList2"/>
    <dgm:cxn modelId="{98D45464-14E6-4D51-AF39-FA0EC0F94A0D}" type="presOf" srcId="{52EB5FD4-61C2-4A8D-9B56-85BB83CE629F}" destId="{3EEFB9CA-6A90-40C4-B80D-8EA329A072B8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14C1738A-A695-46D9-88D4-1583567FC728}" type="presParOf" srcId="{6257CF2E-6194-4FA6-8162-8FCECF575928}" destId="{3EEFB9CA-6A90-40C4-B80D-8EA329A072B8}" srcOrd="0" destOrd="0" presId="urn:microsoft.com/office/officeart/2005/8/layout/vList2"/>
    <dgm:cxn modelId="{ABD78667-C092-4B9E-80F6-EAB2161A8484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Performance bottlenecks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93306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48320DD-C42C-4270-B168-CCE37E92FCA1}" type="presOf" srcId="{52EB5FD4-61C2-4A8D-9B56-85BB83CE629F}" destId="{3EEFB9CA-6A90-40C4-B80D-8EA329A072B8}" srcOrd="0" destOrd="0" presId="urn:microsoft.com/office/officeart/2005/8/layout/vList2"/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CA52EE6B-6DE2-44DA-B848-BB306C11B53A}" type="presOf" srcId="{DF67A009-D1D4-4B15-BA73-4D3580426CD4}" destId="{D6CB940E-257B-431A-BA6F-C19E93996BB1}" srcOrd="0" destOrd="1" presId="urn:microsoft.com/office/officeart/2005/8/layout/vList2"/>
    <dgm:cxn modelId="{695C04FD-E6FC-4BDB-A613-FD8BBB186C04}" type="presOf" srcId="{5BA2118B-1A71-48FC-B1CC-4DF86C6E19AC}" destId="{D6CB940E-257B-431A-BA6F-C19E93996BB1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09E84481-B243-4165-8C7B-F9F38E8F8A7A}" type="presOf" srcId="{0C90F2DF-9FAF-4BFF-846A-C9296969BC4B}" destId="{6257CF2E-6194-4FA6-8162-8FCECF575928}" srcOrd="0" destOrd="0" presId="urn:microsoft.com/office/officeart/2005/8/layout/vList2"/>
    <dgm:cxn modelId="{85A0E52E-F530-4640-83B9-9B6791CFA8C9}" type="presParOf" srcId="{6257CF2E-6194-4FA6-8162-8FCECF575928}" destId="{3EEFB9CA-6A90-40C4-B80D-8EA329A072B8}" srcOrd="0" destOrd="0" presId="urn:microsoft.com/office/officeart/2005/8/layout/vList2"/>
    <dgm:cxn modelId="{45B28F22-4CF8-4DED-B0B6-828303D436B3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Performance bottlenecks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93306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7C5CA594-0A6F-4FF2-BDBE-89AF46542C99}" type="presOf" srcId="{52EB5FD4-61C2-4A8D-9B56-85BB83CE629F}" destId="{3EEFB9CA-6A90-40C4-B80D-8EA329A072B8}" srcOrd="0" destOrd="0" presId="urn:microsoft.com/office/officeart/2005/8/layout/vList2"/>
    <dgm:cxn modelId="{E98C6A04-C994-4B5E-AFCA-E2E74C04E1D9}" type="presOf" srcId="{5BA2118B-1A71-48FC-B1CC-4DF86C6E19AC}" destId="{D6CB940E-257B-431A-BA6F-C19E93996BB1}" srcOrd="0" destOrd="0" presId="urn:microsoft.com/office/officeart/2005/8/layout/vList2"/>
    <dgm:cxn modelId="{103B330F-DA2D-4F98-BEE5-56C9B8E7B024}" type="presOf" srcId="{0C90F2DF-9FAF-4BFF-846A-C9296969BC4B}" destId="{6257CF2E-6194-4FA6-8162-8FCECF575928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499CEDC6-BF46-4279-AA86-0D32CA85E21E}" type="presOf" srcId="{DF67A009-D1D4-4B15-BA73-4D3580426CD4}" destId="{D6CB940E-257B-431A-BA6F-C19E93996BB1}" srcOrd="0" destOrd="1" presId="urn:microsoft.com/office/officeart/2005/8/layout/vList2"/>
    <dgm:cxn modelId="{4C8A7034-5AA0-4E04-B2EE-E74ABA7546D1}" type="presParOf" srcId="{6257CF2E-6194-4FA6-8162-8FCECF575928}" destId="{3EEFB9CA-6A90-40C4-B80D-8EA329A072B8}" srcOrd="0" destOrd="0" presId="urn:microsoft.com/office/officeart/2005/8/layout/vList2"/>
    <dgm:cxn modelId="{F8D38CED-75F6-4288-9730-833AE077A5AB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Performance Testing will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93306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8F104B9-F1DB-407C-9FA2-598053CB4CAE}" type="presOf" srcId="{5BA2118B-1A71-48FC-B1CC-4DF86C6E19AC}" destId="{D6CB940E-257B-431A-BA6F-C19E93996BB1}" srcOrd="0" destOrd="0" presId="urn:microsoft.com/office/officeart/2005/8/layout/vList2"/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D43CE3FC-5039-4D15-9305-AA9B705135DF}" type="presOf" srcId="{52EB5FD4-61C2-4A8D-9B56-85BB83CE629F}" destId="{3EEFB9CA-6A90-40C4-B80D-8EA329A072B8}" srcOrd="0" destOrd="0" presId="urn:microsoft.com/office/officeart/2005/8/layout/vList2"/>
    <dgm:cxn modelId="{82DB1412-BB29-418C-BE4C-9082E2AF68F3}" type="presOf" srcId="{0C90F2DF-9FAF-4BFF-846A-C9296969BC4B}" destId="{6257CF2E-6194-4FA6-8162-8FCECF575928}" srcOrd="0" destOrd="0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FCDB03B8-1B32-447D-B3F9-BB3ACB5F663D}" type="presOf" srcId="{DF67A009-D1D4-4B15-BA73-4D3580426CD4}" destId="{D6CB940E-257B-431A-BA6F-C19E93996BB1}" srcOrd="0" destOrd="1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596FB4AF-5E43-4982-85BB-3C6E94D65C8D}" type="presParOf" srcId="{6257CF2E-6194-4FA6-8162-8FCECF575928}" destId="{3EEFB9CA-6A90-40C4-B80D-8EA329A072B8}" srcOrd="0" destOrd="0" presId="urn:microsoft.com/office/officeart/2005/8/layout/vList2"/>
    <dgm:cxn modelId="{26F9A2EA-B979-4236-82E3-CA3E57A59207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Features or Characteristics of Performance Testing Tools are as follows: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93306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5CA453B-A878-4426-8FE5-5E7E44E75A13}" type="presOf" srcId="{52EB5FD4-61C2-4A8D-9B56-85BB83CE629F}" destId="{3EEFB9CA-6A90-40C4-B80D-8EA329A072B8}" srcOrd="0" destOrd="0" presId="urn:microsoft.com/office/officeart/2005/8/layout/vList2"/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5348CA3C-4935-4D32-97D2-ECD9D6ED279E}" type="presOf" srcId="{DF67A009-D1D4-4B15-BA73-4D3580426CD4}" destId="{D6CB940E-257B-431A-BA6F-C19E93996BB1}" srcOrd="0" destOrd="1" presId="urn:microsoft.com/office/officeart/2005/8/layout/vList2"/>
    <dgm:cxn modelId="{8A6ADA3F-9D63-4EE6-9618-6DCEFEC345FB}" type="presOf" srcId="{0C90F2DF-9FAF-4BFF-846A-C9296969BC4B}" destId="{6257CF2E-6194-4FA6-8162-8FCECF575928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AF855277-5E75-434C-B10B-6B479CA7B51D}" type="presOf" srcId="{5BA2118B-1A71-48FC-B1CC-4DF86C6E19AC}" destId="{D6CB940E-257B-431A-BA6F-C19E93996BB1}" srcOrd="0" destOrd="0" presId="urn:microsoft.com/office/officeart/2005/8/layout/vList2"/>
    <dgm:cxn modelId="{7F8CB31E-E937-4747-A097-D421BF5CE26F}" type="presParOf" srcId="{6257CF2E-6194-4FA6-8162-8FCECF575928}" destId="{3EEFB9CA-6A90-40C4-B80D-8EA329A072B8}" srcOrd="0" destOrd="0" presId="urn:microsoft.com/office/officeart/2005/8/layout/vList2"/>
    <dgm:cxn modelId="{3AC5E8DC-E76B-4CAA-8257-B44511174384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Why do we do Performance Testing ?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93306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2E4F012F-C999-465A-B8BB-3CC7964B22C3}" type="presOf" srcId="{52EB5FD4-61C2-4A8D-9B56-85BB83CE629F}" destId="{3EEFB9CA-6A90-40C4-B80D-8EA329A072B8}" srcOrd="0" destOrd="0" presId="urn:microsoft.com/office/officeart/2005/8/layout/vList2"/>
    <dgm:cxn modelId="{E884684F-43C6-46FE-9A5B-BF7A39CA0178}" type="presOf" srcId="{5BA2118B-1A71-48FC-B1CC-4DF86C6E19AC}" destId="{D6CB940E-257B-431A-BA6F-C19E93996BB1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3E4EE35A-6801-46C5-AAB3-7F007D2651B8}" type="presOf" srcId="{0C90F2DF-9FAF-4BFF-846A-C9296969BC4B}" destId="{6257CF2E-6194-4FA6-8162-8FCECF575928}" srcOrd="0" destOrd="0" presId="urn:microsoft.com/office/officeart/2005/8/layout/vList2"/>
    <dgm:cxn modelId="{BE493034-8870-4A1F-87AE-384A92A10871}" type="presOf" srcId="{DF67A009-D1D4-4B15-BA73-4D3580426CD4}" destId="{D6CB940E-257B-431A-BA6F-C19E93996BB1}" srcOrd="0" destOrd="1" presId="urn:microsoft.com/office/officeart/2005/8/layout/vList2"/>
    <dgm:cxn modelId="{D2B320B6-AB60-4030-B612-948712A38985}" type="presParOf" srcId="{6257CF2E-6194-4FA6-8162-8FCECF575928}" destId="{3EEFB9CA-6A90-40C4-B80D-8EA329A072B8}" srcOrd="0" destOrd="0" presId="urn:microsoft.com/office/officeart/2005/8/layout/vList2"/>
    <dgm:cxn modelId="{2DD32CCF-B931-4E95-B276-BA727EAE405D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Non-functional requirements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93306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BB5B836D-0D53-4B23-AEBB-EBC3717BA75B}" type="presOf" srcId="{52EB5FD4-61C2-4A8D-9B56-85BB83CE629F}" destId="{3EEFB9CA-6A90-40C4-B80D-8EA329A072B8}" srcOrd="0" destOrd="0" presId="urn:microsoft.com/office/officeart/2005/8/layout/vList2"/>
    <dgm:cxn modelId="{B1CCAC95-E6B8-42EA-A4D6-8D5B419F6119}" type="presOf" srcId="{DF67A009-D1D4-4B15-BA73-4D3580426CD4}" destId="{D6CB940E-257B-431A-BA6F-C19E93996BB1}" srcOrd="0" destOrd="1" presId="urn:microsoft.com/office/officeart/2005/8/layout/vList2"/>
    <dgm:cxn modelId="{664772E8-5F1A-447B-BF1A-32B6FA59097F}" type="presOf" srcId="{0C90F2DF-9FAF-4BFF-846A-C9296969BC4B}" destId="{6257CF2E-6194-4FA6-8162-8FCECF575928}" srcOrd="0" destOrd="0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3A69623B-4A92-43F0-85E0-B48E53100AEB}" type="presOf" srcId="{5BA2118B-1A71-48FC-B1CC-4DF86C6E19AC}" destId="{D6CB940E-257B-431A-BA6F-C19E93996BB1}" srcOrd="0" destOrd="0" presId="urn:microsoft.com/office/officeart/2005/8/layout/vList2"/>
    <dgm:cxn modelId="{7D0050E7-83B8-4E11-B271-7B63F2CD2E9C}" type="presParOf" srcId="{6257CF2E-6194-4FA6-8162-8FCECF575928}" destId="{3EEFB9CA-6A90-40C4-B80D-8EA329A072B8}" srcOrd="0" destOrd="0" presId="urn:microsoft.com/office/officeart/2005/8/layout/vList2"/>
    <dgm:cxn modelId="{891F9BF5-846B-466D-8B60-6F923A7EA00B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Establishing the benchmark of a System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93306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5221ADC9-9293-4938-AF49-88619981C684}" type="presOf" srcId="{0C90F2DF-9FAF-4BFF-846A-C9296969BC4B}" destId="{6257CF2E-6194-4FA6-8162-8FCECF575928}" srcOrd="0" destOrd="0" presId="urn:microsoft.com/office/officeart/2005/8/layout/vList2"/>
    <dgm:cxn modelId="{EC0C0C06-A371-43FD-A76D-84EA8EF44E07}" type="presOf" srcId="{52EB5FD4-61C2-4A8D-9B56-85BB83CE629F}" destId="{3EEFB9CA-6A90-40C4-B80D-8EA329A072B8}" srcOrd="0" destOrd="0" presId="urn:microsoft.com/office/officeart/2005/8/layout/vList2"/>
    <dgm:cxn modelId="{C543427D-A4CB-4D24-905F-799425B5A581}" type="presOf" srcId="{5BA2118B-1A71-48FC-B1CC-4DF86C6E19AC}" destId="{D6CB940E-257B-431A-BA6F-C19E93996BB1}" srcOrd="0" destOrd="0" presId="urn:microsoft.com/office/officeart/2005/8/layout/vList2"/>
    <dgm:cxn modelId="{EA3F8622-011A-4958-8D42-DF19C261C58B}" type="presOf" srcId="{DF67A009-D1D4-4B15-BA73-4D3580426CD4}" destId="{D6CB940E-257B-431A-BA6F-C19E93996BB1}" srcOrd="0" destOrd="1" presId="urn:microsoft.com/office/officeart/2005/8/layout/vList2"/>
    <dgm:cxn modelId="{3380D673-E220-47B7-B022-DD596AD2CD65}" type="presParOf" srcId="{6257CF2E-6194-4FA6-8162-8FCECF575928}" destId="{3EEFB9CA-6A90-40C4-B80D-8EA329A072B8}" srcOrd="0" destOrd="0" presId="urn:microsoft.com/office/officeart/2005/8/layout/vList2"/>
    <dgm:cxn modelId="{3E689A69-46E0-4B91-90EF-6E52723B5CEB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Performance Testing in a nutshell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93306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D4AE7D1-9E67-4FA0-8DFF-06B005B55D25}" type="presOf" srcId="{5BA2118B-1A71-48FC-B1CC-4DF86C6E19AC}" destId="{D6CB940E-257B-431A-BA6F-C19E93996BB1}" srcOrd="0" destOrd="0" presId="urn:microsoft.com/office/officeart/2005/8/layout/vList2"/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00FC9B89-132F-4BFD-B43F-7911A724185E}" type="presOf" srcId="{DF67A009-D1D4-4B15-BA73-4D3580426CD4}" destId="{D6CB940E-257B-431A-BA6F-C19E93996BB1}" srcOrd="0" destOrd="1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F9E9B28F-9766-47F1-9D6A-1E45D8156E12}" type="presOf" srcId="{0C90F2DF-9FAF-4BFF-846A-C9296969BC4B}" destId="{6257CF2E-6194-4FA6-8162-8FCECF575928}" srcOrd="0" destOrd="0" presId="urn:microsoft.com/office/officeart/2005/8/layout/vList2"/>
    <dgm:cxn modelId="{E0646C4E-1175-4F44-B813-B80B35579D0E}" type="presOf" srcId="{52EB5FD4-61C2-4A8D-9B56-85BB83CE629F}" destId="{3EEFB9CA-6A90-40C4-B80D-8EA329A072B8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F31E6A14-B9EA-410A-A6A4-CECD46829913}" type="presParOf" srcId="{6257CF2E-6194-4FA6-8162-8FCECF575928}" destId="{3EEFB9CA-6A90-40C4-B80D-8EA329A072B8}" srcOrd="0" destOrd="0" presId="urn:microsoft.com/office/officeart/2005/8/layout/vList2"/>
    <dgm:cxn modelId="{DE329AF4-A4B6-40FF-9CBA-5133E12AF680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772400" cy="489233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Goal of Performance Testing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23882" y="23882"/>
        <a:ext cx="7724636" cy="4414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890811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Performance bottlenecks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43486" y="43486"/>
        <a:ext cx="7456828" cy="803839"/>
      </dsp:txXfrm>
    </dsp:sp>
    <dsp:sp modelId="{D6CB940E-257B-431A-BA6F-C19E93996BB1}">
      <dsp:nvSpPr>
        <dsp:cNvPr id="0" name=""/>
        <dsp:cNvSpPr/>
      </dsp:nvSpPr>
      <dsp:spPr>
        <a:xfrm>
          <a:off x="0" y="594636"/>
          <a:ext cx="7543800" cy="703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594636"/>
        <a:ext cx="7543800" cy="703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890811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Performance bottlenecks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43486" y="43486"/>
        <a:ext cx="7456828" cy="803839"/>
      </dsp:txXfrm>
    </dsp:sp>
    <dsp:sp modelId="{D6CB940E-257B-431A-BA6F-C19E93996BB1}">
      <dsp:nvSpPr>
        <dsp:cNvPr id="0" name=""/>
        <dsp:cNvSpPr/>
      </dsp:nvSpPr>
      <dsp:spPr>
        <a:xfrm>
          <a:off x="0" y="594636"/>
          <a:ext cx="7543800" cy="703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594636"/>
        <a:ext cx="7543800" cy="7037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890811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Performance Testing will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43486" y="43486"/>
        <a:ext cx="7456828" cy="803839"/>
      </dsp:txXfrm>
    </dsp:sp>
    <dsp:sp modelId="{D6CB940E-257B-431A-BA6F-C19E93996BB1}">
      <dsp:nvSpPr>
        <dsp:cNvPr id="0" name=""/>
        <dsp:cNvSpPr/>
      </dsp:nvSpPr>
      <dsp:spPr>
        <a:xfrm>
          <a:off x="0" y="594636"/>
          <a:ext cx="7543800" cy="703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594636"/>
        <a:ext cx="7543800" cy="7037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1001701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Features or Characteristics of Performance Testing Tools are as follows: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48899" y="48899"/>
        <a:ext cx="7446002" cy="903903"/>
      </dsp:txXfrm>
    </dsp:sp>
    <dsp:sp modelId="{D6CB940E-257B-431A-BA6F-C19E93996BB1}">
      <dsp:nvSpPr>
        <dsp:cNvPr id="0" name=""/>
        <dsp:cNvSpPr/>
      </dsp:nvSpPr>
      <dsp:spPr>
        <a:xfrm>
          <a:off x="0" y="666309"/>
          <a:ext cx="7543800" cy="596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666309"/>
        <a:ext cx="7543800" cy="5968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890811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Why do we do Performance Testing ?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43486" y="43486"/>
        <a:ext cx="7456828" cy="803839"/>
      </dsp:txXfrm>
    </dsp:sp>
    <dsp:sp modelId="{D6CB940E-257B-431A-BA6F-C19E93996BB1}">
      <dsp:nvSpPr>
        <dsp:cNvPr id="0" name=""/>
        <dsp:cNvSpPr/>
      </dsp:nvSpPr>
      <dsp:spPr>
        <a:xfrm>
          <a:off x="0" y="594636"/>
          <a:ext cx="7543800" cy="703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594636"/>
        <a:ext cx="7543800" cy="7037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890811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Non-functional requirements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43486" y="43486"/>
        <a:ext cx="7456828" cy="803839"/>
      </dsp:txXfrm>
    </dsp:sp>
    <dsp:sp modelId="{D6CB940E-257B-431A-BA6F-C19E93996BB1}">
      <dsp:nvSpPr>
        <dsp:cNvPr id="0" name=""/>
        <dsp:cNvSpPr/>
      </dsp:nvSpPr>
      <dsp:spPr>
        <a:xfrm>
          <a:off x="0" y="594636"/>
          <a:ext cx="7543800" cy="703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594636"/>
        <a:ext cx="7543800" cy="7037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09926-0900-433E-A870-C686595F5982}" type="datetimeFigureOut">
              <a:rPr lang="en-US" smtClean="0"/>
              <a:t>8/27/2015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D22A3-8285-4101-BF62-3EE673011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33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0C22C-F259-4AA9-94CB-FF89ADBD7C53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09600"/>
            <a:ext cx="8458200" cy="49530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/>
            <a:r>
              <a:rPr lang="en-US" sz="2600" dirty="0" smtClean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Software </a:t>
            </a:r>
            <a:r>
              <a:rPr lang="en-US" sz="2800" dirty="0">
                <a:solidFill>
                  <a:schemeClr val="tx1"/>
                </a:solidFill>
              </a:rPr>
              <a:t>performance testing is the process of determining the speed or effectiveness of a computer, network or software program or device.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914400" lvl="1" indent="-457200" algn="l">
              <a:buFont typeface="Courier New" pitchFamily="49" charset="0"/>
              <a:buChar char="o"/>
            </a:pPr>
            <a:endParaRPr lang="en-US" sz="2000" dirty="0" smtClean="0"/>
          </a:p>
          <a:p>
            <a:pPr marL="914400" lvl="1" indent="-457200" algn="l">
              <a:buFont typeface="Courier New" pitchFamily="49" charset="0"/>
              <a:buChar char="o"/>
            </a:pPr>
            <a:endParaRPr lang="en-US" sz="2000" dirty="0"/>
          </a:p>
          <a:p>
            <a:pPr lvl="1" algn="l"/>
            <a:endParaRPr lang="en-US" sz="2000" dirty="0" smtClean="0"/>
          </a:p>
          <a:p>
            <a:pPr marL="914400" lvl="1" indent="-457200" algn="l">
              <a:buFont typeface="Courier New" pitchFamily="49" charset="0"/>
              <a:buChar char="o"/>
            </a:pPr>
            <a:endParaRPr lang="en-US" sz="2000" dirty="0"/>
          </a:p>
          <a:p>
            <a:pPr marL="457200" indent="-457200"/>
            <a:r>
              <a:rPr lang="en-US" sz="2400" dirty="0">
                <a:solidFill>
                  <a:schemeClr val="tx1"/>
                </a:solidFill>
              </a:rPr>
              <a:t>Prepared By: Hadi Mohammed</a:t>
            </a:r>
            <a:endParaRPr lang="en-US" sz="2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457200" indent="-457200"/>
            <a:r>
              <a:rPr lang="en-US" sz="3200" b="1" dirty="0"/>
              <a:t>Performance Testing – What, Why &amp; How ?</a:t>
            </a:r>
            <a:endParaRPr lang="en-US" sz="2400" dirty="0"/>
          </a:p>
          <a:p>
            <a:endParaRPr lang="en-US" sz="32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043236"/>
            <a:ext cx="2514600" cy="1157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457200" indent="-457200"/>
            <a:r>
              <a:rPr lang="en-US" sz="3900" b="1" dirty="0">
                <a:solidFill>
                  <a:prstClr val="black"/>
                </a:solidFill>
              </a:rPr>
              <a:t>Performance Testing – What, Why &amp; How ?</a:t>
            </a:r>
            <a:endParaRPr lang="en-US" sz="3000" dirty="0">
              <a:solidFill>
                <a:prstClr val="black"/>
              </a:solidFill>
            </a:endParaRPr>
          </a:p>
          <a:p>
            <a:endParaRPr lang="en-US" sz="4000" dirty="0">
              <a:solidFill>
                <a:prstClr val="black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42006791"/>
              </p:ext>
            </p:extLst>
          </p:nvPr>
        </p:nvGraphicFramePr>
        <p:xfrm>
          <a:off x="762000" y="990600"/>
          <a:ext cx="7543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52127" y="2272284"/>
            <a:ext cx="6239746" cy="318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869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457200" indent="-457200"/>
            <a:r>
              <a:rPr lang="en-US" sz="3900" b="1" dirty="0">
                <a:solidFill>
                  <a:prstClr val="black"/>
                </a:solidFill>
              </a:rPr>
              <a:t>Performance Testing – What, Why &amp; How ?</a:t>
            </a:r>
            <a:endParaRPr lang="en-US" sz="3000" dirty="0">
              <a:solidFill>
                <a:prstClr val="black"/>
              </a:solidFill>
            </a:endParaRPr>
          </a:p>
          <a:p>
            <a:endParaRPr lang="en-US" sz="4000" dirty="0">
              <a:solidFill>
                <a:prstClr val="black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78815417"/>
              </p:ext>
            </p:extLst>
          </p:nvPr>
        </p:nvGraphicFramePr>
        <p:xfrm>
          <a:off x="762000" y="990600"/>
          <a:ext cx="7543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6" y="1981200"/>
            <a:ext cx="5114925" cy="263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7" y="4495800"/>
            <a:ext cx="5114925" cy="2039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91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057400"/>
            <a:ext cx="7505700" cy="4572000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Performance Testing Determines…</a:t>
            </a:r>
          </a:p>
          <a:p>
            <a:pPr lvl="2" algn="l"/>
            <a:r>
              <a:rPr lang="en-US" sz="1800" b="1" dirty="0">
                <a:solidFill>
                  <a:schemeClr val="tx1"/>
                </a:solidFill>
              </a:rPr>
              <a:t>- Speed</a:t>
            </a:r>
          </a:p>
          <a:p>
            <a:pPr lvl="2" algn="l"/>
            <a:r>
              <a:rPr lang="en-US" sz="1800" b="1" dirty="0">
                <a:solidFill>
                  <a:schemeClr val="tx1"/>
                </a:solidFill>
              </a:rPr>
              <a:t>- Scalability</a:t>
            </a:r>
          </a:p>
          <a:p>
            <a:pPr lvl="2" algn="l"/>
            <a:r>
              <a:rPr lang="en-US" sz="1800" b="1" dirty="0">
                <a:solidFill>
                  <a:schemeClr val="tx1"/>
                </a:solidFill>
              </a:rPr>
              <a:t>- Stability</a:t>
            </a:r>
          </a:p>
          <a:p>
            <a:pPr lvl="2" algn="l"/>
            <a:r>
              <a:rPr lang="en-US" sz="1800" b="1" dirty="0">
                <a:solidFill>
                  <a:schemeClr val="tx1"/>
                </a:solidFill>
              </a:rPr>
              <a:t>- Confidence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…while focusing on</a:t>
            </a:r>
          </a:p>
          <a:p>
            <a:pPr lvl="2" algn="l"/>
            <a:r>
              <a:rPr lang="en-US" sz="1800" b="1" dirty="0">
                <a:solidFill>
                  <a:schemeClr val="tx1"/>
                </a:solidFill>
              </a:rPr>
              <a:t>- User Expectations</a:t>
            </a:r>
          </a:p>
          <a:p>
            <a:pPr lvl="2" algn="l"/>
            <a:r>
              <a:rPr lang="en-US" sz="1800" b="1" dirty="0">
                <a:solidFill>
                  <a:schemeClr val="tx1"/>
                </a:solidFill>
              </a:rPr>
              <a:t>- System Constraints</a:t>
            </a:r>
          </a:p>
          <a:p>
            <a:pPr lvl="2" algn="l"/>
            <a:r>
              <a:rPr lang="en-US" sz="1800" b="1" dirty="0">
                <a:solidFill>
                  <a:schemeClr val="tx1"/>
                </a:solidFill>
              </a:rPr>
              <a:t>- Costs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Specifically, it answers:</a:t>
            </a:r>
          </a:p>
          <a:p>
            <a:pPr lvl="2" algn="l"/>
            <a:r>
              <a:rPr lang="en-US" sz="1800" b="1" dirty="0">
                <a:solidFill>
                  <a:schemeClr val="tx1"/>
                </a:solidFill>
              </a:rPr>
              <a:t>- How many…?</a:t>
            </a:r>
          </a:p>
          <a:p>
            <a:pPr lvl="2" algn="l"/>
            <a:r>
              <a:rPr lang="en-US" sz="1800" b="1" dirty="0">
                <a:solidFill>
                  <a:schemeClr val="tx1"/>
                </a:solidFill>
              </a:rPr>
              <a:t>- How much…?</a:t>
            </a:r>
          </a:p>
          <a:p>
            <a:pPr lvl="2" algn="l"/>
            <a:r>
              <a:rPr lang="en-US" sz="1800" b="1" dirty="0">
                <a:solidFill>
                  <a:schemeClr val="tx1"/>
                </a:solidFill>
              </a:rPr>
              <a:t>- What happens if…?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lvl="2"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457200" indent="-457200"/>
            <a:r>
              <a:rPr lang="en-US" sz="3900" b="1" dirty="0">
                <a:solidFill>
                  <a:prstClr val="black"/>
                </a:solidFill>
              </a:rPr>
              <a:t>Performance Testing – What, Why &amp; How ?</a:t>
            </a:r>
            <a:endParaRPr lang="en-US" sz="3000" dirty="0">
              <a:solidFill>
                <a:prstClr val="black"/>
              </a:solidFill>
            </a:endParaRPr>
          </a:p>
          <a:p>
            <a:endParaRPr lang="en-US" sz="4000" dirty="0">
              <a:solidFill>
                <a:prstClr val="black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63157022"/>
              </p:ext>
            </p:extLst>
          </p:nvPr>
        </p:nvGraphicFramePr>
        <p:xfrm>
          <a:off x="762000" y="990600"/>
          <a:ext cx="7543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61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362200"/>
            <a:ext cx="7505700" cy="3886200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chemeClr val="tx1"/>
                </a:solidFill>
              </a:rPr>
              <a:t>the application fast enough to satisfy end users?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Is the business able to process and utilize data collected by the application before that data becomes outdated?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457200" indent="-457200"/>
            <a:r>
              <a:rPr lang="en-US" sz="3900" b="1" dirty="0">
                <a:solidFill>
                  <a:prstClr val="black"/>
                </a:solidFill>
              </a:rPr>
              <a:t>Performance Testing – What, Why &amp; How ?</a:t>
            </a:r>
            <a:endParaRPr lang="en-US" sz="3000" dirty="0">
              <a:solidFill>
                <a:prstClr val="black"/>
              </a:solidFill>
            </a:endParaRPr>
          </a:p>
          <a:p>
            <a:endParaRPr lang="en-US" sz="4000" dirty="0">
              <a:solidFill>
                <a:prstClr val="black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45220384"/>
              </p:ext>
            </p:extLst>
          </p:nvPr>
        </p:nvGraphicFramePr>
        <p:xfrm>
          <a:off x="228600" y="914400"/>
          <a:ext cx="88392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25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362200"/>
            <a:ext cx="7505700" cy="4267200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Can the application provide consistent and acceptable response times for the entire user base?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Can the application store all of the data that will be collected over the life of the application?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Are there warning signs to indicate that the application is approaching peak capacity?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457200" indent="-457200"/>
            <a:r>
              <a:rPr lang="en-US" sz="3900" b="1" dirty="0">
                <a:solidFill>
                  <a:prstClr val="black"/>
                </a:solidFill>
              </a:rPr>
              <a:t>Performance Testing – What, Why &amp; How ?</a:t>
            </a:r>
            <a:endParaRPr lang="en-US" sz="3000" dirty="0">
              <a:solidFill>
                <a:prstClr val="black"/>
              </a:solidFill>
            </a:endParaRPr>
          </a:p>
          <a:p>
            <a:endParaRPr lang="en-US" sz="4000" dirty="0">
              <a:solidFill>
                <a:prstClr val="black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86395525"/>
              </p:ext>
            </p:extLst>
          </p:nvPr>
        </p:nvGraphicFramePr>
        <p:xfrm>
          <a:off x="228600" y="914400"/>
          <a:ext cx="88392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69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6553200" cy="4623192"/>
          </a:xfrm>
        </p:spPr>
      </p:pic>
    </p:spTree>
    <p:extLst>
      <p:ext uri="{BB962C8B-B14F-4D97-AF65-F5344CB8AC3E}">
        <p14:creationId xmlns:p14="http://schemas.microsoft.com/office/powerpoint/2010/main" val="297248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52400"/>
            <a:ext cx="7315200" cy="762000"/>
          </a:xfrm>
        </p:spPr>
        <p:txBody>
          <a:bodyPr>
            <a:normAutofit fontScale="77500" lnSpcReduction="20000"/>
          </a:bodyPr>
          <a:lstStyle/>
          <a:p>
            <a:pPr marL="457200" indent="-457200" algn="l"/>
            <a:r>
              <a:rPr lang="en-US" sz="3900" b="1" dirty="0" smtClean="0">
                <a:solidFill>
                  <a:schemeClr val="tx1"/>
                </a:solidFill>
                <a:latin typeface="+mj-lt"/>
              </a:rPr>
              <a:t>Performance Testing – What, Why &amp; How ?</a:t>
            </a:r>
            <a:endParaRPr lang="en-US" sz="3000" dirty="0" smtClean="0">
              <a:solidFill>
                <a:schemeClr val="tx1"/>
              </a:solidFill>
              <a:latin typeface="+mj-lt"/>
            </a:endParaRPr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70061044"/>
              </p:ext>
            </p:extLst>
          </p:nvPr>
        </p:nvGraphicFramePr>
        <p:xfrm>
          <a:off x="762000" y="838200"/>
          <a:ext cx="77724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8288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/>
              <a:t>The goal of performance testing is not to find bugs but to eliminate performance bottlenecks.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286000"/>
            <a:ext cx="6934200" cy="34290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There is a long list of web applications potential performance bottlenecks and some of them are as follows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Extended response time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High CPU usage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Invalid data returned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HTTP errors (4xx, 5xx)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457200" indent="-457200"/>
            <a:r>
              <a:rPr lang="en-US" sz="3900" b="1" dirty="0"/>
              <a:t>Performance Testing – What, Why &amp; How ?</a:t>
            </a:r>
            <a:endParaRPr lang="en-US" sz="3000" dirty="0"/>
          </a:p>
          <a:p>
            <a:endParaRPr lang="en-US" sz="40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20695870"/>
              </p:ext>
            </p:extLst>
          </p:nvPr>
        </p:nvGraphicFramePr>
        <p:xfrm>
          <a:off x="762000" y="990600"/>
          <a:ext cx="7543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286000"/>
            <a:ext cx="6934200" cy="34290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Lots of open connections 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Lengthy queues of requests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Memory leaks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Extensive table scans of database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Database deadlocks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Pages unavailable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457200" indent="-457200"/>
            <a:r>
              <a:rPr lang="en-US" sz="3900" b="1" dirty="0"/>
              <a:t>Performance Testing – What, Why &amp; How ?</a:t>
            </a:r>
            <a:endParaRPr lang="en-US" sz="3000" dirty="0"/>
          </a:p>
          <a:p>
            <a:endParaRPr lang="en-US" sz="40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92848270"/>
              </p:ext>
            </p:extLst>
          </p:nvPr>
        </p:nvGraphicFramePr>
        <p:xfrm>
          <a:off x="762000" y="990600"/>
          <a:ext cx="7543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458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286000"/>
            <a:ext cx="6934200" cy="3429000"/>
          </a:xfrm>
        </p:spPr>
        <p:txBody>
          <a:bodyPr>
            <a:normAutofit fontScale="77500" lnSpcReduction="20000"/>
          </a:bodyPr>
          <a:lstStyle/>
          <a:p>
            <a:pPr marL="457200" lvl="0" indent="-4572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Improve user experience on sites and web apps</a:t>
            </a:r>
          </a:p>
          <a:p>
            <a:pPr marL="457200" lvl="0" indent="-457200" algn="l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4572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Increase revenue generated from websites</a:t>
            </a:r>
          </a:p>
          <a:p>
            <a:pPr marL="457200" lvl="0" indent="-457200" algn="l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4572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Gather metrics useful for tuning the system</a:t>
            </a:r>
          </a:p>
          <a:p>
            <a:pPr marL="457200" lvl="0" indent="-457200" algn="l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4572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Identify bottlenecks such as database configuration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457200" indent="-457200"/>
            <a:r>
              <a:rPr lang="en-US" sz="3900" b="1" dirty="0"/>
              <a:t>Performance Testing – What, Why &amp; How ?</a:t>
            </a:r>
            <a:endParaRPr lang="en-US" sz="3000" dirty="0"/>
          </a:p>
          <a:p>
            <a:endParaRPr lang="en-US" sz="40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4174353"/>
              </p:ext>
            </p:extLst>
          </p:nvPr>
        </p:nvGraphicFramePr>
        <p:xfrm>
          <a:off x="762000" y="990600"/>
          <a:ext cx="7543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28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286000"/>
            <a:ext cx="6934200" cy="4191000"/>
          </a:xfrm>
        </p:spPr>
        <p:txBody>
          <a:bodyPr>
            <a:noAutofit/>
          </a:bodyPr>
          <a:lstStyle/>
          <a:p>
            <a:pPr marL="457200" lvl="0" indent="-457200" algn="l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To generate load on the system to be tested.</a:t>
            </a:r>
          </a:p>
          <a:p>
            <a:pPr marL="457200" lvl="0" indent="-457200" algn="l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To measure the timing of specific transactions as the load on the system varies.</a:t>
            </a:r>
          </a:p>
          <a:p>
            <a:pPr marL="457200" lvl="0" indent="-457200" algn="l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To measure average response times.</a:t>
            </a:r>
          </a:p>
          <a:p>
            <a:pPr marL="457200" lvl="0" indent="-457200" algn="l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To produce graphs or charts of responses over time.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457200" indent="-457200"/>
            <a:r>
              <a:rPr lang="en-US" sz="3900" b="1" dirty="0"/>
              <a:t>Performance Testing – What, Why &amp; How ?</a:t>
            </a:r>
            <a:endParaRPr lang="en-US" sz="3000" dirty="0"/>
          </a:p>
          <a:p>
            <a:endParaRPr lang="en-US" sz="40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30447274"/>
              </p:ext>
            </p:extLst>
          </p:nvPr>
        </p:nvGraphicFramePr>
        <p:xfrm>
          <a:off x="762000" y="990600"/>
          <a:ext cx="7543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65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286000"/>
            <a:ext cx="6934200" cy="4191000"/>
          </a:xfrm>
        </p:spPr>
        <p:txBody>
          <a:bodyPr>
            <a:noAutofit/>
          </a:bodyPr>
          <a:lstStyle/>
          <a:p>
            <a:pPr lvl="0" algn="l">
              <a:lnSpc>
                <a:spcPct val="170000"/>
              </a:lnSpc>
            </a:pPr>
            <a:r>
              <a:rPr lang="en-US" sz="2400" dirty="0">
                <a:solidFill>
                  <a:schemeClr val="tx1"/>
                </a:solidFill>
              </a:rPr>
              <a:t>Before going live in the market, the software system should be tested against the Speed, Stability and scalability under variety of load conditions.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457200" indent="-457200"/>
            <a:r>
              <a:rPr lang="en-US" sz="3900" b="1" dirty="0"/>
              <a:t>Performance Testing – What, Why &amp; How ?</a:t>
            </a:r>
            <a:endParaRPr lang="en-US" sz="3000" dirty="0"/>
          </a:p>
          <a:p>
            <a:endParaRPr lang="en-US" sz="40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466961"/>
              </p:ext>
            </p:extLst>
          </p:nvPr>
        </p:nvGraphicFramePr>
        <p:xfrm>
          <a:off x="762000" y="990600"/>
          <a:ext cx="7543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48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286000"/>
            <a:ext cx="6934200" cy="4191000"/>
          </a:xfrm>
        </p:spPr>
        <p:txBody>
          <a:bodyPr>
            <a:noAutofit/>
          </a:bodyPr>
          <a:lstStyle/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Target User load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No. of concurrent users (Concurrency)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Response Time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Throughput (No. of transactions/second)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Latency (Network delays accepted)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Peak Load timing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457200" indent="-457200"/>
            <a:r>
              <a:rPr lang="en-US" sz="3900" b="1" dirty="0">
                <a:solidFill>
                  <a:prstClr val="black"/>
                </a:solidFill>
              </a:rPr>
              <a:t>Performance Testing – What, Why &amp; How ?</a:t>
            </a:r>
            <a:endParaRPr lang="en-US" sz="3000" dirty="0">
              <a:solidFill>
                <a:prstClr val="black"/>
              </a:solidFill>
            </a:endParaRPr>
          </a:p>
          <a:p>
            <a:endParaRPr lang="en-US" sz="4000" dirty="0">
              <a:solidFill>
                <a:prstClr val="black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07261761"/>
              </p:ext>
            </p:extLst>
          </p:nvPr>
        </p:nvGraphicFramePr>
        <p:xfrm>
          <a:off x="762000" y="990600"/>
          <a:ext cx="7543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74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57400"/>
            <a:ext cx="8001000" cy="4572000"/>
          </a:xfrm>
        </p:spPr>
        <p:txBody>
          <a:bodyPr>
            <a:noAutofit/>
          </a:bodyPr>
          <a:lstStyle/>
          <a:p>
            <a:pPr lvl="1" algn="l"/>
            <a:r>
              <a:rPr lang="en-US" sz="2600" dirty="0">
                <a:solidFill>
                  <a:schemeClr val="tx1"/>
                </a:solidFill>
              </a:rPr>
              <a:t>The Primary goal of performance testing includes establishing the benchmark behavior of the system</a:t>
            </a:r>
            <a:r>
              <a:rPr lang="en-US" sz="2600" dirty="0" smtClean="0">
                <a:solidFill>
                  <a:schemeClr val="tx1"/>
                </a:solidFill>
              </a:rPr>
              <a:t>.</a:t>
            </a:r>
          </a:p>
          <a:p>
            <a:pPr lvl="1" algn="l"/>
            <a:endParaRPr lang="en-US" sz="2600" dirty="0">
              <a:solidFill>
                <a:schemeClr val="tx1"/>
              </a:solidFill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It can demonstrate that the system meets performance criteria.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It </a:t>
            </a:r>
            <a:r>
              <a:rPr lang="en-US" sz="2600" dirty="0">
                <a:solidFill>
                  <a:schemeClr val="tx1"/>
                </a:solidFill>
              </a:rPr>
              <a:t>can compare two systems to find which performs better</a:t>
            </a:r>
            <a:r>
              <a:rPr lang="en-US" sz="2600" dirty="0" smtClean="0">
                <a:solidFill>
                  <a:schemeClr val="tx1"/>
                </a:solidFill>
              </a:rPr>
              <a:t>.</a:t>
            </a:r>
            <a:endParaRPr lang="en-US" sz="2600" dirty="0">
              <a:solidFill>
                <a:schemeClr val="tx1"/>
              </a:solidFill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 It can measure which parts of the system or workload cause the system to perform badly.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457200" indent="-457200"/>
            <a:r>
              <a:rPr lang="en-US" sz="3900" b="1" dirty="0">
                <a:solidFill>
                  <a:prstClr val="black"/>
                </a:solidFill>
              </a:rPr>
              <a:t>Performance Testing – What, Why &amp; How ?</a:t>
            </a:r>
            <a:endParaRPr lang="en-US" sz="3000" dirty="0">
              <a:solidFill>
                <a:prstClr val="black"/>
              </a:solidFill>
            </a:endParaRPr>
          </a:p>
          <a:p>
            <a:endParaRPr lang="en-US" sz="4000" dirty="0">
              <a:solidFill>
                <a:prstClr val="black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68978103"/>
              </p:ext>
            </p:extLst>
          </p:nvPr>
        </p:nvGraphicFramePr>
        <p:xfrm>
          <a:off x="762000" y="990600"/>
          <a:ext cx="7543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316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3536</TotalTime>
  <Words>548</Words>
  <Application>Microsoft Office PowerPoint</Application>
  <PresentationFormat>On-screen Show (4:3)</PresentationFormat>
  <Paragraphs>93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 Kumari</dc:creator>
  <cp:lastModifiedBy>Hadi</cp:lastModifiedBy>
  <cp:revision>453</cp:revision>
  <dcterms:created xsi:type="dcterms:W3CDTF">2015-08-17T05:29:31Z</dcterms:created>
  <dcterms:modified xsi:type="dcterms:W3CDTF">2015-08-27T09:21:33Z</dcterms:modified>
</cp:coreProperties>
</file>