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59" r:id="rId4"/>
    <p:sldId id="262" r:id="rId5"/>
    <p:sldId id="263" r:id="rId6"/>
    <p:sldId id="264" r:id="rId7"/>
    <p:sldId id="266" r:id="rId8"/>
    <p:sldId id="267" r:id="rId9"/>
    <p:sldId id="268" r:id="rId10"/>
    <p:sldId id="269" r:id="rId11"/>
    <p:sldId id="270" r:id="rId12"/>
    <p:sldId id="271" r:id="rId13"/>
    <p:sldId id="272" r:id="rId14"/>
    <p:sldId id="275" r:id="rId15"/>
    <p:sldId id="276" r:id="rId16"/>
    <p:sldId id="277"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Types of </a:t>
          </a:r>
          <a:r>
            <a:rPr lang="en-IN" sz="3200" dirty="0" smtClean="0">
              <a:solidFill>
                <a:schemeClr val="bg1"/>
              </a:solidFill>
            </a:rPr>
            <a:t>Performance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139519" custLinFactY="-55684" custLinFactNeighborY="-100000">
        <dgm:presLayoutVars>
          <dgm:chMax val="0"/>
          <dgm:bulletEnabled val="1"/>
        </dgm:presLayoutVars>
      </dgm:prSet>
      <dgm:spPr/>
      <dgm:t>
        <a:bodyPr/>
        <a:lstStyle/>
        <a:p>
          <a:endParaRPr lang="en-IN"/>
        </a:p>
      </dgm:t>
    </dgm:pt>
  </dgm:ptLst>
  <dgm:cxnLst>
    <dgm:cxn modelId="{50E968DF-7D6A-432B-82AE-0A44CF7A8E62}"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4F427DE0-EBF4-4836-8F19-5459507B7870}" type="presOf" srcId="{0C90F2DF-9FAF-4BFF-846A-C9296969BC4B}" destId="{6257CF2E-6194-4FA6-8162-8FCECF575928}" srcOrd="0" destOrd="0" presId="urn:microsoft.com/office/officeart/2005/8/layout/vList2"/>
    <dgm:cxn modelId="{1F7096C0-48BA-4BD6-8E18-A90B2B932C1B}"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Core activities of Performance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7EE8EDC6-8B72-4728-9729-189D52447BD8}"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3468C1A-F10F-45A2-9F3C-A37CA6DD3A88}" type="presOf" srcId="{5BA2118B-1A71-48FC-B1CC-4DF86C6E19AC}" destId="{D6CB940E-257B-431A-BA6F-C19E93996BB1}" srcOrd="0" destOrd="0" presId="urn:microsoft.com/office/officeart/2005/8/layout/vList2"/>
    <dgm:cxn modelId="{E9C258DA-3FF4-498C-A973-DE30F3B18859}"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7BF3549E-A815-4B51-9131-0495ED02EBD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3EDF3BF-9678-4D73-AAF6-74DAE9C5E705}" type="presParOf" srcId="{6257CF2E-6194-4FA6-8162-8FCECF575928}" destId="{3EEFB9CA-6A90-40C4-B80D-8EA329A072B8}" srcOrd="0" destOrd="0" presId="urn:microsoft.com/office/officeart/2005/8/layout/vList2"/>
    <dgm:cxn modelId="{098B8E98-B6D9-410F-A62D-3B71854C41A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Types of Performance Test tools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3CBC035-FFC2-47C2-A0A2-AE9A867CD1F7}"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49CCD98F-159A-4654-9ABE-610425A78C6C}" type="presOf" srcId="{DF67A009-D1D4-4B15-BA73-4D3580426CD4}" destId="{D6CB940E-257B-431A-BA6F-C19E93996BB1}" srcOrd="0" destOrd="1" presId="urn:microsoft.com/office/officeart/2005/8/layout/vList2"/>
    <dgm:cxn modelId="{921BBEE0-8285-45AB-9838-7C02A3F54A89}" type="presOf" srcId="{5BA2118B-1A71-48FC-B1CC-4DF86C6E19AC}" destId="{D6CB940E-257B-431A-BA6F-C19E93996BB1}" srcOrd="0" destOrd="0" presId="urn:microsoft.com/office/officeart/2005/8/layout/vList2"/>
    <dgm:cxn modelId="{88B6DA47-8D4B-47D4-99D3-301E9B39D801}"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A1F42026-A215-4661-9615-0D4CF36392BD}" type="presParOf" srcId="{6257CF2E-6194-4FA6-8162-8FCECF575928}" destId="{3EEFB9CA-6A90-40C4-B80D-8EA329A072B8}" srcOrd="0" destOrd="0" presId="urn:microsoft.com/office/officeart/2005/8/layout/vList2"/>
    <dgm:cxn modelId="{25465DC8-405D-4D0A-90BD-E6E69BAC7EC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Performance testing addresses Speed related risks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307B8C9C-1612-4DA7-A523-5BA36ECC1241}" type="presOf" srcId="{DF67A009-D1D4-4B15-BA73-4D3580426CD4}" destId="{D6CB940E-257B-431A-BA6F-C19E93996BB1}" srcOrd="0" destOrd="1" presId="urn:microsoft.com/office/officeart/2005/8/layout/vList2"/>
    <dgm:cxn modelId="{EFA08B56-0364-4F3F-950D-6A5C95FF88D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6B8D14DF-5EEB-44FB-9888-8B884FD28001}" type="presOf" srcId="{5BA2118B-1A71-48FC-B1CC-4DF86C6E19AC}" destId="{D6CB940E-257B-431A-BA6F-C19E93996BB1}" srcOrd="0" destOrd="0" presId="urn:microsoft.com/office/officeart/2005/8/layout/vList2"/>
    <dgm:cxn modelId="{E946657D-20B0-4C31-BD96-08C4AF313548}" type="presOf" srcId="{0C90F2DF-9FAF-4BFF-846A-C9296969BC4B}" destId="{6257CF2E-6194-4FA6-8162-8FCECF575928}" srcOrd="0" destOrd="0" presId="urn:microsoft.com/office/officeart/2005/8/layout/vList2"/>
    <dgm:cxn modelId="{7E98DA83-2A9E-4F6A-AF7F-86AC47FD6FD1}" type="presParOf" srcId="{6257CF2E-6194-4FA6-8162-8FCECF575928}" destId="{3EEFB9CA-6A90-40C4-B80D-8EA329A072B8}" srcOrd="0" destOrd="0" presId="urn:microsoft.com/office/officeart/2005/8/layout/vList2"/>
    <dgm:cxn modelId="{8A5F5865-567A-4BA3-B3DD-F7FEC7390DD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Performance Test Life Cycle</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093390D1-38AB-47A6-AD4B-FA776D18DB93}"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96832A96-1BF8-4FC3-85C8-AC2A825FE0A6}" type="presOf" srcId="{52EB5FD4-61C2-4A8D-9B56-85BB83CE629F}" destId="{3EEFB9CA-6A90-40C4-B80D-8EA329A072B8}" srcOrd="0" destOrd="0" presId="urn:microsoft.com/office/officeart/2005/8/layout/vList2"/>
    <dgm:cxn modelId="{FA99903E-8089-4FBA-B4A5-DF48EAECF540}" type="presOf" srcId="{DF67A009-D1D4-4B15-BA73-4D3580426CD4}" destId="{D6CB940E-257B-431A-BA6F-C19E93996BB1}" srcOrd="0" destOrd="1" presId="urn:microsoft.com/office/officeart/2005/8/layout/vList2"/>
    <dgm:cxn modelId="{A25B88D0-1303-41BB-82B0-5D959C0FB0D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06AA2E8-53EC-4C98-8549-5A37D3A79DF4}" type="presParOf" srcId="{6257CF2E-6194-4FA6-8162-8FCECF575928}" destId="{3EEFB9CA-6A90-40C4-B80D-8EA329A072B8}" srcOrd="0" destOrd="0" presId="urn:microsoft.com/office/officeart/2005/8/layout/vList2"/>
    <dgm:cxn modelId="{E16B0324-1989-425D-9F45-2322D2C84521}"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Performance </a:t>
          </a:r>
          <a:r>
            <a:rPr lang="en-IN" sz="3200" dirty="0" smtClean="0">
              <a:solidFill>
                <a:schemeClr val="bg1"/>
              </a:solidFill>
            </a:rPr>
            <a:t>Test Planning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DBA746F-78C7-437C-83E8-69B62D9A22B9}"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3F6C2A19-90AB-4A6D-B2C8-F8C2843585BB}" type="presOf" srcId="{DF67A009-D1D4-4B15-BA73-4D3580426CD4}" destId="{D6CB940E-257B-431A-BA6F-C19E93996BB1}" srcOrd="0" destOrd="1" presId="urn:microsoft.com/office/officeart/2005/8/layout/vList2"/>
    <dgm:cxn modelId="{7BCC881B-D008-4436-A145-D638D22F356E}" type="presOf" srcId="{0C90F2DF-9FAF-4BFF-846A-C9296969BC4B}" destId="{6257CF2E-6194-4FA6-8162-8FCECF575928}" srcOrd="0" destOrd="0" presId="urn:microsoft.com/office/officeart/2005/8/layout/vList2"/>
    <dgm:cxn modelId="{6F5A8B4A-1F6C-4E97-AF5E-070A200646E2}"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93B3217-0D67-4B0F-8489-D6A9166C319C}" type="presParOf" srcId="{6257CF2E-6194-4FA6-8162-8FCECF575928}" destId="{3EEFB9CA-6A90-40C4-B80D-8EA329A072B8}" srcOrd="0" destOrd="0" presId="urn:microsoft.com/office/officeart/2005/8/layout/vList2"/>
    <dgm:cxn modelId="{5C95B681-A5F9-4FC5-B248-48CD4FBDB19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Stress Testing Technique</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9401AE5C-4C8A-4BA8-BD4D-2B3E81DA1CF9}"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82EA7CB-49C2-4718-9454-2F7894EA5281}" type="presOf" srcId="{0C90F2DF-9FAF-4BFF-846A-C9296969BC4B}" destId="{6257CF2E-6194-4FA6-8162-8FCECF575928}" srcOrd="0" destOrd="0" presId="urn:microsoft.com/office/officeart/2005/8/layout/vList2"/>
    <dgm:cxn modelId="{38703BAE-75A3-497E-88FD-A9DB4F6A8DA7}"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8AA70360-B95F-4AFA-83A2-18B42B44C2FF}" type="presOf" srcId="{5BA2118B-1A71-48FC-B1CC-4DF86C6E19AC}" destId="{D6CB940E-257B-431A-BA6F-C19E93996BB1}" srcOrd="0" destOrd="0" presId="urn:microsoft.com/office/officeart/2005/8/layout/vList2"/>
    <dgm:cxn modelId="{EC8CCC3F-4D04-4DF4-8EC7-14E9DBEA9AE3}" type="presParOf" srcId="{6257CF2E-6194-4FA6-8162-8FCECF575928}" destId="{3EEFB9CA-6A90-40C4-B80D-8EA329A072B8}" srcOrd="0" destOrd="0" presId="urn:microsoft.com/office/officeart/2005/8/layout/vList2"/>
    <dgm:cxn modelId="{60DB10B8-C393-4AF8-84B0-EDA0462D22F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Load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148320DD-C42C-4270-B168-CCE37E92FCA1}"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CA52EE6B-6DE2-44DA-B848-BB306C11B53A}" type="presOf" srcId="{DF67A009-D1D4-4B15-BA73-4D3580426CD4}" destId="{D6CB940E-257B-431A-BA6F-C19E93996BB1}" srcOrd="0" destOrd="1" presId="urn:microsoft.com/office/officeart/2005/8/layout/vList2"/>
    <dgm:cxn modelId="{695C04FD-E6FC-4BDB-A613-FD8BBB186C04}"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09E84481-B243-4165-8C7B-F9F38E8F8A7A}" type="presOf" srcId="{0C90F2DF-9FAF-4BFF-846A-C9296969BC4B}" destId="{6257CF2E-6194-4FA6-8162-8FCECF575928}" srcOrd="0" destOrd="0" presId="urn:microsoft.com/office/officeart/2005/8/layout/vList2"/>
    <dgm:cxn modelId="{85A0E52E-F530-4640-83B9-9B6791CFA8C9}" type="presParOf" srcId="{6257CF2E-6194-4FA6-8162-8FCECF575928}" destId="{3EEFB9CA-6A90-40C4-B80D-8EA329A072B8}" srcOrd="0" destOrd="0" presId="urn:microsoft.com/office/officeart/2005/8/layout/vList2"/>
    <dgm:cxn modelId="{45B28F22-4CF8-4DED-B0B6-828303D436B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Stress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7C5CA594-0A6F-4FF2-BDBE-89AF46542C99}" type="presOf" srcId="{52EB5FD4-61C2-4A8D-9B56-85BB83CE629F}" destId="{3EEFB9CA-6A90-40C4-B80D-8EA329A072B8}" srcOrd="0" destOrd="0" presId="urn:microsoft.com/office/officeart/2005/8/layout/vList2"/>
    <dgm:cxn modelId="{103B330F-DA2D-4F98-BEE5-56C9B8E7B024}" type="presOf" srcId="{0C90F2DF-9FAF-4BFF-846A-C9296969BC4B}" destId="{6257CF2E-6194-4FA6-8162-8FCECF575928}" srcOrd="0" destOrd="0" presId="urn:microsoft.com/office/officeart/2005/8/layout/vList2"/>
    <dgm:cxn modelId="{E98C6A04-C994-4B5E-AFCA-E2E74C04E1D9}"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99CEDC6-BF46-4279-AA86-0D32CA85E21E}" type="presOf" srcId="{DF67A009-D1D4-4B15-BA73-4D3580426CD4}" destId="{D6CB940E-257B-431A-BA6F-C19E93996BB1}" srcOrd="0" destOrd="1" presId="urn:microsoft.com/office/officeart/2005/8/layout/vList2"/>
    <dgm:cxn modelId="{4C8A7034-5AA0-4E04-B2EE-E74ABA7546D1}" type="presParOf" srcId="{6257CF2E-6194-4FA6-8162-8FCECF575928}" destId="{3EEFB9CA-6A90-40C4-B80D-8EA329A072B8}" srcOrd="0" destOrd="0" presId="urn:microsoft.com/office/officeart/2005/8/layout/vList2"/>
    <dgm:cxn modelId="{F8D38CED-75F6-4288-9730-833AE077A5A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Endurance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8F104B9-F1DB-407C-9FA2-598053CB4CAE}"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82DB1412-BB29-418C-BE4C-9082E2AF68F3}" type="presOf" srcId="{0C90F2DF-9FAF-4BFF-846A-C9296969BC4B}" destId="{6257CF2E-6194-4FA6-8162-8FCECF575928}" srcOrd="0" destOrd="0" presId="urn:microsoft.com/office/officeart/2005/8/layout/vList2"/>
    <dgm:cxn modelId="{D43CE3FC-5039-4D15-9305-AA9B705135DF}"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CDB03B8-1B32-447D-B3F9-BB3ACB5F663D}"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96FB4AF-5E43-4982-85BB-3C6E94D65C8D}" type="presParOf" srcId="{6257CF2E-6194-4FA6-8162-8FCECF575928}" destId="{3EEFB9CA-6A90-40C4-B80D-8EA329A072B8}" srcOrd="0" destOrd="0" presId="urn:microsoft.com/office/officeart/2005/8/layout/vList2"/>
    <dgm:cxn modelId="{26F9A2EA-B979-4236-82E3-CA3E57A59207}"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Spike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5CA453B-A878-4426-8FE5-5E7E44E75A13}"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5348CA3C-4935-4D32-97D2-ECD9D6ED279E}" type="presOf" srcId="{DF67A009-D1D4-4B15-BA73-4D3580426CD4}" destId="{D6CB940E-257B-431A-BA6F-C19E93996BB1}" srcOrd="0" destOrd="1" presId="urn:microsoft.com/office/officeart/2005/8/layout/vList2"/>
    <dgm:cxn modelId="{8A6ADA3F-9D63-4EE6-9618-6DCEFEC345FB}"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AF855277-5E75-434C-B10B-6B479CA7B51D}" type="presOf" srcId="{5BA2118B-1A71-48FC-B1CC-4DF86C6E19AC}" destId="{D6CB940E-257B-431A-BA6F-C19E93996BB1}" srcOrd="0" destOrd="0" presId="urn:microsoft.com/office/officeart/2005/8/layout/vList2"/>
    <dgm:cxn modelId="{7F8CB31E-E937-4747-A097-D421BF5CE26F}" type="presParOf" srcId="{6257CF2E-6194-4FA6-8162-8FCECF575928}" destId="{3EEFB9CA-6A90-40C4-B80D-8EA329A072B8}" srcOrd="0" destOrd="0" presId="urn:microsoft.com/office/officeart/2005/8/layout/vList2"/>
    <dgm:cxn modelId="{3AC5E8DC-E76B-4CAA-8257-B44511174384}"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Volume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2E4F012F-C999-465A-B8BB-3CC7964B22C3}" type="presOf" srcId="{52EB5FD4-61C2-4A8D-9B56-85BB83CE629F}" destId="{3EEFB9CA-6A90-40C4-B80D-8EA329A072B8}" srcOrd="0" destOrd="0" presId="urn:microsoft.com/office/officeart/2005/8/layout/vList2"/>
    <dgm:cxn modelId="{E884684F-43C6-46FE-9A5B-BF7A39CA017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E4EE35A-6801-46C5-AAB3-7F007D2651B8}" type="presOf" srcId="{0C90F2DF-9FAF-4BFF-846A-C9296969BC4B}" destId="{6257CF2E-6194-4FA6-8162-8FCECF575928}" srcOrd="0" destOrd="0" presId="urn:microsoft.com/office/officeart/2005/8/layout/vList2"/>
    <dgm:cxn modelId="{BE493034-8870-4A1F-87AE-384A92A10871}" type="presOf" srcId="{DF67A009-D1D4-4B15-BA73-4D3580426CD4}" destId="{D6CB940E-257B-431A-BA6F-C19E93996BB1}" srcOrd="0" destOrd="1" presId="urn:microsoft.com/office/officeart/2005/8/layout/vList2"/>
    <dgm:cxn modelId="{D2B320B6-AB60-4030-B612-948712A38985}" type="presParOf" srcId="{6257CF2E-6194-4FA6-8162-8FCECF575928}" destId="{3EEFB9CA-6A90-40C4-B80D-8EA329A072B8}" srcOrd="0" destOrd="0" presId="urn:microsoft.com/office/officeart/2005/8/layout/vList2"/>
    <dgm:cxn modelId="{2DD32CCF-B931-4E95-B276-BA727EAE405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Scalability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664772E8-5F1A-447B-BF1A-32B6FA59097F}" type="presOf" srcId="{0C90F2DF-9FAF-4BFF-846A-C9296969BC4B}" destId="{6257CF2E-6194-4FA6-8162-8FCECF575928}" srcOrd="0" destOrd="0" presId="urn:microsoft.com/office/officeart/2005/8/layout/vList2"/>
    <dgm:cxn modelId="{B1CCAC95-E6B8-42EA-A4D6-8D5B419F6119}" type="presOf" srcId="{DF67A009-D1D4-4B15-BA73-4D3580426CD4}" destId="{D6CB940E-257B-431A-BA6F-C19E93996BB1}" srcOrd="0" destOrd="1" presId="urn:microsoft.com/office/officeart/2005/8/layout/vList2"/>
    <dgm:cxn modelId="{BB5B836D-0D53-4B23-AEBB-EBC3717BA75B}"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3A69623B-4A92-43F0-85E0-B48E53100AEB}" type="presOf" srcId="{5BA2118B-1A71-48FC-B1CC-4DF86C6E19AC}" destId="{D6CB940E-257B-431A-BA6F-C19E93996BB1}" srcOrd="0" destOrd="0" presId="urn:microsoft.com/office/officeart/2005/8/layout/vList2"/>
    <dgm:cxn modelId="{7D0050E7-83B8-4E11-B271-7B63F2CD2E9C}" type="presParOf" srcId="{6257CF2E-6194-4FA6-8162-8FCECF575928}" destId="{3EEFB9CA-6A90-40C4-B80D-8EA329A072B8}" srcOrd="0" destOrd="0" presId="urn:microsoft.com/office/officeart/2005/8/layout/vList2"/>
    <dgm:cxn modelId="{891F9BF5-846B-466D-8B60-6F923A7EA00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Performance Testing Life Cycle</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5221ADC9-9293-4938-AF49-88619981C684}" type="presOf" srcId="{0C90F2DF-9FAF-4BFF-846A-C9296969BC4B}" destId="{6257CF2E-6194-4FA6-8162-8FCECF575928}" srcOrd="0" destOrd="0" presId="urn:microsoft.com/office/officeart/2005/8/layout/vList2"/>
    <dgm:cxn modelId="{EC0C0C06-A371-43FD-A76D-84EA8EF44E07}" type="presOf" srcId="{52EB5FD4-61C2-4A8D-9B56-85BB83CE629F}" destId="{3EEFB9CA-6A90-40C4-B80D-8EA329A072B8}" srcOrd="0" destOrd="0" presId="urn:microsoft.com/office/officeart/2005/8/layout/vList2"/>
    <dgm:cxn modelId="{EA3F8622-011A-4958-8D42-DF19C261C58B}" type="presOf" srcId="{DF67A009-D1D4-4B15-BA73-4D3580426CD4}" destId="{D6CB940E-257B-431A-BA6F-C19E93996BB1}" srcOrd="0" destOrd="1" presId="urn:microsoft.com/office/officeart/2005/8/layout/vList2"/>
    <dgm:cxn modelId="{C543427D-A4CB-4D24-905F-799425B5A581}" type="presOf" srcId="{5BA2118B-1A71-48FC-B1CC-4DF86C6E19AC}" destId="{D6CB940E-257B-431A-BA6F-C19E93996BB1}" srcOrd="0" destOrd="0" presId="urn:microsoft.com/office/officeart/2005/8/layout/vList2"/>
    <dgm:cxn modelId="{3380D673-E220-47B7-B022-DD596AD2CD65}" type="presParOf" srcId="{6257CF2E-6194-4FA6-8162-8FCECF575928}" destId="{3EEFB9CA-6A90-40C4-B80D-8EA329A072B8}" srcOrd="0" destOrd="0" presId="urn:microsoft.com/office/officeart/2005/8/layout/vList2"/>
    <dgm:cxn modelId="{3E689A69-46E0-4B91-90EF-6E52723B5CE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Performance </a:t>
          </a:r>
          <a:r>
            <a:rPr lang="en-IN" sz="3200" dirty="0" smtClean="0">
              <a:solidFill>
                <a:schemeClr val="bg1"/>
              </a:solidFill>
            </a:rPr>
            <a:t>Test Planning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BD4AE7D1-9E67-4FA0-8DFF-06B005B55D25}"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0FC9B89-132F-4BFD-B43F-7911A724185E}"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9E9B28F-9766-47F1-9D6A-1E45D8156E12}" type="presOf" srcId="{0C90F2DF-9FAF-4BFF-846A-C9296969BC4B}" destId="{6257CF2E-6194-4FA6-8162-8FCECF575928}" srcOrd="0" destOrd="0" presId="urn:microsoft.com/office/officeart/2005/8/layout/vList2"/>
    <dgm:cxn modelId="{E0646C4E-1175-4F44-B813-B80B35579D0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31E6A14-B9EA-410A-A6A4-CECD46829913}" type="presParOf" srcId="{6257CF2E-6194-4FA6-8162-8FCECF575928}" destId="{3EEFB9CA-6A90-40C4-B80D-8EA329A072B8}" srcOrd="0" destOrd="0" presId="urn:microsoft.com/office/officeart/2005/8/layout/vList2"/>
    <dgm:cxn modelId="{DE329AF4-A4B6-40FF-9CBA-5133E12AF68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772400" cy="489233"/>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Types of </a:t>
          </a:r>
          <a:r>
            <a:rPr lang="en-IN" sz="3200" kern="1200" dirty="0" smtClean="0">
              <a:solidFill>
                <a:schemeClr val="bg1"/>
              </a:solidFill>
            </a:rPr>
            <a:t>Performance Testing</a:t>
          </a:r>
          <a:endParaRPr lang="en-IN" sz="3200" kern="1200" dirty="0">
            <a:solidFill>
              <a:schemeClr val="bg1"/>
            </a:solidFill>
          </a:endParaRPr>
        </a:p>
      </dsp:txBody>
      <dsp:txXfrm>
        <a:off x="23882" y="23882"/>
        <a:ext cx="7724636" cy="4414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Core activities of Performance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Types of Performance Test tools</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8839200" cy="97814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Performance testing addresses Speed related risks</a:t>
          </a:r>
          <a:endParaRPr lang="en-IN" sz="3200" kern="1200" dirty="0">
            <a:solidFill>
              <a:schemeClr val="bg1"/>
            </a:solidFill>
          </a:endParaRPr>
        </a:p>
      </dsp:txBody>
      <dsp:txXfrm>
        <a:off x="47749" y="47749"/>
        <a:ext cx="8743702" cy="882647"/>
      </dsp:txXfrm>
    </dsp:sp>
    <dsp:sp modelId="{D6CB940E-257B-431A-BA6F-C19E93996BB1}">
      <dsp:nvSpPr>
        <dsp:cNvPr id="0" name=""/>
        <dsp:cNvSpPr/>
      </dsp:nvSpPr>
      <dsp:spPr>
        <a:xfrm>
          <a:off x="0" y="662400"/>
          <a:ext cx="8839200" cy="74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62400"/>
        <a:ext cx="8839200" cy="7492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8839200" cy="97814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Performance Test Life Cycle</a:t>
          </a:r>
          <a:endParaRPr lang="en-IN" sz="3200" kern="1200" dirty="0">
            <a:solidFill>
              <a:schemeClr val="bg1"/>
            </a:solidFill>
          </a:endParaRPr>
        </a:p>
      </dsp:txBody>
      <dsp:txXfrm>
        <a:off x="47749" y="47749"/>
        <a:ext cx="8743702" cy="882647"/>
      </dsp:txXfrm>
    </dsp:sp>
    <dsp:sp modelId="{D6CB940E-257B-431A-BA6F-C19E93996BB1}">
      <dsp:nvSpPr>
        <dsp:cNvPr id="0" name=""/>
        <dsp:cNvSpPr/>
      </dsp:nvSpPr>
      <dsp:spPr>
        <a:xfrm>
          <a:off x="0" y="662400"/>
          <a:ext cx="8839200" cy="74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62400"/>
        <a:ext cx="8839200" cy="7492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Performance </a:t>
          </a:r>
          <a:r>
            <a:rPr lang="en-IN" sz="3200" kern="1200" dirty="0" smtClean="0">
              <a:solidFill>
                <a:schemeClr val="bg1"/>
              </a:solidFill>
            </a:rPr>
            <a:t>Test Planning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Stress Testing Technique</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Load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Stress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Endurance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Spike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Volume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Scalability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Performance Testing Life Cycle</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Performance </a:t>
          </a:r>
          <a:r>
            <a:rPr lang="en-IN" sz="3200" kern="1200" dirty="0" smtClean="0">
              <a:solidFill>
                <a:schemeClr val="bg1"/>
              </a:solidFill>
            </a:rPr>
            <a:t>Test Planning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t>8/27/2015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t>‹#›</a:t>
            </a:fld>
            <a:endParaRPr lang="en-IN"/>
          </a:p>
        </p:txBody>
      </p:sp>
    </p:spTree>
    <p:extLst>
      <p:ext uri="{BB962C8B-B14F-4D97-AF65-F5344CB8AC3E}">
        <p14:creationId xmlns:p14="http://schemas.microsoft.com/office/powerpoint/2010/main"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8/27/2015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8/27/2015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8/27/2015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8/27/2015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0.xml"/><Relationship Id="rId7" Type="http://schemas.openxmlformats.org/officeDocument/2006/relationships/image" Target="../media/image11.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3.png"/><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4.jpeg"/><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5.png"/><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diagramLayout" Target="../diagrams/layout4.xml"/><Relationship Id="rId7" Type="http://schemas.openxmlformats.org/officeDocument/2006/relationships/image" Target="../media/image5.jp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8.jp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9.jp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609600"/>
            <a:ext cx="8458200" cy="4953000"/>
          </a:xfrm>
        </p:spPr>
        <p:txBody>
          <a:bodyPr>
            <a:normAutofit/>
          </a:bodyPr>
          <a:lstStyle/>
          <a:p>
            <a:pPr marL="457200" indent="-457200" algn="l">
              <a:buFont typeface="Wingdings" pitchFamily="2" charset="2"/>
              <a:buChar char="Ø"/>
            </a:pPr>
            <a:endParaRPr lang="en-US" sz="2400" dirty="0" smtClean="0">
              <a:solidFill>
                <a:schemeClr val="tx1"/>
              </a:solidFill>
            </a:endParaRPr>
          </a:p>
          <a:p>
            <a:pPr marL="457200" indent="-457200" algn="l">
              <a:buFont typeface="Wingdings" pitchFamily="2" charset="2"/>
              <a:buChar char="Ø"/>
            </a:pPr>
            <a:endParaRPr lang="en-US" sz="2400" dirty="0" smtClean="0">
              <a:solidFill>
                <a:schemeClr val="tx1"/>
              </a:solidFill>
            </a:endParaRPr>
          </a:p>
          <a:p>
            <a:pPr marL="457200" indent="-457200" algn="l"/>
            <a:r>
              <a:rPr lang="en-US" sz="2600" dirty="0" smtClean="0">
                <a:solidFill>
                  <a:schemeClr val="tx1"/>
                </a:solidFill>
              </a:rPr>
              <a:t>	</a:t>
            </a:r>
            <a:r>
              <a:rPr lang="en-US" sz="2800" dirty="0" smtClean="0">
                <a:solidFill>
                  <a:schemeClr val="tx1"/>
                </a:solidFill>
              </a:rPr>
              <a:t>Performance testing can be categorized as various types of testing such as load testing, stress testing, volume testing, endurance testing  &amp; spike testing etc.</a:t>
            </a:r>
            <a:r>
              <a:rPr lang="en-US" sz="2400" dirty="0" smtClean="0"/>
              <a:t/>
            </a:r>
            <a:br>
              <a:rPr lang="en-US" sz="2400" dirty="0" smtClean="0"/>
            </a:br>
            <a:endParaRPr lang="en-US" sz="2400" dirty="0" smtClean="0"/>
          </a:p>
          <a:p>
            <a:pPr marL="914400" lvl="1" indent="-457200" algn="l">
              <a:buFont typeface="Courier New" pitchFamily="49" charset="0"/>
              <a:buChar char="o"/>
            </a:pPr>
            <a:endParaRPr lang="en-US" sz="2000" dirty="0" smtClean="0"/>
          </a:p>
          <a:p>
            <a:pPr marL="914400" lvl="1" indent="-457200" algn="l">
              <a:buFont typeface="Courier New" pitchFamily="49" charset="0"/>
              <a:buChar char="o"/>
            </a:pPr>
            <a:endParaRPr lang="en-US" sz="2000" dirty="0"/>
          </a:p>
          <a:p>
            <a:pPr lvl="1" algn="l"/>
            <a:endParaRPr lang="en-US" sz="2000" dirty="0" smtClean="0"/>
          </a:p>
          <a:p>
            <a:pPr marL="914400" lvl="1" indent="-457200" algn="l">
              <a:buFont typeface="Courier New" pitchFamily="49" charset="0"/>
              <a:buChar char="o"/>
            </a:pPr>
            <a:endParaRPr lang="en-US" sz="2000" dirty="0"/>
          </a:p>
          <a:p>
            <a:pPr marL="457200" indent="-457200"/>
            <a:r>
              <a:rPr lang="en-US" sz="2400" dirty="0">
                <a:solidFill>
                  <a:schemeClr val="tx1"/>
                </a:solidFill>
              </a:rPr>
              <a:t>Prepared By: Hadi Mohammed</a:t>
            </a:r>
            <a:endParaRPr lang="en-US" sz="2400" dirty="0"/>
          </a:p>
        </p:txBody>
      </p:sp>
      <p:sp>
        <p:nvSpPr>
          <p:cNvPr id="5"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Types of Performance Testing</a:t>
            </a:r>
            <a:endParaRPr lang="en-US" sz="2400" dirty="0"/>
          </a:p>
          <a:p>
            <a:endParaRPr lang="en-US" sz="32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043236"/>
            <a:ext cx="2514600" cy="11572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364562870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Font typeface="Wingdings" pitchFamily="2" charset="2"/>
              <a:buChar char="Ø"/>
            </a:pPr>
            <a:r>
              <a:rPr lang="en-US" sz="2400" dirty="0" smtClean="0">
                <a:solidFill>
                  <a:schemeClr val="tx1"/>
                </a:solidFill>
              </a:rPr>
              <a:t>Scope</a:t>
            </a:r>
          </a:p>
          <a:p>
            <a:pPr algn="l">
              <a:buFont typeface="Wingdings" pitchFamily="2" charset="2"/>
              <a:buChar char="Ø"/>
            </a:pPr>
            <a:r>
              <a:rPr lang="en-US" sz="2400" dirty="0" smtClean="0">
                <a:solidFill>
                  <a:schemeClr val="tx1"/>
                </a:solidFill>
              </a:rPr>
              <a:t> Approach</a:t>
            </a:r>
          </a:p>
          <a:p>
            <a:pPr algn="l">
              <a:buFont typeface="Wingdings" pitchFamily="2" charset="2"/>
              <a:buChar char="Ø"/>
            </a:pPr>
            <a:r>
              <a:rPr lang="en-US" sz="2400" dirty="0" smtClean="0">
                <a:solidFill>
                  <a:schemeClr val="tx1"/>
                </a:solidFill>
              </a:rPr>
              <a:t> Performance Goals</a:t>
            </a:r>
          </a:p>
          <a:p>
            <a:pPr algn="l">
              <a:buFont typeface="Wingdings" pitchFamily="2" charset="2"/>
              <a:buChar char="Ø"/>
            </a:pPr>
            <a:r>
              <a:rPr lang="en-US" sz="2400" dirty="0" smtClean="0">
                <a:solidFill>
                  <a:schemeClr val="tx1"/>
                </a:solidFill>
              </a:rPr>
              <a:t> Load test types</a:t>
            </a:r>
          </a:p>
          <a:p>
            <a:pPr algn="l">
              <a:buFont typeface="Wingdings" pitchFamily="2" charset="2"/>
              <a:buChar char="Ø"/>
            </a:pPr>
            <a:r>
              <a:rPr lang="en-US" sz="2400" dirty="0" smtClean="0">
                <a:solidFill>
                  <a:schemeClr val="tx1"/>
                </a:solidFill>
              </a:rPr>
              <a:t> Schedules</a:t>
            </a:r>
          </a:p>
          <a:p>
            <a:pPr algn="l">
              <a:buFont typeface="Wingdings" pitchFamily="2" charset="2"/>
              <a:buChar char="Ø"/>
            </a:pPr>
            <a:r>
              <a:rPr lang="en-US" sz="2400" dirty="0" smtClean="0">
                <a:solidFill>
                  <a:schemeClr val="tx1"/>
                </a:solidFill>
              </a:rPr>
              <a:t> Tools evaluation</a:t>
            </a:r>
          </a:p>
          <a:p>
            <a:pPr algn="l">
              <a:buFont typeface="Wingdings" pitchFamily="2" charset="2"/>
              <a:buChar char="Ø"/>
            </a:pPr>
            <a:r>
              <a:rPr lang="en-US" sz="2400" dirty="0" smtClean="0">
                <a:solidFill>
                  <a:schemeClr val="tx1"/>
                </a:solidFill>
              </a:rPr>
              <a:t> Test Lab setup</a:t>
            </a:r>
          </a:p>
          <a:p>
            <a:pPr algn="l">
              <a:buFont typeface="Wingdings" pitchFamily="2" charset="2"/>
              <a:buChar char="Ø"/>
            </a:pPr>
            <a:r>
              <a:rPr lang="en-US" sz="2400" dirty="0" smtClean="0">
                <a:solidFill>
                  <a:schemeClr val="tx1"/>
                </a:solidFill>
              </a:rPr>
              <a:t> Identification of Test scenarios</a:t>
            </a:r>
          </a:p>
          <a:p>
            <a:pPr algn="l">
              <a:buFont typeface="Wingdings" pitchFamily="2" charset="2"/>
              <a:buChar char="Ø"/>
            </a:pPr>
            <a:r>
              <a:rPr lang="en-US" sz="2400" dirty="0" smtClean="0">
                <a:solidFill>
                  <a:schemeClr val="tx1"/>
                </a:solidFill>
              </a:rPr>
              <a:t> Script development</a:t>
            </a:r>
          </a:p>
          <a:p>
            <a:pPr algn="l">
              <a:buFont typeface="Wingdings" pitchFamily="2" charset="2"/>
              <a:buChar char="Ø"/>
            </a:pPr>
            <a:r>
              <a:rPr lang="en-US" sz="2400" dirty="0" smtClean="0">
                <a:solidFill>
                  <a:schemeClr val="tx1"/>
                </a:solidFill>
              </a:rPr>
              <a:t> Execution </a:t>
            </a:r>
          </a:p>
          <a:p>
            <a:pPr algn="l">
              <a:buFont typeface="Wingdings" pitchFamily="2" charset="2"/>
              <a:buChar char="Ø"/>
            </a:pPr>
            <a:r>
              <a:rPr lang="en-US" sz="2400" dirty="0" smtClean="0">
                <a:solidFill>
                  <a:schemeClr val="tx1"/>
                </a:solidFill>
              </a:rPr>
              <a:t> Monitoring </a:t>
            </a:r>
          </a:p>
          <a:p>
            <a:pPr algn="l">
              <a:buFont typeface="Wingdings" pitchFamily="2" charset="2"/>
              <a:buChar char="Ø"/>
            </a:pPr>
            <a:r>
              <a:rPr lang="en-US" sz="2400" dirty="0" smtClean="0">
                <a:solidFill>
                  <a:schemeClr val="tx1"/>
                </a:solidFill>
              </a:rPr>
              <a:t> Analysis</a:t>
            </a:r>
          </a:p>
          <a:p>
            <a:pPr algn="l">
              <a:buFont typeface="Wingdings" pitchFamily="2" charset="2"/>
              <a:buChar char="Ø"/>
            </a:pPr>
            <a:r>
              <a:rPr lang="en-US" sz="2400" dirty="0" smtClean="0">
                <a:solidFill>
                  <a:schemeClr val="tx1"/>
                </a:solidFill>
              </a:rPr>
              <a:t> Bench marking</a:t>
            </a:r>
          </a:p>
          <a:p>
            <a:pPr algn="l">
              <a:buFont typeface="Wingdings" pitchFamily="2" charset="2"/>
              <a:buChar char="Ø"/>
            </a:pPr>
            <a:r>
              <a:rPr lang="en-US" sz="2400" dirty="0" smtClean="0">
                <a:solidFill>
                  <a:schemeClr val="tx1"/>
                </a:solidFill>
              </a:rPr>
              <a:t> Test Closure Report</a:t>
            </a:r>
            <a:endParaRPr lang="en-US" sz="2400" dirty="0" smtClean="0">
              <a:solidFill>
                <a:schemeClr val="tx1"/>
              </a:solidFill>
            </a:endParaRPr>
          </a:p>
        </p:txBody>
      </p:sp>
    </p:spTree>
    <p:extLst>
      <p:ext uri="{BB962C8B-B14F-4D97-AF65-F5344CB8AC3E}">
        <p14:creationId xmlns:p14="http://schemas.microsoft.com/office/powerpoint/2010/main" val="111869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500"/>
                                        <p:tgtEl>
                                          <p:spTgt spid="7">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fade">
                                      <p:cBhvr>
                                        <p:cTn id="37" dur="500"/>
                                        <p:tgtEl>
                                          <p:spTgt spid="7">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fade">
                                      <p:cBhvr>
                                        <p:cTn id="40" dur="500"/>
                                        <p:tgtEl>
                                          <p:spTgt spid="7">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fade">
                                      <p:cBhvr>
                                        <p:cTn id="43" dur="500"/>
                                        <p:tgtEl>
                                          <p:spTgt spid="7">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fade">
                                      <p:cBhvr>
                                        <p:cTn id="46"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47881541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8336" y="1981200"/>
            <a:ext cx="5114925" cy="263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337" y="4495800"/>
            <a:ext cx="5114925" cy="2039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91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3412989254"/>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1828800" y="1219200"/>
            <a:ext cx="8712968" cy="50014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p>
          <a:p>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883937308"/>
              </p:ext>
            </p:extLst>
          </p:nvPr>
        </p:nvGraphicFramePr>
        <p:xfrm>
          <a:off x="1524000" y="2362199"/>
          <a:ext cx="6096000" cy="3962403"/>
        </p:xfrm>
        <a:graphic>
          <a:graphicData uri="http://schemas.openxmlformats.org/drawingml/2006/table">
            <a:tbl>
              <a:tblPr firstRow="1" bandRow="1">
                <a:tableStyleId>{5C22544A-7EE6-4342-B048-85BDC9FD1C3A}</a:tableStyleId>
              </a:tblPr>
              <a:tblGrid>
                <a:gridCol w="3048000"/>
                <a:gridCol w="3048000"/>
              </a:tblGrid>
              <a:tr h="489353">
                <a:tc>
                  <a:txBody>
                    <a:bodyPr/>
                    <a:lstStyle/>
                    <a:p>
                      <a:r>
                        <a:rPr lang="en-US" dirty="0" smtClean="0"/>
                        <a:t>Open Source</a:t>
                      </a:r>
                      <a:endParaRPr lang="en-US" dirty="0"/>
                    </a:p>
                  </a:txBody>
                  <a:tcPr/>
                </a:tc>
                <a:tc>
                  <a:txBody>
                    <a:bodyPr/>
                    <a:lstStyle/>
                    <a:p>
                      <a:r>
                        <a:rPr lang="en-US" dirty="0" smtClean="0"/>
                        <a:t>Commercial</a:t>
                      </a:r>
                      <a:endParaRPr lang="en-US" dirty="0"/>
                    </a:p>
                  </a:txBody>
                  <a:tcPr/>
                </a:tc>
              </a:tr>
              <a:tr h="496150">
                <a:tc>
                  <a:txBody>
                    <a:bodyPr/>
                    <a:lstStyle/>
                    <a:p>
                      <a:r>
                        <a:rPr lang="en-US" dirty="0" err="1" smtClean="0"/>
                        <a:t>OpenSTA</a:t>
                      </a:r>
                      <a:endParaRPr lang="en-US" dirty="0"/>
                    </a:p>
                  </a:txBody>
                  <a:tcPr/>
                </a:tc>
                <a:tc>
                  <a:txBody>
                    <a:bodyPr/>
                    <a:lstStyle/>
                    <a:p>
                      <a:r>
                        <a:rPr lang="en-US" dirty="0" smtClean="0"/>
                        <a:t>Load Runner</a:t>
                      </a:r>
                      <a:endParaRPr lang="en-US" dirty="0"/>
                    </a:p>
                  </a:txBody>
                  <a:tcPr/>
                </a:tc>
              </a:tr>
              <a:tr h="496150">
                <a:tc>
                  <a:txBody>
                    <a:bodyPr/>
                    <a:lstStyle/>
                    <a:p>
                      <a:r>
                        <a:rPr lang="en-US" dirty="0" smtClean="0"/>
                        <a:t>Diesel Test</a:t>
                      </a:r>
                      <a:endParaRPr lang="en-US" dirty="0"/>
                    </a:p>
                  </a:txBody>
                  <a:tcPr/>
                </a:tc>
                <a:tc>
                  <a:txBody>
                    <a:bodyPr/>
                    <a:lstStyle/>
                    <a:p>
                      <a:r>
                        <a:rPr lang="en-US" dirty="0" smtClean="0"/>
                        <a:t>Silk Performer</a:t>
                      </a:r>
                      <a:endParaRPr lang="en-US" dirty="0"/>
                    </a:p>
                  </a:txBody>
                  <a:tcPr/>
                </a:tc>
              </a:tr>
              <a:tr h="496150">
                <a:tc>
                  <a:txBody>
                    <a:bodyPr/>
                    <a:lstStyle/>
                    <a:p>
                      <a:r>
                        <a:rPr lang="en-US" dirty="0" err="1" smtClean="0"/>
                        <a:t>TestMaker</a:t>
                      </a:r>
                      <a:endParaRPr lang="en-US" dirty="0"/>
                    </a:p>
                  </a:txBody>
                  <a:tcPr/>
                </a:tc>
                <a:tc>
                  <a:txBody>
                    <a:bodyPr/>
                    <a:lstStyle/>
                    <a:p>
                      <a:r>
                        <a:rPr lang="en-US" dirty="0" smtClean="0"/>
                        <a:t>Visual Studio Team System</a:t>
                      </a:r>
                      <a:endParaRPr lang="en-US" dirty="0"/>
                    </a:p>
                  </a:txBody>
                  <a:tcPr/>
                </a:tc>
              </a:tr>
              <a:tr h="496150">
                <a:tc>
                  <a:txBody>
                    <a:bodyPr/>
                    <a:lstStyle/>
                    <a:p>
                      <a:r>
                        <a:rPr lang="en-US" dirty="0" smtClean="0"/>
                        <a:t>Grinder</a:t>
                      </a:r>
                      <a:endParaRPr lang="en-US" dirty="0"/>
                    </a:p>
                  </a:txBody>
                  <a:tcPr/>
                </a:tc>
                <a:tc>
                  <a:txBody>
                    <a:bodyPr/>
                    <a:lstStyle/>
                    <a:p>
                      <a:r>
                        <a:rPr lang="en-US" dirty="0" err="1" smtClean="0"/>
                        <a:t>NeoLoad</a:t>
                      </a:r>
                      <a:endParaRPr lang="en-US" dirty="0"/>
                    </a:p>
                  </a:txBody>
                  <a:tcPr/>
                </a:tc>
              </a:tr>
              <a:tr h="496150">
                <a:tc>
                  <a:txBody>
                    <a:bodyPr/>
                    <a:lstStyle/>
                    <a:p>
                      <a:r>
                        <a:rPr lang="en-US" dirty="0" err="1" smtClean="0"/>
                        <a:t>LoadSim</a:t>
                      </a:r>
                      <a:endParaRPr lang="en-US" dirty="0"/>
                    </a:p>
                  </a:txBody>
                  <a:tcPr/>
                </a:tc>
                <a:tc>
                  <a:txBody>
                    <a:bodyPr/>
                    <a:lstStyle/>
                    <a:p>
                      <a:r>
                        <a:rPr lang="en-US" dirty="0" err="1" smtClean="0"/>
                        <a:t>WebLoad</a:t>
                      </a:r>
                      <a:endParaRPr lang="en-US" dirty="0"/>
                    </a:p>
                  </a:txBody>
                  <a:tcPr/>
                </a:tc>
              </a:tr>
              <a:tr h="496150">
                <a:tc>
                  <a:txBody>
                    <a:bodyPr/>
                    <a:lstStyle/>
                    <a:p>
                      <a:r>
                        <a:rPr lang="en-US" dirty="0" smtClean="0"/>
                        <a:t>JMeter</a:t>
                      </a:r>
                      <a:endParaRPr lang="en-US" dirty="0"/>
                    </a:p>
                  </a:txBody>
                  <a:tcPr/>
                </a:tc>
                <a:tc>
                  <a:txBody>
                    <a:bodyPr/>
                    <a:lstStyle/>
                    <a:p>
                      <a:r>
                        <a:rPr lang="en-US" dirty="0" err="1" smtClean="0"/>
                        <a:t>LoadUI</a:t>
                      </a:r>
                      <a:r>
                        <a:rPr lang="en-US" dirty="0" smtClean="0"/>
                        <a:t> Pro</a:t>
                      </a:r>
                      <a:endParaRPr lang="en-US" dirty="0"/>
                    </a:p>
                  </a:txBody>
                  <a:tcPr/>
                </a:tc>
              </a:tr>
              <a:tr h="496150">
                <a:tc>
                  <a:txBody>
                    <a:bodyPr/>
                    <a:lstStyle/>
                    <a:p>
                      <a:r>
                        <a:rPr lang="en-US" dirty="0" err="1" smtClean="0"/>
                        <a:t>Rubis</a:t>
                      </a:r>
                      <a:endParaRPr lang="en-US" dirty="0"/>
                    </a:p>
                  </a:txBody>
                  <a:tcPr/>
                </a:tc>
                <a:tc>
                  <a:txBody>
                    <a:bodyPr/>
                    <a:lstStyle/>
                    <a:p>
                      <a:r>
                        <a:rPr lang="en-US" dirty="0" smtClean="0"/>
                        <a:t>Rational Performance Tester</a:t>
                      </a:r>
                      <a:endParaRPr lang="en-US" dirty="0"/>
                    </a:p>
                  </a:txBody>
                  <a:tcPr/>
                </a:tc>
              </a:tr>
            </a:tbl>
          </a:graphicData>
        </a:graphic>
      </p:graphicFrame>
    </p:spTree>
    <p:extLst>
      <p:ext uri="{BB962C8B-B14F-4D97-AF65-F5344CB8AC3E}">
        <p14:creationId xmlns:p14="http://schemas.microsoft.com/office/powerpoint/2010/main" val="210611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8229600" cy="4038600"/>
          </a:xfrm>
        </p:spPr>
        <p:txBody>
          <a:bodyPr>
            <a:noAutofit/>
          </a:bodyPr>
          <a:lstStyle/>
          <a:p>
            <a:pPr algn="l"/>
            <a:r>
              <a:rPr lang="en-US" sz="2200" dirty="0">
                <a:solidFill>
                  <a:schemeClr val="accent5">
                    <a:lumMod val="75000"/>
                  </a:schemeClr>
                </a:solidFill>
              </a:rPr>
              <a:t>Performance Testing starts parallel with Software Development Life Cycle (SDLC). NFR elicitation happens parallel with System Requirement Specification (SRS).</a:t>
            </a:r>
            <a:endParaRPr lang="en-US" sz="22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4045220384"/>
              </p:ext>
            </p:extLst>
          </p:nvPr>
        </p:nvGraphicFramePr>
        <p:xfrm>
          <a:off x="228600" y="914400"/>
          <a:ext cx="8839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3"/>
          <p:cNvSpPr txBox="1">
            <a:spLocks noChangeArrowheads="1"/>
          </p:cNvSpPr>
          <p:nvPr/>
        </p:nvSpPr>
        <p:spPr>
          <a:xfrm>
            <a:off x="457200" y="2514600"/>
            <a:ext cx="8229600" cy="3886200"/>
          </a:xfrm>
          <a:prstGeom prst="rect">
            <a:avLst/>
          </a:prstGeom>
          <a:ln/>
        </p:spPr>
        <p:txBody>
          <a:bodyPr vert="horz" lIns="100794" tIns="15876" rIns="100794" bIns="50397" rtlCol="0">
            <a:normAutofit/>
          </a:bodyPr>
          <a:lstStyle>
            <a:lvl1pPr marL="377979" indent="-377979"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1pPr>
            <a:lvl2pPr marL="818954" indent="-314982"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2pPr>
            <a:lvl3pPr marL="1259929" indent="-251986" algn="l" defTabSz="1007943" rtl="0" eaLnBrk="1" latinLnBrk="0" hangingPunct="1">
              <a:spcBef>
                <a:spcPct val="20000"/>
              </a:spcBef>
              <a:buClr>
                <a:srgbClr val="92D050"/>
              </a:buClr>
              <a:buFont typeface="Arial" pitchFamily="34" charset="0"/>
              <a:buChar char="•"/>
              <a:defRPr sz="2600" kern="1200">
                <a:solidFill>
                  <a:schemeClr val="tx1"/>
                </a:solidFill>
                <a:latin typeface="Trebuchet MS" pitchFamily="34" charset="0"/>
                <a:ea typeface="+mn-ea"/>
                <a:cs typeface="+mn-cs"/>
              </a:defRPr>
            </a:lvl3pPr>
            <a:lvl4pPr marL="1763900"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4pPr>
            <a:lvl5pPr marL="2267872"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03238" indent="-431800" algn="just">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smtClean="0">
                <a:solidFill>
                  <a:schemeClr val="accent5">
                    <a:lumMod val="75000"/>
                  </a:schemeClr>
                </a:solidFill>
              </a:rPr>
              <a:t>      </a:t>
            </a:r>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smtClean="0"/>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p>
        </p:txBody>
      </p:sp>
      <p:pic>
        <p:nvPicPr>
          <p:cNvPr id="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9545" y="3312390"/>
            <a:ext cx="5823855" cy="30884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5259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2485713028"/>
              </p:ext>
            </p:extLst>
          </p:nvPr>
        </p:nvGraphicFramePr>
        <p:xfrm>
          <a:off x="228600" y="914400"/>
          <a:ext cx="8839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4119" y="2057400"/>
            <a:ext cx="6583362" cy="4389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30114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2826372376"/>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Wingdings" panose="05000000000000000000" pitchFamily="2" charset="2"/>
              <a:buChar char="Ø"/>
            </a:pPr>
            <a:endParaRPr lang="en-US" sz="2400" dirty="0" smtClean="0">
              <a:solidFill>
                <a:schemeClr val="tx1"/>
              </a:solidFill>
            </a:endParaRPr>
          </a:p>
          <a:p>
            <a:pPr marL="342900" indent="-342900" algn="l">
              <a:lnSpc>
                <a:spcPct val="150000"/>
              </a:lnSpc>
              <a:buFont typeface="Wingdings" panose="05000000000000000000" pitchFamily="2" charset="2"/>
              <a:buChar char="Ø"/>
            </a:pPr>
            <a:r>
              <a:rPr lang="en-US" sz="2400" dirty="0" smtClean="0">
                <a:solidFill>
                  <a:schemeClr val="tx1"/>
                </a:solidFill>
              </a:rPr>
              <a:t>Determining </a:t>
            </a:r>
            <a:r>
              <a:rPr lang="en-US" sz="2400" dirty="0">
                <a:solidFill>
                  <a:schemeClr val="tx1"/>
                </a:solidFill>
              </a:rPr>
              <a:t>Performance Testing Objective </a:t>
            </a:r>
          </a:p>
          <a:p>
            <a:pPr marL="342900" indent="-342900" algn="l">
              <a:lnSpc>
                <a:spcPct val="150000"/>
              </a:lnSpc>
              <a:buFont typeface="Wingdings" panose="05000000000000000000" pitchFamily="2" charset="2"/>
              <a:buChar char="Ø"/>
            </a:pPr>
            <a:r>
              <a:rPr lang="en-US" sz="2400" dirty="0">
                <a:solidFill>
                  <a:schemeClr val="tx1"/>
                </a:solidFill>
              </a:rPr>
              <a:t>Quantifying End-User Response Time Goals </a:t>
            </a:r>
          </a:p>
          <a:p>
            <a:pPr marL="342900" indent="-342900" algn="l">
              <a:lnSpc>
                <a:spcPct val="150000"/>
              </a:lnSpc>
              <a:buFont typeface="Wingdings" panose="05000000000000000000" pitchFamily="2" charset="2"/>
              <a:buChar char="Ø"/>
            </a:pPr>
            <a:r>
              <a:rPr lang="en-US" sz="2400" dirty="0">
                <a:solidFill>
                  <a:schemeClr val="tx1"/>
                </a:solidFill>
              </a:rPr>
              <a:t>Consolidating Various Types of Performance Acceptance Criteria</a:t>
            </a:r>
            <a:endParaRPr lang="en-US" sz="2400" dirty="0" smtClean="0">
              <a:solidFill>
                <a:schemeClr val="tx1"/>
              </a:solidFill>
            </a:endParaRPr>
          </a:p>
        </p:txBody>
      </p:sp>
    </p:spTree>
    <p:extLst>
      <p:ext uri="{BB962C8B-B14F-4D97-AF65-F5344CB8AC3E}">
        <p14:creationId xmlns:p14="http://schemas.microsoft.com/office/powerpoint/2010/main" val="222110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306393853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286000"/>
            <a:ext cx="4953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109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52600"/>
            <a:ext cx="6553200" cy="4623192"/>
          </a:xfrm>
        </p:spPr>
      </p:pic>
    </p:spTree>
    <p:extLst>
      <p:ext uri="{BB962C8B-B14F-4D97-AF65-F5344CB8AC3E}">
        <p14:creationId xmlns:p14="http://schemas.microsoft.com/office/powerpoint/2010/main" val="297248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52400"/>
            <a:ext cx="7315200" cy="762000"/>
          </a:xfrm>
        </p:spPr>
        <p:txBody>
          <a:bodyPr>
            <a:normAutofit/>
          </a:bodyPr>
          <a:lstStyle/>
          <a:p>
            <a:pPr marL="457200" indent="-457200"/>
            <a:r>
              <a:rPr lang="en-US" b="1" dirty="0" smtClean="0">
                <a:solidFill>
                  <a:schemeClr val="tx1"/>
                </a:solidFill>
              </a:rPr>
              <a:t>Types of Performance Testing</a:t>
            </a:r>
            <a:endParaRPr lang="en-US" dirty="0" smtClean="0">
              <a:solidFill>
                <a:schemeClr val="tx1"/>
              </a:solidFill>
            </a:endParaRPr>
          </a:p>
          <a:p>
            <a:endParaRPr lang="en-US" dirty="0"/>
          </a:p>
        </p:txBody>
      </p:sp>
      <p:graphicFrame>
        <p:nvGraphicFramePr>
          <p:cNvPr id="6" name="Diagram 5"/>
          <p:cNvGraphicFramePr/>
          <p:nvPr>
            <p:extLst>
              <p:ext uri="{D42A27DB-BD31-4B8C-83A1-F6EECF244321}">
                <p14:modId xmlns:p14="http://schemas.microsoft.com/office/powerpoint/2010/main" val="1050836413"/>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62000" y="1295400"/>
            <a:ext cx="7924800" cy="4801314"/>
          </a:xfrm>
          <a:prstGeom prst="rect">
            <a:avLst/>
          </a:prstGeom>
          <a:noFill/>
        </p:spPr>
        <p:txBody>
          <a:bodyPr wrap="square" rtlCol="0">
            <a:spAutoFit/>
          </a:bodyPr>
          <a:lstStyle/>
          <a:p>
            <a:pPr marL="800100" lvl="1" indent="-342900">
              <a:lnSpc>
                <a:spcPct val="200000"/>
              </a:lnSpc>
              <a:buFont typeface="Wingdings" pitchFamily="2" charset="2"/>
              <a:buChar char="ü"/>
            </a:pPr>
            <a:endParaRPr lang="en-US" sz="2000" dirty="0" smtClean="0">
              <a:latin typeface="Verdana" pitchFamily="34" charset="0"/>
              <a:ea typeface="Verdana" pitchFamily="34" charset="0"/>
              <a:cs typeface="Verdana" pitchFamily="34" charset="0"/>
            </a:endParaRPr>
          </a:p>
          <a:p>
            <a:pPr marL="800100" lvl="1" indent="-342900">
              <a:lnSpc>
                <a:spcPct val="200000"/>
              </a:lnSpc>
              <a:buFont typeface="Wingdings" pitchFamily="2" charset="2"/>
              <a:buChar char="ü"/>
            </a:pPr>
            <a:r>
              <a:rPr lang="en-US" sz="2000" dirty="0" smtClean="0">
                <a:latin typeface="Verdana" pitchFamily="34" charset="0"/>
                <a:ea typeface="Verdana" pitchFamily="34" charset="0"/>
                <a:cs typeface="Verdana" pitchFamily="34" charset="0"/>
              </a:rPr>
              <a:t>Load </a:t>
            </a:r>
            <a:r>
              <a:rPr lang="en-US" sz="2000" dirty="0">
                <a:latin typeface="Verdana" pitchFamily="34" charset="0"/>
                <a:ea typeface="Verdana" pitchFamily="34" charset="0"/>
                <a:cs typeface="Verdana" pitchFamily="34" charset="0"/>
              </a:rPr>
              <a:t>Testing </a:t>
            </a:r>
          </a:p>
          <a:p>
            <a:pPr marL="800100" lvl="1" indent="-342900">
              <a:lnSpc>
                <a:spcPct val="200000"/>
              </a:lnSpc>
              <a:buFont typeface="Wingdings" pitchFamily="2" charset="2"/>
              <a:buChar char="ü"/>
            </a:pPr>
            <a:r>
              <a:rPr lang="en-US" sz="2000" dirty="0">
                <a:latin typeface="Verdana" pitchFamily="34" charset="0"/>
                <a:ea typeface="Verdana" pitchFamily="34" charset="0"/>
                <a:cs typeface="Verdana" pitchFamily="34" charset="0"/>
              </a:rPr>
              <a:t>Stress Testing</a:t>
            </a:r>
          </a:p>
          <a:p>
            <a:pPr marL="800100" lvl="1" indent="-342900">
              <a:lnSpc>
                <a:spcPct val="200000"/>
              </a:lnSpc>
              <a:buFont typeface="Wingdings" pitchFamily="2" charset="2"/>
              <a:buChar char="ü"/>
            </a:pPr>
            <a:r>
              <a:rPr lang="en-US" sz="2000" dirty="0">
                <a:latin typeface="Verdana" pitchFamily="34" charset="0"/>
                <a:ea typeface="Verdana" pitchFamily="34" charset="0"/>
                <a:cs typeface="Verdana" pitchFamily="34" charset="0"/>
              </a:rPr>
              <a:t>Capacity Testing</a:t>
            </a:r>
          </a:p>
          <a:p>
            <a:pPr marL="800100" lvl="1" indent="-342900">
              <a:lnSpc>
                <a:spcPct val="200000"/>
              </a:lnSpc>
              <a:buFont typeface="Wingdings" pitchFamily="2" charset="2"/>
              <a:buChar char="ü"/>
            </a:pPr>
            <a:r>
              <a:rPr lang="en-US" sz="2000" dirty="0">
                <a:latin typeface="Verdana" pitchFamily="34" charset="0"/>
                <a:ea typeface="Verdana" pitchFamily="34" charset="0"/>
                <a:cs typeface="Verdana" pitchFamily="34" charset="0"/>
              </a:rPr>
              <a:t>Endurance Testing</a:t>
            </a:r>
          </a:p>
          <a:p>
            <a:pPr marL="800100" lvl="1" indent="-342900">
              <a:lnSpc>
                <a:spcPct val="200000"/>
              </a:lnSpc>
              <a:buFont typeface="Wingdings" pitchFamily="2" charset="2"/>
              <a:buChar char="ü"/>
            </a:pPr>
            <a:r>
              <a:rPr lang="en-US" sz="2000" dirty="0">
                <a:latin typeface="Verdana" pitchFamily="34" charset="0"/>
                <a:ea typeface="Verdana" pitchFamily="34" charset="0"/>
                <a:cs typeface="Verdana" pitchFamily="34" charset="0"/>
              </a:rPr>
              <a:t>Spike Testing</a:t>
            </a:r>
          </a:p>
          <a:p>
            <a:pPr lvl="2"/>
            <a:endParaRPr lang="en-US" sz="2000" dirty="0">
              <a:latin typeface="Verdana" pitchFamily="34" charset="0"/>
              <a:ea typeface="Verdana" pitchFamily="34" charset="0"/>
              <a:cs typeface="Verdana" pitchFamily="34" charset="0"/>
            </a:endParaRPr>
          </a:p>
          <a:p>
            <a:pPr lvl="1">
              <a:buFont typeface="Arial" pitchFamily="34" charset="0"/>
              <a:buChar char="•"/>
            </a:pPr>
            <a:endParaRPr lang="en-US" sz="2000" dirty="0">
              <a:latin typeface="Verdana" pitchFamily="34" charset="0"/>
              <a:ea typeface="Verdana" pitchFamily="34" charset="0"/>
              <a:cs typeface="Verdana" pitchFamily="34" charset="0"/>
            </a:endParaRPr>
          </a:p>
          <a:p>
            <a:pPr lvl="0"/>
            <a:endParaRPr lang="en-IN" sz="2600" dirty="0"/>
          </a:p>
        </p:txBody>
      </p:sp>
      <p:pic>
        <p:nvPicPr>
          <p:cNvPr id="7" name="Picture 6"/>
          <p:cNvPicPr>
            <a:picLocks noChangeAspect="1" noChangeArrowheads="1"/>
          </p:cNvPicPr>
          <p:nvPr/>
        </p:nvPicPr>
        <p:blipFill>
          <a:blip r:embed="rId7" cstate="print"/>
          <a:srcRect/>
          <a:stretch>
            <a:fillRect/>
          </a:stretch>
        </p:blipFill>
        <p:spPr bwMode="auto">
          <a:xfrm>
            <a:off x="4953000" y="2363110"/>
            <a:ext cx="2982416" cy="3332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3429000"/>
          </a:xfrm>
        </p:spPr>
        <p:txBody>
          <a:bodyPr>
            <a:normAutofit/>
          </a:bodyPr>
          <a:lstStyle/>
          <a:p>
            <a:pPr algn="l"/>
            <a:r>
              <a:rPr lang="en-US" sz="2600" dirty="0" smtClean="0">
                <a:solidFill>
                  <a:schemeClr val="tx1"/>
                </a:solidFill>
              </a:rPr>
              <a:t>It checks </a:t>
            </a:r>
            <a:r>
              <a:rPr lang="en-US" sz="2600" dirty="0">
                <a:solidFill>
                  <a:schemeClr val="tx1"/>
                </a:solidFill>
              </a:rPr>
              <a:t>the application's ability to perform under anticipated user loads. The objective is to identify performance bottlenecks before the software application goes live.</a:t>
            </a: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2247485985"/>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2200" y="4326542"/>
            <a:ext cx="2590800" cy="215934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419600"/>
          </a:xfrm>
        </p:spPr>
        <p:txBody>
          <a:bodyPr>
            <a:normAutofit/>
          </a:bodyPr>
          <a:lstStyle/>
          <a:p>
            <a:pPr algn="l"/>
            <a:r>
              <a:rPr lang="en-US" sz="2600" dirty="0" smtClean="0">
                <a:solidFill>
                  <a:schemeClr val="tx1"/>
                </a:solidFill>
              </a:rPr>
              <a:t>It involves </a:t>
            </a:r>
            <a:r>
              <a:rPr lang="en-US" sz="2600" dirty="0">
                <a:solidFill>
                  <a:schemeClr val="tx1"/>
                </a:solidFill>
              </a:rPr>
              <a:t>testing an application under extreme workloads to see how it handles high traffic or data processing .The objective is to identify breaking point of an application</a:t>
            </a:r>
            <a:r>
              <a:rPr lang="en-US" sz="2600" dirty="0" smtClean="0">
                <a:solidFill>
                  <a:schemeClr val="tx1"/>
                </a:solidFill>
              </a:rPr>
              <a:t>. </a:t>
            </a:r>
            <a:endParaRPr lang="en-US" sz="2600" dirty="0">
              <a:solidFill>
                <a:schemeClr val="tx1"/>
              </a:solidFill>
            </a:endParaRPr>
          </a:p>
          <a:p>
            <a:pPr marL="457200" indent="-457200" algn="l">
              <a:buFont typeface="Wingdings" panose="05000000000000000000" pitchFamily="2" charset="2"/>
              <a:buChar char="Ø"/>
            </a:pP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200" dirty="0"/>
          </a:p>
          <a:p>
            <a:endParaRPr lang="en-US" sz="4000" dirty="0"/>
          </a:p>
        </p:txBody>
      </p:sp>
      <p:graphicFrame>
        <p:nvGraphicFramePr>
          <p:cNvPr id="6" name="Diagram 5"/>
          <p:cNvGraphicFramePr/>
          <p:nvPr>
            <p:extLst>
              <p:ext uri="{D42A27DB-BD31-4B8C-83A1-F6EECF244321}">
                <p14:modId xmlns:p14="http://schemas.microsoft.com/office/powerpoint/2010/main" val="4086289850"/>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1000" y="4416414"/>
            <a:ext cx="3549351" cy="1939761"/>
          </a:xfrm>
          <a:prstGeom prst="rect">
            <a:avLst/>
          </a:prstGeom>
        </p:spPr>
      </p:pic>
    </p:spTree>
    <p:extLst>
      <p:ext uri="{BB962C8B-B14F-4D97-AF65-F5344CB8AC3E}">
        <p14:creationId xmlns:p14="http://schemas.microsoft.com/office/powerpoint/2010/main" val="524588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267200"/>
          </a:xfrm>
        </p:spPr>
        <p:txBody>
          <a:bodyPr>
            <a:normAutofit/>
          </a:bodyPr>
          <a:lstStyle/>
          <a:p>
            <a:pPr lvl="0" algn="l"/>
            <a:r>
              <a:rPr lang="en-US" sz="2600" dirty="0" smtClean="0">
                <a:solidFill>
                  <a:schemeClr val="tx1"/>
                </a:solidFill>
              </a:rPr>
              <a:t>It is usually conducted to </a:t>
            </a:r>
            <a:r>
              <a:rPr lang="en-US" sz="2600" dirty="0">
                <a:solidFill>
                  <a:schemeClr val="tx1"/>
                </a:solidFill>
              </a:rPr>
              <a:t>make sure </a:t>
            </a:r>
            <a:r>
              <a:rPr lang="en-US" sz="2600" dirty="0" smtClean="0">
                <a:solidFill>
                  <a:schemeClr val="tx1"/>
                </a:solidFill>
              </a:rPr>
              <a:t>that the </a:t>
            </a:r>
            <a:r>
              <a:rPr lang="en-US" sz="2600" dirty="0">
                <a:solidFill>
                  <a:schemeClr val="tx1"/>
                </a:solidFill>
              </a:rPr>
              <a:t>software can handle the expected load over a long period of time.</a:t>
            </a: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354220476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3000" y="3962400"/>
            <a:ext cx="4044972" cy="2448272"/>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67400" y="3828232"/>
            <a:ext cx="1952625" cy="2549648"/>
          </a:xfrm>
          <a:prstGeom prst="rect">
            <a:avLst/>
          </a:prstGeom>
        </p:spPr>
      </p:pic>
    </p:spTree>
    <p:extLst>
      <p:ext uri="{BB962C8B-B14F-4D97-AF65-F5344CB8AC3E}">
        <p14:creationId xmlns:p14="http://schemas.microsoft.com/office/powerpoint/2010/main" val="512870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lvl="0" algn="l">
              <a:lnSpc>
                <a:spcPct val="170000"/>
              </a:lnSpc>
            </a:pPr>
            <a:r>
              <a:rPr lang="en-US" sz="2600" dirty="0" smtClean="0">
                <a:solidFill>
                  <a:schemeClr val="tx1"/>
                </a:solidFill>
              </a:rPr>
              <a:t>It tests </a:t>
            </a:r>
            <a:r>
              <a:rPr lang="en-US" sz="2600" dirty="0">
                <a:solidFill>
                  <a:schemeClr val="tx1"/>
                </a:solidFill>
              </a:rPr>
              <a:t>the software's reaction to sudden large spikes in the load generated by users.</a:t>
            </a:r>
            <a:endParaRPr lang="en-US" sz="2600" dirty="0">
              <a:solidFill>
                <a:schemeClr val="tx1"/>
              </a:solidFill>
            </a:endParaRPr>
          </a:p>
          <a:p>
            <a:pPr marL="457200" indent="-457200" algn="l">
              <a:buFont typeface="Wingdings" panose="05000000000000000000" pitchFamily="2" charset="2"/>
              <a:buChar char="v"/>
            </a:pP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412567889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2400" y="3789040"/>
            <a:ext cx="3488179" cy="2016224"/>
          </a:xfrm>
          <a:prstGeom prst="rect">
            <a:avLst/>
          </a:prstGeom>
        </p:spPr>
      </p:pic>
    </p:spTree>
    <p:extLst>
      <p:ext uri="{BB962C8B-B14F-4D97-AF65-F5344CB8AC3E}">
        <p14:creationId xmlns:p14="http://schemas.microsoft.com/office/powerpoint/2010/main" val="2026560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lvl="0" algn="l">
              <a:lnSpc>
                <a:spcPct val="170000"/>
              </a:lnSpc>
            </a:pPr>
            <a:r>
              <a:rPr lang="en-US" sz="2600" dirty="0" smtClean="0">
                <a:solidFill>
                  <a:schemeClr val="tx1"/>
                </a:solidFill>
              </a:rPr>
              <a:t>It is being conducted with the help of huge data </a:t>
            </a:r>
            <a:r>
              <a:rPr lang="en-US" sz="2600" dirty="0">
                <a:solidFill>
                  <a:schemeClr val="tx1"/>
                </a:solidFill>
              </a:rPr>
              <a:t>and the overall software system's behavior is monitored. The objective is to check software application's performance under varying database volumes.</a:t>
            </a: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426743437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600" y="4648200"/>
            <a:ext cx="1524000" cy="1828800"/>
          </a:xfrm>
          <a:prstGeom prst="rect">
            <a:avLst/>
          </a:prstGeom>
        </p:spPr>
      </p:pic>
    </p:spTree>
    <p:extLst>
      <p:ext uri="{BB962C8B-B14F-4D97-AF65-F5344CB8AC3E}">
        <p14:creationId xmlns:p14="http://schemas.microsoft.com/office/powerpoint/2010/main" val="103488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133600"/>
            <a:ext cx="6934200" cy="4343400"/>
          </a:xfrm>
        </p:spPr>
        <p:txBody>
          <a:bodyPr>
            <a:noAutofit/>
          </a:bodyPr>
          <a:lstStyle/>
          <a:p>
            <a:pPr lvl="0" algn="l">
              <a:lnSpc>
                <a:spcPct val="150000"/>
              </a:lnSpc>
            </a:pPr>
            <a:r>
              <a:rPr lang="en-US" sz="2600" dirty="0">
                <a:solidFill>
                  <a:schemeClr val="tx1"/>
                </a:solidFill>
              </a:rPr>
              <a:t>The objective of scalability testing is to determine the software application's effectiveness in "scaling up" to support an increase in user load. It helps plan capacity addition to your software system.</a:t>
            </a: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37107693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2599" y="4648200"/>
            <a:ext cx="3127711" cy="1905124"/>
          </a:xfrm>
          <a:prstGeom prst="rect">
            <a:avLst/>
          </a:prstGeom>
        </p:spPr>
      </p:pic>
    </p:spTree>
    <p:extLst>
      <p:ext uri="{BB962C8B-B14F-4D97-AF65-F5344CB8AC3E}">
        <p14:creationId xmlns:p14="http://schemas.microsoft.com/office/powerpoint/2010/main" val="3477465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Types of Performance Testing</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203777951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Object 1"/>
          <p:cNvGraphicFramePr>
            <a:graphicFrameLocks noGrp="1" noChangeAspect="1"/>
          </p:cNvGraphicFramePr>
          <p:nvPr>
            <p:extLst>
              <p:ext uri="{D42A27DB-BD31-4B8C-83A1-F6EECF244321}">
                <p14:modId xmlns:p14="http://schemas.microsoft.com/office/powerpoint/2010/main" val="3528771746"/>
              </p:ext>
            </p:extLst>
          </p:nvPr>
        </p:nvGraphicFramePr>
        <p:xfrm>
          <a:off x="2419350" y="2209801"/>
          <a:ext cx="4152900" cy="3886200"/>
        </p:xfrm>
        <a:graphic>
          <a:graphicData uri="http://schemas.openxmlformats.org/presentationml/2006/ole">
            <mc:AlternateContent xmlns:mc="http://schemas.openxmlformats.org/markup-compatibility/2006">
              <mc:Choice xmlns:v="urn:schemas-microsoft-com:vml" Requires="v">
                <p:oleObj spid="_x0000_s1034" name="Bitmap Image" r:id="rId8" imgW="4153480" imgH="4390476" progId="PBrush">
                  <p:embed/>
                </p:oleObj>
              </mc:Choice>
              <mc:Fallback>
                <p:oleObj name="Bitmap Image" r:id="rId8" imgW="4153480" imgH="4390476" progId="PBrush">
                  <p:embed/>
                  <p:pic>
                    <p:nvPicPr>
                      <p:cNvPr id="0" name="Object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9350" y="2209801"/>
                        <a:ext cx="4152900" cy="3886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9316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3594</TotalTime>
  <Words>392</Words>
  <Application>Microsoft Office PowerPoint</Application>
  <PresentationFormat>On-screen Show (4:3)</PresentationFormat>
  <Paragraphs>89</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Hadi</cp:lastModifiedBy>
  <cp:revision>465</cp:revision>
  <dcterms:created xsi:type="dcterms:W3CDTF">2015-08-17T05:29:31Z</dcterms:created>
  <dcterms:modified xsi:type="dcterms:W3CDTF">2015-08-27T10:21:08Z</dcterms:modified>
</cp:coreProperties>
</file>