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309" r:id="rId4"/>
    <p:sldId id="259" r:id="rId5"/>
    <p:sldId id="266" r:id="rId6"/>
    <p:sldId id="322" r:id="rId7"/>
    <p:sldId id="323" r:id="rId8"/>
    <p:sldId id="267" r:id="rId9"/>
    <p:sldId id="307" r:id="rId10"/>
    <p:sldId id="308" r:id="rId11"/>
    <p:sldId id="321" r:id="rId12"/>
    <p:sldId id="268" r:id="rId13"/>
    <p:sldId id="311" r:id="rId14"/>
    <p:sldId id="317" r:id="rId15"/>
    <p:sldId id="318" r:id="rId16"/>
    <p:sldId id="276" r:id="rId17"/>
    <p:sldId id="313" r:id="rId18"/>
    <p:sldId id="312" r:id="rId19"/>
    <p:sldId id="315" r:id="rId20"/>
    <p:sldId id="32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Basic Test Plan in JMeter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139519" custLinFactY="-556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0E968DF-7D6A-432B-82AE-0A44CF7A8E62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4F427DE0-EBF4-4836-8F19-5459507B7870}" type="presOf" srcId="{0C90F2DF-9FAF-4BFF-846A-C9296969BC4B}" destId="{6257CF2E-6194-4FA6-8162-8FCECF575928}" srcOrd="0" destOrd="0" presId="urn:microsoft.com/office/officeart/2005/8/layout/vList2"/>
    <dgm:cxn modelId="{1F7096C0-48BA-4BD6-8E18-A90B2B932C1B}" type="presParOf" srcId="{6257CF2E-6194-4FA6-8162-8FCECF575928}" destId="{3EEFB9CA-6A90-40C4-B80D-8EA329A072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pPr algn="l"/>
          <a:r>
            <a:rPr lang="en-IN" sz="3200" b="1" dirty="0" smtClean="0">
              <a:solidFill>
                <a:schemeClr val="bg1"/>
              </a:solidFill>
            </a:rPr>
            <a:t>Embedded resources  - HTTP Request</a:t>
          </a:r>
          <a:endParaRPr lang="en-IN" sz="3200" b="1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471560" custLinFactNeighborX="-1923" custLinFactNeighborY="-1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5702670-C905-4539-BCA8-AD5E1A6203C7}" type="presOf" srcId="{5BA2118B-1A71-48FC-B1CC-4DF86C6E19AC}" destId="{D6CB940E-257B-431A-BA6F-C19E93996BB1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86B2496E-9B3E-43D2-9DCC-2424FE2C1DA1}" type="presOf" srcId="{52EB5FD4-61C2-4A8D-9B56-85BB83CE629F}" destId="{3EEFB9CA-6A90-40C4-B80D-8EA329A072B8}" srcOrd="0" destOrd="0" presId="urn:microsoft.com/office/officeart/2005/8/layout/vList2"/>
    <dgm:cxn modelId="{F81180B0-285C-45A7-9B50-693C5863DBE1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2ABC010B-68A8-4325-9D45-42C8A7B292B7}" type="presParOf" srcId="{6257CF2E-6194-4FA6-8162-8FCECF575928}" destId="{3EEFB9CA-6A90-40C4-B80D-8EA329A072B8}" srcOrd="0" destOrd="0" presId="urn:microsoft.com/office/officeart/2005/8/layout/vList2"/>
    <dgm:cxn modelId="{7387C79C-9AB6-48CC-8238-5E8CBD2FB398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pPr algn="l"/>
          <a:r>
            <a:rPr lang="en-US" sz="3200" b="1" dirty="0" smtClean="0">
              <a:solidFill>
                <a:schemeClr val="bg1"/>
              </a:solidFill>
            </a:rPr>
            <a:t> IDE Features</a:t>
          </a:r>
          <a:endParaRPr lang="en-IN" sz="3200" b="1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471560" custLinFactNeighborX="-1923" custLinFactNeighborY="-1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190F2DC3-6561-44E1-B952-B31FFFF2AB36}" type="presOf" srcId="{5BA2118B-1A71-48FC-B1CC-4DF86C6E19AC}" destId="{D6CB940E-257B-431A-BA6F-C19E93996BB1}" srcOrd="0" destOrd="0" presId="urn:microsoft.com/office/officeart/2005/8/layout/vList2"/>
    <dgm:cxn modelId="{E98E0B42-3E1E-4AFF-B0FB-C9267FEEBC4C}" type="presOf" srcId="{52EB5FD4-61C2-4A8D-9B56-85BB83CE629F}" destId="{3EEFB9CA-6A90-40C4-B80D-8EA329A072B8}" srcOrd="0" destOrd="0" presId="urn:microsoft.com/office/officeart/2005/8/layout/vList2"/>
    <dgm:cxn modelId="{1F8D039B-4DAA-48F9-ADB9-0C3B45BCF834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B0734CA7-F584-4FBA-BF1A-63C4A91E0A48}" type="presParOf" srcId="{6257CF2E-6194-4FA6-8162-8FCECF575928}" destId="{3EEFB9CA-6A90-40C4-B80D-8EA329A072B8}" srcOrd="0" destOrd="0" presId="urn:microsoft.com/office/officeart/2005/8/layout/vList2"/>
    <dgm:cxn modelId="{B1057880-7F5B-4752-A28C-A30588E4229D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pPr algn="l"/>
          <a:r>
            <a:rPr lang="en-IN" sz="3200" b="1" dirty="0" smtClean="0">
              <a:solidFill>
                <a:schemeClr val="bg1"/>
              </a:solidFill>
            </a:rPr>
            <a:t>HTTP Request defaults</a:t>
          </a:r>
          <a:endParaRPr lang="en-IN" sz="3200" b="1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471560" custLinFactNeighborX="-1923" custLinFactNeighborY="-1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36DBACC3-2A97-4D6D-9DB6-2C76F5A06C9E}" type="presOf" srcId="{52EB5FD4-61C2-4A8D-9B56-85BB83CE629F}" destId="{3EEFB9CA-6A90-40C4-B80D-8EA329A072B8}" srcOrd="0" destOrd="0" presId="urn:microsoft.com/office/officeart/2005/8/layout/vList2"/>
    <dgm:cxn modelId="{A7FB7998-8E23-4832-AA1F-5EC2C6836788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982DAE9F-2E4A-4076-92DA-143248A73203}" type="presOf" srcId="{5BA2118B-1A71-48FC-B1CC-4DF86C6E19AC}" destId="{D6CB940E-257B-431A-BA6F-C19E93996BB1}" srcOrd="0" destOrd="0" presId="urn:microsoft.com/office/officeart/2005/8/layout/vList2"/>
    <dgm:cxn modelId="{819CE237-3E04-4645-B34D-EA11A39E3493}" type="presParOf" srcId="{6257CF2E-6194-4FA6-8162-8FCECF575928}" destId="{3EEFB9CA-6A90-40C4-B80D-8EA329A072B8}" srcOrd="0" destOrd="0" presId="urn:microsoft.com/office/officeart/2005/8/layout/vList2"/>
    <dgm:cxn modelId="{BBAF2FE5-20BD-403E-B92E-89D9E3BAFE02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pPr algn="l"/>
          <a:r>
            <a:rPr lang="en-IN" sz="3200" b="1" dirty="0" smtClean="0">
              <a:solidFill>
                <a:schemeClr val="bg1"/>
              </a:solidFill>
            </a:rPr>
            <a:t>HTTP Request defaults configuration</a:t>
          </a:r>
          <a:endParaRPr lang="en-IN" sz="3200" b="1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471560" custLinFactNeighborX="-1923" custLinFactNeighborY="-1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BB113050-3B3D-43E9-97CA-4B5C5390A92B}" type="presOf" srcId="{0C90F2DF-9FAF-4BFF-846A-C9296969BC4B}" destId="{6257CF2E-6194-4FA6-8162-8FCECF575928}" srcOrd="0" destOrd="0" presId="urn:microsoft.com/office/officeart/2005/8/layout/vList2"/>
    <dgm:cxn modelId="{11BA8C9A-B912-4539-9537-1146CB7679BB}" type="presOf" srcId="{52EB5FD4-61C2-4A8D-9B56-85BB83CE629F}" destId="{3EEFB9CA-6A90-40C4-B80D-8EA329A072B8}" srcOrd="0" destOrd="0" presId="urn:microsoft.com/office/officeart/2005/8/layout/vList2"/>
    <dgm:cxn modelId="{61AE6E9B-B30A-4812-9B8C-ECFD57F0BFB4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EC0D8270-E45D-4A73-89B4-0D8747A7A7BD}" type="presParOf" srcId="{6257CF2E-6194-4FA6-8162-8FCECF575928}" destId="{3EEFB9CA-6A90-40C4-B80D-8EA329A072B8}" srcOrd="0" destOrd="0" presId="urn:microsoft.com/office/officeart/2005/8/layout/vList2"/>
    <dgm:cxn modelId="{997FB08D-D252-43FC-AA9B-C03A3D6DAE4D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pPr algn="l"/>
          <a:r>
            <a:rPr lang="en-IN" sz="3200" b="1" dirty="0" smtClean="0">
              <a:solidFill>
                <a:schemeClr val="bg1"/>
              </a:solidFill>
            </a:rPr>
            <a:t>HTTP Request defaults</a:t>
          </a:r>
          <a:endParaRPr lang="en-IN" sz="3200" b="1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471560" custLinFactNeighborX="-1923" custLinFactNeighborY="-1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8457B8DD-6187-4FA9-A878-5B25E41A5D72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6C684B5A-E561-4CF5-A21F-C918D2313898}" type="presOf" srcId="{52EB5FD4-61C2-4A8D-9B56-85BB83CE629F}" destId="{3EEFB9CA-6A90-40C4-B80D-8EA329A072B8}" srcOrd="0" destOrd="0" presId="urn:microsoft.com/office/officeart/2005/8/layout/vList2"/>
    <dgm:cxn modelId="{F7A7A279-AB99-492E-A8A6-FF15A8914DBE}" type="presOf" srcId="{0C90F2DF-9FAF-4BFF-846A-C9296969BC4B}" destId="{6257CF2E-6194-4FA6-8162-8FCECF575928}" srcOrd="0" destOrd="0" presId="urn:microsoft.com/office/officeart/2005/8/layout/vList2"/>
    <dgm:cxn modelId="{7FE4755B-A6BB-49D4-90E9-012D38F06C23}" type="presParOf" srcId="{6257CF2E-6194-4FA6-8162-8FCECF575928}" destId="{3EEFB9CA-6A90-40C4-B80D-8EA329A072B8}" srcOrd="0" destOrd="0" presId="urn:microsoft.com/office/officeart/2005/8/layout/vList2"/>
    <dgm:cxn modelId="{A7DF5EC8-CD7B-4527-AB21-3C880B62640E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pPr algn="l"/>
          <a:r>
            <a:rPr lang="en-IN" sz="3200" b="1" dirty="0" smtClean="0">
              <a:solidFill>
                <a:schemeClr val="bg1"/>
              </a:solidFill>
            </a:rPr>
            <a:t>Graph Results listener</a:t>
          </a:r>
          <a:endParaRPr lang="en-IN" sz="3200" b="1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471560" custLinFactNeighborX="-1923" custLinFactNeighborY="-1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459B1F2E-D385-4A43-BE23-C3E0C2911549}" type="presOf" srcId="{52EB5FD4-61C2-4A8D-9B56-85BB83CE629F}" destId="{3EEFB9CA-6A90-40C4-B80D-8EA329A072B8}" srcOrd="0" destOrd="0" presId="urn:microsoft.com/office/officeart/2005/8/layout/vList2"/>
    <dgm:cxn modelId="{299C3D2C-C85D-49CE-8AEA-0563FA0A2065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12EC39B1-D226-4EAB-AC30-2852E8922704}" type="presOf" srcId="{5BA2118B-1A71-48FC-B1CC-4DF86C6E19AC}" destId="{D6CB940E-257B-431A-BA6F-C19E93996BB1}" srcOrd="0" destOrd="0" presId="urn:microsoft.com/office/officeart/2005/8/layout/vList2"/>
    <dgm:cxn modelId="{4BE5D40F-3DAD-4BFE-B737-83CBCA2439DE}" type="presParOf" srcId="{6257CF2E-6194-4FA6-8162-8FCECF575928}" destId="{3EEFB9CA-6A90-40C4-B80D-8EA329A072B8}" srcOrd="0" destOrd="0" presId="urn:microsoft.com/office/officeart/2005/8/layout/vList2"/>
    <dgm:cxn modelId="{D1D63F04-F594-4015-AF1B-283B3CE89543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pPr algn="l"/>
          <a:r>
            <a:rPr lang="en-IN" sz="3200" b="1" dirty="0" smtClean="0">
              <a:solidFill>
                <a:schemeClr val="bg1"/>
              </a:solidFill>
            </a:rPr>
            <a:t>Graph Results</a:t>
          </a:r>
          <a:endParaRPr lang="en-IN" sz="3200" b="1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815671" custLinFactNeighborX="-1923" custLinFactNeighborY="-1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AF93198-7933-4956-857D-9E63873F0A41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9741E6E5-8176-467E-9BCD-5CD6DE171E77}" type="presOf" srcId="{0C90F2DF-9FAF-4BFF-846A-C9296969BC4B}" destId="{6257CF2E-6194-4FA6-8162-8FCECF575928}" srcOrd="0" destOrd="0" presId="urn:microsoft.com/office/officeart/2005/8/layout/vList2"/>
    <dgm:cxn modelId="{0CF5688E-AABB-4178-88D2-CC791FC196CB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C4B48098-8277-4B64-8DE0-04DE0F3AF17A}" type="presParOf" srcId="{6257CF2E-6194-4FA6-8162-8FCECF575928}" destId="{3EEFB9CA-6A90-40C4-B80D-8EA329A072B8}" srcOrd="0" destOrd="0" presId="urn:microsoft.com/office/officeart/2005/8/layout/vList2"/>
    <dgm:cxn modelId="{2BFE8A4F-331C-4F33-9EE6-3DFEBEA560AE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pPr algn="l"/>
          <a:r>
            <a:rPr lang="en-IN" sz="3200" b="1" dirty="0" smtClean="0">
              <a:solidFill>
                <a:schemeClr val="bg1"/>
              </a:solidFill>
            </a:rPr>
            <a:t>Graph Results listener</a:t>
          </a:r>
          <a:endParaRPr lang="en-IN" sz="3200" b="1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471560" custLinFactNeighborX="-1923" custLinFactNeighborY="-1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F353483-DC62-44B6-B758-D4197EE8D40B}" type="presOf" srcId="{5BA2118B-1A71-48FC-B1CC-4DF86C6E19AC}" destId="{D6CB940E-257B-431A-BA6F-C19E93996BB1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9EEBAC59-A524-4D5B-B0C3-0963D2A69504}" type="presOf" srcId="{0C90F2DF-9FAF-4BFF-846A-C9296969BC4B}" destId="{6257CF2E-6194-4FA6-8162-8FCECF575928}" srcOrd="0" destOrd="0" presId="urn:microsoft.com/office/officeart/2005/8/layout/vList2"/>
    <dgm:cxn modelId="{65F2C995-C93C-44CC-9E5F-E05E0B725C83}" type="presOf" srcId="{52EB5FD4-61C2-4A8D-9B56-85BB83CE629F}" destId="{3EEFB9CA-6A90-40C4-B80D-8EA329A072B8}" srcOrd="0" destOrd="0" presId="urn:microsoft.com/office/officeart/2005/8/layout/vList2"/>
    <dgm:cxn modelId="{894C2B47-DA47-447B-BC92-3A299AC9D4D3}" type="presParOf" srcId="{6257CF2E-6194-4FA6-8162-8FCECF575928}" destId="{3EEFB9CA-6A90-40C4-B80D-8EA329A072B8}" srcOrd="0" destOrd="0" presId="urn:microsoft.com/office/officeart/2005/8/layout/vList2"/>
    <dgm:cxn modelId="{A69091B9-4D0D-4C83-AA15-B019A12857ED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Thread Group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207856" custLinFactY="79170" custLinFactNeighborX="-192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148320DD-C42C-4270-B168-CCE37E92FCA1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CA52EE6B-6DE2-44DA-B848-BB306C11B53A}" type="presOf" srcId="{DF67A009-D1D4-4B15-BA73-4D3580426CD4}" destId="{D6CB940E-257B-431A-BA6F-C19E93996BB1}" srcOrd="0" destOrd="1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695C04FD-E6FC-4BDB-A613-FD8BBB186C04}" type="presOf" srcId="{5BA2118B-1A71-48FC-B1CC-4DF86C6E19AC}" destId="{D6CB940E-257B-431A-BA6F-C19E93996BB1}" srcOrd="0" destOrd="0" presId="urn:microsoft.com/office/officeart/2005/8/layout/vList2"/>
    <dgm:cxn modelId="{09E84481-B243-4165-8C7B-F9F38E8F8A7A}" type="presOf" srcId="{0C90F2DF-9FAF-4BFF-846A-C9296969BC4B}" destId="{6257CF2E-6194-4FA6-8162-8FCECF575928}" srcOrd="0" destOrd="0" presId="urn:microsoft.com/office/officeart/2005/8/layout/vList2"/>
    <dgm:cxn modelId="{85A0E52E-F530-4640-83B9-9B6791CFA8C9}" type="presParOf" srcId="{6257CF2E-6194-4FA6-8162-8FCECF575928}" destId="{3EEFB9CA-6A90-40C4-B80D-8EA329A072B8}" srcOrd="0" destOrd="0" presId="urn:microsoft.com/office/officeart/2005/8/layout/vList2"/>
    <dgm:cxn modelId="{45B28F22-4CF8-4DED-B0B6-828303D436B3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No. of threads configuration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762237" custLinFactY="-951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2342DF-8F5C-471B-B408-770C77148D6A}" type="presOf" srcId="{5BA2118B-1A71-48FC-B1CC-4DF86C6E19AC}" destId="{D6CB940E-257B-431A-BA6F-C19E93996BB1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0259C34F-503E-4A5C-93DA-82E677DABA66}" type="presOf" srcId="{52EB5FD4-61C2-4A8D-9B56-85BB83CE629F}" destId="{3EEFB9CA-6A90-40C4-B80D-8EA329A072B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0D3A6BB0-F14B-4702-8893-FCBA13F88B7E}" type="presOf" srcId="{0C90F2DF-9FAF-4BFF-846A-C9296969BC4B}" destId="{6257CF2E-6194-4FA6-8162-8FCECF575928}" srcOrd="0" destOrd="0" presId="urn:microsoft.com/office/officeart/2005/8/layout/vList2"/>
    <dgm:cxn modelId="{D893BA91-DD8C-43D9-9506-556FAD1364E4}" type="presParOf" srcId="{6257CF2E-6194-4FA6-8162-8FCECF575928}" destId="{3EEFB9CA-6A90-40C4-B80D-8EA329A072B8}" srcOrd="0" destOrd="0" presId="urn:microsoft.com/office/officeart/2005/8/layout/vList2"/>
    <dgm:cxn modelId="{757D7D9E-8C69-4614-9758-C3754E7538D0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Ramp-Up time configuration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762237" custLinFactY="-951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B66ACF1-EE2B-4927-9910-215BE0CA07CF}" type="presOf" srcId="{52EB5FD4-61C2-4A8D-9B56-85BB83CE629F}" destId="{3EEFB9CA-6A90-40C4-B80D-8EA329A072B8}" srcOrd="0" destOrd="0" presId="urn:microsoft.com/office/officeart/2005/8/layout/vList2"/>
    <dgm:cxn modelId="{ECA97FA4-69C6-419C-868A-E95AA2E8D0AB}" type="presOf" srcId="{0C90F2DF-9FAF-4BFF-846A-C9296969BC4B}" destId="{6257CF2E-6194-4FA6-8162-8FCECF57592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38B10BD2-7894-4FFD-B803-B74A95645F1A}" type="presOf" srcId="{5BA2118B-1A71-48FC-B1CC-4DF86C6E19AC}" destId="{D6CB940E-257B-431A-BA6F-C19E93996BB1}" srcOrd="0" destOrd="0" presId="urn:microsoft.com/office/officeart/2005/8/layout/vList2"/>
    <dgm:cxn modelId="{E882BCC4-B482-4AB2-9763-CB0FD730060A}" type="presParOf" srcId="{6257CF2E-6194-4FA6-8162-8FCECF575928}" destId="{3EEFB9CA-6A90-40C4-B80D-8EA329A072B8}" srcOrd="0" destOrd="0" presId="urn:microsoft.com/office/officeart/2005/8/layout/vList2"/>
    <dgm:cxn modelId="{95935859-033F-4C85-85CB-7D4DA8386823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No. of loops configuration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762237" custLinFactY="-951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6E4CB3F-98AC-48F5-88CF-1FF79DE14F46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6D3396D6-445E-4B4B-A17C-DB17C08F84CF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201BC465-84E2-4D94-BEEA-BE900352BEE6}" type="presOf" srcId="{0C90F2DF-9FAF-4BFF-846A-C9296969BC4B}" destId="{6257CF2E-6194-4FA6-8162-8FCECF575928}" srcOrd="0" destOrd="0" presId="urn:microsoft.com/office/officeart/2005/8/layout/vList2"/>
    <dgm:cxn modelId="{BA7E7900-F10F-4315-B49E-7B9FC17BD7C8}" type="presParOf" srcId="{6257CF2E-6194-4FA6-8162-8FCECF575928}" destId="{3EEFB9CA-6A90-40C4-B80D-8EA329A072B8}" srcOrd="0" destOrd="0" presId="urn:microsoft.com/office/officeart/2005/8/layout/vList2"/>
    <dgm:cxn modelId="{D596C0AA-30DF-48C4-A605-3E5CF6E5F8A9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600" dirty="0" smtClean="0">
              <a:solidFill>
                <a:schemeClr val="bg1"/>
              </a:solidFill>
            </a:rPr>
            <a:t>Thread Group configuration</a:t>
          </a:r>
          <a:endParaRPr lang="en-IN" sz="36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227674" custLinFactY="-3022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865D477-607C-4FC5-8BE8-B8739E685281}" type="presOf" srcId="{0C90F2DF-9FAF-4BFF-846A-C9296969BC4B}" destId="{6257CF2E-6194-4FA6-8162-8FCECF57592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A71860C9-20BA-4C88-A8C3-CFC008D996DE}" type="presOf" srcId="{52EB5FD4-61C2-4A8D-9B56-85BB83CE629F}" destId="{3EEFB9CA-6A90-40C4-B80D-8EA329A072B8}" srcOrd="0" destOrd="0" presId="urn:microsoft.com/office/officeart/2005/8/layout/vList2"/>
    <dgm:cxn modelId="{CED4F813-44C6-40B0-A7DD-914B2B4DE16A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2747BA0E-F208-49EA-B76E-A2886DA3E0DF}" type="presParOf" srcId="{6257CF2E-6194-4FA6-8162-8FCECF575928}" destId="{3EEFB9CA-6A90-40C4-B80D-8EA329A072B8}" srcOrd="0" destOrd="0" presId="urn:microsoft.com/office/officeart/2005/8/layout/vList2"/>
    <dgm:cxn modelId="{6530EF8D-D903-421C-B1ED-A3584A5B0B01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b="1" dirty="0" smtClean="0">
              <a:solidFill>
                <a:schemeClr val="bg1"/>
              </a:solidFill>
            </a:rPr>
            <a:t>Adding HTTP Request </a:t>
          </a:r>
          <a:endParaRPr lang="en-IN" sz="3200" b="1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762237" custLinFactY="-3022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B2A48C2B-C1FF-4E16-A46E-AFC638A1B7E7}" type="presOf" srcId="{0C90F2DF-9FAF-4BFF-846A-C9296969BC4B}" destId="{6257CF2E-6194-4FA6-8162-8FCECF575928}" srcOrd="0" destOrd="0" presId="urn:microsoft.com/office/officeart/2005/8/layout/vList2"/>
    <dgm:cxn modelId="{7CF639E7-400E-4D2B-9F61-2C0E37540C2E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982B9DBD-B74D-4333-8DBC-F883A614337F}" type="presOf" srcId="{52EB5FD4-61C2-4A8D-9B56-85BB83CE629F}" destId="{3EEFB9CA-6A90-40C4-B80D-8EA329A072B8}" srcOrd="0" destOrd="0" presId="urn:microsoft.com/office/officeart/2005/8/layout/vList2"/>
    <dgm:cxn modelId="{DC82C25E-ADCC-4AAE-A8F3-64B9D69A6972}" type="presParOf" srcId="{6257CF2E-6194-4FA6-8162-8FCECF575928}" destId="{3EEFB9CA-6A90-40C4-B80D-8EA329A072B8}" srcOrd="0" destOrd="0" presId="urn:microsoft.com/office/officeart/2005/8/layout/vList2"/>
    <dgm:cxn modelId="{A24BD0D4-07F8-4197-8484-85E4A4701A68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b="1" dirty="0" smtClean="0">
              <a:solidFill>
                <a:schemeClr val="bg1"/>
              </a:solidFill>
            </a:rPr>
            <a:t>HTTP Request configuration</a:t>
          </a:r>
          <a:endParaRPr lang="en-IN" sz="3200" b="1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762237" custLinFactNeighborX="-962" custLinFactNeighborY="-1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BFD077A-9D24-4E19-86F7-7DC387C2E278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85855FF7-3B0D-4E42-AE37-29F563348F08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F867A685-2310-47DF-B790-7AA58488C0CB}" type="presOf" srcId="{5BA2118B-1A71-48FC-B1CC-4DF86C6E19AC}" destId="{D6CB940E-257B-431A-BA6F-C19E93996BB1}" srcOrd="0" destOrd="0" presId="urn:microsoft.com/office/officeart/2005/8/layout/vList2"/>
    <dgm:cxn modelId="{37CAC0C4-CCAF-4A7B-AA36-36375E43C958}" type="presParOf" srcId="{6257CF2E-6194-4FA6-8162-8FCECF575928}" destId="{3EEFB9CA-6A90-40C4-B80D-8EA329A072B8}" srcOrd="0" destOrd="0" presId="urn:microsoft.com/office/officeart/2005/8/layout/vList2"/>
    <dgm:cxn modelId="{285B75C3-CECE-4BD2-95B9-8EF8C3D84ABD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b="1" dirty="0" smtClean="0">
              <a:solidFill>
                <a:schemeClr val="bg1"/>
              </a:solidFill>
            </a:rPr>
            <a:t>Setting parameters and their values</a:t>
          </a:r>
          <a:endParaRPr lang="en-IN" sz="3200" b="1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800" dirty="0"/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762237" custLinFactNeighborX="-962" custLinFactNeighborY="-1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FlipVert="1" custScaleY="8036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ECCA28-56ED-46AA-80F8-6B197BA47ABB}" type="presOf" srcId="{52EB5FD4-61C2-4A8D-9B56-85BB83CE629F}" destId="{3EEFB9CA-6A90-40C4-B80D-8EA329A072B8}" srcOrd="0" destOrd="0" presId="urn:microsoft.com/office/officeart/2005/8/layout/vList2"/>
    <dgm:cxn modelId="{01A83C60-1AEC-4302-A38B-20285C045391}" type="presOf" srcId="{0C90F2DF-9FAF-4BFF-846A-C9296969BC4B}" destId="{6257CF2E-6194-4FA6-8162-8FCECF57592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5B981496-DE37-4D17-AE78-8D8C95CB97C3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B6981C6F-4B23-4C2C-9BC5-58DFE886442F}" type="presParOf" srcId="{6257CF2E-6194-4FA6-8162-8FCECF575928}" destId="{3EEFB9CA-6A90-40C4-B80D-8EA329A072B8}" srcOrd="0" destOrd="0" presId="urn:microsoft.com/office/officeart/2005/8/layout/vList2"/>
    <dgm:cxn modelId="{9DDF7EA6-1272-4350-9CA3-7149FC863062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315200" cy="489233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Basic Test Plan in JMeter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3882" y="23882"/>
        <a:ext cx="7267436" cy="4414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169"/>
          <a:ext cx="7543800" cy="1059656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bg1"/>
              </a:solidFill>
            </a:rPr>
            <a:t>Embedded resources  - HTTP Request</a:t>
          </a:r>
          <a:endParaRPr lang="en-IN" sz="3200" b="1" kern="1200" dirty="0">
            <a:solidFill>
              <a:schemeClr val="bg1"/>
            </a:solidFill>
          </a:endParaRPr>
        </a:p>
      </dsp:txBody>
      <dsp:txXfrm>
        <a:off x="51728" y="51897"/>
        <a:ext cx="7440344" cy="956200"/>
      </dsp:txXfrm>
    </dsp:sp>
    <dsp:sp modelId="{D6CB940E-257B-431A-BA6F-C19E93996BB1}">
      <dsp:nvSpPr>
        <dsp:cNvPr id="0" name=""/>
        <dsp:cNvSpPr/>
      </dsp:nvSpPr>
      <dsp:spPr>
        <a:xfrm flipV="1">
          <a:off x="0" y="1060497"/>
          <a:ext cx="7543800" cy="46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1060497"/>
        <a:ext cx="7543800" cy="4626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169"/>
          <a:ext cx="7543800" cy="1059656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bg1"/>
              </a:solidFill>
            </a:rPr>
            <a:t> IDE Features</a:t>
          </a:r>
          <a:endParaRPr lang="en-IN" sz="3200" b="1" kern="1200" dirty="0">
            <a:solidFill>
              <a:schemeClr val="bg1"/>
            </a:solidFill>
          </a:endParaRPr>
        </a:p>
      </dsp:txBody>
      <dsp:txXfrm>
        <a:off x="51728" y="51897"/>
        <a:ext cx="7440344" cy="956200"/>
      </dsp:txXfrm>
    </dsp:sp>
    <dsp:sp modelId="{D6CB940E-257B-431A-BA6F-C19E93996BB1}">
      <dsp:nvSpPr>
        <dsp:cNvPr id="0" name=""/>
        <dsp:cNvSpPr/>
      </dsp:nvSpPr>
      <dsp:spPr>
        <a:xfrm flipV="1">
          <a:off x="0" y="1060497"/>
          <a:ext cx="7543800" cy="46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1060497"/>
        <a:ext cx="7543800" cy="4626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169"/>
          <a:ext cx="7543800" cy="1059656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bg1"/>
              </a:solidFill>
            </a:rPr>
            <a:t>HTTP Request defaults</a:t>
          </a:r>
          <a:endParaRPr lang="en-IN" sz="3200" b="1" kern="1200" dirty="0">
            <a:solidFill>
              <a:schemeClr val="bg1"/>
            </a:solidFill>
          </a:endParaRPr>
        </a:p>
      </dsp:txBody>
      <dsp:txXfrm>
        <a:off x="51728" y="51897"/>
        <a:ext cx="7440344" cy="956200"/>
      </dsp:txXfrm>
    </dsp:sp>
    <dsp:sp modelId="{D6CB940E-257B-431A-BA6F-C19E93996BB1}">
      <dsp:nvSpPr>
        <dsp:cNvPr id="0" name=""/>
        <dsp:cNvSpPr/>
      </dsp:nvSpPr>
      <dsp:spPr>
        <a:xfrm flipV="1">
          <a:off x="0" y="1060497"/>
          <a:ext cx="7543800" cy="46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1060497"/>
        <a:ext cx="7543800" cy="4626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169"/>
          <a:ext cx="7543800" cy="1059656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bg1"/>
              </a:solidFill>
            </a:rPr>
            <a:t>HTTP Request defaults configuration</a:t>
          </a:r>
          <a:endParaRPr lang="en-IN" sz="3200" b="1" kern="1200" dirty="0">
            <a:solidFill>
              <a:schemeClr val="bg1"/>
            </a:solidFill>
          </a:endParaRPr>
        </a:p>
      </dsp:txBody>
      <dsp:txXfrm>
        <a:off x="51728" y="51897"/>
        <a:ext cx="7440344" cy="956200"/>
      </dsp:txXfrm>
    </dsp:sp>
    <dsp:sp modelId="{D6CB940E-257B-431A-BA6F-C19E93996BB1}">
      <dsp:nvSpPr>
        <dsp:cNvPr id="0" name=""/>
        <dsp:cNvSpPr/>
      </dsp:nvSpPr>
      <dsp:spPr>
        <a:xfrm flipV="1">
          <a:off x="0" y="1060497"/>
          <a:ext cx="7543800" cy="46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1060497"/>
        <a:ext cx="7543800" cy="4626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169"/>
          <a:ext cx="7543800" cy="1059656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bg1"/>
              </a:solidFill>
            </a:rPr>
            <a:t>HTTP Request defaults</a:t>
          </a:r>
          <a:endParaRPr lang="en-IN" sz="3200" b="1" kern="1200" dirty="0">
            <a:solidFill>
              <a:schemeClr val="bg1"/>
            </a:solidFill>
          </a:endParaRPr>
        </a:p>
      </dsp:txBody>
      <dsp:txXfrm>
        <a:off x="51728" y="51897"/>
        <a:ext cx="7440344" cy="956200"/>
      </dsp:txXfrm>
    </dsp:sp>
    <dsp:sp modelId="{D6CB940E-257B-431A-BA6F-C19E93996BB1}">
      <dsp:nvSpPr>
        <dsp:cNvPr id="0" name=""/>
        <dsp:cNvSpPr/>
      </dsp:nvSpPr>
      <dsp:spPr>
        <a:xfrm flipV="1">
          <a:off x="0" y="1060497"/>
          <a:ext cx="7543800" cy="46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1060497"/>
        <a:ext cx="7543800" cy="4626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169"/>
          <a:ext cx="7543800" cy="1059656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bg1"/>
              </a:solidFill>
            </a:rPr>
            <a:t>Graph Results listener</a:t>
          </a:r>
          <a:endParaRPr lang="en-IN" sz="3200" b="1" kern="1200" dirty="0">
            <a:solidFill>
              <a:schemeClr val="bg1"/>
            </a:solidFill>
          </a:endParaRPr>
        </a:p>
      </dsp:txBody>
      <dsp:txXfrm>
        <a:off x="51728" y="51897"/>
        <a:ext cx="7440344" cy="956200"/>
      </dsp:txXfrm>
    </dsp:sp>
    <dsp:sp modelId="{D6CB940E-257B-431A-BA6F-C19E93996BB1}">
      <dsp:nvSpPr>
        <dsp:cNvPr id="0" name=""/>
        <dsp:cNvSpPr/>
      </dsp:nvSpPr>
      <dsp:spPr>
        <a:xfrm flipV="1">
          <a:off x="0" y="1060497"/>
          <a:ext cx="7543800" cy="46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1060497"/>
        <a:ext cx="7543800" cy="4626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086600" cy="528637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bg1"/>
              </a:solidFill>
            </a:rPr>
            <a:t>Graph Results</a:t>
          </a:r>
          <a:endParaRPr lang="en-IN" sz="3200" b="1" kern="1200" dirty="0">
            <a:solidFill>
              <a:schemeClr val="bg1"/>
            </a:solidFill>
          </a:endParaRPr>
        </a:p>
      </dsp:txBody>
      <dsp:txXfrm>
        <a:off x="25806" y="25806"/>
        <a:ext cx="7034988" cy="477025"/>
      </dsp:txXfrm>
    </dsp:sp>
    <dsp:sp modelId="{D6CB940E-257B-431A-BA6F-C19E93996BB1}">
      <dsp:nvSpPr>
        <dsp:cNvPr id="0" name=""/>
        <dsp:cNvSpPr/>
      </dsp:nvSpPr>
      <dsp:spPr>
        <a:xfrm flipV="1">
          <a:off x="0" y="529176"/>
          <a:ext cx="7086600" cy="384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00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529176"/>
        <a:ext cx="7086600" cy="38468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169"/>
          <a:ext cx="7543800" cy="1059656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bg1"/>
              </a:solidFill>
            </a:rPr>
            <a:t>Graph Results listener</a:t>
          </a:r>
          <a:endParaRPr lang="en-IN" sz="3200" b="1" kern="1200" dirty="0">
            <a:solidFill>
              <a:schemeClr val="bg1"/>
            </a:solidFill>
          </a:endParaRPr>
        </a:p>
      </dsp:txBody>
      <dsp:txXfrm>
        <a:off x="51728" y="51897"/>
        <a:ext cx="7440344" cy="956200"/>
      </dsp:txXfrm>
    </dsp:sp>
    <dsp:sp modelId="{D6CB940E-257B-431A-BA6F-C19E93996BB1}">
      <dsp:nvSpPr>
        <dsp:cNvPr id="0" name=""/>
        <dsp:cNvSpPr/>
      </dsp:nvSpPr>
      <dsp:spPr>
        <a:xfrm flipV="1">
          <a:off x="0" y="1060497"/>
          <a:ext cx="7543800" cy="46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1060497"/>
        <a:ext cx="7543800" cy="462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560907"/>
          <a:ext cx="7010400" cy="582092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Thread Group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8415" y="589322"/>
        <a:ext cx="6953570" cy="525262"/>
      </dsp:txXfrm>
    </dsp:sp>
    <dsp:sp modelId="{D6CB940E-257B-431A-BA6F-C19E93996BB1}">
      <dsp:nvSpPr>
        <dsp:cNvPr id="0" name=""/>
        <dsp:cNvSpPr/>
      </dsp:nvSpPr>
      <dsp:spPr>
        <a:xfrm>
          <a:off x="0" y="494606"/>
          <a:ext cx="7010400" cy="56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580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494606"/>
        <a:ext cx="7010400" cy="560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5562600" cy="1065273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No. of threads configuration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52002" y="52002"/>
        <a:ext cx="5458596" cy="961269"/>
      </dsp:txXfrm>
    </dsp:sp>
    <dsp:sp modelId="{D6CB940E-257B-431A-BA6F-C19E93996BB1}">
      <dsp:nvSpPr>
        <dsp:cNvPr id="0" name=""/>
        <dsp:cNvSpPr/>
      </dsp:nvSpPr>
      <dsp:spPr>
        <a:xfrm flipV="1">
          <a:off x="0" y="1065946"/>
          <a:ext cx="5562600" cy="463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1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1065946"/>
        <a:ext cx="5562600" cy="463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5562600" cy="1065273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Ramp-Up time configuration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52002" y="52002"/>
        <a:ext cx="5458596" cy="961269"/>
      </dsp:txXfrm>
    </dsp:sp>
    <dsp:sp modelId="{D6CB940E-257B-431A-BA6F-C19E93996BB1}">
      <dsp:nvSpPr>
        <dsp:cNvPr id="0" name=""/>
        <dsp:cNvSpPr/>
      </dsp:nvSpPr>
      <dsp:spPr>
        <a:xfrm flipV="1">
          <a:off x="0" y="1065946"/>
          <a:ext cx="5562600" cy="463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1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1065946"/>
        <a:ext cx="5562600" cy="463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5562600" cy="1065273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No. of loops configuration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52002" y="52002"/>
        <a:ext cx="5458596" cy="961269"/>
      </dsp:txXfrm>
    </dsp:sp>
    <dsp:sp modelId="{D6CB940E-257B-431A-BA6F-C19E93996BB1}">
      <dsp:nvSpPr>
        <dsp:cNvPr id="0" name=""/>
        <dsp:cNvSpPr/>
      </dsp:nvSpPr>
      <dsp:spPr>
        <a:xfrm flipV="1">
          <a:off x="0" y="1065946"/>
          <a:ext cx="5562600" cy="463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1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1065946"/>
        <a:ext cx="5562600" cy="463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696200" cy="870464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>
              <a:solidFill>
                <a:schemeClr val="bg1"/>
              </a:solidFill>
            </a:rPr>
            <a:t>Thread Group configuration</a:t>
          </a:r>
          <a:endParaRPr lang="en-IN" sz="3600" kern="1200" dirty="0">
            <a:solidFill>
              <a:schemeClr val="bg1"/>
            </a:solidFill>
          </a:endParaRPr>
        </a:p>
      </dsp:txBody>
      <dsp:txXfrm>
        <a:off x="42493" y="42493"/>
        <a:ext cx="7611214" cy="785478"/>
      </dsp:txXfrm>
    </dsp:sp>
    <dsp:sp modelId="{D6CB940E-257B-431A-BA6F-C19E93996BB1}">
      <dsp:nvSpPr>
        <dsp:cNvPr id="0" name=""/>
        <dsp:cNvSpPr/>
      </dsp:nvSpPr>
      <dsp:spPr>
        <a:xfrm flipV="1">
          <a:off x="0" y="870746"/>
          <a:ext cx="7696200" cy="658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5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870746"/>
        <a:ext cx="7696200" cy="6589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924800" cy="1065273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bg1"/>
              </a:solidFill>
            </a:rPr>
            <a:t>Adding HTTP Request </a:t>
          </a:r>
          <a:endParaRPr lang="en-IN" sz="3200" b="1" kern="1200" dirty="0">
            <a:solidFill>
              <a:schemeClr val="bg1"/>
            </a:solidFill>
          </a:endParaRPr>
        </a:p>
      </dsp:txBody>
      <dsp:txXfrm>
        <a:off x="52002" y="52002"/>
        <a:ext cx="7820796" cy="961269"/>
      </dsp:txXfrm>
    </dsp:sp>
    <dsp:sp modelId="{D6CB940E-257B-431A-BA6F-C19E93996BB1}">
      <dsp:nvSpPr>
        <dsp:cNvPr id="0" name=""/>
        <dsp:cNvSpPr/>
      </dsp:nvSpPr>
      <dsp:spPr>
        <a:xfrm flipV="1">
          <a:off x="0" y="1065946"/>
          <a:ext cx="7924800" cy="463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1065946"/>
        <a:ext cx="7924800" cy="463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924800" cy="1065273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bg1"/>
              </a:solidFill>
            </a:rPr>
            <a:t>HTTP Request configuration</a:t>
          </a:r>
          <a:endParaRPr lang="en-IN" sz="3200" b="1" kern="1200" dirty="0">
            <a:solidFill>
              <a:schemeClr val="bg1"/>
            </a:solidFill>
          </a:endParaRPr>
        </a:p>
      </dsp:txBody>
      <dsp:txXfrm>
        <a:off x="52002" y="52002"/>
        <a:ext cx="7820796" cy="961269"/>
      </dsp:txXfrm>
    </dsp:sp>
    <dsp:sp modelId="{D6CB940E-257B-431A-BA6F-C19E93996BB1}">
      <dsp:nvSpPr>
        <dsp:cNvPr id="0" name=""/>
        <dsp:cNvSpPr/>
      </dsp:nvSpPr>
      <dsp:spPr>
        <a:xfrm flipV="1">
          <a:off x="0" y="1065946"/>
          <a:ext cx="7924800" cy="463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1065946"/>
        <a:ext cx="7924800" cy="463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924800" cy="1065273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bg1"/>
              </a:solidFill>
            </a:rPr>
            <a:t>Setting parameters and their values</a:t>
          </a:r>
          <a:endParaRPr lang="en-IN" sz="3200" b="1" kern="1200" dirty="0">
            <a:solidFill>
              <a:schemeClr val="bg1"/>
            </a:solidFill>
          </a:endParaRPr>
        </a:p>
      </dsp:txBody>
      <dsp:txXfrm>
        <a:off x="52002" y="52002"/>
        <a:ext cx="7820796" cy="961269"/>
      </dsp:txXfrm>
    </dsp:sp>
    <dsp:sp modelId="{D6CB940E-257B-431A-BA6F-C19E93996BB1}">
      <dsp:nvSpPr>
        <dsp:cNvPr id="0" name=""/>
        <dsp:cNvSpPr/>
      </dsp:nvSpPr>
      <dsp:spPr>
        <a:xfrm flipV="1">
          <a:off x="0" y="1065946"/>
          <a:ext cx="7924800" cy="463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800" kern="1200" dirty="0"/>
        </a:p>
      </dsp:txBody>
      <dsp:txXfrm rot="10800000">
        <a:off x="0" y="1065946"/>
        <a:ext cx="7924800" cy="463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9926-0900-433E-A870-C686595F5982}" type="datetimeFigureOut">
              <a:rPr lang="en-US" smtClean="0"/>
              <a:t>8/31/2015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D22A3-8285-4101-BF62-3EE673011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5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22A3-8285-4101-BF62-3EE67301126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3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22A3-8285-4101-BF62-3EE673011260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C22C-F259-4AA9-94CB-FF89ADBD7C53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0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458200" cy="49530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en-US" sz="2600" dirty="0" smtClean="0">
                <a:solidFill>
                  <a:schemeClr val="tx1"/>
                </a:solidFill>
              </a:rPr>
              <a:t>	Building a Web Test Plan for any website in JMeter</a:t>
            </a:r>
          </a:p>
          <a:p>
            <a:pPr marL="457200" indent="-457200" algn="l"/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en-US" sz="26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 smtClean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 smtClean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Prepared By: Hadi Mohammed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/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lang="en-US" sz="4000" b="1" dirty="0"/>
              <a:t>Building a Web Test Plan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43236"/>
            <a:ext cx="2514600" cy="1157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lang="en-US" sz="4000" b="1" dirty="0"/>
              <a:t>Building a Web Test Plan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8093144"/>
              </p:ext>
            </p:extLst>
          </p:nvPr>
        </p:nvGraphicFramePr>
        <p:xfrm>
          <a:off x="609600" y="990600"/>
          <a:ext cx="7924800" cy="152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44" y="2590800"/>
            <a:ext cx="7967711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lang="en-US" sz="4000" b="1" dirty="0"/>
              <a:t>Building a Web Test Plan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10983193"/>
              </p:ext>
            </p:extLst>
          </p:nvPr>
        </p:nvGraphicFramePr>
        <p:xfrm>
          <a:off x="609600" y="990600"/>
          <a:ext cx="7924800" cy="152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41645"/>
            <a:ext cx="8115300" cy="439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6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57968094"/>
              </p:ext>
            </p:extLst>
          </p:nvPr>
        </p:nvGraphicFramePr>
        <p:xfrm>
          <a:off x="609600" y="914400"/>
          <a:ext cx="7543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lang="en-US" sz="4000" b="1" dirty="0"/>
              <a:t>Building a Web Test Plan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962400"/>
          </a:xfrm>
        </p:spPr>
        <p:txBody>
          <a:bodyPr>
            <a:normAutofit fontScale="85000" lnSpcReduction="10000"/>
          </a:bodyPr>
          <a:lstStyle/>
          <a:p>
            <a:pPr marL="107950" algn="l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chemeClr val="tx1"/>
                </a:solidFill>
              </a:rPr>
              <a:t>HTTP Request </a:t>
            </a:r>
            <a:r>
              <a:rPr lang="en-US" sz="2400" dirty="0">
                <a:solidFill>
                  <a:schemeClr val="tx1"/>
                </a:solidFill>
              </a:rPr>
              <a:t>sampler send an HTTP/HTTPS request to a web server. It also </a:t>
            </a:r>
            <a:r>
              <a:rPr lang="en-US" sz="2400" dirty="0" smtClean="0">
                <a:solidFill>
                  <a:schemeClr val="tx1"/>
                </a:solidFill>
              </a:rPr>
              <a:t>controls </a:t>
            </a:r>
            <a:r>
              <a:rPr lang="en-US" sz="2400" dirty="0">
                <a:solidFill>
                  <a:schemeClr val="tx1"/>
                </a:solidFill>
              </a:rPr>
              <a:t>whether or not J Meter parses HTML files for images and other embedded resources and sends HTTP requests to retrieve them.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107950" algn="l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following types of embedded resource are retrieved:</a:t>
            </a:r>
          </a:p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images</a:t>
            </a:r>
          </a:p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applets</a:t>
            </a:r>
          </a:p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style sheets</a:t>
            </a:r>
          </a:p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external scripts</a:t>
            </a:r>
          </a:p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frames, i frames</a:t>
            </a:r>
          </a:p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background images (body, table, TD, TR)</a:t>
            </a:r>
          </a:p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background sound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62200"/>
            <a:ext cx="8001000" cy="3810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HTTP Request defaults is a Config element which is used to set default configuration and all the related http requests which hit the same server inherits field values from it.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609600" y="914400"/>
          <a:ext cx="7543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lang="en-US" sz="4000" b="1" dirty="0"/>
              <a:t>Building a Web Test Plan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9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16369205"/>
              </p:ext>
            </p:extLst>
          </p:nvPr>
        </p:nvGraphicFramePr>
        <p:xfrm>
          <a:off x="609600" y="914400"/>
          <a:ext cx="7543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lang="en-US" sz="4000" b="1" dirty="0"/>
              <a:t>Building a Web Test Plan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3" y="2590800"/>
            <a:ext cx="7801547" cy="235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5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534557"/>
              </p:ext>
            </p:extLst>
          </p:nvPr>
        </p:nvGraphicFramePr>
        <p:xfrm>
          <a:off x="609600" y="914400"/>
          <a:ext cx="7543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4000" b="1" dirty="0">
                <a:solidFill>
                  <a:prstClr val="black"/>
                </a:solidFill>
              </a:rPr>
              <a:t>Building a Web Test Plan</a:t>
            </a:r>
            <a:endParaRPr lang="en-US" sz="3000" dirty="0" smtClean="0">
              <a:solidFill>
                <a:prstClr val="black"/>
              </a:solidFill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3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7753"/>
            <a:ext cx="8229600" cy="269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8001000" cy="3810000"/>
          </a:xfrm>
        </p:spPr>
        <p:txBody>
          <a:bodyPr>
            <a:normAutofit fontScale="77500" lnSpcReduction="20000"/>
          </a:bodyPr>
          <a:lstStyle/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tx1"/>
                </a:solidFill>
              </a:rPr>
              <a:t>This element set default values that HTTP Request </a:t>
            </a:r>
            <a:r>
              <a:rPr lang="en-US" dirty="0" smtClean="0">
                <a:solidFill>
                  <a:schemeClr val="tx1"/>
                </a:solidFill>
              </a:rPr>
              <a:t>samplers use</a:t>
            </a:r>
            <a:r>
              <a:rPr lang="en-US" dirty="0">
                <a:solidFill>
                  <a:schemeClr val="tx1"/>
                </a:solidFill>
              </a:rPr>
              <a:t>. For example, if you are creating a Test Plan with 25 HTTP Request </a:t>
            </a:r>
            <a:r>
              <a:rPr lang="en-US" dirty="0" smtClean="0">
                <a:solidFill>
                  <a:schemeClr val="tx1"/>
                </a:solidFill>
              </a:rPr>
              <a:t>samplers and </a:t>
            </a:r>
            <a:r>
              <a:rPr lang="en-US" dirty="0">
                <a:solidFill>
                  <a:schemeClr val="tx1"/>
                </a:solidFill>
              </a:rPr>
              <a:t>all of the requests are being sent to the same server, you could add a single HTTP Request Defaults element with the "Server Name or IP" field filled 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path if it is applicable.</a:t>
            </a:r>
          </a:p>
          <a:p>
            <a:pPr marL="107950" algn="l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tx1"/>
                </a:solidFill>
              </a:rPr>
              <a:t>Then, when you add the 25 HTTP Request </a:t>
            </a:r>
            <a:r>
              <a:rPr lang="en-US" dirty="0" smtClean="0">
                <a:solidFill>
                  <a:schemeClr val="tx1"/>
                </a:solidFill>
              </a:rPr>
              <a:t>samplers, </a:t>
            </a:r>
            <a:r>
              <a:rPr lang="en-US" dirty="0">
                <a:solidFill>
                  <a:schemeClr val="tx1"/>
                </a:solidFill>
              </a:rPr>
              <a:t>leave the "Server Name or IP" field empty. The controllers will inherit this field value from the HTTP Request Defaults element.</a:t>
            </a:r>
          </a:p>
          <a:p>
            <a:pPr marL="107950" algn="l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64223662"/>
              </p:ext>
            </p:extLst>
          </p:nvPr>
        </p:nvGraphicFramePr>
        <p:xfrm>
          <a:off x="609600" y="914400"/>
          <a:ext cx="7543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lang="en-US" sz="4000" b="1" dirty="0"/>
              <a:t>Building a Web Test Plan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62200"/>
            <a:ext cx="8001000" cy="3810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Graph Results is one of the listeners which is used to display the test results in a graph.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5504647"/>
              </p:ext>
            </p:extLst>
          </p:nvPr>
        </p:nvGraphicFramePr>
        <p:xfrm>
          <a:off x="609600" y="914400"/>
          <a:ext cx="7543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4000" b="1" dirty="0">
                <a:solidFill>
                  <a:prstClr val="black"/>
                </a:solidFill>
              </a:rPr>
              <a:t>Building a Web Test Plan</a:t>
            </a:r>
            <a:endParaRPr lang="en-US" sz="3000" dirty="0" smtClean="0">
              <a:solidFill>
                <a:prstClr val="black"/>
              </a:solidFill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3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59155751"/>
              </p:ext>
            </p:extLst>
          </p:nvPr>
        </p:nvGraphicFramePr>
        <p:xfrm>
          <a:off x="838200" y="1143000"/>
          <a:ext cx="7086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lang="en-US" sz="4000" b="1" dirty="0"/>
              <a:t>Building a Web Test Plan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9" y="2286000"/>
            <a:ext cx="7542531" cy="402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5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62200"/>
            <a:ext cx="8001000" cy="3810000"/>
          </a:xfrm>
        </p:spPr>
        <p:txBody>
          <a:bodyPr>
            <a:normAutofit fontScale="85000" lnSpcReduction="20000"/>
          </a:bodyPr>
          <a:lstStyle/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tx1"/>
                </a:solidFill>
              </a:rPr>
              <a:t>The throughput number represents the actual number of requests/minute the server handled. This calculation includes any delays added to test and J Meter's own internal processing time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107950" algn="l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tx1"/>
                </a:solidFill>
              </a:rPr>
              <a:t>The advantage of doing the calculation is that this number represents something real - server in fact handled that many requests per minute, can increase the number of threads and/or decrease the delays to discover server's maximum throughput.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24394247"/>
              </p:ext>
            </p:extLst>
          </p:nvPr>
        </p:nvGraphicFramePr>
        <p:xfrm>
          <a:off x="609600" y="914400"/>
          <a:ext cx="7543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4000" b="1" dirty="0">
                <a:solidFill>
                  <a:prstClr val="black"/>
                </a:solidFill>
              </a:rPr>
              <a:t>Building a Web Test Plan</a:t>
            </a:r>
            <a:endParaRPr lang="en-US" sz="3000" dirty="0" smtClean="0">
              <a:solidFill>
                <a:prstClr val="black"/>
              </a:solidFill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3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"/>
            <a:ext cx="7315200" cy="762000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US" sz="4000" b="1" dirty="0"/>
              <a:t>Building a Web Test Plan</a:t>
            </a:r>
            <a:endParaRPr lang="en-US" sz="3000" dirty="0" smtClean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99360208"/>
              </p:ext>
            </p:extLst>
          </p:nvPr>
        </p:nvGraphicFramePr>
        <p:xfrm>
          <a:off x="1219200" y="838200"/>
          <a:ext cx="7315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600200"/>
            <a:ext cx="815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dirty="0"/>
              <a:t>To create a basic Test Plan to test </a:t>
            </a:r>
            <a:r>
              <a:rPr lang="en-US" sz="2600" dirty="0" smtClean="0"/>
              <a:t>any web </a:t>
            </a:r>
            <a:r>
              <a:rPr lang="en-US" sz="2600" dirty="0"/>
              <a:t>site, create five users that send requests to two pages on </a:t>
            </a:r>
            <a:r>
              <a:rPr lang="en-US" sz="2600" dirty="0" smtClean="0"/>
              <a:t>a website</a:t>
            </a:r>
            <a:r>
              <a:rPr lang="en-US" sz="2600" dirty="0"/>
              <a:t>. Also, run the tests twice.</a:t>
            </a:r>
          </a:p>
          <a:p>
            <a:pPr lvl="0"/>
            <a:r>
              <a:rPr lang="en-US" sz="2600" dirty="0"/>
              <a:t>So, the total number of users (5 users) x (2 requests) x (repeat 2 times) = 20 HTTP requests</a:t>
            </a:r>
            <a:r>
              <a:rPr lang="en-US" sz="2600" dirty="0" smtClean="0"/>
              <a:t>.</a:t>
            </a:r>
          </a:p>
          <a:p>
            <a:pPr lvl="0"/>
            <a:endParaRPr lang="en-US" sz="2600" dirty="0"/>
          </a:p>
          <a:p>
            <a:pPr lvl="0"/>
            <a:r>
              <a:rPr lang="en-US" sz="2600" dirty="0" smtClean="0"/>
              <a:t>To </a:t>
            </a:r>
            <a:r>
              <a:rPr lang="en-US" sz="2600" dirty="0"/>
              <a:t>construct the Test Plan, we use the following elements</a:t>
            </a:r>
            <a:r>
              <a:rPr lang="en-US" sz="2600" dirty="0" smtClean="0"/>
              <a:t>:</a:t>
            </a:r>
          </a:p>
          <a:p>
            <a:pPr lvl="0"/>
            <a:endParaRPr lang="en-US" sz="2600" dirty="0"/>
          </a:p>
          <a:p>
            <a:pPr lvl="0"/>
            <a:r>
              <a:rPr lang="en-US" sz="2600" dirty="0"/>
              <a:t>Thread Group</a:t>
            </a:r>
          </a:p>
          <a:p>
            <a:pPr lvl="0"/>
            <a:r>
              <a:rPr lang="en-US" sz="2600" dirty="0"/>
              <a:t>HTTP Request </a:t>
            </a:r>
          </a:p>
          <a:p>
            <a:pPr lvl="0"/>
            <a:r>
              <a:rPr lang="en-US" sz="2600" dirty="0"/>
              <a:t>HTTP Request Defaults </a:t>
            </a:r>
          </a:p>
          <a:p>
            <a:pPr lvl="0"/>
            <a:r>
              <a:rPr lang="en-US" sz="2600" dirty="0"/>
              <a:t>Graph Results.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5256134" cy="3937027"/>
          </a:xfrm>
        </p:spPr>
      </p:pic>
    </p:spTree>
    <p:extLst>
      <p:ext uri="{BB962C8B-B14F-4D97-AF65-F5344CB8AC3E}">
        <p14:creationId xmlns:p14="http://schemas.microsoft.com/office/powerpoint/2010/main" val="11898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latin typeface="+mn-lt"/>
              </a:rPr>
              <a:t>Building a Web Test Plan</a:t>
            </a:r>
            <a:endParaRPr lang="en-US" sz="3600" dirty="0"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67056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9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lang="en-US" sz="3600" b="1" dirty="0"/>
              <a:t>Building a Web Test Plan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63353020"/>
              </p:ext>
            </p:extLst>
          </p:nvPr>
        </p:nvGraphicFramePr>
        <p:xfrm>
          <a:off x="990600" y="685800"/>
          <a:ext cx="7010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>
            <a:normAutofit/>
          </a:bodyPr>
          <a:lstStyle/>
          <a:p>
            <a:pPr marL="107950" algn="l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chemeClr val="tx1"/>
                </a:solidFill>
              </a:rPr>
              <a:t>Thread group is the basic and important element of any JMeter test plan, all controllers and samplers must be under a thread group. </a:t>
            </a:r>
          </a:p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The controls for a thread group allows to:</a:t>
            </a:r>
          </a:p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Set the number of threads</a:t>
            </a:r>
          </a:p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Set the ramp-up period</a:t>
            </a:r>
          </a:p>
          <a:p>
            <a:pPr marL="431800" indent="-323850" algn="l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Set the number of times to execute the test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10795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0795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10795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89394999"/>
              </p:ext>
            </p:extLst>
          </p:nvPr>
        </p:nvGraphicFramePr>
        <p:xfrm>
          <a:off x="1143000" y="914400"/>
          <a:ext cx="5562600" cy="152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lang="en-US" sz="4000" b="1" dirty="0"/>
              <a:t>Building a Web Test Plan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962400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1) No. of Threads specify the no. of virtual users to be emulated on the server.</a:t>
            </a:r>
          </a:p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algn="l"/>
            <a:endParaRPr 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64355580"/>
              </p:ext>
            </p:extLst>
          </p:nvPr>
        </p:nvGraphicFramePr>
        <p:xfrm>
          <a:off x="1143000" y="914400"/>
          <a:ext cx="5562600" cy="152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lang="en-US" sz="4000" b="1" dirty="0"/>
              <a:t>Building a Web Test Plan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962400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solidFill>
                  <a:schemeClr val="tx1"/>
                </a:solidFill>
              </a:rPr>
              <a:t>2</a:t>
            </a:r>
            <a:r>
              <a:rPr lang="en-US" sz="2600" dirty="0" smtClean="0">
                <a:solidFill>
                  <a:schemeClr val="tx1"/>
                </a:solidFill>
              </a:rPr>
              <a:t>) </a:t>
            </a:r>
            <a:r>
              <a:rPr lang="en-US" sz="2600" dirty="0">
                <a:solidFill>
                  <a:schemeClr val="tx1"/>
                </a:solidFill>
              </a:rPr>
              <a:t>Ramp-up Time specifies the time taken by JMeter to make all the specified threads up and running.</a:t>
            </a:r>
          </a:p>
          <a:p>
            <a:pPr algn="l"/>
            <a:endParaRPr lang="en-US" sz="2600" dirty="0">
              <a:solidFill>
                <a:schemeClr val="tx1"/>
              </a:solidFill>
            </a:endParaRPr>
          </a:p>
          <a:p>
            <a:pPr algn="l"/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0013820"/>
              </p:ext>
            </p:extLst>
          </p:nvPr>
        </p:nvGraphicFramePr>
        <p:xfrm>
          <a:off x="1143000" y="914400"/>
          <a:ext cx="5562600" cy="152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lang="en-US" sz="4000" b="1" dirty="0"/>
              <a:t>Building a Web Test Plan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962400"/>
          </a:xfrm>
        </p:spPr>
        <p:txBody>
          <a:bodyPr>
            <a:normAutofit/>
          </a:bodyPr>
          <a:lstStyle/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3) No. of loops specify the number of times that JMeter executes the test.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7620000" cy="35052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lang="en-US" sz="4000" b="1" dirty="0"/>
              <a:t>Building a Web Test Plan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59202971"/>
              </p:ext>
            </p:extLst>
          </p:nvPr>
        </p:nvGraphicFramePr>
        <p:xfrm>
          <a:off x="609600" y="984670"/>
          <a:ext cx="7696200" cy="152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438400"/>
            <a:ext cx="725805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defRPr/>
            </a:pPr>
            <a:r>
              <a:rPr lang="en-US" sz="4000" b="1" dirty="0"/>
              <a:t>Building a Web Test Plan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69757123"/>
              </p:ext>
            </p:extLst>
          </p:nvPr>
        </p:nvGraphicFramePr>
        <p:xfrm>
          <a:off x="609600" y="984670"/>
          <a:ext cx="7924800" cy="152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" y="2362200"/>
            <a:ext cx="7391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639</Words>
  <Application>Microsoft Office PowerPoint</Application>
  <PresentationFormat>On-screen Show (4:3)</PresentationFormat>
  <Paragraphs>85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Building a Web Test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 Kumari</dc:creator>
  <cp:lastModifiedBy>Hadi</cp:lastModifiedBy>
  <cp:revision>465</cp:revision>
  <dcterms:created xsi:type="dcterms:W3CDTF">2015-08-17T05:29:31Z</dcterms:created>
  <dcterms:modified xsi:type="dcterms:W3CDTF">2015-08-31T09:17:07Z</dcterms:modified>
</cp:coreProperties>
</file>