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9" r:id="rId4"/>
    <p:sldId id="262" r:id="rId5"/>
    <p:sldId id="263" r:id="rId6"/>
    <p:sldId id="278" r:id="rId7"/>
    <p:sldId id="279" r:id="rId8"/>
    <p:sldId id="266" r:id="rId9"/>
    <p:sldId id="267" r:id="rId10"/>
    <p:sldId id="268" r:id="rId11"/>
    <p:sldId id="269" r:id="rId12"/>
    <p:sldId id="270" r:id="rId13"/>
    <p:sldId id="271" r:id="rId14"/>
    <p:sldId id="27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Concept of Assertions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Duration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E9C258DA-3FF4-498C-A973-DE30F3B18859}" type="presOf" srcId="{52EB5FD4-61C2-4A8D-9B56-85BB83CE629F}" destId="{3EEFB9CA-6A90-40C4-B80D-8EA329A072B8}" srcOrd="0" destOrd="0" presId="urn:microsoft.com/office/officeart/2005/8/layout/vList2"/>
    <dgm:cxn modelId="{03468C1A-F10F-45A2-9F3C-A37CA6DD3A88}"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Duration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3CBC035-FFC2-47C2-A0A2-AE9A867CD1F7}"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8B6DA47-8D4B-47D4-99D3-301E9B39D801}" type="presOf" srcId="{52EB5FD4-61C2-4A8D-9B56-85BB83CE629F}" destId="{3EEFB9CA-6A90-40C4-B80D-8EA329A072B8}" srcOrd="0" destOrd="0" presId="urn:microsoft.com/office/officeart/2005/8/layout/vList2"/>
    <dgm:cxn modelId="{921BBEE0-8285-45AB-9838-7C02A3F54A89}" type="presOf" srcId="{5BA2118B-1A71-48FC-B1CC-4DF86C6E19AC}" destId="{D6CB940E-257B-431A-BA6F-C19E93996BB1}" srcOrd="0" destOrd="0" presId="urn:microsoft.com/office/officeart/2005/8/layout/vList2"/>
    <dgm:cxn modelId="{49CCD98F-159A-4654-9ABE-610425A78C6C}"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Duration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07B8C9C-1612-4DA7-A523-5BA36ECC1241}" type="presOf" srcId="{DF67A009-D1D4-4B15-BA73-4D3580426CD4}" destId="{D6CB940E-257B-431A-BA6F-C19E93996BB1}" srcOrd="0" destOrd="1" presId="urn:microsoft.com/office/officeart/2005/8/layout/vList2"/>
    <dgm:cxn modelId="{EFA08B56-0364-4F3F-950D-6A5C95FF88D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6B8D14DF-5EEB-44FB-9888-8B884FD28001}" type="presOf" srcId="{5BA2118B-1A71-48FC-B1CC-4DF86C6E19AC}" destId="{D6CB940E-257B-431A-BA6F-C19E93996BB1}" srcOrd="0" destOrd="0" presId="urn:microsoft.com/office/officeart/2005/8/layout/vList2"/>
    <dgm:cxn modelId="{E946657D-20B0-4C31-BD96-08C4AF313548}" type="presOf" srcId="{0C90F2DF-9FAF-4BFF-846A-C9296969BC4B}" destId="{6257CF2E-6194-4FA6-8162-8FCECF575928}" srcOrd="0" destOrd="0" presId="urn:microsoft.com/office/officeart/2005/8/layout/vList2"/>
    <dgm:cxn modelId="{7E98DA83-2A9E-4F6A-AF7F-86AC47FD6FD1}" type="presParOf" srcId="{6257CF2E-6194-4FA6-8162-8FCECF575928}" destId="{3EEFB9CA-6A90-40C4-B80D-8EA329A072B8}" srcOrd="0" destOrd="0" presId="urn:microsoft.com/office/officeart/2005/8/layout/vList2"/>
    <dgm:cxn modelId="{8A5F5865-567A-4BA3-B3DD-F7FEC7390DD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Concept of Assertions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Types of Assertions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Response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D43CE3FC-5039-4D15-9305-AA9B705135DF}" type="presOf" srcId="{52EB5FD4-61C2-4A8D-9B56-85BB83CE629F}" destId="{3EEFB9CA-6A90-40C4-B80D-8EA329A072B8}" srcOrd="0" destOrd="0" presId="urn:microsoft.com/office/officeart/2005/8/layout/vList2"/>
    <dgm:cxn modelId="{82DB1412-BB29-418C-BE4C-9082E2AF68F3}"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Response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2E4BB89A-A25B-44D0-AD50-AF2A484BB0E6}"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ACA5A3F1-F608-45E9-9B7B-C94B96C383B6}" type="presOf" srcId="{52EB5FD4-61C2-4A8D-9B56-85BB83CE629F}" destId="{3EEFB9CA-6A90-40C4-B80D-8EA329A072B8}" srcOrd="0" destOrd="0" presId="urn:microsoft.com/office/officeart/2005/8/layout/vList2"/>
    <dgm:cxn modelId="{4308F560-115A-4520-9C4C-800D74CFA5A6}"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7A76F40-8682-4BA7-AB36-FB4B967820B9}" type="presOf" srcId="{5BA2118B-1A71-48FC-B1CC-4DF86C6E19AC}" destId="{D6CB940E-257B-431A-BA6F-C19E93996BB1}" srcOrd="0" destOrd="0" presId="urn:microsoft.com/office/officeart/2005/8/layout/vList2"/>
    <dgm:cxn modelId="{2844BCFB-8BB3-4754-B8FF-F31E99E1F0D5}" type="presParOf" srcId="{6257CF2E-6194-4FA6-8162-8FCECF575928}" destId="{3EEFB9CA-6A90-40C4-B80D-8EA329A072B8}" srcOrd="0" destOrd="0" presId="urn:microsoft.com/office/officeart/2005/8/layout/vList2"/>
    <dgm:cxn modelId="{7A4066E5-4A79-4407-9A47-C075C586ED3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Size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Size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BB5B836D-0D53-4B23-AEBB-EBC3717BA75B}" type="presOf" srcId="{52EB5FD4-61C2-4A8D-9B56-85BB83CE629F}" destId="{3EEFB9CA-6A90-40C4-B80D-8EA329A072B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664772E8-5F1A-447B-BF1A-32B6FA59097F}"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Size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221ADC9-9293-4938-AF49-88619981C684}" type="presOf" srcId="{0C90F2DF-9FAF-4BFF-846A-C9296969BC4B}" destId="{6257CF2E-6194-4FA6-8162-8FCECF575928}"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C543427D-A4CB-4D24-905F-799425B5A581}" type="presOf" srcId="{5BA2118B-1A71-48FC-B1CC-4DF86C6E19AC}" destId="{D6CB940E-257B-431A-BA6F-C19E93996BB1}" srcOrd="0" destOrd="0" presId="urn:microsoft.com/office/officeart/2005/8/layout/vList2"/>
    <dgm:cxn modelId="{EA3F8622-011A-4958-8D42-DF19C261C58B}" type="presOf" srcId="{DF67A009-D1D4-4B15-BA73-4D3580426CD4}" destId="{D6CB940E-257B-431A-BA6F-C19E93996BB1}" srcOrd="0" destOrd="1" presId="urn:microsoft.com/office/officeart/2005/8/layout/vList2"/>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Duration Assertion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913507"/>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Concept of Assertions</a:t>
          </a:r>
          <a:endParaRPr lang="en-IN" sz="3200" kern="1200" dirty="0">
            <a:solidFill>
              <a:schemeClr val="bg1"/>
            </a:solidFill>
          </a:endParaRPr>
        </a:p>
      </dsp:txBody>
      <dsp:txXfrm>
        <a:off x="44594" y="44594"/>
        <a:ext cx="7683212" cy="824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69447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Duration Assertion</a:t>
          </a:r>
          <a:endParaRPr lang="en-IN" sz="3200" kern="1200" dirty="0">
            <a:solidFill>
              <a:schemeClr val="bg1"/>
            </a:solidFill>
          </a:endParaRPr>
        </a:p>
      </dsp:txBody>
      <dsp:txXfrm>
        <a:off x="33901" y="33901"/>
        <a:ext cx="7475998" cy="626672"/>
      </dsp:txXfrm>
    </dsp:sp>
    <dsp:sp modelId="{D6CB940E-257B-431A-BA6F-C19E93996BB1}">
      <dsp:nvSpPr>
        <dsp:cNvPr id="0" name=""/>
        <dsp:cNvSpPr/>
      </dsp:nvSpPr>
      <dsp:spPr>
        <a:xfrm>
          <a:off x="0" y="461388"/>
          <a:ext cx="7543800" cy="677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461388"/>
        <a:ext cx="7543800" cy="6770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Duration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Duration Assertion</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Concept of Assertions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Types of Assertions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Response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Response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Size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Size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Size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Duration Assertion</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9/4/2015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9.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hyperlink" Target="http://www.example.com/" TargetMode="Externa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8458200" cy="4953000"/>
          </a:xfrm>
        </p:spPr>
        <p:txBody>
          <a:bodyPr>
            <a:normAutofit lnSpcReduction="10000"/>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marL="457200" indent="-457200" algn="l"/>
            <a:r>
              <a:rPr lang="en-US" sz="2600" dirty="0" smtClean="0">
                <a:solidFill>
                  <a:schemeClr val="tx1"/>
                </a:solidFill>
              </a:rPr>
              <a:t>	</a:t>
            </a:r>
            <a:r>
              <a:rPr lang="en-US" sz="2800" dirty="0" smtClean="0">
                <a:solidFill>
                  <a:schemeClr val="tx1"/>
                </a:solidFill>
              </a:rPr>
              <a:t>Assertions </a:t>
            </a:r>
            <a:r>
              <a:rPr lang="en-US" sz="2800" dirty="0" smtClean="0">
                <a:solidFill>
                  <a:schemeClr val="tx1"/>
                </a:solidFill>
              </a:rPr>
              <a:t>help us </a:t>
            </a:r>
            <a:r>
              <a:rPr lang="en-US" sz="2800" dirty="0">
                <a:solidFill>
                  <a:schemeClr val="tx1"/>
                </a:solidFill>
              </a:rPr>
              <a:t>to verify and ensure that testing process is going in a right direction and the server which is under test returns the expected results.</a:t>
            </a:r>
          </a:p>
          <a:p>
            <a:pPr marL="457200" indent="-457200" algn="l"/>
            <a:r>
              <a:rPr lang="en-US" sz="2400" dirty="0" smtClean="0"/>
              <a:t/>
            </a:r>
            <a:br>
              <a:rPr lang="en-US" sz="2400" dirty="0" smtClean="0"/>
            </a:br>
            <a:endParaRPr lang="en-US" sz="2400" dirty="0" smtClean="0"/>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r>
              <a:rPr lang="en-US" sz="2400" dirty="0">
                <a:solidFill>
                  <a:schemeClr val="tx1"/>
                </a:solidFill>
              </a:rPr>
              <a:t>Prepared By: </a:t>
            </a:r>
            <a:r>
              <a:rPr lang="en-US" sz="2400" dirty="0" smtClean="0">
                <a:solidFill>
                  <a:schemeClr val="tx1"/>
                </a:solidFill>
              </a:rPr>
              <a:t>Poojitha</a:t>
            </a:r>
            <a:r>
              <a:rPr lang="en-US" sz="2400" dirty="0">
                <a:solidFill>
                  <a:schemeClr val="tx1"/>
                </a:solidFill>
              </a:rPr>
              <a:t>.</a:t>
            </a:r>
            <a:r>
              <a:rPr lang="en-US" sz="2400" dirty="0" smtClean="0">
                <a:solidFill>
                  <a:schemeClr val="tx1"/>
                </a:solidFill>
              </a:rPr>
              <a:t>M</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24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3236"/>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64650958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8200" y="2274838"/>
            <a:ext cx="7543800" cy="1046440"/>
          </a:xfrm>
          <a:prstGeom prst="rect">
            <a:avLst/>
          </a:prstGeom>
        </p:spPr>
        <p:txBody>
          <a:bodyPr wrap="square">
            <a:spAutoFit/>
          </a:bodyPr>
          <a:lstStyle/>
          <a:p>
            <a:r>
              <a:rPr lang="en-US" sz="2200" dirty="0" smtClean="0"/>
              <a:t>Step 2:Open the size assertion and specify the required no. of bytes at size in bytes field as shown below </a:t>
            </a:r>
          </a:p>
          <a:p>
            <a:endParaRPr lang="en-US" dirty="0"/>
          </a:p>
        </p:txBody>
      </p:sp>
      <p:pic>
        <p:nvPicPr>
          <p:cNvPr id="8" name="Picture 56" descr="C:\Users\hemalatha.m\Desktop\siz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187" y="3200400"/>
            <a:ext cx="6945313" cy="326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1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95159961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762000" y="2057400"/>
            <a:ext cx="75438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ü"/>
            </a:pPr>
            <a:r>
              <a:rPr lang="en-US" sz="2400" dirty="0">
                <a:solidFill>
                  <a:schemeClr val="tx1"/>
                </a:solidFill>
              </a:rPr>
              <a:t>Duration Assertion in JMeter </a:t>
            </a:r>
            <a:r>
              <a:rPr lang="en-US" sz="2400" dirty="0" smtClean="0">
                <a:solidFill>
                  <a:schemeClr val="tx1"/>
                </a:solidFill>
              </a:rPr>
              <a:t>is used to </a:t>
            </a:r>
            <a:r>
              <a:rPr lang="en-US" sz="2400" dirty="0">
                <a:solidFill>
                  <a:schemeClr val="tx1"/>
                </a:solidFill>
              </a:rPr>
              <a:t>test that each response comes from server has received within a given amount of time or not. </a:t>
            </a:r>
            <a:endParaRPr lang="en-US" sz="2400" dirty="0" smtClean="0">
              <a:solidFill>
                <a:schemeClr val="tx1"/>
              </a:solidFill>
            </a:endParaRPr>
          </a:p>
          <a:p>
            <a:pPr marL="342900" indent="-342900" algn="l">
              <a:buFont typeface="Wingdings" pitchFamily="2" charset="2"/>
              <a:buChar char="ü"/>
            </a:pPr>
            <a:r>
              <a:rPr lang="en-US" sz="2400" dirty="0" smtClean="0">
                <a:solidFill>
                  <a:schemeClr val="tx1"/>
                </a:solidFill>
              </a:rPr>
              <a:t>If </a:t>
            </a:r>
            <a:r>
              <a:rPr lang="en-US" sz="2400" dirty="0">
                <a:solidFill>
                  <a:schemeClr val="tx1"/>
                </a:solidFill>
              </a:rPr>
              <a:t>any server response takes longer time than the given number of milliseconds specified by the user then the response gets fail</a:t>
            </a:r>
            <a:r>
              <a:rPr lang="en-US" sz="2400" dirty="0" smtClean="0"/>
              <a:t>. </a:t>
            </a:r>
            <a:endParaRPr lang="en-US" sz="2400" dirty="0" smtClean="0">
              <a:solidFill>
                <a:schemeClr val="tx1"/>
              </a:solidFill>
            </a:endParaRPr>
          </a:p>
        </p:txBody>
      </p:sp>
    </p:spTree>
    <p:extLst>
      <p:ext uri="{BB962C8B-B14F-4D97-AF65-F5344CB8AC3E}">
        <p14:creationId xmlns:p14="http://schemas.microsoft.com/office/powerpoint/2010/main" val="1118691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Assertions</a:t>
            </a:r>
            <a:endParaRPr lang="en-US" sz="3000" dirty="0">
              <a:solidFill>
                <a:prstClr val="black"/>
              </a:solidFill>
            </a:endParaRPr>
          </a:p>
        </p:txBody>
      </p:sp>
      <p:graphicFrame>
        <p:nvGraphicFramePr>
          <p:cNvPr id="6" name="Diagram 5"/>
          <p:cNvGraphicFramePr/>
          <p:nvPr>
            <p:extLst>
              <p:ext uri="{D42A27DB-BD31-4B8C-83A1-F6EECF244321}">
                <p14:modId xmlns:p14="http://schemas.microsoft.com/office/powerpoint/2010/main" val="2684815283"/>
              </p:ext>
            </p:extLst>
          </p:nvPr>
        </p:nvGraphicFramePr>
        <p:xfrm>
          <a:off x="762000" y="990600"/>
          <a:ext cx="75438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066800" y="2274838"/>
            <a:ext cx="7086600" cy="1754326"/>
          </a:xfrm>
          <a:prstGeom prst="rect">
            <a:avLst/>
          </a:prstGeom>
        </p:spPr>
        <p:txBody>
          <a:bodyPr wrap="square">
            <a:spAutoFit/>
          </a:bodyPr>
          <a:lstStyle/>
          <a:p>
            <a:r>
              <a:rPr lang="en-US" dirty="0" smtClean="0"/>
              <a:t>Consider an example of using a duration assertion in testing a Login page by specifying number of milliseconds as 1500ms, If response takes longer time than the specified number of milliseconds then the response gets fail.</a:t>
            </a:r>
          </a:p>
          <a:p>
            <a:r>
              <a:rPr lang="en-US" dirty="0" smtClean="0"/>
              <a:t>Step 1: Add a duration assertion to the login sampler as shown in the below figure</a:t>
            </a:r>
            <a:endParaRPr lang="en-US" dirty="0"/>
          </a:p>
        </p:txBody>
      </p:sp>
      <p:pic>
        <p:nvPicPr>
          <p:cNvPr id="4098" name="Picture 2" descr="C:\Users\hemalatha.m\Desktop\dur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837" y="4029164"/>
            <a:ext cx="7043738" cy="275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91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Assertions</a:t>
            </a:r>
            <a:endParaRPr lang="en-US" sz="3000" dirty="0">
              <a:solidFill>
                <a:prstClr val="black"/>
              </a:solidFill>
            </a:endParaRPr>
          </a:p>
        </p:txBody>
      </p:sp>
      <p:graphicFrame>
        <p:nvGraphicFramePr>
          <p:cNvPr id="6" name="Diagram 5"/>
          <p:cNvGraphicFramePr/>
          <p:nvPr>
            <p:extLst>
              <p:ext uri="{D42A27DB-BD31-4B8C-83A1-F6EECF244321}">
                <p14:modId xmlns:p14="http://schemas.microsoft.com/office/powerpoint/2010/main" val="140303814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sp>
        <p:nvSpPr>
          <p:cNvPr id="3" name="Rectangle 2"/>
          <p:cNvSpPr/>
          <p:nvPr/>
        </p:nvSpPr>
        <p:spPr>
          <a:xfrm>
            <a:off x="1143000" y="2286000"/>
            <a:ext cx="6903719" cy="923330"/>
          </a:xfrm>
          <a:prstGeom prst="rect">
            <a:avLst/>
          </a:prstGeom>
        </p:spPr>
        <p:txBody>
          <a:bodyPr wrap="square">
            <a:spAutoFit/>
          </a:bodyPr>
          <a:lstStyle/>
          <a:p>
            <a:r>
              <a:rPr lang="en-US" dirty="0" smtClean="0"/>
              <a:t>Step 2: Now specify the required number of milliseconds as shown in the below figure </a:t>
            </a:r>
          </a:p>
          <a:p>
            <a:r>
              <a:rPr lang="en-US" dirty="0" smtClean="0"/>
              <a:t> </a:t>
            </a:r>
            <a:endParaRPr lang="en-US" dirty="0"/>
          </a:p>
        </p:txBody>
      </p:sp>
      <p:pic>
        <p:nvPicPr>
          <p:cNvPr id="5122" name="Picture 2" descr="C:\Users\hemalatha.m\Desktop\dur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048000"/>
            <a:ext cx="6675119" cy="34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marL="342900" indent="-342900" algn="l">
              <a:buFont typeface="Wingdings" pitchFamily="2" charset="2"/>
              <a:buChar char="ü"/>
            </a:pPr>
            <a:r>
              <a:rPr lang="en-US" sz="2400" dirty="0" smtClean="0">
                <a:solidFill>
                  <a:schemeClr val="tx1"/>
                </a:solidFill>
              </a:rPr>
              <a:t>Finally after adding the required assertion in our test plan, need to add a Listener to view the result (Pass/Fail) of that assertion.</a:t>
            </a:r>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Assertions</a:t>
            </a:r>
            <a:endParaRPr lang="en-US" sz="3000" dirty="0">
              <a:solidFill>
                <a:prstClr val="black"/>
              </a:solidFill>
            </a:endParaRPr>
          </a:p>
        </p:txBody>
      </p:sp>
      <p:graphicFrame>
        <p:nvGraphicFramePr>
          <p:cNvPr id="6" name="Diagram 5"/>
          <p:cNvGraphicFramePr/>
          <p:nvPr>
            <p:extLst>
              <p:ext uri="{D42A27DB-BD31-4B8C-83A1-F6EECF244321}">
                <p14:modId xmlns:p14="http://schemas.microsoft.com/office/powerpoint/2010/main" val="4211492868"/>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spTree>
    <p:extLst>
      <p:ext uri="{BB962C8B-B14F-4D97-AF65-F5344CB8AC3E}">
        <p14:creationId xmlns:p14="http://schemas.microsoft.com/office/powerpoint/2010/main" val="385259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smtClean="0">
                <a:solidFill>
                  <a:schemeClr val="tx1"/>
                </a:solidFill>
              </a:rPr>
              <a:t>Assertions</a:t>
            </a:r>
            <a:endParaRPr lang="en-US" dirty="0" smtClean="0">
              <a:solidFill>
                <a:schemeClr val="tx1"/>
              </a:solidFill>
            </a:endParaRPr>
          </a:p>
          <a:p>
            <a:endParaRPr lang="en-US" dirty="0"/>
          </a:p>
        </p:txBody>
      </p:sp>
      <p:graphicFrame>
        <p:nvGraphicFramePr>
          <p:cNvPr id="6" name="Diagram 5"/>
          <p:cNvGraphicFramePr/>
          <p:nvPr>
            <p:extLst>
              <p:ext uri="{D42A27DB-BD31-4B8C-83A1-F6EECF244321}">
                <p14:modId xmlns:p14="http://schemas.microsoft.com/office/powerpoint/2010/main" val="1080169401"/>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90600" y="2209800"/>
            <a:ext cx="7696200" cy="3226524"/>
          </a:xfrm>
          <a:prstGeom prst="rect">
            <a:avLst/>
          </a:prstGeom>
          <a:noFill/>
        </p:spPr>
        <p:txBody>
          <a:bodyPr wrap="square" rtlCol="0">
            <a:spAutoFit/>
          </a:bodyPr>
          <a:lstStyle/>
          <a:p>
            <a:pPr marL="342900" indent="-342900" algn="just">
              <a:spcAft>
                <a:spcPts val="1425"/>
              </a:spcAft>
              <a:buSzPct val="45000"/>
              <a:buFont typeface="Wingdings" pitchFamily="2" charset="2"/>
              <a:buChar char="ü"/>
            </a:pPr>
            <a:r>
              <a:rPr lang="en-US" sz="2400" dirty="0" smtClean="0"/>
              <a:t>when </a:t>
            </a:r>
            <a:r>
              <a:rPr lang="en-US" sz="2400" dirty="0"/>
              <a:t>user sends requests to the server and wait for the response, after a long wait when user gets response then how user will be ensure that the coming response from the server is the correct one. </a:t>
            </a:r>
            <a:endParaRPr lang="en-US" sz="2400" dirty="0" smtClean="0"/>
          </a:p>
          <a:p>
            <a:pPr marL="342900" indent="-342900" algn="just">
              <a:spcAft>
                <a:spcPts val="1425"/>
              </a:spcAft>
              <a:buSzPct val="45000"/>
              <a:buFont typeface="Wingdings" pitchFamily="2" charset="2"/>
              <a:buChar char="ü"/>
            </a:pPr>
            <a:r>
              <a:rPr lang="en-US" sz="2400" dirty="0" smtClean="0"/>
              <a:t>To </a:t>
            </a:r>
            <a:r>
              <a:rPr lang="en-US" sz="2400" dirty="0"/>
              <a:t>resolve this issue, use assertion or verification to ensure that the response comes from server at run time is correct, if the response will be not correct then test will get fail for that </a:t>
            </a:r>
            <a:r>
              <a:rPr lang="en-US" sz="2400" dirty="0" smtClean="0"/>
              <a:t>request.</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6934200" cy="4800600"/>
          </a:xfrm>
        </p:spPr>
        <p:txBody>
          <a:bodyPr>
            <a:normAutofit/>
          </a:bodyPr>
          <a:lstStyle/>
          <a:p>
            <a:pPr algn="l"/>
            <a:r>
              <a:rPr lang="en-US" sz="2400" dirty="0">
                <a:solidFill>
                  <a:schemeClr val="tx1"/>
                </a:solidFill>
              </a:rPr>
              <a:t>Assertions applied to the parent element of test plan tree available to its child elements. When it is applied to child elements, it becomes more specific and will not be available to parent element but will be available to its children</a:t>
            </a:r>
            <a:r>
              <a:rPr lang="en-US" sz="2400" dirty="0" smtClean="0">
                <a:solidFill>
                  <a:schemeClr val="tx1"/>
                </a:solidFill>
              </a:rPr>
              <a:t>.</a:t>
            </a:r>
          </a:p>
          <a:p>
            <a:pPr algn="l"/>
            <a:endParaRPr lang="en-US" sz="2400" dirty="0" smtClean="0">
              <a:solidFill>
                <a:schemeClr val="tx1"/>
              </a:solidFill>
            </a:endParaRPr>
          </a:p>
          <a:p>
            <a:pPr algn="l"/>
            <a:endParaRPr lang="en-US" sz="2400" dirty="0">
              <a:solidFill>
                <a:schemeClr val="tx1"/>
              </a:solidFill>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000" b="1" dirty="0" smtClean="0"/>
              <a:t>Assertions</a:t>
            </a:r>
            <a:endParaRPr lang="en-US" sz="3000" b="1" dirty="0"/>
          </a:p>
          <a:p>
            <a:endParaRPr lang="en-US" sz="4000" dirty="0"/>
          </a:p>
        </p:txBody>
      </p:sp>
      <p:graphicFrame>
        <p:nvGraphicFramePr>
          <p:cNvPr id="6" name="Diagram 5"/>
          <p:cNvGraphicFramePr/>
          <p:nvPr>
            <p:extLst>
              <p:ext uri="{D42A27DB-BD31-4B8C-83A1-F6EECF244321}">
                <p14:modId xmlns:p14="http://schemas.microsoft.com/office/powerpoint/2010/main" val="116697382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488" y="3962400"/>
            <a:ext cx="7112000" cy="2730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419600"/>
          </a:xfrm>
        </p:spPr>
        <p:txBody>
          <a:bodyPr>
            <a:normAutofit/>
          </a:bodyPr>
          <a:lstStyle/>
          <a:p>
            <a:pPr marL="457200" lvl="0" indent="-457200" algn="l">
              <a:lnSpc>
                <a:spcPct val="150000"/>
              </a:lnSpc>
              <a:buFont typeface="Wingdings" pitchFamily="2" charset="2"/>
              <a:buChar char="ü"/>
            </a:pPr>
            <a:r>
              <a:rPr lang="en-US" sz="2800" dirty="0">
                <a:solidFill>
                  <a:schemeClr val="tx1"/>
                </a:solidFill>
              </a:rPr>
              <a:t>Response Assertion </a:t>
            </a:r>
          </a:p>
          <a:p>
            <a:pPr marL="457200" lvl="0" indent="-457200" algn="l">
              <a:lnSpc>
                <a:spcPct val="150000"/>
              </a:lnSpc>
              <a:buFont typeface="Wingdings" pitchFamily="2" charset="2"/>
              <a:buChar char="ü"/>
            </a:pPr>
            <a:r>
              <a:rPr lang="en-US" sz="2800" dirty="0">
                <a:solidFill>
                  <a:schemeClr val="tx1"/>
                </a:solidFill>
              </a:rPr>
              <a:t>Duration Assertion </a:t>
            </a:r>
          </a:p>
          <a:p>
            <a:pPr marL="457200" lvl="0" indent="-457200" algn="l">
              <a:lnSpc>
                <a:spcPct val="150000"/>
              </a:lnSpc>
              <a:buFont typeface="Wingdings" pitchFamily="2" charset="2"/>
              <a:buChar char="ü"/>
            </a:pPr>
            <a:r>
              <a:rPr lang="en-US" sz="2800" dirty="0">
                <a:solidFill>
                  <a:schemeClr val="tx1"/>
                </a:solidFill>
              </a:rPr>
              <a:t>Size Assertion </a:t>
            </a:r>
          </a:p>
          <a:p>
            <a:pPr marL="457200" lvl="0" indent="-457200" algn="l">
              <a:lnSpc>
                <a:spcPct val="150000"/>
              </a:lnSpc>
              <a:buFont typeface="Wingdings" pitchFamily="2" charset="2"/>
              <a:buChar char="ü"/>
            </a:pPr>
            <a:r>
              <a:rPr lang="en-US" sz="2800" dirty="0">
                <a:solidFill>
                  <a:schemeClr val="tx1"/>
                </a:solidFill>
              </a:rPr>
              <a:t>XML Assertion </a:t>
            </a:r>
          </a:p>
          <a:p>
            <a:pPr marL="457200" indent="-457200" algn="l">
              <a:lnSpc>
                <a:spcPct val="150000"/>
              </a:lnSpc>
              <a:buFont typeface="Wingdings" pitchFamily="2" charset="2"/>
              <a:buChar char="ü"/>
            </a:pPr>
            <a:r>
              <a:rPr lang="en-US" sz="2800" dirty="0">
                <a:solidFill>
                  <a:schemeClr val="tx1"/>
                </a:solidFill>
              </a:rPr>
              <a:t>HTML Assertion </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200" dirty="0"/>
          </a:p>
          <a:p>
            <a:endParaRPr lang="en-US" sz="4000" dirty="0"/>
          </a:p>
        </p:txBody>
      </p:sp>
      <p:graphicFrame>
        <p:nvGraphicFramePr>
          <p:cNvPr id="6" name="Diagram 5"/>
          <p:cNvGraphicFramePr/>
          <p:nvPr>
            <p:extLst>
              <p:ext uri="{D42A27DB-BD31-4B8C-83A1-F6EECF244321}">
                <p14:modId xmlns:p14="http://schemas.microsoft.com/office/powerpoint/2010/main" val="87124064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5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a:bodyPr>
          <a:lstStyle/>
          <a:p>
            <a:pPr marL="565150" indent="-457200" algn="just">
              <a:buSzPct val="45000"/>
              <a:buFont typeface="Wingdings" pitchFamily="2" charset="2"/>
              <a:buChar char="ü"/>
              <a:tabLst>
                <a:tab pos="723900" algn="l"/>
                <a:tab pos="1447800" algn="l"/>
                <a:tab pos="2171700" algn="l"/>
                <a:tab pos="2895600" algn="l"/>
                <a:tab pos="3619500" algn="l"/>
                <a:tab pos="4343400" algn="l"/>
              </a:tabLst>
            </a:pPr>
            <a:r>
              <a:rPr lang="en-US" sz="2400" dirty="0" smtClean="0">
                <a:solidFill>
                  <a:schemeClr val="tx1"/>
                </a:solidFill>
              </a:rPr>
              <a:t>Response assertion is the most </a:t>
            </a:r>
            <a:r>
              <a:rPr lang="en-US" sz="2400" dirty="0">
                <a:solidFill>
                  <a:schemeClr val="tx1"/>
                </a:solidFill>
              </a:rPr>
              <a:t>commonly used </a:t>
            </a:r>
            <a:r>
              <a:rPr lang="en-US" sz="2400" dirty="0" smtClean="0">
                <a:solidFill>
                  <a:schemeClr val="tx1"/>
                </a:solidFill>
              </a:rPr>
              <a:t>assertion which is </a:t>
            </a:r>
            <a:r>
              <a:rPr lang="en-US" sz="2400" dirty="0">
                <a:solidFill>
                  <a:schemeClr val="tx1"/>
                </a:solidFill>
              </a:rPr>
              <a:t>used to check whether the response text/body/code/message/headers contain, match or equal a specified pattern</a:t>
            </a:r>
            <a:r>
              <a:rPr lang="en-US" sz="2400" dirty="0" smtClean="0">
                <a:solidFill>
                  <a:schemeClr val="tx1"/>
                </a:solidFill>
              </a:rPr>
              <a:t>.</a:t>
            </a:r>
          </a:p>
          <a:p>
            <a:pPr marL="565150" indent="-457200" algn="just">
              <a:buSzPct val="45000"/>
              <a:buFont typeface="Wingdings" pitchFamily="2" charset="2"/>
              <a:buChar char="ü"/>
              <a:tabLst>
                <a:tab pos="723900" algn="l"/>
                <a:tab pos="1447800" algn="l"/>
                <a:tab pos="2171700" algn="l"/>
                <a:tab pos="2895600" algn="l"/>
                <a:tab pos="3619500" algn="l"/>
                <a:tab pos="4343400" algn="l"/>
              </a:tabLst>
            </a:pPr>
            <a:r>
              <a:rPr lang="en-US" sz="2400" dirty="0">
                <a:solidFill>
                  <a:schemeClr val="tx1"/>
                </a:solidFill>
              </a:rPr>
              <a:t>You can also provide negative assertion like if the pattern ‘does not match’ the response. The assertion can be made negative by checking the Not field.</a:t>
            </a:r>
          </a:p>
          <a:p>
            <a:pPr marL="565150" indent="-457200" algn="just">
              <a:buSzPct val="45000"/>
              <a:buFont typeface="Wingdings" pitchFamily="2" charset="2"/>
              <a:buChar char="ü"/>
              <a:tabLst>
                <a:tab pos="723900" algn="l"/>
                <a:tab pos="1447800" algn="l"/>
                <a:tab pos="2171700" algn="l"/>
                <a:tab pos="2895600" algn="l"/>
                <a:tab pos="3619500" algn="l"/>
                <a:tab pos="4343400" algn="l"/>
              </a:tabLst>
            </a:pPr>
            <a:endParaRPr lang="en-US" sz="2400" dirty="0" smtClean="0">
              <a:solidFill>
                <a:schemeClr val="tx1"/>
              </a:solidFill>
            </a:endParaRPr>
          </a:p>
          <a:p>
            <a:pPr marL="565150" indent="-457200" algn="l">
              <a:buSzPct val="45000"/>
              <a:buFont typeface="Wingdings" pitchFamily="2" charset="2"/>
              <a:buChar char="ü"/>
              <a:tabLst>
                <a:tab pos="723900" algn="l"/>
                <a:tab pos="1447800" algn="l"/>
                <a:tab pos="2171700" algn="l"/>
                <a:tab pos="2895600" algn="l"/>
                <a:tab pos="3619500" algn="l"/>
                <a:tab pos="4343400" algn="l"/>
              </a:tabLst>
            </a:pPr>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000" dirty="0" smtClean="0"/>
          </a:p>
          <a:p>
            <a:endParaRPr lang="en-US" sz="4000" dirty="0"/>
          </a:p>
        </p:txBody>
      </p:sp>
      <p:graphicFrame>
        <p:nvGraphicFramePr>
          <p:cNvPr id="6" name="Diagram 5"/>
          <p:cNvGraphicFramePr/>
          <p:nvPr>
            <p:extLst>
              <p:ext uri="{D42A27DB-BD31-4B8C-83A1-F6EECF244321}">
                <p14:modId xmlns:p14="http://schemas.microsoft.com/office/powerpoint/2010/main" val="109636861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a:spcBef>
                <a:spcPts val="0"/>
              </a:spcBef>
            </a:pPr>
            <a:r>
              <a:rPr lang="en-US" sz="3200" b="1" dirty="0"/>
              <a:t>Assertions</a:t>
            </a:r>
            <a:r>
              <a:rPr lang="en-US" sz="3000" dirty="0"/>
              <a:t/>
            </a:r>
            <a:br>
              <a:rPr lang="en-US" sz="3000" dirty="0"/>
            </a:br>
            <a:r>
              <a:rPr lang="en-IN" sz="3200" kern="0" dirty="0" smtClean="0">
                <a:solidFill>
                  <a:prstClr val="white"/>
                </a:solidFill>
              </a:rPr>
              <a:t>Response </a:t>
            </a:r>
            <a:r>
              <a:rPr lang="en-IN" sz="3200" kern="0" dirty="0">
                <a:solidFill>
                  <a:prstClr val="white"/>
                </a:solidFill>
              </a:rPr>
              <a:t>Assertion</a:t>
            </a:r>
            <a:br>
              <a:rPr lang="en-IN" sz="3200" kern="0" dirty="0">
                <a:solidFill>
                  <a:prstClr val="white"/>
                </a:solidFill>
              </a:rPr>
            </a:br>
            <a:endParaRPr lang="en-US" dirty="0"/>
          </a:p>
        </p:txBody>
      </p:sp>
      <p:sp>
        <p:nvSpPr>
          <p:cNvPr id="3" name="Content Placeholder 2"/>
          <p:cNvSpPr>
            <a:spLocks noGrp="1"/>
          </p:cNvSpPr>
          <p:nvPr>
            <p:ph idx="1"/>
          </p:nvPr>
        </p:nvSpPr>
        <p:spPr>
          <a:xfrm>
            <a:off x="914400" y="1928018"/>
            <a:ext cx="7620000" cy="3916363"/>
          </a:xfrm>
        </p:spPr>
        <p:txBody>
          <a:bodyPr>
            <a:normAutofit/>
          </a:bodyPr>
          <a:lstStyle/>
          <a:p>
            <a:pPr marL="0" indent="0" algn="just">
              <a:buNone/>
            </a:pPr>
            <a:r>
              <a:rPr lang="en-US" sz="2000" dirty="0" smtClean="0"/>
              <a:t>Consider </a:t>
            </a:r>
            <a:r>
              <a:rPr lang="en-US" sz="2000" dirty="0" smtClean="0"/>
              <a:t>an </a:t>
            </a:r>
            <a:r>
              <a:rPr lang="en-US" sz="2000" dirty="0" smtClean="0"/>
              <a:t>example of sending a  </a:t>
            </a:r>
            <a:r>
              <a:rPr lang="en-US" sz="2000" dirty="0"/>
              <a:t>request </a:t>
            </a:r>
            <a:r>
              <a:rPr lang="en-US" sz="2000" dirty="0" smtClean="0"/>
              <a:t>to a website and </a:t>
            </a:r>
            <a:r>
              <a:rPr lang="en-US" sz="2000" dirty="0"/>
              <a:t>wait for the server response. In this case, Response Assertion role is to verify that the server response has probable pattern string, e.g. </a:t>
            </a:r>
            <a:r>
              <a:rPr lang="en-US" sz="2000" dirty="0" smtClean="0"/>
              <a:t>“Login” </a:t>
            </a:r>
            <a:r>
              <a:rPr lang="en-US" sz="2000" dirty="0"/>
              <a:t>or not. </a:t>
            </a:r>
            <a:endParaRPr lang="en-US" sz="2000" dirty="0" smtClean="0"/>
          </a:p>
          <a:p>
            <a:pPr marL="0" indent="0" algn="just">
              <a:buNone/>
            </a:pPr>
            <a:r>
              <a:rPr lang="en-US" sz="2000" b="1" dirty="0" smtClean="0"/>
              <a:t>Step 1: </a:t>
            </a:r>
            <a:r>
              <a:rPr lang="en-US" sz="2000" dirty="0" smtClean="0"/>
              <a:t>Add a Response assertion to a Login sampler in our test plan as shown in the below figure.</a:t>
            </a:r>
          </a:p>
          <a:p>
            <a:pPr marL="0" indent="0" algn="just">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76060"/>
            <a:ext cx="746760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C:\Users\hemalatha.m\Desktop\r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33800"/>
            <a:ext cx="6934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70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107950" lvl="0" algn="l" defTabSz="449263" fontAlgn="base" hangingPunct="0">
              <a:lnSpc>
                <a:spcPct val="93000"/>
              </a:lnSpc>
              <a:spcBef>
                <a:spcPct val="0"/>
              </a:spcBef>
              <a:spcAft>
                <a:spcPts val="1425"/>
              </a:spcAft>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b="1" kern="0" dirty="0" smtClean="0">
                <a:solidFill>
                  <a:schemeClr val="tx1"/>
                </a:solidFill>
                <a:cs typeface="Arial Unicode MS"/>
              </a:rPr>
              <a:t>Step 2: </a:t>
            </a:r>
            <a:r>
              <a:rPr lang="en-US" sz="2000" kern="0" dirty="0" smtClean="0">
                <a:solidFill>
                  <a:schemeClr val="tx1"/>
                </a:solidFill>
                <a:cs typeface="Arial Unicode MS"/>
              </a:rPr>
              <a:t>Now add pattern to text (ex: Login) as shown in the below figure</a:t>
            </a:r>
          </a:p>
          <a:p>
            <a:pPr marL="107950" lvl="0" algn="l" defTabSz="449263" fontAlgn="base" hangingPunct="0">
              <a:lnSpc>
                <a:spcPct val="93000"/>
              </a:lnSpc>
              <a:spcBef>
                <a:spcPct val="0"/>
              </a:spcBef>
              <a:spcAft>
                <a:spcPts val="1425"/>
              </a:spcAft>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kern="0" dirty="0" smtClean="0">
              <a:solidFill>
                <a:schemeClr val="tx1"/>
              </a:solidFill>
              <a:cs typeface="Arial Unicode MS"/>
            </a:endParaRPr>
          </a:p>
          <a:p>
            <a:pPr marL="107950" lvl="0" algn="l" defTabSz="449263" fontAlgn="base" hangingPunct="0">
              <a:lnSpc>
                <a:spcPct val="93000"/>
              </a:lnSpc>
              <a:spcBef>
                <a:spcPct val="0"/>
              </a:spcBef>
              <a:spcAft>
                <a:spcPts val="1425"/>
              </a:spcAft>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000" b="1" kern="0" dirty="0" smtClean="0">
              <a:solidFill>
                <a:schemeClr val="tx1"/>
              </a:solidFill>
              <a:cs typeface="Arial Unicode MS"/>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121248013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Users\hemalatha.m\Desktop\res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048000"/>
            <a:ext cx="6705600" cy="36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9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450850" lvl="0" indent="-342900" algn="l" defTabSz="449263" fontAlgn="base" hangingPunct="0">
              <a:lnSpc>
                <a:spcPct val="93000"/>
              </a:lnSpc>
              <a:spcBef>
                <a:spcPct val="0"/>
              </a:spcBef>
              <a:spcAft>
                <a:spcPts val="1425"/>
              </a:spcAft>
              <a:buClr>
                <a:srgbClr val="000000"/>
              </a:buClr>
              <a:buSzPct val="4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solidFill>
                  <a:schemeClr val="tx1"/>
                </a:solidFill>
              </a:rPr>
              <a:t>Size Assertion in JMeter is used  to test that each response comes from server holds the expected number of byte.</a:t>
            </a:r>
            <a:endParaRPr lang="en-US" sz="2400" kern="0" dirty="0" smtClean="0">
              <a:solidFill>
                <a:schemeClr val="tx1"/>
              </a:solidFill>
              <a:cs typeface="Arial Unicode MS"/>
            </a:endParaRPr>
          </a:p>
          <a:p>
            <a:pPr marL="450850" lvl="0" indent="-342900" algn="l" defTabSz="449263" fontAlgn="base" hangingPunct="0">
              <a:lnSpc>
                <a:spcPct val="93000"/>
              </a:lnSpc>
              <a:spcBef>
                <a:spcPct val="0"/>
              </a:spcBef>
              <a:spcAft>
                <a:spcPts val="1425"/>
              </a:spcAft>
              <a:buClr>
                <a:srgbClr val="000000"/>
              </a:buClr>
              <a:buSzPct val="4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kern="0" dirty="0" smtClean="0">
                <a:solidFill>
                  <a:schemeClr val="tx1"/>
                </a:solidFill>
                <a:cs typeface="Arial Unicode MS"/>
              </a:rPr>
              <a:t>It facilitates users to specify the size </a:t>
            </a:r>
            <a:r>
              <a:rPr lang="en-US" sz="2400" kern="0" dirty="0" smtClean="0">
                <a:solidFill>
                  <a:schemeClr val="tx1"/>
                </a:solidFill>
                <a:cs typeface="Arial Unicode MS"/>
              </a:rPr>
              <a:t>i.e. </a:t>
            </a:r>
            <a:r>
              <a:rPr lang="en-US" sz="2400" kern="0" dirty="0" smtClean="0">
                <a:solidFill>
                  <a:schemeClr val="tx1"/>
                </a:solidFill>
                <a:cs typeface="Arial Unicode MS"/>
              </a:rPr>
              <a:t>equal to, greater than, less than or not equal to a given number of bytes.</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Assertions</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86941600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133600"/>
            <a:ext cx="7315200" cy="4648200"/>
          </a:xfrm>
        </p:spPr>
        <p:txBody>
          <a:bodyPr>
            <a:noAutofit/>
          </a:bodyPr>
          <a:lstStyle/>
          <a:p>
            <a:pPr algn="just"/>
            <a:r>
              <a:rPr lang="en-US" sz="2000" dirty="0" smtClean="0">
                <a:solidFill>
                  <a:schemeClr val="tx1"/>
                </a:solidFill>
              </a:rPr>
              <a:t>Consider a example if someone sends request to a website (</a:t>
            </a:r>
            <a:r>
              <a:rPr lang="en-US" sz="2000" dirty="0" smtClean="0">
                <a:solidFill>
                  <a:schemeClr val="tx1"/>
                </a:solidFill>
                <a:hlinkClick r:id="rId2"/>
              </a:rPr>
              <a:t>www.example.com</a:t>
            </a:r>
            <a:r>
              <a:rPr lang="en-US" sz="2000" dirty="0" smtClean="0">
                <a:solidFill>
                  <a:schemeClr val="tx1"/>
                </a:solidFill>
              </a:rPr>
              <a:t>) by JMeter and receives response packet with less than expected byte(5000bytes) in size then a test case will pass or that case will fail.</a:t>
            </a:r>
          </a:p>
          <a:p>
            <a:pPr algn="just"/>
            <a:r>
              <a:rPr lang="en-US" sz="2000" dirty="0" smtClean="0">
                <a:solidFill>
                  <a:schemeClr val="tx1"/>
                </a:solidFill>
              </a:rPr>
              <a:t>Step 1: Add a Size assertion to sampler as shown below:</a:t>
            </a:r>
          </a:p>
          <a:p>
            <a:pPr algn="just"/>
            <a:endParaRPr lang="en-US" sz="2000" dirty="0">
              <a:solidFill>
                <a:schemeClr val="tx1"/>
              </a:solidFill>
            </a:endParaRPr>
          </a:p>
          <a:p>
            <a:pPr lvl="0" algn="just"/>
            <a:endParaRPr lang="en-US" sz="20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000" b="1" dirty="0" smtClean="0">
                <a:solidFill>
                  <a:prstClr val="black"/>
                </a:solidFill>
              </a:rPr>
              <a:t>Assertions</a:t>
            </a:r>
            <a:endParaRPr lang="en-US" sz="3000" b="1"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48442991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Users\hemalatha.m\Desktop\sizeass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733800"/>
            <a:ext cx="6934200" cy="303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6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3788</TotalTime>
  <Words>551</Words>
  <Application>Microsoft Office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Assertions Response Assertion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491</cp:revision>
  <dcterms:created xsi:type="dcterms:W3CDTF">2015-08-17T05:29:31Z</dcterms:created>
  <dcterms:modified xsi:type="dcterms:W3CDTF">2015-09-04T11:03:04Z</dcterms:modified>
</cp:coreProperties>
</file>