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7" r:id="rId5"/>
    <p:sldId id="268" r:id="rId6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966" y="-11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F4B0E-A5A0-45D6-83FD-558D6CE1BB1D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FA5AE-237C-4CAC-AD8D-B20F09B0A6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95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Often, you find two types</a:t>
            </a:r>
            <a:r>
              <a:rPr lang="en-US" baseline="0" dirty="0" smtClean="0"/>
              <a:t> of errors in code:</a:t>
            </a:r>
          </a:p>
          <a:p>
            <a:pPr marL="228600"/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Syntax Error, which, in some instances, are also called Parsing Errors.</a:t>
            </a:r>
          </a:p>
          <a:p>
            <a:pPr marL="228600"/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Run-Time errors: </a:t>
            </a: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These errors occur in the cases, such as,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two types cannot be compared with the specified operation, or a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function is </a:t>
            </a:r>
            <a:r>
              <a:rPr lang="en-US" sz="1000" b="0" i="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called that could not be found,</a:t>
            </a:r>
            <a:r>
              <a:rPr lang="en-US" sz="1000" b="0" i="0" kern="1200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etc.   </a:t>
            </a:r>
            <a:endParaRPr lang="en-US" sz="1000" b="0" i="0" kern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000" b="0" i="0" kern="1200" baseline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0" indent="0">
              <a:buNone/>
            </a:pPr>
            <a:r>
              <a:rPr lang="en-US" baseline="0" dirty="0" smtClean="0"/>
              <a:t>These errors can be avoided or handled.  Let us learn about each of them in detail.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Errors in VB Script program can be avoided by:</a:t>
            </a:r>
          </a:p>
          <a:p>
            <a:pPr marL="0" indent="0">
              <a:buNone/>
            </a:pPr>
            <a:endParaRPr lang="en-US" dirty="0" smtClean="0"/>
          </a:p>
          <a:p>
            <a:pPr marL="228600"/>
            <a:r>
              <a:rPr lang="en-US" dirty="0" smtClean="0"/>
              <a:t>Properly</a:t>
            </a:r>
            <a:r>
              <a:rPr lang="en-US" baseline="0" dirty="0" smtClean="0"/>
              <a:t> reviewing the code,</a:t>
            </a:r>
          </a:p>
          <a:p>
            <a:pPr marL="228600"/>
            <a:r>
              <a:rPr lang="en-US" baseline="0" dirty="0" smtClean="0"/>
              <a:t>Using Option Explicit statements, and</a:t>
            </a:r>
          </a:p>
          <a:p>
            <a:pPr marL="228600"/>
            <a:r>
              <a:rPr lang="en-US" baseline="0" dirty="0" smtClean="0"/>
              <a:t>Following standard coding conventions, like, indentation, commenting,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10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16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3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2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062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682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48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032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965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65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743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9513-81AD-4E48-94DD-345C90540D51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0D08-8AFF-492F-A834-CD3B9DBB9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81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1219200" y="5181600"/>
            <a:ext cx="15849600" cy="396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r>
              <a:rPr lang="en-US" sz="8800" dirty="0">
                <a:latin typeface="+mj-lt"/>
              </a:rPr>
              <a:t>Error Handling </a:t>
            </a:r>
          </a:p>
        </p:txBody>
      </p:sp>
    </p:spTree>
    <p:extLst>
      <p:ext uri="{BB962C8B-B14F-4D97-AF65-F5344CB8AC3E}">
        <p14:creationId xmlns="" xmlns:p14="http://schemas.microsoft.com/office/powerpoint/2010/main" val="359017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>
            <p:custDataLst>
              <p:tags r:id="rId2"/>
            </p:custDataLst>
          </p:nvPr>
        </p:nvGrpSpPr>
        <p:grpSpPr>
          <a:xfrm>
            <a:off x="1576476" y="9448800"/>
            <a:ext cx="5056236" cy="1981200"/>
            <a:chOff x="768360" y="4171122"/>
            <a:chExt cx="2528118" cy="990600"/>
          </a:xfrm>
        </p:grpSpPr>
        <p:sp>
          <p:nvSpPr>
            <p:cNvPr id="11" name="Round Same Side Corner Rectangle 10"/>
            <p:cNvSpPr/>
            <p:nvPr/>
          </p:nvSpPr>
          <p:spPr>
            <a:xfrm rot="10800000">
              <a:off x="768360" y="4171122"/>
              <a:ext cx="2528118" cy="990600"/>
            </a:xfrm>
            <a:prstGeom prst="round2Same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4244" y="4495800"/>
              <a:ext cx="144985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400" dirty="0">
                  <a:solidFill>
                    <a:schemeClr val="tx2">
                      <a:lumMod val="75000"/>
                    </a:schemeClr>
                  </a:solidFill>
                </a:rPr>
                <a:t>Avoided</a:t>
              </a:r>
            </a:p>
          </p:txBody>
        </p:sp>
      </p:grpSp>
      <p:grpSp>
        <p:nvGrpSpPr>
          <p:cNvPr id="14" name="Group 13"/>
          <p:cNvGrpSpPr/>
          <p:nvPr>
            <p:custDataLst>
              <p:tags r:id="rId3"/>
            </p:custDataLst>
          </p:nvPr>
        </p:nvGrpSpPr>
        <p:grpSpPr>
          <a:xfrm>
            <a:off x="11177676" y="9445884"/>
            <a:ext cx="5056236" cy="1981200"/>
            <a:chOff x="768360" y="4171122"/>
            <a:chExt cx="2528118" cy="990600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768360" y="4171122"/>
              <a:ext cx="2528118" cy="990600"/>
            </a:xfrm>
            <a:prstGeom prst="round2Same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4122" y="4495800"/>
              <a:ext cx="1490152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400" dirty="0">
                  <a:solidFill>
                    <a:schemeClr val="tx2">
                      <a:lumMod val="75000"/>
                    </a:schemeClr>
                  </a:solidFill>
                </a:rPr>
                <a:t>Handled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1524000" y="7659756"/>
            <a:ext cx="5181600" cy="19812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6400" dirty="0"/>
              <a:t>Syntax Errors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125200" y="7628760"/>
            <a:ext cx="5181600" cy="19812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6400" dirty="0"/>
              <a:t>Runtime Errors</a:t>
            </a: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5372100" y="4116456"/>
            <a:ext cx="2286000" cy="480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10188198" y="4100958"/>
            <a:ext cx="2255004" cy="480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6934200" y="3697356"/>
            <a:ext cx="3962400" cy="1828800"/>
          </a:xfrm>
          <a:prstGeom prst="round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6400" dirty="0"/>
              <a:t>Errors</a:t>
            </a: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1219200" y="6096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dirty="0">
                <a:latin typeface="+mj-lt"/>
              </a:rPr>
              <a:t>Error Classification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382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7300" y="3709688"/>
            <a:ext cx="13830300" cy="14752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6400" dirty="0"/>
              <a:t>Errors in VB Script can be avoided by:</a:t>
            </a:r>
          </a:p>
        </p:txBody>
      </p:sp>
      <p:cxnSp>
        <p:nvCxnSpPr>
          <p:cNvPr id="5" name="Shape 27"/>
          <p:cNvCxnSpPr>
            <a:stCxn id="11" idx="2"/>
            <a:endCxn id="6" idx="1"/>
          </p:cNvCxnSpPr>
          <p:nvPr/>
        </p:nvCxnSpPr>
        <p:spPr>
          <a:xfrm rot="16200000" flipH="1">
            <a:off x="4397894" y="5149475"/>
            <a:ext cx="1271296" cy="134218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04636" y="5718600"/>
            <a:ext cx="11211764" cy="14752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6400" dirty="0">
                <a:solidFill>
                  <a:schemeClr val="tx2">
                    <a:lumMod val="50000"/>
                  </a:schemeClr>
                </a:solidFill>
              </a:rPr>
              <a:t>Properly Reviewing the Code</a:t>
            </a:r>
          </a:p>
        </p:txBody>
      </p:sp>
      <p:cxnSp>
        <p:nvCxnSpPr>
          <p:cNvPr id="7" name="Shape 6"/>
          <p:cNvCxnSpPr>
            <a:stCxn id="11" idx="2"/>
            <a:endCxn id="8" idx="1"/>
          </p:cNvCxnSpPr>
          <p:nvPr/>
        </p:nvCxnSpPr>
        <p:spPr>
          <a:xfrm rot="16200000" flipH="1">
            <a:off x="3531984" y="6015385"/>
            <a:ext cx="3003116" cy="134218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04636" y="7450420"/>
            <a:ext cx="11211764" cy="14752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6400" dirty="0">
                <a:solidFill>
                  <a:schemeClr val="tx2">
                    <a:lumMod val="50000"/>
                  </a:schemeClr>
                </a:solidFill>
              </a:rPr>
              <a:t>Using Option Explicit Statement</a:t>
            </a:r>
          </a:p>
        </p:txBody>
      </p:sp>
      <p:cxnSp>
        <p:nvCxnSpPr>
          <p:cNvPr id="9" name="Shape 8"/>
          <p:cNvCxnSpPr>
            <a:stCxn id="11" idx="2"/>
            <a:endCxn id="10" idx="1"/>
          </p:cNvCxnSpPr>
          <p:nvPr/>
        </p:nvCxnSpPr>
        <p:spPr>
          <a:xfrm rot="16200000" flipH="1">
            <a:off x="2609757" y="6937613"/>
            <a:ext cx="4847572" cy="1342186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12"/>
          <p:cNvSpPr/>
          <p:nvPr/>
        </p:nvSpPr>
        <p:spPr>
          <a:xfrm>
            <a:off x="5704636" y="9168384"/>
            <a:ext cx="11211764" cy="1728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6400" dirty="0">
                <a:solidFill>
                  <a:schemeClr val="tx2">
                    <a:lumMod val="50000"/>
                  </a:schemeClr>
                </a:solidFill>
              </a:rPr>
              <a:t>Following standard coding conventions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63824" y="3709688"/>
            <a:ext cx="2397252" cy="1475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6400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219200" y="6096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dirty="0"/>
              <a:t>Avoiding Errors Through Coding</a:t>
            </a:r>
            <a:endParaRPr lang="en-US" sz="88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807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</a:t>
            </a:r>
            <a:r>
              <a:rPr lang="en-US" dirty="0" smtClean="0"/>
              <a:t> </a:t>
            </a:r>
            <a:r>
              <a:rPr lang="en-US" b="1" dirty="0" smtClean="0"/>
              <a:t>Error</a:t>
            </a:r>
            <a:r>
              <a:rPr lang="en-US" dirty="0" smtClean="0"/>
              <a:t> </a:t>
            </a:r>
            <a:r>
              <a:rPr lang="en-US" b="1" dirty="0" smtClean="0"/>
              <a:t>Resume</a:t>
            </a:r>
            <a:r>
              <a:rPr lang="en-US" dirty="0" smtClean="0"/>
              <a:t> </a:t>
            </a:r>
            <a:r>
              <a:rPr lang="en-US" b="1" dirty="0" smtClean="0"/>
              <a:t>Next</a:t>
            </a:r>
            <a:r>
              <a:rPr lang="en-US" dirty="0" smtClean="0"/>
              <a:t>: These keywords are rewritten as the first statement of the a program to avoid the error’s to pop-up, which actually blocks the code from completing it’s execution.</a:t>
            </a:r>
          </a:p>
          <a:p>
            <a:endParaRPr lang="en-US" dirty="0" smtClean="0"/>
          </a:p>
          <a:p>
            <a:r>
              <a:rPr lang="en-US" b="1" dirty="0" smtClean="0"/>
              <a:t>Agenda</a:t>
            </a:r>
            <a:r>
              <a:rPr lang="en-US" dirty="0" smtClean="0"/>
              <a:t>: To let the program to finish its execution till the end though there are errors.</a:t>
            </a:r>
          </a:p>
        </p:txBody>
      </p:sp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dirty="0" smtClean="0"/>
              <a:t>Avoiding Error from display</a:t>
            </a:r>
            <a:endParaRPr lang="en-US" sz="88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Err-object</a:t>
            </a:r>
            <a:r>
              <a:rPr lang="en-US" dirty="0" smtClean="0"/>
              <a:t>: It is an open object in windows environment which has a set of methods to capture the generated Error </a:t>
            </a:r>
            <a:r>
              <a:rPr lang="en-US" b="1" dirty="0" smtClean="0"/>
              <a:t>number, description and source.</a:t>
            </a:r>
            <a:endParaRPr lang="en-US" dirty="0" smtClean="0"/>
          </a:p>
          <a:p>
            <a:r>
              <a:rPr lang="en-US" dirty="0" smtClean="0"/>
              <a:t>Also has the methods to </a:t>
            </a:r>
            <a:r>
              <a:rPr lang="en-US" b="1" dirty="0" smtClean="0"/>
              <a:t>Clear</a:t>
            </a:r>
            <a:r>
              <a:rPr lang="en-US" dirty="0" smtClean="0"/>
              <a:t> and </a:t>
            </a:r>
            <a:r>
              <a:rPr lang="en-US" b="1" dirty="0" smtClean="0"/>
              <a:t>Raise</a:t>
            </a:r>
            <a:r>
              <a:rPr lang="en-US" dirty="0" smtClean="0"/>
              <a:t> Error too.</a:t>
            </a:r>
          </a:p>
          <a:p>
            <a:endParaRPr lang="en-US" dirty="0"/>
          </a:p>
        </p:txBody>
      </p:sp>
      <p:sp>
        <p:nvSpPr>
          <p:cNvPr id="8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dirty="0" smtClean="0"/>
              <a:t> Error Trapping</a:t>
            </a:r>
            <a:endParaRPr lang="en-US" sz="8800" dirty="0">
              <a:latin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D:\Santhosh\Project Files\APP Labs\Module 03\Lesson 9\Storyboard\Audio\Slide-4.wav"/>
  <p:tag name="AUDIO_ID" val="1100"/>
  <p:tag name="ELAPSEDTIME" val="31.243"/>
  <p:tag name="ARTICULATE_SLIDE_GUID" val="f27fc4f0-43e8-4a0b-89a3-36b1b3cfebe6"/>
  <p:tag name="ARTICULATE_SLIDE_PAUSE" val="1"/>
  <p:tag name="ARTICULATE_NAV_LEVEL" val="1"/>
  <p:tag name="ARTICULATE_PLAYLIST_ID" val="-1"/>
  <p:tag name="ARTICULATE_LOCK_SLIDE" val="0"/>
  <p:tag name="TIMELINE" val="4.76/11.55/26.23/27.04"/>
  <p:tag name="ARTICULATE_SLIDE_NAV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36"/>
  <p:tag name="MARGIN_3" val="63"/>
  <p:tag name="MARGIN_4" val="90"/>
  <p:tag name="MARGIN_5" val="117"/>
  <p:tag name="FONT_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D:\Santhosh\Project Files\APP Labs\Module 03\Lesson 9\Storyboard\Audio\Slide-5.wav"/>
  <p:tag name="AUDIO_ID" val="1101"/>
  <p:tag name="ELAPSEDTIME" val="16.458"/>
  <p:tag name="ARTICULATE_SLIDE_GUID" val="5248faf0-db23-4467-bcec-768fa3e65b94"/>
  <p:tag name="ARTICULATE_SLIDE_PAUSE" val="1"/>
  <p:tag name="ARTICULATE_NAV_LEVEL" val="1"/>
  <p:tag name="ARTICULATE_PLAYLIST_ID" val="-1"/>
  <p:tag name="ARTICULATE_LOCK_SLIDE" val="0"/>
  <p:tag name="TIMELINE" val="4.50/6.20/8.60"/>
  <p:tag name="ARTICULATE_SLIDE_NAV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63"/>
  <p:tag name="MARGIN_4" val="90"/>
  <p:tag name="MARGIN_5" val="117"/>
  <p:tag name="FONT_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251</Words>
  <Application>Microsoft Office PowerPoint</Application>
  <PresentationFormat>Custom</PresentationFormat>
  <Paragraphs>33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Avoiding Error from display</vt:lpstr>
      <vt:lpstr> Error Trapping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28</cp:revision>
  <dcterms:created xsi:type="dcterms:W3CDTF">2015-08-19T09:43:44Z</dcterms:created>
  <dcterms:modified xsi:type="dcterms:W3CDTF">2015-11-25T13:37:09Z</dcterms:modified>
</cp:coreProperties>
</file>