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2" r:id="rId2"/>
    <p:sldId id="263" r:id="rId3"/>
  </p:sldIdLst>
  <p:sldSz cx="18288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 Alagu Rajendra Pandian"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29" d="100"/>
          <a:sy n="29" d="100"/>
        </p:scale>
        <p:origin x="-966" y="-114"/>
      </p:cViewPr>
      <p:guideLst>
        <p:guide orient="horz" pos="4320"/>
        <p:guide pos="57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7EE0C-5982-4D71-A6B7-89941684B8D8}" type="datetimeFigureOut">
              <a:rPr lang="en-US" smtClean="0"/>
              <a:pPr/>
              <a:t>11/26/2015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7633B-D0D0-4EFF-94AC-BCADA5F8B108}" type="slidenum">
              <a:rPr lang="en-US" smtClean="0"/>
              <a:pPr/>
              <a:t>‹#›</a:t>
            </a:fld>
            <a:endParaRPr lang="en-US"/>
          </a:p>
        </p:txBody>
      </p:sp>
    </p:spTree>
    <p:extLst>
      <p:ext uri="{BB962C8B-B14F-4D97-AF65-F5344CB8AC3E}">
        <p14:creationId xmlns:p14="http://schemas.microsoft.com/office/powerpoint/2010/main" xmlns="" val="1711329851"/>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nSpc>
                <a:spcPct val="115000"/>
              </a:lnSpc>
              <a:spcBef>
                <a:spcPts val="360"/>
              </a:spcBef>
              <a:spcAft>
                <a:spcPts val="0"/>
              </a:spcAft>
            </a:pPr>
            <a:r>
              <a:rPr lang="en-US" dirty="0" smtClean="0">
                <a:solidFill>
                  <a:srgbClr val="000000"/>
                </a:solidFill>
                <a:latin typeface="Verdana"/>
                <a:ea typeface="Times New Roman"/>
                <a:cs typeface="Verdana"/>
              </a:rPr>
              <a:t>While testing an application, QTP may need access to some additional files located at the local system. As, QTP itself does not access them, it needs some programs that acts as interface.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The </a:t>
            </a:r>
            <a:r>
              <a:rPr lang="en-US" b="1" dirty="0" smtClean="0">
                <a:solidFill>
                  <a:srgbClr val="000000"/>
                </a:solidFill>
                <a:latin typeface="Verdana"/>
                <a:ea typeface="Times New Roman"/>
                <a:cs typeface="Verdana"/>
              </a:rPr>
              <a:t>File System Objects </a:t>
            </a:r>
            <a:r>
              <a:rPr lang="en-US" dirty="0" smtClean="0">
                <a:solidFill>
                  <a:srgbClr val="000000"/>
                </a:solidFill>
                <a:latin typeface="Verdana"/>
                <a:ea typeface="Times New Roman"/>
                <a:cs typeface="Verdana"/>
              </a:rPr>
              <a:t>of VB Script is one such interface that helps QTP in providing access to the computer's file system as and when needed.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 </a:t>
            </a:r>
            <a:endParaRPr lang="en-US" dirty="0" smtClean="0">
              <a:latin typeface="Calibri"/>
              <a:ea typeface="Times New Roman"/>
              <a:cs typeface="Arial"/>
            </a:endParaRPr>
          </a:p>
          <a:p>
            <a:pPr>
              <a:lnSpc>
                <a:spcPct val="115000"/>
              </a:lnSpc>
              <a:spcBef>
                <a:spcPts val="360"/>
              </a:spcBef>
              <a:spcAft>
                <a:spcPts val="0"/>
              </a:spcAft>
            </a:pPr>
            <a:r>
              <a:rPr lang="en-US" dirty="0" smtClean="0">
                <a:solidFill>
                  <a:srgbClr val="000000"/>
                </a:solidFill>
                <a:latin typeface="Verdana"/>
                <a:ea typeface="Times New Roman"/>
                <a:cs typeface="Verdana"/>
              </a:rPr>
              <a:t>This object allows us to:</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Create files and folders,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Determine the existence of file, folder, or drive,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Open a text file, and </a:t>
            </a:r>
            <a:endParaRPr lang="en-US" dirty="0" smtClean="0">
              <a:latin typeface="Calibri"/>
              <a:ea typeface="Times New Roman"/>
              <a:cs typeface="Arial"/>
            </a:endParaRPr>
          </a:p>
          <a:p>
            <a:pPr marL="228600" marR="0">
              <a:lnSpc>
                <a:spcPct val="115000"/>
              </a:lnSpc>
              <a:spcBef>
                <a:spcPts val="360"/>
              </a:spcBef>
              <a:spcAft>
                <a:spcPts val="0"/>
              </a:spcAft>
            </a:pPr>
            <a:r>
              <a:rPr lang="en-US" dirty="0" smtClean="0">
                <a:solidFill>
                  <a:srgbClr val="000000"/>
                </a:solidFill>
                <a:latin typeface="Verdana"/>
                <a:ea typeface="Times New Roman"/>
                <a:cs typeface="Verdana"/>
              </a:rPr>
              <a:t>Perform a variety of other tasks related to the file system. </a:t>
            </a:r>
            <a:endParaRPr lang="en-US" dirty="0">
              <a:latin typeface="Calibri"/>
              <a:ea typeface="Times New Roman"/>
              <a:cs typeface="Arial"/>
            </a:endParaRPr>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r>
              <a:rPr lang="en-US" smtClean="0"/>
              <a:t>XYZ</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28750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250792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1031769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1825626"/>
            <a:ext cx="17519904" cy="11265408"/>
          </a:xfrm>
        </p:spPr>
        <p:txBody>
          <a:bodyPr/>
          <a:lstStyle>
            <a:lvl1pPr>
              <a:defRPr sz="3600">
                <a:solidFill>
                  <a:srgbClr val="004164"/>
                </a:solidFill>
              </a:defRPr>
            </a:lvl1pPr>
            <a:lvl2pPr>
              <a:defRPr>
                <a:solidFill>
                  <a:srgbClr val="004164"/>
                </a:solidFill>
              </a:defRPr>
            </a:lvl2pPr>
            <a:lvl3pPr>
              <a:defRPr>
                <a:solidFill>
                  <a:srgbClr val="004164"/>
                </a:solidFill>
              </a:defRPr>
            </a:lvl3pPr>
            <a:lvl4pPr>
              <a:defRPr>
                <a:solidFill>
                  <a:srgbClr val="004164"/>
                </a:solidFill>
              </a:defRPr>
            </a:lvl4pPr>
            <a:lvl5pPr>
              <a:defRPr>
                <a:solidFill>
                  <a:srgbClr val="004164"/>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p:nvPr>
        </p:nvSpPr>
        <p:spPr>
          <a:xfrm>
            <a:off x="384048" y="274320"/>
            <a:ext cx="17446752" cy="768096"/>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xmlns="" val="37772036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281511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351949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10909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132850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11920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81307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406439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C7A2E-62DC-48E8-9940-85DC30523CCD}"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401756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F0BC7A2E-62DC-48E8-9940-85DC30523CCD}" type="datetimeFigureOut">
              <a:rPr lang="en-US" smtClean="0"/>
              <a:pPr/>
              <a:t>11/26/2015</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13046BE9-023B-4826-BEC3-A8BF06B6EA78}" type="slidenum">
              <a:rPr lang="en-US" smtClean="0"/>
              <a:pPr/>
              <a:t>‹#›</a:t>
            </a:fld>
            <a:endParaRPr lang="en-US"/>
          </a:p>
        </p:txBody>
      </p:sp>
    </p:spTree>
    <p:extLst>
      <p:ext uri="{BB962C8B-B14F-4D97-AF65-F5344CB8AC3E}">
        <p14:creationId xmlns:p14="http://schemas.microsoft.com/office/powerpoint/2010/main" xmlns="" val="17945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p:cNvSpPr>
          <p:nvPr/>
        </p:nvSpPr>
        <p:spPr bwMode="auto">
          <a:xfrm>
            <a:off x="0" y="5181600"/>
            <a:ext cx="18288000" cy="3962400"/>
          </a:xfrm>
          <a:prstGeom prst="rect">
            <a:avLst/>
          </a:prstGeom>
          <a:noFill/>
          <a:ln w="28575">
            <a:noFill/>
            <a:miter lim="800000"/>
            <a:headEnd/>
            <a:tailEnd/>
          </a:ln>
        </p:spPr>
        <p:txBody>
          <a:bodyPr lIns="457200" tIns="91440" rIns="548640" bIns="91440" anchor="ctr" anchorCtr="1"/>
          <a:lstStyle/>
          <a:p>
            <a:pPr algn="ctr">
              <a:buSzPct val="80000"/>
            </a:pPr>
            <a:r>
              <a:rPr lang="en-IN" sz="8800" dirty="0">
                <a:latin typeface="+mj-lt"/>
              </a:rPr>
              <a:t>Programming </a:t>
            </a:r>
            <a:r>
              <a:rPr lang="en-IN" sz="8800">
                <a:latin typeface="+mj-lt"/>
              </a:rPr>
              <a:t>using </a:t>
            </a:r>
            <a:r>
              <a:rPr lang="en-IN" sz="8800" smtClean="0">
                <a:latin typeface="+mj-lt"/>
              </a:rPr>
              <a:t>Database Object</a:t>
            </a:r>
            <a:endParaRPr lang="en-US" sz="8800" dirty="0">
              <a:latin typeface="+mj-lt"/>
            </a:endParaRPr>
          </a:p>
        </p:txBody>
      </p:sp>
    </p:spTree>
    <p:extLst>
      <p:ext uri="{BB962C8B-B14F-4D97-AF65-F5344CB8AC3E}">
        <p14:creationId xmlns="" xmlns:p14="http://schemas.microsoft.com/office/powerpoint/2010/main" val="3769983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273552" y="5029200"/>
            <a:ext cx="14020800" cy="13716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US" sz="4800" dirty="0" smtClean="0">
                <a:solidFill>
                  <a:schemeClr val="tx2">
                    <a:lumMod val="50000"/>
                  </a:schemeClr>
                </a:solidFill>
              </a:rPr>
              <a:t>Dictionary is an advanced versio</a:t>
            </a:r>
            <a:r>
              <a:rPr lang="en-US" sz="4800" dirty="0" smtClean="0">
                <a:solidFill>
                  <a:schemeClr val="tx2">
                    <a:lumMod val="50000"/>
                  </a:schemeClr>
                </a:solidFill>
              </a:rPr>
              <a:t>n of array</a:t>
            </a:r>
            <a:endParaRPr lang="en-US" sz="4800" dirty="0">
              <a:solidFill>
                <a:schemeClr val="tx2">
                  <a:lumMod val="50000"/>
                </a:schemeClr>
              </a:solidFill>
            </a:endParaRPr>
          </a:p>
        </p:txBody>
      </p:sp>
      <p:sp>
        <p:nvSpPr>
          <p:cNvPr id="17" name="Rounded Rectangle 16"/>
          <p:cNvSpPr/>
          <p:nvPr/>
        </p:nvSpPr>
        <p:spPr>
          <a:xfrm>
            <a:off x="3265728" y="6553200"/>
            <a:ext cx="14020800" cy="167640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US" sz="4800" dirty="0" smtClean="0">
                <a:solidFill>
                  <a:schemeClr val="tx2">
                    <a:lumMod val="50000"/>
                  </a:schemeClr>
                </a:solidFill>
              </a:rPr>
              <a:t>The dictionary object is used to store information in name/value pairs referred as key and item</a:t>
            </a:r>
            <a:endParaRPr lang="en-US" sz="4800" dirty="0">
              <a:solidFill>
                <a:schemeClr val="tx2">
                  <a:lumMod val="50000"/>
                </a:schemeClr>
              </a:solidFill>
            </a:endParaRPr>
          </a:p>
        </p:txBody>
      </p:sp>
      <p:sp>
        <p:nvSpPr>
          <p:cNvPr id="18" name="Rounded Rectangle 17"/>
          <p:cNvSpPr/>
          <p:nvPr/>
        </p:nvSpPr>
        <p:spPr>
          <a:xfrm>
            <a:off x="3276600" y="8465460"/>
            <a:ext cx="14020800" cy="1440540"/>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US" sz="4800" dirty="0" smtClean="0">
                <a:solidFill>
                  <a:schemeClr val="tx2">
                    <a:lumMod val="50000"/>
                  </a:schemeClr>
                </a:solidFill>
              </a:rPr>
              <a:t>Each item is associated with a unique key</a:t>
            </a:r>
            <a:endParaRPr lang="en-US" sz="4800" dirty="0">
              <a:solidFill>
                <a:schemeClr val="tx2">
                  <a:lumMod val="50000"/>
                </a:schemeClr>
              </a:solidFill>
            </a:endParaRPr>
          </a:p>
        </p:txBody>
      </p:sp>
      <p:sp>
        <p:nvSpPr>
          <p:cNvPr id="19" name="Rounded Rectangle 18"/>
          <p:cNvSpPr/>
          <p:nvPr/>
        </p:nvSpPr>
        <p:spPr>
          <a:xfrm>
            <a:off x="3200400" y="10156374"/>
            <a:ext cx="14020800" cy="1197426"/>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marL="254000"/>
            <a:r>
              <a:rPr lang="en-IN" sz="4800" dirty="0" smtClean="0">
                <a:solidFill>
                  <a:schemeClr val="tx2">
                    <a:lumMod val="50000"/>
                  </a:schemeClr>
                </a:solidFill>
              </a:rPr>
              <a:t>Items can be any form of data</a:t>
            </a:r>
            <a:endParaRPr lang="en-US" sz="4800" dirty="0">
              <a:solidFill>
                <a:schemeClr val="tx2">
                  <a:lumMod val="50000"/>
                </a:schemeClr>
              </a:solidFill>
            </a:endParaRPr>
          </a:p>
        </p:txBody>
      </p:sp>
      <p:grpSp>
        <p:nvGrpSpPr>
          <p:cNvPr id="2" name="Group 29"/>
          <p:cNvGrpSpPr/>
          <p:nvPr>
            <p:custDataLst>
              <p:tags r:id="rId2"/>
            </p:custDataLst>
          </p:nvPr>
        </p:nvGrpSpPr>
        <p:grpSpPr>
          <a:xfrm>
            <a:off x="1066813" y="3657600"/>
            <a:ext cx="9710058" cy="914400"/>
            <a:chOff x="533406" y="1371600"/>
            <a:chExt cx="4855029" cy="457200"/>
          </a:xfrm>
        </p:grpSpPr>
        <p:sp>
          <p:nvSpPr>
            <p:cNvPr id="12" name="Rounded Rectangle 11"/>
            <p:cNvSpPr/>
            <p:nvPr/>
          </p:nvSpPr>
          <p:spPr>
            <a:xfrm>
              <a:off x="533406" y="1371600"/>
              <a:ext cx="4855029" cy="4572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4800" dirty="0" smtClean="0"/>
                <a:t>Database Object </a:t>
              </a:r>
              <a:r>
                <a:rPr lang="en-US" sz="4800" dirty="0"/>
                <a:t>allows us to: </a:t>
              </a:r>
            </a:p>
          </p:txBody>
        </p:sp>
        <p:sp>
          <p:nvSpPr>
            <p:cNvPr id="20" name="Rectangle 19"/>
            <p:cNvSpPr/>
            <p:nvPr/>
          </p:nvSpPr>
          <p:spPr>
            <a:xfrm>
              <a:off x="838206" y="1371600"/>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grpSp>
      <p:cxnSp>
        <p:nvCxnSpPr>
          <p:cNvPr id="22" name="Shape 21"/>
          <p:cNvCxnSpPr>
            <a:stCxn id="20" idx="2"/>
            <a:endCxn id="16" idx="1"/>
          </p:cNvCxnSpPr>
          <p:nvPr/>
        </p:nvCxnSpPr>
        <p:spPr>
          <a:xfrm rot="16200000" flipH="1">
            <a:off x="2132082" y="4573530"/>
            <a:ext cx="1143000" cy="1139939"/>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20" idx="2"/>
            <a:endCxn id="17" idx="1"/>
          </p:cNvCxnSpPr>
          <p:nvPr/>
        </p:nvCxnSpPr>
        <p:spPr>
          <a:xfrm rot="16200000" flipH="1">
            <a:off x="1289970" y="5415642"/>
            <a:ext cx="2819400" cy="1132115"/>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20" idx="2"/>
            <a:endCxn id="18" idx="1"/>
          </p:cNvCxnSpPr>
          <p:nvPr/>
        </p:nvCxnSpPr>
        <p:spPr>
          <a:xfrm rot="16200000" flipH="1">
            <a:off x="398241" y="6307371"/>
            <a:ext cx="4613730" cy="1142987"/>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cxnSp>
        <p:nvCxnSpPr>
          <p:cNvPr id="29" name="Shape 28"/>
          <p:cNvCxnSpPr>
            <a:stCxn id="20" idx="2"/>
            <a:endCxn id="19" idx="1"/>
          </p:cNvCxnSpPr>
          <p:nvPr/>
        </p:nvCxnSpPr>
        <p:spPr>
          <a:xfrm rot="16200000" flipH="1">
            <a:off x="-424537" y="7130149"/>
            <a:ext cx="6183087" cy="1066787"/>
          </a:xfrm>
          <a:prstGeom prst="bentConnector2">
            <a:avLst/>
          </a:prstGeom>
          <a:ln w="28575">
            <a:solidFill>
              <a:srgbClr val="0B4E78"/>
            </a:solidFill>
            <a:tailEnd type="arrow"/>
          </a:ln>
        </p:spPr>
        <p:style>
          <a:lnRef idx="1">
            <a:schemeClr val="accent1"/>
          </a:lnRef>
          <a:fillRef idx="0">
            <a:schemeClr val="accent1"/>
          </a:fillRef>
          <a:effectRef idx="0">
            <a:schemeClr val="accent1"/>
          </a:effectRef>
          <a:fontRef idx="minor">
            <a:schemeClr val="tx1"/>
          </a:fontRef>
        </p:style>
      </p:cxnSp>
      <p:sp>
        <p:nvSpPr>
          <p:cNvPr id="26" name="Title 2"/>
          <p:cNvSpPr txBox="1">
            <a:spLocks/>
          </p:cNvSpPr>
          <p:nvPr/>
        </p:nvSpPr>
        <p:spPr>
          <a:xfrm>
            <a:off x="1001498" y="609600"/>
            <a:ext cx="16459200" cy="2286000"/>
          </a:xfrm>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800" dirty="0"/>
              <a:t>Introduction to </a:t>
            </a:r>
            <a:r>
              <a:rPr lang="en-US" sz="8800" dirty="0" smtClean="0"/>
              <a:t>Database Object</a:t>
            </a:r>
            <a:endParaRPr lang="en-US" sz="8800" dirty="0">
              <a:latin typeface="+mj-lt"/>
            </a:endParaRPr>
          </a:p>
        </p:txBody>
      </p:sp>
    </p:spTree>
    <p:custDataLst>
      <p:tags r:id="rId1"/>
    </p:custDataLst>
    <p:extLst>
      <p:ext uri="{BB962C8B-B14F-4D97-AF65-F5344CB8AC3E}">
        <p14:creationId xmlns="" xmlns:p14="http://schemas.microsoft.com/office/powerpoint/2010/main" val="22170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User\Desktop\lesson 10\File System Objects\Slide-3.wav"/>
  <p:tag name="AUDIO_ID" val="1137"/>
  <p:tag name="ELAPSEDTIME" val="45.61"/>
  <p:tag name="TIMELINE" val="5.5/15.8/29.3/30.6/33.0/37.5/40.3"/>
  <p:tag name="ARTICULATE_SLIDE_GUID" val="14a3b3bb-1650-4d27-b847-c980224ba59e"/>
  <p:tag name="ARTICULATE_SLIDE_PAUSE" val="1"/>
  <p:tag name="ARTICULATE_NAV_LEVEL" val="1"/>
  <p:tag name="ARTICULATE_PLAYLIST_ID" val="-1"/>
  <p:tag name="ARTICULATE_LOCK_SLIDE" val="0"/>
  <p:tag name="ARTICULATE_SLIDE_NAV" val="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0"/>
  <p:tag name="MARGIN_3" val="0"/>
  <p:tag name="MARGIN_4" val="0"/>
  <p:tag name="MARGIN_5" val="0"/>
  <p:tag name="FONT_SIZE"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91</Words>
  <Application>Microsoft Office PowerPoint</Application>
  <PresentationFormat>Custom</PresentationFormat>
  <Paragraphs>18</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Mamata</dc:creator>
  <cp:lastModifiedBy>ImageKraft</cp:lastModifiedBy>
  <cp:revision>26</cp:revision>
  <dcterms:created xsi:type="dcterms:W3CDTF">2015-08-19T09:45:43Z</dcterms:created>
  <dcterms:modified xsi:type="dcterms:W3CDTF">2015-11-26T12:09:44Z</dcterms:modified>
</cp:coreProperties>
</file>