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heme/themeOverride1.xml" ContentType="application/vnd.openxmlformats-officedocument.themeOverr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9.xml" ContentType="application/vnd.openxmlformats-officedocument.presentationml.notesSlide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90" r:id="rId4"/>
    <p:sldId id="291" r:id="rId5"/>
    <p:sldId id="292" r:id="rId6"/>
    <p:sldId id="260" r:id="rId7"/>
    <p:sldId id="262" r:id="rId8"/>
    <p:sldId id="293" r:id="rId9"/>
    <p:sldId id="294" r:id="rId10"/>
    <p:sldId id="295" r:id="rId11"/>
    <p:sldId id="296" r:id="rId12"/>
    <p:sldId id="297" r:id="rId13"/>
    <p:sldId id="298" r:id="rId14"/>
    <p:sldId id="282" r:id="rId15"/>
  </p:sldIdLst>
  <p:sldSz cx="18002250" cy="14401800"/>
  <p:notesSz cx="6858000" cy="9144000"/>
  <p:defaultTextStyle>
    <a:defPPr>
      <a:defRPr lang="en-US"/>
    </a:defPPr>
    <a:lvl1pPr marL="0" algn="l" defTabSz="185140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25702" algn="l" defTabSz="185140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51404" algn="l" defTabSz="185140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777106" algn="l" defTabSz="185140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02809" algn="l" defTabSz="185140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628511" algn="l" defTabSz="185140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554213" algn="l" defTabSz="185140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479915" algn="l" defTabSz="185140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405617" algn="l" defTabSz="185140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803" autoAdjust="0"/>
  </p:normalViewPr>
  <p:slideViewPr>
    <p:cSldViewPr>
      <p:cViewPr varScale="1">
        <p:scale>
          <a:sx n="31" d="100"/>
          <a:sy n="31" d="100"/>
        </p:scale>
        <p:origin x="-1626" y="-108"/>
      </p:cViewPr>
      <p:guideLst>
        <p:guide orient="horz" pos="453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2B2E2-F732-429F-ADA1-C18BE4E641B0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53E66-23AA-4349-A07B-586BBE6C3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5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514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25702" algn="l" defTabSz="18514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51404" algn="l" defTabSz="18514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77106" algn="l" defTabSz="18514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702809" algn="l" defTabSz="18514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628511" algn="l" defTabSz="18514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554213" algn="l" defTabSz="18514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79915" algn="l" defTabSz="18514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405617" algn="l" defTabSz="18514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5"/>
            <a:ext cx="5048963" cy="1828800"/>
          </a:xfrm>
        </p:spPr>
        <p:txBody>
          <a:bodyPr>
            <a:normAutofit lnSpcReduction="10000"/>
          </a:bodyPr>
          <a:lstStyle/>
          <a:p>
            <a:r>
              <a:rPr lang="en-US" sz="1000" dirty="0" smtClean="0"/>
              <a:t>VB Script or Visual Basic Script is a light weight scripting language from Microsoft.  In the test automation tools, like, QTP, it is used for writing and editing variety of program scripts. </a:t>
            </a:r>
          </a:p>
          <a:p>
            <a:r>
              <a:rPr lang="en-US" sz="1000" dirty="0" smtClean="0"/>
              <a:t> </a:t>
            </a:r>
          </a:p>
          <a:p>
            <a:r>
              <a:rPr lang="en-US" sz="1000" dirty="0" smtClean="0"/>
              <a:t>VB Script is part of a family of Microsoft programming languages. This family of products is derived from the BASIC programming language.</a:t>
            </a:r>
          </a:p>
          <a:p>
            <a:r>
              <a:rPr lang="en-US" sz="1000" dirty="0" smtClean="0"/>
              <a:t> </a:t>
            </a:r>
          </a:p>
          <a:p>
            <a:r>
              <a:rPr lang="en-US" sz="1000" dirty="0" smtClean="0"/>
              <a:t>Other languages in the family are: Visual Basic, Visual Basic dot Net, VBA – that is Visual Basic for Applications. </a:t>
            </a:r>
          </a:p>
          <a:p>
            <a:r>
              <a:rPr lang="en-US" sz="1000" dirty="0" smtClean="0"/>
              <a:t> </a:t>
            </a:r>
          </a:p>
          <a:p>
            <a:r>
              <a:rPr lang="en-US" sz="1000" dirty="0" smtClean="0"/>
              <a:t>VB Script is considered a dialect of VBA.</a:t>
            </a:r>
            <a:endParaRPr lang="en-US" sz="1000" baseline="0" dirty="0" smtClean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Like in any other scripting language, VB Script too provides various elements, helpful in programming. 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 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These elements are: Variables, Constants, Operators, Statements, Functions and Procedures, Standards, and Objects. 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 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Going forward, we will learn about VB Script Variables and Constants. </a:t>
            </a:r>
            <a:endParaRPr lang="en-US" dirty="0">
              <a:latin typeface="Calibri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7C0E6-73A2-48BF-B2D0-A65AF6CDE2F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XYZ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Like in any other scripting language, VB Script too provides various elements, helpful in programming. 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 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These elements are: Variables, Constants, Operators, Statements, Functions and Procedures, Standards, and Objects. 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 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Going forward, we will learn about VB Script Variables and Constants. </a:t>
            </a:r>
            <a:endParaRPr lang="en-US" dirty="0">
              <a:latin typeface="Calibri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7C0E6-73A2-48BF-B2D0-A65AF6CDE2F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XYZ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Like in any other scripting language, VB Script too provides various elements, helpful in programming. 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 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These elements are: Variables, Constants, Operators, Statements, Functions and Procedures, Standards, and Objects. 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 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Going forward, we will learn about VB Script Variables and Constants. </a:t>
            </a:r>
            <a:endParaRPr lang="en-US" dirty="0">
              <a:latin typeface="Calibri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7C0E6-73A2-48BF-B2D0-A65AF6CDE2F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XYZ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Like in any other scripting language, VB Script too provides various elements, helpful in programming. 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 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These elements are: Variables, Constants, Operators, Statements, Functions and Procedures, Standards, and Objects. 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 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Going forward, we will learn about VB Script Variables and Constants. </a:t>
            </a:r>
            <a:endParaRPr lang="en-US" dirty="0">
              <a:latin typeface="Calibri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7C0E6-73A2-48BF-B2D0-A65AF6CDE2F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XYZ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Like in any other scripting language, VB Script too provides various elements, helpful in programming. 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 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These elements are: Variables, Constants, Operators, Statements, Functions and Procedures, Standards, and Objects. 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 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Going forward, we will learn about VB Script Variables and Constants. </a:t>
            </a:r>
            <a:endParaRPr lang="en-US" dirty="0">
              <a:latin typeface="Calibri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7C0E6-73A2-48BF-B2D0-A65AF6CDE2F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XYZ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Like in any other scripting language, VB Script too provides various elements, helpful in programming. 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 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These elements are: Variables, Constants, Operators, Statements, Functions and Procedures, Standards, and Objects. 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 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Going forward, we will learn about VB Script Variables and Constants. </a:t>
            </a:r>
            <a:endParaRPr lang="en-US" dirty="0">
              <a:latin typeface="Calibri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7C0E6-73A2-48BF-B2D0-A65AF6CDE2F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XYZ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Like in any other scripting language, VB Script too provides various elements, helpful in programming. 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 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These elements are: Variables, Constants, Operators, Statements, Functions and Procedures, Standards, and Objects. 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 </a:t>
            </a:r>
            <a:endParaRPr lang="en-US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Verdana"/>
              </a:rPr>
              <a:t>Going forward, we will learn about VB Script Variables and Constants. </a:t>
            </a:r>
            <a:endParaRPr lang="en-US" dirty="0">
              <a:latin typeface="Calibri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7C0E6-73A2-48BF-B2D0-A65AF6CDE2F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XYZ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69" y="4473894"/>
            <a:ext cx="15301913" cy="30870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8161020"/>
            <a:ext cx="12601575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5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7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02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54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79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40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1631" y="576741"/>
            <a:ext cx="4050506" cy="122882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576741"/>
            <a:ext cx="11851481" cy="12288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6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3" y="9254491"/>
            <a:ext cx="15301913" cy="2860358"/>
          </a:xfrm>
        </p:spPr>
        <p:txBody>
          <a:bodyPr anchor="t"/>
          <a:lstStyle>
            <a:lvl1pPr algn="l">
              <a:defRPr sz="8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3" y="6104098"/>
            <a:ext cx="15301913" cy="3150393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25702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5140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7710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70280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62851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55421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7991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40561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5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2" y="3360421"/>
            <a:ext cx="7950994" cy="9504522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144" y="3360421"/>
            <a:ext cx="7950994" cy="9504522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8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223737"/>
            <a:ext cx="7954120" cy="134350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25702" indent="0">
              <a:buNone/>
              <a:defRPr sz="4100" b="1"/>
            </a:lvl2pPr>
            <a:lvl3pPr marL="1851404" indent="0">
              <a:buNone/>
              <a:defRPr sz="3700" b="1"/>
            </a:lvl3pPr>
            <a:lvl4pPr marL="2777106" indent="0">
              <a:buNone/>
              <a:defRPr sz="3200" b="1"/>
            </a:lvl4pPr>
            <a:lvl5pPr marL="3702809" indent="0">
              <a:buNone/>
              <a:defRPr sz="3200" b="1"/>
            </a:lvl5pPr>
            <a:lvl6pPr marL="4628511" indent="0">
              <a:buNone/>
              <a:defRPr sz="3200" b="1"/>
            </a:lvl6pPr>
            <a:lvl7pPr marL="5554213" indent="0">
              <a:buNone/>
              <a:defRPr sz="3200" b="1"/>
            </a:lvl7pPr>
            <a:lvl8pPr marL="6479915" indent="0">
              <a:buNone/>
              <a:defRPr sz="3200" b="1"/>
            </a:lvl8pPr>
            <a:lvl9pPr marL="7405617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4567237"/>
            <a:ext cx="7954120" cy="8297705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4" y="3223737"/>
            <a:ext cx="7957245" cy="134350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25702" indent="0">
              <a:buNone/>
              <a:defRPr sz="4100" b="1"/>
            </a:lvl2pPr>
            <a:lvl3pPr marL="1851404" indent="0">
              <a:buNone/>
              <a:defRPr sz="3700" b="1"/>
            </a:lvl3pPr>
            <a:lvl4pPr marL="2777106" indent="0">
              <a:buNone/>
              <a:defRPr sz="3200" b="1"/>
            </a:lvl4pPr>
            <a:lvl5pPr marL="3702809" indent="0">
              <a:buNone/>
              <a:defRPr sz="3200" b="1"/>
            </a:lvl5pPr>
            <a:lvl6pPr marL="4628511" indent="0">
              <a:buNone/>
              <a:defRPr sz="3200" b="1"/>
            </a:lvl6pPr>
            <a:lvl7pPr marL="5554213" indent="0">
              <a:buNone/>
              <a:defRPr sz="3200" b="1"/>
            </a:lvl7pPr>
            <a:lvl8pPr marL="6479915" indent="0">
              <a:buNone/>
              <a:defRPr sz="3200" b="1"/>
            </a:lvl8pPr>
            <a:lvl9pPr marL="7405617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4" y="4567237"/>
            <a:ext cx="7957245" cy="8297705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4" y="573405"/>
            <a:ext cx="5922616" cy="2440305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573406"/>
            <a:ext cx="10063758" cy="12291537"/>
          </a:xfrm>
        </p:spPr>
        <p:txBody>
          <a:bodyPr/>
          <a:lstStyle>
            <a:lvl1pPr>
              <a:defRPr sz="6500"/>
            </a:lvl1pPr>
            <a:lvl2pPr>
              <a:defRPr sz="5700"/>
            </a:lvl2pPr>
            <a:lvl3pPr>
              <a:defRPr sz="48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4" y="3013711"/>
            <a:ext cx="5922616" cy="9851232"/>
          </a:xfrm>
        </p:spPr>
        <p:txBody>
          <a:bodyPr/>
          <a:lstStyle>
            <a:lvl1pPr marL="0" indent="0">
              <a:buNone/>
              <a:defRPr sz="2800"/>
            </a:lvl1pPr>
            <a:lvl2pPr marL="925702" indent="0">
              <a:buNone/>
              <a:defRPr sz="2400"/>
            </a:lvl2pPr>
            <a:lvl3pPr marL="1851404" indent="0">
              <a:buNone/>
              <a:defRPr sz="2000"/>
            </a:lvl3pPr>
            <a:lvl4pPr marL="2777106" indent="0">
              <a:buNone/>
              <a:defRPr sz="1800"/>
            </a:lvl4pPr>
            <a:lvl5pPr marL="3702809" indent="0">
              <a:buNone/>
              <a:defRPr sz="1800"/>
            </a:lvl5pPr>
            <a:lvl6pPr marL="4628511" indent="0">
              <a:buNone/>
              <a:defRPr sz="1800"/>
            </a:lvl6pPr>
            <a:lvl7pPr marL="5554213" indent="0">
              <a:buNone/>
              <a:defRPr sz="1800"/>
            </a:lvl7pPr>
            <a:lvl8pPr marL="6479915" indent="0">
              <a:buNone/>
              <a:defRPr sz="1800"/>
            </a:lvl8pPr>
            <a:lvl9pPr marL="7405617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2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10081260"/>
            <a:ext cx="10801350" cy="1190150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1286827"/>
            <a:ext cx="10801350" cy="8641080"/>
          </a:xfrm>
        </p:spPr>
        <p:txBody>
          <a:bodyPr/>
          <a:lstStyle>
            <a:lvl1pPr marL="0" indent="0">
              <a:buNone/>
              <a:defRPr sz="6500"/>
            </a:lvl1pPr>
            <a:lvl2pPr marL="925702" indent="0">
              <a:buNone/>
              <a:defRPr sz="5700"/>
            </a:lvl2pPr>
            <a:lvl3pPr marL="1851404" indent="0">
              <a:buNone/>
              <a:defRPr sz="4800"/>
            </a:lvl3pPr>
            <a:lvl4pPr marL="2777106" indent="0">
              <a:buNone/>
              <a:defRPr sz="4100"/>
            </a:lvl4pPr>
            <a:lvl5pPr marL="3702809" indent="0">
              <a:buNone/>
              <a:defRPr sz="4100"/>
            </a:lvl5pPr>
            <a:lvl6pPr marL="4628511" indent="0">
              <a:buNone/>
              <a:defRPr sz="4100"/>
            </a:lvl6pPr>
            <a:lvl7pPr marL="5554213" indent="0">
              <a:buNone/>
              <a:defRPr sz="4100"/>
            </a:lvl7pPr>
            <a:lvl8pPr marL="6479915" indent="0">
              <a:buNone/>
              <a:defRPr sz="4100"/>
            </a:lvl8pPr>
            <a:lvl9pPr marL="7405617" indent="0">
              <a:buNone/>
              <a:defRPr sz="4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11271410"/>
            <a:ext cx="10801350" cy="1690210"/>
          </a:xfrm>
        </p:spPr>
        <p:txBody>
          <a:bodyPr/>
          <a:lstStyle>
            <a:lvl1pPr marL="0" indent="0">
              <a:buNone/>
              <a:defRPr sz="2800"/>
            </a:lvl1pPr>
            <a:lvl2pPr marL="925702" indent="0">
              <a:buNone/>
              <a:defRPr sz="2400"/>
            </a:lvl2pPr>
            <a:lvl3pPr marL="1851404" indent="0">
              <a:buNone/>
              <a:defRPr sz="2000"/>
            </a:lvl3pPr>
            <a:lvl4pPr marL="2777106" indent="0">
              <a:buNone/>
              <a:defRPr sz="1800"/>
            </a:lvl4pPr>
            <a:lvl5pPr marL="3702809" indent="0">
              <a:buNone/>
              <a:defRPr sz="1800"/>
            </a:lvl5pPr>
            <a:lvl6pPr marL="4628511" indent="0">
              <a:buNone/>
              <a:defRPr sz="1800"/>
            </a:lvl6pPr>
            <a:lvl7pPr marL="5554213" indent="0">
              <a:buNone/>
              <a:defRPr sz="1800"/>
            </a:lvl7pPr>
            <a:lvl8pPr marL="6479915" indent="0">
              <a:buNone/>
              <a:defRPr sz="1800"/>
            </a:lvl8pPr>
            <a:lvl9pPr marL="7405617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4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576740"/>
            <a:ext cx="16202025" cy="2400300"/>
          </a:xfrm>
          <a:prstGeom prst="rect">
            <a:avLst/>
          </a:prstGeom>
        </p:spPr>
        <p:txBody>
          <a:bodyPr vert="horz" lIns="185141" tIns="92570" rIns="185141" bIns="925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360421"/>
            <a:ext cx="16202025" cy="9504522"/>
          </a:xfrm>
          <a:prstGeom prst="rect">
            <a:avLst/>
          </a:prstGeom>
        </p:spPr>
        <p:txBody>
          <a:bodyPr vert="horz" lIns="185141" tIns="92570" rIns="185141" bIns="925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3" y="13348336"/>
            <a:ext cx="4200525" cy="766762"/>
          </a:xfrm>
          <a:prstGeom prst="rect">
            <a:avLst/>
          </a:prstGeom>
        </p:spPr>
        <p:txBody>
          <a:bodyPr vert="horz" lIns="185141" tIns="92570" rIns="185141" bIns="9257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69" y="13348336"/>
            <a:ext cx="5700713" cy="766762"/>
          </a:xfrm>
          <a:prstGeom prst="rect">
            <a:avLst/>
          </a:prstGeom>
        </p:spPr>
        <p:txBody>
          <a:bodyPr vert="horz" lIns="185141" tIns="92570" rIns="185141" bIns="9257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3" y="13348336"/>
            <a:ext cx="4200525" cy="766762"/>
          </a:xfrm>
          <a:prstGeom prst="rect">
            <a:avLst/>
          </a:prstGeom>
        </p:spPr>
        <p:txBody>
          <a:bodyPr vert="horz" lIns="185141" tIns="92570" rIns="185141" bIns="9257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6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51404" rtl="0" eaLnBrk="1" latinLnBrk="0" hangingPunct="1">
        <a:spcBef>
          <a:spcPct val="0"/>
        </a:spcBef>
        <a:buNone/>
        <a:defRPr sz="8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4277" indent="-694277" algn="l" defTabSz="1851404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04266" indent="-578564" algn="l" defTabSz="1851404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14255" indent="-462851" algn="l" defTabSz="1851404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958" indent="-462851" algn="l" defTabSz="1851404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65660" indent="-462851" algn="l" defTabSz="1851404" rtl="0" eaLnBrk="1" latinLnBrk="0" hangingPunct="1">
        <a:spcBef>
          <a:spcPct val="20000"/>
        </a:spcBef>
        <a:buFont typeface="Arial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091362" indent="-462851" algn="l" defTabSz="185140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017064" indent="-462851" algn="l" defTabSz="185140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942766" indent="-462851" algn="l" defTabSz="185140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868468" indent="-462851" algn="l" defTabSz="185140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51404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25702" algn="l" defTabSz="1851404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51404" algn="l" defTabSz="1851404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77106" algn="l" defTabSz="1851404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02809" algn="l" defTabSz="1851404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628511" algn="l" defTabSz="1851404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554213" algn="l" defTabSz="1851404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479915" algn="l" defTabSz="1851404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405617" algn="l" defTabSz="1851404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6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3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2" Type="http://schemas.openxmlformats.org/officeDocument/2006/relationships/tags" Target="../tags/tag51.xml"/><Relationship Id="rId16" Type="http://schemas.openxmlformats.org/officeDocument/2006/relationships/image" Target="../media/image6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notesSlide" Target="../notesSlides/notesSlide8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image" Target="../media/image6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notesSlide" Target="../notesSlides/notesSlide9.xml"/><Relationship Id="rId2" Type="http://schemas.openxmlformats.org/officeDocument/2006/relationships/tags" Target="../tags/tag65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0" Type="http://schemas.openxmlformats.org/officeDocument/2006/relationships/image" Target="../media/image2.jpe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6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10" Type="http://schemas.openxmlformats.org/officeDocument/2006/relationships/image" Target="../media/image6.png"/><Relationship Id="rId4" Type="http://schemas.openxmlformats.org/officeDocument/2006/relationships/tags" Target="../tags/tag23.xml"/><Relationship Id="rId9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/>
          </p:cNvSpPr>
          <p:nvPr/>
        </p:nvSpPr>
        <p:spPr bwMode="auto">
          <a:xfrm>
            <a:off x="0" y="5120640"/>
            <a:ext cx="18002250" cy="4160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462851" tIns="92570" rIns="555421" bIns="92570" anchor="ctr" anchorCtr="1"/>
          <a:lstStyle/>
          <a:p>
            <a:pPr algn="ctr">
              <a:buSzPct val="80000"/>
            </a:pPr>
            <a:r>
              <a:rPr lang="en-US" sz="8900" dirty="0"/>
              <a:t>Introduction to VB </a:t>
            </a:r>
            <a:r>
              <a:rPr lang="en-US" sz="8900" dirty="0" smtClean="0"/>
              <a:t>Script</a:t>
            </a:r>
            <a:endParaRPr lang="en-US" sz="8900" dirty="0"/>
          </a:p>
        </p:txBody>
      </p:sp>
    </p:spTree>
    <p:extLst>
      <p:ext uri="{BB962C8B-B14F-4D97-AF65-F5344CB8AC3E}">
        <p14:creationId xmlns:p14="http://schemas.microsoft.com/office/powerpoint/2010/main" val="38059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11854" y="3520441"/>
            <a:ext cx="13178547" cy="10002840"/>
          </a:xfrm>
          <a:prstGeom prst="ellipse">
            <a:avLst/>
          </a:prstGeom>
          <a:ln w="38100">
            <a:solidFill>
              <a:srgbClr val="0B4E7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5141" tIns="92570" rIns="185141" bIns="92570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29961" y="7394874"/>
            <a:ext cx="5502453" cy="18714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txBody>
          <a:bodyPr wrap="none" lIns="185141" tIns="92570" rIns="185141" bIns="92570">
            <a:spAutoFit/>
          </a:bodyPr>
          <a:lstStyle/>
          <a:p>
            <a:pPr algn="ctr"/>
            <a:r>
              <a:rPr lang="en-US" sz="109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VB Script</a:t>
            </a:r>
          </a:p>
        </p:txBody>
      </p:sp>
      <p:grpSp>
        <p:nvGrpSpPr>
          <p:cNvPr id="2" name="Group 24"/>
          <p:cNvGrpSpPr/>
          <p:nvPr>
            <p:custDataLst>
              <p:tags r:id="rId2"/>
            </p:custDataLst>
          </p:nvPr>
        </p:nvGrpSpPr>
        <p:grpSpPr>
          <a:xfrm>
            <a:off x="6804699" y="3200400"/>
            <a:ext cx="4392852" cy="1565651"/>
            <a:chOff x="3733800" y="914400"/>
            <a:chExt cx="1676400" cy="820103"/>
          </a:xfrm>
        </p:grpSpPr>
        <p:pic>
          <p:nvPicPr>
            <p:cNvPr id="7" name="Picture 6" descr="0005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Variables</a:t>
              </a:r>
            </a:p>
          </p:txBody>
        </p:sp>
      </p:grpSp>
      <p:grpSp>
        <p:nvGrpSpPr>
          <p:cNvPr id="3" name="Group 25"/>
          <p:cNvGrpSpPr/>
          <p:nvPr>
            <p:custDataLst>
              <p:tags r:id="rId3"/>
            </p:custDataLst>
          </p:nvPr>
        </p:nvGrpSpPr>
        <p:grpSpPr>
          <a:xfrm>
            <a:off x="12559267" y="5452753"/>
            <a:ext cx="4392852" cy="1565651"/>
            <a:chOff x="3733800" y="914400"/>
            <a:chExt cx="1676400" cy="820103"/>
          </a:xfrm>
        </p:grpSpPr>
        <p:pic>
          <p:nvPicPr>
            <p:cNvPr id="27" name="Picture 26" descr="0005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Arrays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8"/>
          <p:cNvGrpSpPr/>
          <p:nvPr>
            <p:custDataLst>
              <p:tags r:id="rId4"/>
            </p:custDataLst>
          </p:nvPr>
        </p:nvGrpSpPr>
        <p:grpSpPr>
          <a:xfrm>
            <a:off x="13009323" y="9145237"/>
            <a:ext cx="4392852" cy="1565651"/>
            <a:chOff x="3733800" y="914400"/>
            <a:chExt cx="1676400" cy="820103"/>
          </a:xfrm>
        </p:grpSpPr>
        <p:pic>
          <p:nvPicPr>
            <p:cNvPr id="30" name="Picture 29" descr="0005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Operators</a:t>
              </a:r>
            </a:p>
          </p:txBody>
        </p:sp>
      </p:grpSp>
      <p:grpSp>
        <p:nvGrpSpPr>
          <p:cNvPr id="8" name="Group 31"/>
          <p:cNvGrpSpPr/>
          <p:nvPr>
            <p:custDataLst>
              <p:tags r:id="rId5"/>
            </p:custDataLst>
          </p:nvPr>
        </p:nvGrpSpPr>
        <p:grpSpPr>
          <a:xfrm>
            <a:off x="9764159" y="12481560"/>
            <a:ext cx="4392852" cy="1565651"/>
            <a:chOff x="3733800" y="914400"/>
            <a:chExt cx="1676400" cy="820103"/>
          </a:xfrm>
        </p:grpSpPr>
        <p:pic>
          <p:nvPicPr>
            <p:cNvPr id="33" name="Picture 32" descr="0005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control flow 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40242" y="9831478"/>
            <a:ext cx="3394477" cy="4113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Objects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4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Elements of VB 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6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11854" y="3520441"/>
            <a:ext cx="13178547" cy="10002840"/>
          </a:xfrm>
          <a:prstGeom prst="ellipse">
            <a:avLst/>
          </a:prstGeom>
          <a:ln w="38100">
            <a:solidFill>
              <a:srgbClr val="0B4E7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5141" tIns="92570" rIns="185141" bIns="92570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29961" y="7394874"/>
            <a:ext cx="5502453" cy="18714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txBody>
          <a:bodyPr wrap="none" lIns="185141" tIns="92570" rIns="185141" bIns="92570">
            <a:spAutoFit/>
          </a:bodyPr>
          <a:lstStyle/>
          <a:p>
            <a:pPr algn="ctr"/>
            <a:r>
              <a:rPr lang="en-US" sz="109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VB Script</a:t>
            </a:r>
          </a:p>
        </p:txBody>
      </p:sp>
      <p:grpSp>
        <p:nvGrpSpPr>
          <p:cNvPr id="2" name="Group 24"/>
          <p:cNvGrpSpPr/>
          <p:nvPr>
            <p:custDataLst>
              <p:tags r:id="rId2"/>
            </p:custDataLst>
          </p:nvPr>
        </p:nvGrpSpPr>
        <p:grpSpPr>
          <a:xfrm>
            <a:off x="6804699" y="3200400"/>
            <a:ext cx="4392852" cy="1565651"/>
            <a:chOff x="3733800" y="914400"/>
            <a:chExt cx="1676400" cy="820103"/>
          </a:xfrm>
        </p:grpSpPr>
        <p:pic>
          <p:nvPicPr>
            <p:cNvPr id="7" name="Picture 6" descr="0005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Variables</a:t>
              </a:r>
            </a:p>
          </p:txBody>
        </p:sp>
      </p:grpSp>
      <p:grpSp>
        <p:nvGrpSpPr>
          <p:cNvPr id="3" name="Group 25"/>
          <p:cNvGrpSpPr/>
          <p:nvPr>
            <p:custDataLst>
              <p:tags r:id="rId3"/>
            </p:custDataLst>
          </p:nvPr>
        </p:nvGrpSpPr>
        <p:grpSpPr>
          <a:xfrm>
            <a:off x="12559267" y="5452753"/>
            <a:ext cx="4392852" cy="1565651"/>
            <a:chOff x="3733800" y="914400"/>
            <a:chExt cx="1676400" cy="820103"/>
          </a:xfrm>
        </p:grpSpPr>
        <p:pic>
          <p:nvPicPr>
            <p:cNvPr id="27" name="Picture 26" descr="0005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Arrays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8"/>
          <p:cNvGrpSpPr/>
          <p:nvPr>
            <p:custDataLst>
              <p:tags r:id="rId4"/>
            </p:custDataLst>
          </p:nvPr>
        </p:nvGrpSpPr>
        <p:grpSpPr>
          <a:xfrm>
            <a:off x="13009323" y="9145237"/>
            <a:ext cx="4392852" cy="1565651"/>
            <a:chOff x="3733800" y="914400"/>
            <a:chExt cx="1676400" cy="820103"/>
          </a:xfrm>
        </p:grpSpPr>
        <p:pic>
          <p:nvPicPr>
            <p:cNvPr id="30" name="Picture 29" descr="0005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Operators</a:t>
              </a:r>
            </a:p>
          </p:txBody>
        </p:sp>
      </p:grpSp>
      <p:grpSp>
        <p:nvGrpSpPr>
          <p:cNvPr id="8" name="Group 31"/>
          <p:cNvGrpSpPr/>
          <p:nvPr>
            <p:custDataLst>
              <p:tags r:id="rId5"/>
            </p:custDataLst>
          </p:nvPr>
        </p:nvGrpSpPr>
        <p:grpSpPr>
          <a:xfrm>
            <a:off x="9764159" y="12481560"/>
            <a:ext cx="4392852" cy="1565651"/>
            <a:chOff x="3733800" y="914400"/>
            <a:chExt cx="1676400" cy="820103"/>
          </a:xfrm>
        </p:grpSpPr>
        <p:pic>
          <p:nvPicPr>
            <p:cNvPr id="33" name="Picture 32" descr="0005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control flow 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40"/>
          <p:cNvGrpSpPr/>
          <p:nvPr>
            <p:custDataLst>
              <p:tags r:id="rId6"/>
            </p:custDataLst>
          </p:nvPr>
        </p:nvGrpSpPr>
        <p:grpSpPr>
          <a:xfrm>
            <a:off x="3450431" y="12196069"/>
            <a:ext cx="4392852" cy="1565651"/>
            <a:chOff x="3733800" y="914400"/>
            <a:chExt cx="1676400" cy="820103"/>
          </a:xfrm>
        </p:grpSpPr>
        <p:pic>
          <p:nvPicPr>
            <p:cNvPr id="42" name="Picture 41" descr="0005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Procedures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Elements of VB 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6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11854" y="3520441"/>
            <a:ext cx="13178547" cy="10002840"/>
          </a:xfrm>
          <a:prstGeom prst="ellipse">
            <a:avLst/>
          </a:prstGeom>
          <a:ln w="38100">
            <a:solidFill>
              <a:srgbClr val="0B4E7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5141" tIns="92570" rIns="185141" bIns="92570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29961" y="7394874"/>
            <a:ext cx="5502453" cy="18714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txBody>
          <a:bodyPr wrap="none" lIns="185141" tIns="92570" rIns="185141" bIns="92570">
            <a:spAutoFit/>
          </a:bodyPr>
          <a:lstStyle/>
          <a:p>
            <a:pPr algn="ctr"/>
            <a:r>
              <a:rPr lang="en-US" sz="109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VB Script</a:t>
            </a:r>
          </a:p>
        </p:txBody>
      </p:sp>
      <p:grpSp>
        <p:nvGrpSpPr>
          <p:cNvPr id="2" name="Group 24"/>
          <p:cNvGrpSpPr/>
          <p:nvPr>
            <p:custDataLst>
              <p:tags r:id="rId2"/>
            </p:custDataLst>
          </p:nvPr>
        </p:nvGrpSpPr>
        <p:grpSpPr>
          <a:xfrm>
            <a:off x="6804699" y="3200400"/>
            <a:ext cx="4392852" cy="1565651"/>
            <a:chOff x="3733800" y="914400"/>
            <a:chExt cx="1676400" cy="820103"/>
          </a:xfrm>
        </p:grpSpPr>
        <p:pic>
          <p:nvPicPr>
            <p:cNvPr id="7" name="Picture 6" descr="0005.pn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Variables</a:t>
              </a:r>
            </a:p>
          </p:txBody>
        </p:sp>
      </p:grpSp>
      <p:grpSp>
        <p:nvGrpSpPr>
          <p:cNvPr id="3" name="Group 25"/>
          <p:cNvGrpSpPr/>
          <p:nvPr>
            <p:custDataLst>
              <p:tags r:id="rId3"/>
            </p:custDataLst>
          </p:nvPr>
        </p:nvGrpSpPr>
        <p:grpSpPr>
          <a:xfrm>
            <a:off x="12559267" y="5452753"/>
            <a:ext cx="4392852" cy="1565651"/>
            <a:chOff x="3733800" y="914400"/>
            <a:chExt cx="1676400" cy="820103"/>
          </a:xfrm>
        </p:grpSpPr>
        <p:pic>
          <p:nvPicPr>
            <p:cNvPr id="27" name="Picture 26" descr="0005.pn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Arrays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8"/>
          <p:cNvGrpSpPr/>
          <p:nvPr>
            <p:custDataLst>
              <p:tags r:id="rId4"/>
            </p:custDataLst>
          </p:nvPr>
        </p:nvGrpSpPr>
        <p:grpSpPr>
          <a:xfrm>
            <a:off x="13009323" y="9145237"/>
            <a:ext cx="4392852" cy="1565651"/>
            <a:chOff x="3733800" y="914400"/>
            <a:chExt cx="1676400" cy="820103"/>
          </a:xfrm>
        </p:grpSpPr>
        <p:pic>
          <p:nvPicPr>
            <p:cNvPr id="30" name="Picture 29" descr="0005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Operators</a:t>
              </a:r>
            </a:p>
          </p:txBody>
        </p:sp>
      </p:grpSp>
      <p:grpSp>
        <p:nvGrpSpPr>
          <p:cNvPr id="8" name="Group 31"/>
          <p:cNvGrpSpPr/>
          <p:nvPr>
            <p:custDataLst>
              <p:tags r:id="rId5"/>
            </p:custDataLst>
          </p:nvPr>
        </p:nvGrpSpPr>
        <p:grpSpPr>
          <a:xfrm>
            <a:off x="9764159" y="12481560"/>
            <a:ext cx="4392852" cy="1565651"/>
            <a:chOff x="3733800" y="914400"/>
            <a:chExt cx="1676400" cy="820103"/>
          </a:xfrm>
        </p:grpSpPr>
        <p:pic>
          <p:nvPicPr>
            <p:cNvPr id="33" name="Picture 32" descr="0005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control flow 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34"/>
          <p:cNvGrpSpPr/>
          <p:nvPr>
            <p:custDataLst>
              <p:tags r:id="rId6"/>
            </p:custDataLst>
          </p:nvPr>
        </p:nvGrpSpPr>
        <p:grpSpPr>
          <a:xfrm>
            <a:off x="1050131" y="9315709"/>
            <a:ext cx="4392852" cy="1565651"/>
            <a:chOff x="3733800" y="914400"/>
            <a:chExt cx="1676400" cy="820103"/>
          </a:xfrm>
        </p:grpSpPr>
        <p:pic>
          <p:nvPicPr>
            <p:cNvPr id="36" name="Picture 35" descr="0005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Objects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40"/>
          <p:cNvGrpSpPr/>
          <p:nvPr>
            <p:custDataLst>
              <p:tags r:id="rId7"/>
            </p:custDataLst>
          </p:nvPr>
        </p:nvGrpSpPr>
        <p:grpSpPr>
          <a:xfrm>
            <a:off x="3450431" y="12196069"/>
            <a:ext cx="4392852" cy="1565651"/>
            <a:chOff x="3733800" y="914400"/>
            <a:chExt cx="1676400" cy="820103"/>
          </a:xfrm>
        </p:grpSpPr>
        <p:pic>
          <p:nvPicPr>
            <p:cNvPr id="42" name="Picture 41" descr="0005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Procedures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Elements of VB 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6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11854" y="3520441"/>
            <a:ext cx="13178547" cy="10002840"/>
          </a:xfrm>
          <a:prstGeom prst="ellipse">
            <a:avLst/>
          </a:prstGeom>
          <a:ln w="38100">
            <a:solidFill>
              <a:srgbClr val="0B4E7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5141" tIns="92570" rIns="185141" bIns="92570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29961" y="7394874"/>
            <a:ext cx="5502453" cy="18714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txBody>
          <a:bodyPr wrap="none" lIns="185141" tIns="92570" rIns="185141" bIns="92570">
            <a:spAutoFit/>
          </a:bodyPr>
          <a:lstStyle/>
          <a:p>
            <a:pPr algn="ctr"/>
            <a:r>
              <a:rPr lang="en-US" sz="109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VB Script</a:t>
            </a:r>
          </a:p>
        </p:txBody>
      </p:sp>
      <p:grpSp>
        <p:nvGrpSpPr>
          <p:cNvPr id="2" name="Group 24"/>
          <p:cNvGrpSpPr/>
          <p:nvPr>
            <p:custDataLst>
              <p:tags r:id="rId2"/>
            </p:custDataLst>
          </p:nvPr>
        </p:nvGrpSpPr>
        <p:grpSpPr>
          <a:xfrm>
            <a:off x="6804699" y="3200400"/>
            <a:ext cx="4392852" cy="1565651"/>
            <a:chOff x="3733800" y="914400"/>
            <a:chExt cx="1676400" cy="820103"/>
          </a:xfrm>
        </p:grpSpPr>
        <p:pic>
          <p:nvPicPr>
            <p:cNvPr id="7" name="Picture 6" descr="0005.png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Variables</a:t>
              </a:r>
            </a:p>
          </p:txBody>
        </p:sp>
      </p:grpSp>
      <p:grpSp>
        <p:nvGrpSpPr>
          <p:cNvPr id="3" name="Group 25"/>
          <p:cNvGrpSpPr/>
          <p:nvPr>
            <p:custDataLst>
              <p:tags r:id="rId3"/>
            </p:custDataLst>
          </p:nvPr>
        </p:nvGrpSpPr>
        <p:grpSpPr>
          <a:xfrm>
            <a:off x="12559267" y="5452753"/>
            <a:ext cx="4392852" cy="1565651"/>
            <a:chOff x="3733800" y="914400"/>
            <a:chExt cx="1676400" cy="820103"/>
          </a:xfrm>
        </p:grpSpPr>
        <p:pic>
          <p:nvPicPr>
            <p:cNvPr id="27" name="Picture 26" descr="0005.png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Arrays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8"/>
          <p:cNvGrpSpPr/>
          <p:nvPr>
            <p:custDataLst>
              <p:tags r:id="rId4"/>
            </p:custDataLst>
          </p:nvPr>
        </p:nvGrpSpPr>
        <p:grpSpPr>
          <a:xfrm>
            <a:off x="13009323" y="9145237"/>
            <a:ext cx="4392852" cy="1565651"/>
            <a:chOff x="3733800" y="914400"/>
            <a:chExt cx="1676400" cy="820103"/>
          </a:xfrm>
        </p:grpSpPr>
        <p:pic>
          <p:nvPicPr>
            <p:cNvPr id="30" name="Picture 29" descr="0005.pn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Operators</a:t>
              </a:r>
            </a:p>
          </p:txBody>
        </p:sp>
      </p:grpSp>
      <p:grpSp>
        <p:nvGrpSpPr>
          <p:cNvPr id="8" name="Group 31"/>
          <p:cNvGrpSpPr/>
          <p:nvPr>
            <p:custDataLst>
              <p:tags r:id="rId5"/>
            </p:custDataLst>
          </p:nvPr>
        </p:nvGrpSpPr>
        <p:grpSpPr>
          <a:xfrm>
            <a:off x="9764159" y="12481560"/>
            <a:ext cx="4392852" cy="1565651"/>
            <a:chOff x="3733800" y="914400"/>
            <a:chExt cx="1676400" cy="820103"/>
          </a:xfrm>
        </p:grpSpPr>
        <p:pic>
          <p:nvPicPr>
            <p:cNvPr id="33" name="Picture 32" descr="0005.pn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control flow 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34"/>
          <p:cNvGrpSpPr/>
          <p:nvPr>
            <p:custDataLst>
              <p:tags r:id="rId6"/>
            </p:custDataLst>
          </p:nvPr>
        </p:nvGrpSpPr>
        <p:grpSpPr>
          <a:xfrm>
            <a:off x="1050131" y="9315709"/>
            <a:ext cx="4392852" cy="1565651"/>
            <a:chOff x="3733800" y="914400"/>
            <a:chExt cx="1676400" cy="820103"/>
          </a:xfrm>
        </p:grpSpPr>
        <p:pic>
          <p:nvPicPr>
            <p:cNvPr id="36" name="Picture 35" descr="0005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Objects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37"/>
          <p:cNvGrpSpPr/>
          <p:nvPr>
            <p:custDataLst>
              <p:tags r:id="rId7"/>
            </p:custDataLst>
          </p:nvPr>
        </p:nvGrpSpPr>
        <p:grpSpPr>
          <a:xfrm>
            <a:off x="1350169" y="5292733"/>
            <a:ext cx="4392852" cy="1565651"/>
            <a:chOff x="3733800" y="914400"/>
            <a:chExt cx="1676400" cy="820103"/>
          </a:xfrm>
        </p:grpSpPr>
        <p:pic>
          <p:nvPicPr>
            <p:cNvPr id="39" name="Picture 38" descr="0005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920836" y="1184565"/>
              <a:ext cx="1295400" cy="21544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dictionary objects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40"/>
          <p:cNvGrpSpPr/>
          <p:nvPr>
            <p:custDataLst>
              <p:tags r:id="rId8"/>
            </p:custDataLst>
          </p:nvPr>
        </p:nvGrpSpPr>
        <p:grpSpPr>
          <a:xfrm>
            <a:off x="3450431" y="12196069"/>
            <a:ext cx="4392852" cy="1565651"/>
            <a:chOff x="3733800" y="914400"/>
            <a:chExt cx="1676400" cy="820103"/>
          </a:xfrm>
        </p:grpSpPr>
        <p:pic>
          <p:nvPicPr>
            <p:cNvPr id="42" name="Picture 41" descr="0005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Procedures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Elements of VB 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6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Variables: </a:t>
            </a:r>
            <a:br>
              <a:rPr lang="en-US" dirty="0" smtClean="0"/>
            </a:br>
            <a:r>
              <a:rPr lang="en-US" dirty="0" smtClean="0"/>
              <a:t>		It is a temporary memory allocation to store single value, which can be manipulated during Execution (Runtime)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Constants: </a:t>
            </a:r>
            <a:br>
              <a:rPr lang="en-US" dirty="0" smtClean="0"/>
            </a:br>
            <a:r>
              <a:rPr lang="en-US" dirty="0" smtClean="0"/>
              <a:t>		It is a temporary memory allocation to store single value, which cannot be manipulated during Execution(Runtime) </a:t>
            </a:r>
          </a:p>
        </p:txBody>
      </p:sp>
      <p:sp>
        <p:nvSpPr>
          <p:cNvPr id="5" name="Title 2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Memory Allocation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5591612" y="3260757"/>
            <a:ext cx="6819031" cy="1098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329961" y="6629812"/>
            <a:ext cx="5502453" cy="18714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txBody>
          <a:bodyPr wrap="none" lIns="185141" tIns="92570" rIns="185141" bIns="92570">
            <a:spAutoFit/>
          </a:bodyPr>
          <a:lstStyle/>
          <a:p>
            <a:pPr algn="ctr"/>
            <a:r>
              <a:rPr lang="en-US" sz="10900" dirty="0">
                <a:solidFill>
                  <a:srgbClr val="00B0F0"/>
                </a:solidFill>
              </a:rPr>
              <a:t>VB Script</a:t>
            </a:r>
          </a:p>
        </p:txBody>
      </p:sp>
      <p:pic>
        <p:nvPicPr>
          <p:cNvPr id="6" name="Picture 4" descr="D:\Projects\Applabs_VBS-e-Learning\02 Design\01 Storyboard\Ver 00.00a\Images\microsoft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359" r="34030" b="61017"/>
          <a:stretch>
            <a:fillRect/>
          </a:stretch>
        </p:blipFill>
        <p:spPr bwMode="auto">
          <a:xfrm>
            <a:off x="8251031" y="5647872"/>
            <a:ext cx="1500188" cy="1600200"/>
          </a:xfrm>
          <a:prstGeom prst="rect">
            <a:avLst/>
          </a:prstGeom>
          <a:noFill/>
        </p:spPr>
      </p:pic>
      <p:pic>
        <p:nvPicPr>
          <p:cNvPr id="7" name="PPTShape_1" descr="D:\Projects\Applabs_VBS-e-Learning\02 Design\01 Storyboard\Ver 00.00a\Images\microsoft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542" b="23729"/>
          <a:stretch>
            <a:fillRect/>
          </a:stretch>
        </p:blipFill>
        <p:spPr bwMode="auto">
          <a:xfrm>
            <a:off x="6614466" y="11319374"/>
            <a:ext cx="4773323" cy="97967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329961" y="3109372"/>
            <a:ext cx="5502453" cy="18714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txBody>
          <a:bodyPr wrap="none" lIns="185141" tIns="92570" rIns="185141" bIns="92570">
            <a:spAutoFit/>
          </a:bodyPr>
          <a:lstStyle/>
          <a:p>
            <a:pPr algn="ctr"/>
            <a:r>
              <a:rPr lang="en-US" sz="10900" dirty="0">
                <a:solidFill>
                  <a:srgbClr val="00B0F0"/>
                </a:solidFill>
              </a:rPr>
              <a:t>VB Script</a:t>
            </a:r>
          </a:p>
        </p:txBody>
      </p:sp>
      <p:sp>
        <p:nvSpPr>
          <p:cNvPr id="54" name="Down Arrow 53"/>
          <p:cNvSpPr/>
          <p:nvPr/>
        </p:nvSpPr>
        <p:spPr>
          <a:xfrm>
            <a:off x="8251031" y="5053816"/>
            <a:ext cx="1500188" cy="2216075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5141" tIns="92570" rIns="185141" bIns="92570"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feather1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 rot="369693">
            <a:off x="3976477" y="8678711"/>
            <a:ext cx="9275825" cy="264023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313039" y="7459915"/>
            <a:ext cx="9376172" cy="62407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85141" tIns="92570" rIns="185141" bIns="92570" rtlCol="0" anchor="ctr"/>
          <a:lstStyle/>
          <a:p>
            <a:pPr algn="ctr"/>
            <a:endParaRPr lang="en-US" dirty="0"/>
          </a:p>
        </p:txBody>
      </p:sp>
      <p:pic>
        <p:nvPicPr>
          <p:cNvPr id="10" name="PPTShape_2" descr="D:\Projects\Applabs_VBS-e-Learning\02 Design\01 Storyboard\Ver 00.00a\Images\microsoft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542" b="23729"/>
          <a:stretch>
            <a:fillRect/>
          </a:stretch>
        </p:blipFill>
        <p:spPr bwMode="auto">
          <a:xfrm>
            <a:off x="6614466" y="7798934"/>
            <a:ext cx="4773323" cy="97967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007865" y="9030113"/>
            <a:ext cx="2338891" cy="1186765"/>
          </a:xfrm>
          <a:prstGeom prst="rect">
            <a:avLst/>
          </a:prstGeom>
          <a:noFill/>
          <a:effectLst/>
        </p:spPr>
        <p:txBody>
          <a:bodyPr wrap="none" lIns="185141" tIns="92570" rIns="185141" bIns="92570">
            <a:spAutoFit/>
          </a:bodyPr>
          <a:lstStyle/>
          <a:p>
            <a:pPr algn="ctr"/>
            <a:r>
              <a:rPr lang="en-US" sz="6500" dirty="0">
                <a:solidFill>
                  <a:schemeClr val="accent1">
                    <a:lumMod val="50000"/>
                  </a:schemeClr>
                </a:solidFill>
              </a:rPr>
              <a:t>BASIC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41026" y="12230513"/>
            <a:ext cx="1773983" cy="1186765"/>
          </a:xfrm>
          <a:prstGeom prst="rect">
            <a:avLst/>
          </a:prstGeom>
          <a:noFill/>
          <a:effectLst/>
        </p:spPr>
        <p:txBody>
          <a:bodyPr wrap="none" lIns="185141" tIns="92570" rIns="185141" bIns="92570">
            <a:spAutoFit/>
          </a:bodyPr>
          <a:lstStyle/>
          <a:p>
            <a:pPr algn="ctr"/>
            <a:r>
              <a:rPr lang="en-US" sz="6500" dirty="0">
                <a:solidFill>
                  <a:schemeClr val="accent1">
                    <a:lumMod val="50000"/>
                  </a:schemeClr>
                </a:solidFill>
              </a:rPr>
              <a:t>VBA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73701" y="12230511"/>
            <a:ext cx="2454852" cy="128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1924" y="10019327"/>
            <a:ext cx="4301162" cy="1186765"/>
          </a:xfrm>
          <a:prstGeom prst="rect">
            <a:avLst/>
          </a:prstGeom>
          <a:noFill/>
          <a:effectLst/>
        </p:spPr>
        <p:txBody>
          <a:bodyPr wrap="none" lIns="185141" tIns="92570" rIns="185141" bIns="92570">
            <a:spAutoFit/>
          </a:bodyPr>
          <a:lstStyle/>
          <a:p>
            <a:pPr algn="ctr"/>
            <a:r>
              <a:rPr lang="en-US" sz="6500" dirty="0">
                <a:solidFill>
                  <a:schemeClr val="accent1">
                    <a:lumMod val="50000"/>
                  </a:schemeClr>
                </a:solidFill>
              </a:rPr>
              <a:t>Visual Basic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32487" y="11110373"/>
            <a:ext cx="6114498" cy="1186765"/>
          </a:xfrm>
          <a:prstGeom prst="rect">
            <a:avLst/>
          </a:prstGeom>
          <a:noFill/>
          <a:effectLst/>
        </p:spPr>
        <p:txBody>
          <a:bodyPr wrap="none" lIns="185141" tIns="92570" rIns="185141" bIns="92570">
            <a:spAutoFit/>
          </a:bodyPr>
          <a:lstStyle/>
          <a:p>
            <a:pPr algn="ctr"/>
            <a:r>
              <a:rPr lang="en-US" sz="6500" dirty="0">
                <a:solidFill>
                  <a:schemeClr val="accent1">
                    <a:lumMod val="50000"/>
                  </a:schemeClr>
                </a:solidFill>
              </a:rPr>
              <a:t>Visual Basic . Net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46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4" grpId="0" animBg="1"/>
      <p:bldP spid="9" grpId="0" animBg="1"/>
      <p:bldP spid="12" grpId="0"/>
      <p:bldP spid="15" grpId="0"/>
      <p:bldP spid="16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570" tIns="46285" rIns="92570" bIns="46285" rtlCol="0" anchor="ctr">
            <a:normAutofit/>
          </a:bodyPr>
          <a:lstStyle/>
          <a:p>
            <a:pPr>
              <a:buNone/>
            </a:pP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VB Script was introduced by Microsoft.</a:t>
            </a:r>
          </a:p>
          <a:p>
            <a:pPr>
              <a:buNone/>
            </a:pP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VBScript  is used in Automation Testing Tools- QTP/UFT</a:t>
            </a:r>
          </a:p>
          <a:p>
            <a:pPr>
              <a:buNone/>
            </a:pPr>
            <a:endParaRPr lang="en-US" sz="4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None/>
            </a:pPr>
            <a:endParaRPr lang="en-US" sz="4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An Overview of VB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45" y="5460682"/>
            <a:ext cx="5495727" cy="3780473"/>
          </a:xfrm>
          <a:prstGeom prst="rect">
            <a:avLst/>
          </a:prstGeom>
        </p:spPr>
      </p:pic>
      <p:pic>
        <p:nvPicPr>
          <p:cNvPr id="6" name="Content Placeholder 5" descr="UF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19875" y="5791072"/>
            <a:ext cx="4451772" cy="3060035"/>
          </a:xfrm>
          <a:prstGeom prst="rect">
            <a:avLst/>
          </a:prstGeom>
        </p:spPr>
      </p:pic>
      <p:sp>
        <p:nvSpPr>
          <p:cNvPr id="5" name="Title 2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An Overview of VB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570" tIns="46285" rIns="92570" bIns="46285" rtlCol="0" anchor="ctr">
            <a:normAutofit/>
          </a:bodyPr>
          <a:lstStyle/>
          <a:p>
            <a:pPr>
              <a:buNone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VBScript is  used as a sub-set in Microsoft Developed languages</a:t>
            </a:r>
          </a:p>
          <a:p>
            <a:pPr>
              <a:buNone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1.Basic </a:t>
            </a:r>
          </a:p>
          <a:p>
            <a:pPr>
              <a:buNone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2.Visual Basic</a:t>
            </a:r>
          </a:p>
          <a:p>
            <a:pPr>
              <a:buNone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3.Visual Basic </a:t>
            </a:r>
            <a:r>
              <a:rPr lang="en-US" sz="4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.Net</a:t>
            </a:r>
            <a:endParaRPr lang="en-US" sz="4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4.VBA</a:t>
            </a:r>
          </a:p>
          <a:p>
            <a:pPr>
              <a:buNone/>
            </a:pPr>
            <a:endParaRPr lang="en-US" sz="4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itle 2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An Overview of VB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09217" y="3447696"/>
            <a:ext cx="11251406" cy="128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5141" tIns="92570" rIns="185141" bIns="92570" rtlCol="0" anchor="ctr"/>
          <a:lstStyle/>
          <a:p>
            <a:pPr algn="ctr"/>
            <a:r>
              <a:rPr lang="en-US" sz="4800" dirty="0"/>
              <a:t>In QTP, we can use VB Script for: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37373" y="4974934"/>
            <a:ext cx="1469278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59573" y="5557054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5141" tIns="92570" rIns="185141" bIns="92570" rtlCol="0" anchor="ctr"/>
          <a:lstStyle/>
          <a:p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Executing Logical Sequences or Routines</a:t>
            </a: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1728168" y="5884139"/>
            <a:ext cx="3287688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59573" y="7375465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5141" tIns="92570" rIns="185141" bIns="92570" rtlCol="0" anchor="ctr"/>
          <a:lstStyle/>
          <a:p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Manipulating ActiveX Controls</a:t>
            </a:r>
          </a:p>
        </p:txBody>
      </p:sp>
      <p:cxnSp>
        <p:nvCxnSpPr>
          <p:cNvPr id="37" name="Shape 36"/>
          <p:cNvCxnSpPr>
            <a:stCxn id="68" idx="2"/>
            <a:endCxn id="38" idx="1"/>
          </p:cNvCxnSpPr>
          <p:nvPr/>
        </p:nvCxnSpPr>
        <p:spPr>
          <a:xfrm rot="16200000" flipH="1">
            <a:off x="826237" y="6786071"/>
            <a:ext cx="5091551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12"/>
          <p:cNvSpPr/>
          <p:nvPr/>
        </p:nvSpPr>
        <p:spPr>
          <a:xfrm>
            <a:off x="3859573" y="9179327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5141" tIns="92570" rIns="185141" bIns="92570" rtlCol="0" anchor="ctr"/>
          <a:lstStyle/>
          <a:p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Performing Simple File Input-Output Operations</a:t>
            </a:r>
          </a:p>
        </p:txBody>
      </p:sp>
      <p:cxnSp>
        <p:nvCxnSpPr>
          <p:cNvPr id="44" name="Shape 43"/>
          <p:cNvCxnSpPr>
            <a:stCxn id="68" idx="2"/>
            <a:endCxn id="45" idx="1"/>
          </p:cNvCxnSpPr>
          <p:nvPr/>
        </p:nvCxnSpPr>
        <p:spPr>
          <a:xfrm rot="16200000" flipH="1">
            <a:off x="-68422" y="7680729"/>
            <a:ext cx="6880868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859573" y="10968645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5141" tIns="92570" rIns="185141" bIns="92570" rtlCol="0" anchor="ctr"/>
          <a:lstStyle/>
          <a:p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Communicating with Database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09329" y="3447696"/>
            <a:ext cx="1950244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rtlCol="0" anchor="ctr"/>
          <a:lstStyle/>
          <a:p>
            <a:pPr algn="ctr"/>
            <a:endParaRPr lang="en-US" sz="4800" dirty="0"/>
          </a:p>
        </p:txBody>
      </p:sp>
      <p:sp>
        <p:nvSpPr>
          <p:cNvPr id="78" name="Rounded Rectangle 77"/>
          <p:cNvSpPr/>
          <p:nvPr/>
        </p:nvSpPr>
        <p:spPr>
          <a:xfrm>
            <a:off x="3900488" y="12801600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5141" tIns="92570" rIns="185141" bIns="92570" rtlCol="0" anchor="ctr"/>
          <a:lstStyle/>
          <a:p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Communicating with MS-Office Applications, Such as MS-Excel</a:t>
            </a:r>
          </a:p>
        </p:txBody>
      </p:sp>
      <p:cxnSp>
        <p:nvCxnSpPr>
          <p:cNvPr id="79" name="Shape 78"/>
          <p:cNvCxnSpPr>
            <a:stCxn id="68" idx="2"/>
            <a:endCxn id="78" idx="1"/>
          </p:cNvCxnSpPr>
          <p:nvPr/>
        </p:nvCxnSpPr>
        <p:spPr>
          <a:xfrm rot="16200000" flipH="1">
            <a:off x="-964443" y="8576750"/>
            <a:ext cx="8713824" cy="10160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For What all We Can Use VB </a:t>
            </a:r>
            <a:r>
              <a:rPr lang="en-US" sz="8000" dirty="0" smtClean="0"/>
              <a:t>Script</a:t>
            </a:r>
            <a:br>
              <a:rPr lang="en-US" sz="8000" dirty="0" smtClean="0"/>
            </a:br>
            <a:r>
              <a:rPr lang="en-US" sz="8000" dirty="0" smtClean="0"/>
              <a:t> </a:t>
            </a:r>
            <a:r>
              <a:rPr lang="en-US" sz="8000" dirty="0"/>
              <a:t>in QTP?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37333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38" grpId="0" animBg="1"/>
      <p:bldP spid="45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11854" y="3520441"/>
            <a:ext cx="13178547" cy="10002840"/>
          </a:xfrm>
          <a:prstGeom prst="ellipse">
            <a:avLst/>
          </a:prstGeom>
          <a:ln w="38100">
            <a:solidFill>
              <a:srgbClr val="0B4E7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5141" tIns="92570" rIns="185141" bIns="92570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29961" y="7394874"/>
            <a:ext cx="5502453" cy="18714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txBody>
          <a:bodyPr wrap="none" lIns="185141" tIns="92570" rIns="185141" bIns="92570">
            <a:spAutoFit/>
          </a:bodyPr>
          <a:lstStyle/>
          <a:p>
            <a:pPr algn="ctr"/>
            <a:r>
              <a:rPr lang="en-US" sz="109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VB Script</a:t>
            </a:r>
          </a:p>
        </p:txBody>
      </p:sp>
      <p:grpSp>
        <p:nvGrpSpPr>
          <p:cNvPr id="25" name="Group 24"/>
          <p:cNvGrpSpPr/>
          <p:nvPr>
            <p:custDataLst>
              <p:tags r:id="rId2"/>
            </p:custDataLst>
          </p:nvPr>
        </p:nvGrpSpPr>
        <p:grpSpPr>
          <a:xfrm>
            <a:off x="6804699" y="3200400"/>
            <a:ext cx="4392852" cy="1565651"/>
            <a:chOff x="3733800" y="914400"/>
            <a:chExt cx="1676400" cy="820103"/>
          </a:xfrm>
        </p:grpSpPr>
        <p:pic>
          <p:nvPicPr>
            <p:cNvPr id="7" name="Picture 6" descr="0005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Variables</a:t>
              </a:r>
            </a:p>
          </p:txBody>
        </p:sp>
      </p:grpSp>
      <p:sp>
        <p:nvSpPr>
          <p:cNvPr id="44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Elements of VB 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6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11854" y="3520441"/>
            <a:ext cx="13178547" cy="10002840"/>
          </a:xfrm>
          <a:prstGeom prst="ellipse">
            <a:avLst/>
          </a:prstGeom>
          <a:ln w="38100">
            <a:solidFill>
              <a:srgbClr val="0B4E7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5141" tIns="92570" rIns="185141" bIns="92570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29961" y="7394874"/>
            <a:ext cx="5502453" cy="18714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txBody>
          <a:bodyPr wrap="none" lIns="185141" tIns="92570" rIns="185141" bIns="92570">
            <a:spAutoFit/>
          </a:bodyPr>
          <a:lstStyle/>
          <a:p>
            <a:pPr algn="ctr"/>
            <a:r>
              <a:rPr lang="en-US" sz="109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VB Script</a:t>
            </a:r>
          </a:p>
        </p:txBody>
      </p:sp>
      <p:grpSp>
        <p:nvGrpSpPr>
          <p:cNvPr id="2" name="Group 24"/>
          <p:cNvGrpSpPr/>
          <p:nvPr>
            <p:custDataLst>
              <p:tags r:id="rId2"/>
            </p:custDataLst>
          </p:nvPr>
        </p:nvGrpSpPr>
        <p:grpSpPr>
          <a:xfrm>
            <a:off x="6804699" y="3200400"/>
            <a:ext cx="4392852" cy="1565651"/>
            <a:chOff x="3733800" y="914400"/>
            <a:chExt cx="1676400" cy="820103"/>
          </a:xfrm>
        </p:grpSpPr>
        <p:pic>
          <p:nvPicPr>
            <p:cNvPr id="7" name="Picture 6" descr="0005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Variables</a:t>
              </a:r>
            </a:p>
          </p:txBody>
        </p:sp>
      </p:grpSp>
      <p:grpSp>
        <p:nvGrpSpPr>
          <p:cNvPr id="3" name="Group 25"/>
          <p:cNvGrpSpPr/>
          <p:nvPr>
            <p:custDataLst>
              <p:tags r:id="rId3"/>
            </p:custDataLst>
          </p:nvPr>
        </p:nvGrpSpPr>
        <p:grpSpPr>
          <a:xfrm>
            <a:off x="12559267" y="5452753"/>
            <a:ext cx="4392852" cy="1565651"/>
            <a:chOff x="3733800" y="914400"/>
            <a:chExt cx="1676400" cy="820103"/>
          </a:xfrm>
        </p:grpSpPr>
        <p:pic>
          <p:nvPicPr>
            <p:cNvPr id="27" name="Picture 26" descr="0005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Arrays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Elements of VB 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6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11854" y="3520441"/>
            <a:ext cx="13178547" cy="10002840"/>
          </a:xfrm>
          <a:prstGeom prst="ellipse">
            <a:avLst/>
          </a:prstGeom>
          <a:ln w="38100">
            <a:solidFill>
              <a:srgbClr val="0B4E7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5141" tIns="92570" rIns="185141" bIns="92570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29961" y="7394874"/>
            <a:ext cx="5502453" cy="187147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txBody>
          <a:bodyPr wrap="none" lIns="185141" tIns="92570" rIns="185141" bIns="92570">
            <a:spAutoFit/>
          </a:bodyPr>
          <a:lstStyle/>
          <a:p>
            <a:pPr algn="ctr"/>
            <a:r>
              <a:rPr lang="en-US" sz="109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VB Script</a:t>
            </a:r>
          </a:p>
        </p:txBody>
      </p:sp>
      <p:grpSp>
        <p:nvGrpSpPr>
          <p:cNvPr id="2" name="Group 24"/>
          <p:cNvGrpSpPr/>
          <p:nvPr>
            <p:custDataLst>
              <p:tags r:id="rId2"/>
            </p:custDataLst>
          </p:nvPr>
        </p:nvGrpSpPr>
        <p:grpSpPr>
          <a:xfrm>
            <a:off x="6804699" y="3200400"/>
            <a:ext cx="4392852" cy="1565651"/>
            <a:chOff x="3733800" y="914400"/>
            <a:chExt cx="1676400" cy="820103"/>
          </a:xfrm>
        </p:grpSpPr>
        <p:pic>
          <p:nvPicPr>
            <p:cNvPr id="7" name="Picture 6" descr="0005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Variables</a:t>
              </a:r>
            </a:p>
          </p:txBody>
        </p:sp>
      </p:grpSp>
      <p:grpSp>
        <p:nvGrpSpPr>
          <p:cNvPr id="3" name="Group 25"/>
          <p:cNvGrpSpPr/>
          <p:nvPr>
            <p:custDataLst>
              <p:tags r:id="rId3"/>
            </p:custDataLst>
          </p:nvPr>
        </p:nvGrpSpPr>
        <p:grpSpPr>
          <a:xfrm>
            <a:off x="12559267" y="5452753"/>
            <a:ext cx="4392852" cy="1565651"/>
            <a:chOff x="3733800" y="914400"/>
            <a:chExt cx="1676400" cy="820103"/>
          </a:xfrm>
        </p:grpSpPr>
        <p:pic>
          <p:nvPicPr>
            <p:cNvPr id="27" name="Picture 26" descr="0005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Arrays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8"/>
          <p:cNvGrpSpPr/>
          <p:nvPr>
            <p:custDataLst>
              <p:tags r:id="rId4"/>
            </p:custDataLst>
          </p:nvPr>
        </p:nvGrpSpPr>
        <p:grpSpPr>
          <a:xfrm>
            <a:off x="13009323" y="9145237"/>
            <a:ext cx="4392852" cy="1565651"/>
            <a:chOff x="3733800" y="914400"/>
            <a:chExt cx="1676400" cy="820103"/>
          </a:xfrm>
        </p:grpSpPr>
        <p:pic>
          <p:nvPicPr>
            <p:cNvPr id="30" name="Picture 29" descr="0005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3733800" y="914400"/>
              <a:ext cx="1676400" cy="82010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920836" y="1184565"/>
              <a:ext cx="12954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Operators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840280" y="5808502"/>
            <a:ext cx="3394477" cy="4113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dictionary objects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4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Elements of VB 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6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4.mp3"/>
  <p:tag name="AUDIO_ID" val="1088"/>
  <p:tag name="ELAPSEDTIME" val="45.95"/>
  <p:tag name="ARTICULATE_SLIDE_GUID" val="ba72bf8b-1122-43e3-900c-3255a07e83e1"/>
  <p:tag name="TIMELINE" val="7.5/12.1/20.6/27.8/32.8/34.4/36.5/42.7"/>
  <p:tag name="ARTICULATE_SLIDE_PAUSE" val="1"/>
  <p:tag name="ARTICULATE_NAV_LEVEL" val="1"/>
  <p:tag name="ARTICULATE_PLAYLIST_ID" val="-1"/>
  <p:tag name="ARTICULATE_LOCK_SLIDE" val="0"/>
  <p:tag name="ARTICULATE_SLIDE_NAV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d4f8add-3ab1-4b98-8b6e-da02946c9e7a"/>
  <p:tag name="AUDIO_IMPORT" val="C:\Documents and Settings\Msridhar\Desktop\VBS\Lesson 1\Audio\MP3\Slide-8.mp3"/>
  <p:tag name="AUDIO_ID" val="1094"/>
  <p:tag name="ELAPSEDTIME" val="24.817"/>
  <p:tag name="TIMELINE" val="9.8/11.3/12.5/13.7/14.8/16.3/16.8"/>
  <p:tag name="ARTICULATE_SLIDE_PAUSE" val="1"/>
  <p:tag name="ARTICULATE_NAV_LEVEL" val="1"/>
  <p:tag name="ARTICULATE_PLAYLIST_ID" val="-1"/>
  <p:tag name="ARTICULATE_LOCK_SLIDE" val="0"/>
  <p:tag name="ARTICULATE_SLIDE_NAV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d4f8add-3ab1-4b98-8b6e-da02946c9e7a"/>
  <p:tag name="AUDIO_IMPORT" val="C:\Documents and Settings\Msridhar\Desktop\VBS\Lesson 1\Audio\MP3\Slide-8.mp3"/>
  <p:tag name="AUDIO_ID" val="1094"/>
  <p:tag name="ELAPSEDTIME" val="24.817"/>
  <p:tag name="TIMELINE" val="9.8/11.3/12.5/13.7/14.8/16.3/16.8"/>
  <p:tag name="ARTICULATE_SLIDE_PAUSE" val="1"/>
  <p:tag name="ARTICULATE_NAV_LEVEL" val="1"/>
  <p:tag name="ARTICULATE_PLAYLIST_ID" val="-1"/>
  <p:tag name="ARTICULATE_LOCK_SLIDE" val="0"/>
  <p:tag name="ARTICULATE_SLIDE_NAV" val="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raveen\LOCALS~1\Temp\articulate\presenter\imgtemp\DTuOIPkC_files\slide0001_image001.p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d4f8add-3ab1-4b98-8b6e-da02946c9e7a"/>
  <p:tag name="AUDIO_IMPORT" val="C:\Documents and Settings\Msridhar\Desktop\VBS\Lesson 1\Audio\MP3\Slide-8.mp3"/>
  <p:tag name="AUDIO_ID" val="1094"/>
  <p:tag name="ELAPSEDTIME" val="24.817"/>
  <p:tag name="TIMELINE" val="9.8/11.3/12.5/13.7/14.8/16.3/16.8"/>
  <p:tag name="ARTICULATE_SLIDE_PAUSE" val="1"/>
  <p:tag name="ARTICULATE_NAV_LEVEL" val="1"/>
  <p:tag name="ARTICULATE_PLAYLIST_ID" val="-1"/>
  <p:tag name="ARTICULATE_LOCK_SLIDE" val="0"/>
  <p:tag name="ARTICULATE_SLIDE_NAV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d4f8add-3ab1-4b98-8b6e-da02946c9e7a"/>
  <p:tag name="AUDIO_IMPORT" val="C:\Documents and Settings\Msridhar\Desktop\VBS\Lesson 1\Audio\MP3\Slide-8.mp3"/>
  <p:tag name="AUDIO_ID" val="1094"/>
  <p:tag name="ELAPSEDTIME" val="24.817"/>
  <p:tag name="TIMELINE" val="9.8/11.3/12.5/13.7/14.8/16.3/16.8"/>
  <p:tag name="ARTICULATE_SLIDE_PAUSE" val="1"/>
  <p:tag name="ARTICULATE_NAV_LEVEL" val="1"/>
  <p:tag name="ARTICULATE_PLAYLIST_ID" val="-1"/>
  <p:tag name="ARTICULATE_LOCK_SLIDE" val="0"/>
  <p:tag name="ARTICULATE_SLIDE_NAV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d4f8add-3ab1-4b98-8b6e-da02946c9e7a"/>
  <p:tag name="AUDIO_IMPORT" val="C:\Documents and Settings\Msridhar\Desktop\VBS\Lesson 1\Audio\MP3\Slide-8.mp3"/>
  <p:tag name="AUDIO_ID" val="1094"/>
  <p:tag name="ELAPSEDTIME" val="24.817"/>
  <p:tag name="TIMELINE" val="9.8/11.3/12.5/13.7/14.8/16.3/16.8"/>
  <p:tag name="ARTICULATE_SLIDE_PAUSE" val="1"/>
  <p:tag name="ARTICULATE_NAV_LEVEL" val="1"/>
  <p:tag name="ARTICULATE_PLAYLIST_ID" val="-1"/>
  <p:tag name="ARTICULATE_LOCK_SLIDE" val="0"/>
  <p:tag name="ARTICULATE_SLIDE_NAV" val="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raveen\LOCALS~1\Temp\articulate\presenter\imgtemp\TVtfGe6M_files\slide0001_image001.p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d4f8add-3ab1-4b98-8b6e-da02946c9e7a"/>
  <p:tag name="AUDIO_IMPORT" val="C:\Documents and Settings\Msridhar\Desktop\VBS\Lesson 1\Audio\MP3\Slide-8.mp3"/>
  <p:tag name="AUDIO_ID" val="1094"/>
  <p:tag name="ELAPSEDTIME" val="24.817"/>
  <p:tag name="TIMELINE" val="9.8/11.3/12.5/13.7/14.8/16.3/16.8"/>
  <p:tag name="ARTICULATE_SLIDE_PAUSE" val="1"/>
  <p:tag name="ARTICULATE_NAV_LEVEL" val="1"/>
  <p:tag name="ARTICULATE_PLAYLIST_ID" val="-1"/>
  <p:tag name="ARTICULATE_LOCK_SLIDE" val="0"/>
  <p:tag name="ARTICULATE_SLIDE_NAV" val="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d4f8add-3ab1-4b98-8b6e-da02946c9e7a"/>
  <p:tag name="AUDIO_IMPORT" val="C:\Documents and Settings\Msridhar\Desktop\VBS\Lesson 1\Audio\MP3\Slide-8.mp3"/>
  <p:tag name="AUDIO_ID" val="1094"/>
  <p:tag name="ELAPSEDTIME" val="24.817"/>
  <p:tag name="TIMELINE" val="9.8/11.3/12.5/13.7/14.8/16.3/16.8"/>
  <p:tag name="ARTICULATE_SLIDE_PAUSE" val="1"/>
  <p:tag name="ARTICULATE_NAV_LEVEL" val="1"/>
  <p:tag name="ARTICULATE_PLAYLIST_ID" val="-1"/>
  <p:tag name="ARTICULATE_LOCK_SLIDE" val="0"/>
  <p:tag name="ARTICULATE_SLIDE_NAV" val="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0"/>
  <p:tag name="MARGIN_3" val="0"/>
  <p:tag name="MARGIN_4" val="0"/>
  <p:tag name="MARGIN_5" val="0"/>
  <p:tag name="FONT_SIZE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xslbLFL7_files\slide0001_image001.p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</TotalTime>
  <Words>410</Words>
  <Application>Microsoft Office PowerPoint</Application>
  <PresentationFormat>Custom</PresentationFormat>
  <Paragraphs>139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An Overview of VB Script</vt:lpstr>
      <vt:lpstr>An Overview of VB Script</vt:lpstr>
      <vt:lpstr>An Overview of VB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Allocation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Mamata</dc:creator>
  <cp:lastModifiedBy>Jihendar Reddy</cp:lastModifiedBy>
  <cp:revision>132</cp:revision>
  <dcterms:created xsi:type="dcterms:W3CDTF">2015-08-19T09:06:37Z</dcterms:created>
  <dcterms:modified xsi:type="dcterms:W3CDTF">2015-12-16T06:21:45Z</dcterms:modified>
</cp:coreProperties>
</file>