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99" r:id="rId5"/>
    <p:sldId id="300" r:id="rId6"/>
    <p:sldId id="301" r:id="rId7"/>
    <p:sldId id="268" r:id="rId8"/>
    <p:sldId id="279" r:id="rId9"/>
    <p:sldId id="280" r:id="rId10"/>
  </p:sldIdLst>
  <p:sldSz cx="18002250" cy="14401800"/>
  <p:notesSz cx="6858000" cy="9144000"/>
  <p:defaultTextStyle>
    <a:defPPr>
      <a:defRPr lang="en-US"/>
    </a:defPPr>
    <a:lvl1pPr marL="0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25702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51404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77106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02809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628511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554213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479915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405617" algn="l" defTabSz="185140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03" autoAdjust="0"/>
  </p:normalViewPr>
  <p:slideViewPr>
    <p:cSldViewPr>
      <p:cViewPr varScale="1">
        <p:scale>
          <a:sx n="31" d="100"/>
          <a:sy n="31" d="100"/>
        </p:scale>
        <p:origin x="-1626" y="-108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25702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51404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77106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702809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628511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554213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79915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405617" algn="l" defTabSz="185140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5"/>
            <a:ext cx="5048963" cy="3376246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Recall your Arithmetic lessons from primary schooling. There you might have come across a few of such symbols. There, you have used them for performing some arithmetic operations.  But, what are they doing here?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Well, these symbols are called</a:t>
            </a:r>
            <a:r>
              <a:rPr lang="en-US" sz="10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“operators”. As you begin to write VBScript code, you will be using such operators immensely.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So, what is an operator? An Operator is anything that performs an operation on given operands. For example, the plus sign is used for arithmetical addition of two integers. 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operator can be used to manipulate variables.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5"/>
            <a:ext cx="5048963" cy="3376246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VBScript has a range of operators. These operators are segregated into three main categories. They are: arithmetic operators, comparison operators, and logical operators. 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 us look at each of these categories in detail.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buSz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5"/>
            <a:ext cx="5048963" cy="3376246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VBScript has a range of operators. These operators are segregated into three main categories. They are: arithmetic operators, comparison operators, and logical operators. 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 us look at each of these categories in detail.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buSz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5"/>
            <a:ext cx="5048963" cy="3376246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VBScript has a range of operators. These operators are segregated into three main categories. They are: arithmetic operators, comparison operators, and logical operators. 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 us look at each of these categories in detail.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buSz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5"/>
            <a:ext cx="5048963" cy="3376246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VBScript has a range of operators. These operators are segregated into three main categories. They are: arithmetic operators, comparison operators, and logical operators. </a:t>
            </a: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 us look at each of these categories in detail.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buSz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4473894"/>
            <a:ext cx="15301913" cy="3087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7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576741"/>
            <a:ext cx="4050506" cy="12288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741"/>
            <a:ext cx="11851481" cy="12288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70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5140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10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280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851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21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7991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561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5702" indent="0">
              <a:buNone/>
              <a:defRPr sz="4100" b="1"/>
            </a:lvl2pPr>
            <a:lvl3pPr marL="1851404" indent="0">
              <a:buNone/>
              <a:defRPr sz="3700" b="1"/>
            </a:lvl3pPr>
            <a:lvl4pPr marL="2777106" indent="0">
              <a:buNone/>
              <a:defRPr sz="3200" b="1"/>
            </a:lvl4pPr>
            <a:lvl5pPr marL="3702809" indent="0">
              <a:buNone/>
              <a:defRPr sz="3200" b="1"/>
            </a:lvl5pPr>
            <a:lvl6pPr marL="4628511" indent="0">
              <a:buNone/>
              <a:defRPr sz="3200" b="1"/>
            </a:lvl6pPr>
            <a:lvl7pPr marL="5554213" indent="0">
              <a:buNone/>
              <a:defRPr sz="3200" b="1"/>
            </a:lvl7pPr>
            <a:lvl8pPr marL="6479915" indent="0">
              <a:buNone/>
              <a:defRPr sz="3200" b="1"/>
            </a:lvl8pPr>
            <a:lvl9pPr marL="7405617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5702" indent="0">
              <a:buNone/>
              <a:defRPr sz="4100" b="1"/>
            </a:lvl2pPr>
            <a:lvl3pPr marL="1851404" indent="0">
              <a:buNone/>
              <a:defRPr sz="3700" b="1"/>
            </a:lvl3pPr>
            <a:lvl4pPr marL="2777106" indent="0">
              <a:buNone/>
              <a:defRPr sz="3200" b="1"/>
            </a:lvl4pPr>
            <a:lvl5pPr marL="3702809" indent="0">
              <a:buNone/>
              <a:defRPr sz="3200" b="1"/>
            </a:lvl5pPr>
            <a:lvl6pPr marL="4628511" indent="0">
              <a:buNone/>
              <a:defRPr sz="3200" b="1"/>
            </a:lvl6pPr>
            <a:lvl7pPr marL="5554213" indent="0">
              <a:buNone/>
              <a:defRPr sz="3200" b="1"/>
            </a:lvl7pPr>
            <a:lvl8pPr marL="6479915" indent="0">
              <a:buNone/>
              <a:defRPr sz="3200" b="1"/>
            </a:lvl8pPr>
            <a:lvl9pPr marL="7405617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25702" indent="0">
              <a:buNone/>
              <a:defRPr sz="2400"/>
            </a:lvl2pPr>
            <a:lvl3pPr marL="1851404" indent="0">
              <a:buNone/>
              <a:defRPr sz="2000"/>
            </a:lvl3pPr>
            <a:lvl4pPr marL="2777106" indent="0">
              <a:buNone/>
              <a:defRPr sz="1800"/>
            </a:lvl4pPr>
            <a:lvl5pPr marL="3702809" indent="0">
              <a:buNone/>
              <a:defRPr sz="1800"/>
            </a:lvl5pPr>
            <a:lvl6pPr marL="4628511" indent="0">
              <a:buNone/>
              <a:defRPr sz="1800"/>
            </a:lvl6pPr>
            <a:lvl7pPr marL="5554213" indent="0">
              <a:buNone/>
              <a:defRPr sz="1800"/>
            </a:lvl7pPr>
            <a:lvl8pPr marL="6479915" indent="0">
              <a:buNone/>
              <a:defRPr sz="1800"/>
            </a:lvl8pPr>
            <a:lvl9pPr marL="7405617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286827"/>
            <a:ext cx="10801350" cy="8641080"/>
          </a:xfrm>
        </p:spPr>
        <p:txBody>
          <a:bodyPr/>
          <a:lstStyle>
            <a:lvl1pPr marL="0" indent="0">
              <a:buNone/>
              <a:defRPr sz="6500"/>
            </a:lvl1pPr>
            <a:lvl2pPr marL="925702" indent="0">
              <a:buNone/>
              <a:defRPr sz="5700"/>
            </a:lvl2pPr>
            <a:lvl3pPr marL="1851404" indent="0">
              <a:buNone/>
              <a:defRPr sz="4800"/>
            </a:lvl3pPr>
            <a:lvl4pPr marL="2777106" indent="0">
              <a:buNone/>
              <a:defRPr sz="4100"/>
            </a:lvl4pPr>
            <a:lvl5pPr marL="3702809" indent="0">
              <a:buNone/>
              <a:defRPr sz="4100"/>
            </a:lvl5pPr>
            <a:lvl6pPr marL="4628511" indent="0">
              <a:buNone/>
              <a:defRPr sz="4100"/>
            </a:lvl6pPr>
            <a:lvl7pPr marL="5554213" indent="0">
              <a:buNone/>
              <a:defRPr sz="4100"/>
            </a:lvl7pPr>
            <a:lvl8pPr marL="6479915" indent="0">
              <a:buNone/>
              <a:defRPr sz="4100"/>
            </a:lvl8pPr>
            <a:lvl9pPr marL="7405617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25702" indent="0">
              <a:buNone/>
              <a:defRPr sz="2400"/>
            </a:lvl2pPr>
            <a:lvl3pPr marL="1851404" indent="0">
              <a:buNone/>
              <a:defRPr sz="2000"/>
            </a:lvl3pPr>
            <a:lvl4pPr marL="2777106" indent="0">
              <a:buNone/>
              <a:defRPr sz="1800"/>
            </a:lvl4pPr>
            <a:lvl5pPr marL="3702809" indent="0">
              <a:buNone/>
              <a:defRPr sz="1800"/>
            </a:lvl5pPr>
            <a:lvl6pPr marL="4628511" indent="0">
              <a:buNone/>
              <a:defRPr sz="1800"/>
            </a:lvl6pPr>
            <a:lvl7pPr marL="5554213" indent="0">
              <a:buNone/>
              <a:defRPr sz="1800"/>
            </a:lvl7pPr>
            <a:lvl8pPr marL="6479915" indent="0">
              <a:buNone/>
              <a:defRPr sz="1800"/>
            </a:lvl8pPr>
            <a:lvl9pPr marL="7405617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5141" tIns="92570" rIns="185141" bIns="925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5141" tIns="92570" rIns="185141" bIns="925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2"/>
          </a:xfrm>
          <a:prstGeom prst="rect">
            <a:avLst/>
          </a:prstGeom>
        </p:spPr>
        <p:txBody>
          <a:bodyPr vert="horz" lIns="185141" tIns="92570" rIns="185141" bIns="9257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2"/>
          </a:xfrm>
          <a:prstGeom prst="rect">
            <a:avLst/>
          </a:prstGeom>
        </p:spPr>
        <p:txBody>
          <a:bodyPr vert="horz" lIns="185141" tIns="92570" rIns="185141" bIns="9257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2"/>
          </a:xfrm>
          <a:prstGeom prst="rect">
            <a:avLst/>
          </a:prstGeom>
        </p:spPr>
        <p:txBody>
          <a:bodyPr vert="horz" lIns="185141" tIns="92570" rIns="185141" bIns="9257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404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277" indent="-694277" algn="l" defTabSz="1851404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266" indent="-578564" algn="l" defTabSz="1851404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255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958" indent="-462851" algn="l" defTabSz="1851404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5660" indent="-462851" algn="l" defTabSz="1851404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1362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064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2766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8468" indent="-462851" algn="l" defTabSz="185140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02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404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106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02809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28511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213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915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405617" algn="l" defTabSz="1851404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5.png"/><Relationship Id="rId5" Type="http://schemas.openxmlformats.org/officeDocument/2006/relationships/tags" Target="../tags/tag30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5120640"/>
            <a:ext cx="18002250" cy="416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62851" tIns="92570" rIns="555421" bIns="92570" anchor="ctr" anchorCtr="1"/>
          <a:lstStyle/>
          <a:p>
            <a:pPr algn="ctr">
              <a:buSzPct val="80000"/>
            </a:pPr>
            <a:r>
              <a:rPr lang="en-US" sz="8900" dirty="0" smtClean="0"/>
              <a:t>Working </a:t>
            </a:r>
            <a:r>
              <a:rPr lang="en-US" sz="8900" dirty="0"/>
              <a:t>With Operators</a:t>
            </a:r>
          </a:p>
        </p:txBody>
      </p:sp>
    </p:spTree>
    <p:extLst>
      <p:ext uri="{BB962C8B-B14F-4D97-AF65-F5344CB8AC3E}">
        <p14:creationId xmlns:p14="http://schemas.microsoft.com/office/powerpoint/2010/main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672834" y="3183810"/>
            <a:ext cx="4806601" cy="128656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6500" dirty="0"/>
              <a:t>Operators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192358" y="5788925"/>
            <a:ext cx="2091350" cy="200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0021550" y="5628907"/>
            <a:ext cx="2471596" cy="23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4143354" y="5468885"/>
            <a:ext cx="1758635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2365004" y="10561304"/>
            <a:ext cx="2424065" cy="195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5927950" y="10561304"/>
            <a:ext cx="2614189" cy="182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9724464" y="10157293"/>
            <a:ext cx="2804311" cy="248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750094" y="5440680"/>
            <a:ext cx="16052006" cy="800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endParaRPr lang="en-US" dirty="0"/>
          </a:p>
        </p:txBody>
      </p:sp>
      <p:pic>
        <p:nvPicPr>
          <p:cNvPr id="26" name="PPTShape_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 rot="10800000">
            <a:off x="13272247" y="10321290"/>
            <a:ext cx="2804311" cy="248427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Introduction to Operators</a:t>
            </a:r>
          </a:p>
        </p:txBody>
      </p:sp>
      <p:pic>
        <p:nvPicPr>
          <p:cNvPr id="16" name="PPTShape_0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1200150" y="5680711"/>
            <a:ext cx="3900488" cy="269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56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918185" y="3540440"/>
            <a:ext cx="8165885" cy="31656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/>
              <a:t>Types of Operators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Types of Operators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88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025628" y="6243065"/>
            <a:ext cx="7950994" cy="2638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>
                <a:solidFill>
                  <a:schemeClr val="accent1">
                    <a:lumMod val="50000"/>
                  </a:schemeClr>
                </a:solidFill>
              </a:rPr>
              <a:t>Arithmetic Operators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18185" y="3540440"/>
            <a:ext cx="8165885" cy="31656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/>
              <a:t>Types of Operators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Types of Operators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88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025628" y="8523350"/>
            <a:ext cx="7950994" cy="2638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>
                <a:solidFill>
                  <a:schemeClr val="accent1">
                    <a:lumMod val="50000"/>
                  </a:schemeClr>
                </a:solidFill>
              </a:rPr>
              <a:t>Comparison Operators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5628" y="6243065"/>
            <a:ext cx="7950994" cy="2638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>
                <a:solidFill>
                  <a:schemeClr val="accent1">
                    <a:lumMod val="50000"/>
                  </a:schemeClr>
                </a:solidFill>
              </a:rPr>
              <a:t>Arithmetic Operators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18185" y="3540440"/>
            <a:ext cx="8165885" cy="31656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/>
              <a:t>Types of Operators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Types of Operators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88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025628" y="10803635"/>
            <a:ext cx="7950994" cy="2638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>
                <a:solidFill>
                  <a:schemeClr val="accent1">
                    <a:lumMod val="50000"/>
                  </a:schemeClr>
                </a:solidFill>
              </a:rPr>
              <a:t>Logical Operators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5628" y="8523350"/>
            <a:ext cx="7950994" cy="2638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>
                <a:solidFill>
                  <a:schemeClr val="accent1">
                    <a:lumMod val="50000"/>
                  </a:schemeClr>
                </a:solidFill>
              </a:rPr>
              <a:t>Comparison Operators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5628" y="6243065"/>
            <a:ext cx="7950994" cy="2638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>
                <a:solidFill>
                  <a:schemeClr val="accent1">
                    <a:lumMod val="50000"/>
                  </a:schemeClr>
                </a:solidFill>
              </a:rPr>
              <a:t>Arithmetic Operators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18185" y="3540440"/>
            <a:ext cx="8165885" cy="31656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5141" tIns="92570" rIns="185141" bIns="92570" rtlCol="0" anchor="ctr"/>
          <a:lstStyle/>
          <a:p>
            <a:pPr algn="ctr"/>
            <a:r>
              <a:rPr lang="en-US" sz="5700" dirty="0"/>
              <a:t>Types of Operators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Types of Operators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88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Operators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200150" y="89678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Arithmetic Operators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0113" y="7817438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13" y="6537278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0113" y="4000501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0113" y="5280661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0113" y="9097598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113" y="10377758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Modulus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00113" y="11657918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0113" y="12891529"/>
            <a:ext cx="3450431" cy="1030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String Concatenation</a:t>
            </a:r>
            <a:endParaRPr 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9022342" y="7794507"/>
            <a:ext cx="1298564" cy="124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12301538" y="7840980"/>
            <a:ext cx="1534668" cy="145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4776847" y="7760970"/>
            <a:ext cx="1637795" cy="158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8926116" y="11041380"/>
            <a:ext cx="1505155" cy="121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PTShape_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5400677" y="7600950"/>
            <a:ext cx="2731272" cy="188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 flipH="1">
            <a:off x="5925741" y="10721340"/>
            <a:ext cx="1800225" cy="158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668125" y="11087100"/>
            <a:ext cx="2636044" cy="1418054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MOD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851856" y="10481310"/>
            <a:ext cx="1580135" cy="2241092"/>
          </a:xfrm>
          <a:prstGeom prst="rect">
            <a:avLst/>
          </a:prstGeom>
        </p:spPr>
        <p:txBody>
          <a:bodyPr wrap="none" lIns="185141" tIns="92570" rIns="185141" bIns="92570">
            <a:spAutoFit/>
          </a:bodyPr>
          <a:lstStyle/>
          <a:p>
            <a:pPr lvl="0"/>
            <a:r>
              <a:rPr lang="en-US" sz="13300" b="1" dirty="0">
                <a:solidFill>
                  <a:srgbClr val="4BACC6">
                    <a:lumMod val="75000"/>
                  </a:srgbClr>
                </a:solidFill>
              </a:rPr>
              <a:t>&amp;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9635" y="3680460"/>
            <a:ext cx="12060110" cy="3510935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5400" dirty="0"/>
              <a:t>Arithmetic operators are used whenever you want to perform arithmetic operations , such as: Addition, Subtraction, Multiplication,  Division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0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Operators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200150" y="89678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Comparison Operators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0113" y="8177606"/>
            <a:ext cx="3450431" cy="2543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Greater than or Equal to and Less than or equal 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13" y="6650749"/>
            <a:ext cx="3450431" cy="119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Less than and Greater than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0113" y="4000501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0113" y="5280661"/>
            <a:ext cx="3450431" cy="9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Inequality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0113" y="11180842"/>
            <a:ext cx="3450431" cy="1030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Object Equivalence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79635" y="3680460"/>
            <a:ext cx="12060110" cy="2679938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5400" dirty="0"/>
              <a:t>Comparison operators are used to compare one or more variables, numbers, constants or a combination of the </a:t>
            </a:r>
            <a:r>
              <a:rPr lang="en-US" sz="5400" dirty="0" smtClean="0"/>
              <a:t>three.</a:t>
            </a:r>
            <a:endParaRPr lang="en-US" sz="5400" dirty="0"/>
          </a:p>
        </p:txBody>
      </p:sp>
      <p:pic>
        <p:nvPicPr>
          <p:cNvPr id="22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927950" y="7837014"/>
            <a:ext cx="2614189" cy="182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9211237" y="7802956"/>
            <a:ext cx="1915383" cy="169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PTShape_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 rot="10800000">
            <a:off x="10813174" y="7901207"/>
            <a:ext cx="1915383" cy="169679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3876734" y="7120891"/>
            <a:ext cx="2325291" cy="3296287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19400" dirty="0">
                <a:solidFill>
                  <a:srgbClr val="FF0000"/>
                </a:solidFill>
              </a:rPr>
              <a:t>&lt;</a:t>
            </a:r>
          </a:p>
        </p:txBody>
      </p:sp>
      <p:pic>
        <p:nvPicPr>
          <p:cNvPr id="30" name="Picture 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277352" y="10615543"/>
            <a:ext cx="1823661" cy="169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800976" y="10730413"/>
            <a:ext cx="1964078" cy="137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PTShape_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 rot="10800000">
            <a:off x="10047395" y="10615541"/>
            <a:ext cx="1915383" cy="169679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8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11770864" y="10778293"/>
            <a:ext cx="1964078" cy="137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14101763" y="9767911"/>
            <a:ext cx="2400300" cy="3296286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19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1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Operators</a:t>
            </a:r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200150" y="89678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5141" tIns="92570" rIns="185141" bIns="9257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Logical Operators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0094" y="11609254"/>
            <a:ext cx="3450431" cy="2312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Logical Exclusion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094" y="8890179"/>
            <a:ext cx="3450431" cy="2319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Logical Disjunction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0094" y="3492837"/>
            <a:ext cx="3450431" cy="2267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Logical Negation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0094" y="6065632"/>
            <a:ext cx="3450431" cy="242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141" tIns="92570" rIns="185141" bIns="92570" spcCol="0" rtlCol="0" anchor="ctr"/>
          <a:lstStyle/>
          <a:p>
            <a:pPr algn="ctr"/>
            <a:r>
              <a:rPr lang="en-US" dirty="0" smtClean="0"/>
              <a:t>Logical Conjunction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79635" y="3680461"/>
            <a:ext cx="12060110" cy="4341932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5400" dirty="0"/>
              <a:t>Logical operators compare Boolean expressions and returns a Boolean results. This essentially means that based on the conditions being evaluated, the return value is either true or false.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0731" y="7927370"/>
            <a:ext cx="3150394" cy="1864330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10900" b="1" dirty="0">
                <a:solidFill>
                  <a:srgbClr val="00B050"/>
                </a:solidFill>
              </a:rPr>
              <a:t>NOT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51369" y="7927370"/>
            <a:ext cx="3600450" cy="1864330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10900" b="1" dirty="0">
                <a:solidFill>
                  <a:srgbClr val="002060"/>
                </a:solidFill>
              </a:rPr>
              <a:t>AND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0769" y="10542567"/>
            <a:ext cx="2700338" cy="1864330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10900" b="1" dirty="0">
                <a:solidFill>
                  <a:srgbClr val="7030A0"/>
                </a:solidFill>
              </a:rPr>
              <a:t>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51369" y="10721340"/>
            <a:ext cx="3300413" cy="1864330"/>
          </a:xfrm>
          <a:prstGeom prst="rect">
            <a:avLst/>
          </a:prstGeom>
          <a:noFill/>
        </p:spPr>
        <p:txBody>
          <a:bodyPr wrap="square" lIns="185141" tIns="92570" rIns="185141" bIns="92570" rtlCol="0">
            <a:spAutoFit/>
          </a:bodyPr>
          <a:lstStyle/>
          <a:p>
            <a:r>
              <a:rPr lang="en-US" sz="10900" b="1" dirty="0">
                <a:solidFill>
                  <a:srgbClr val="FF0000"/>
                </a:solidFill>
              </a:rPr>
              <a:t>XOR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5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efad21f-8ee8-413e-a44c-4cdccd9f0763"/>
  <p:tag name="ANNOTATION_COUNT" val="0"/>
  <p:tag name="AUDIO_IMPORT" val="D:\Applabs\Applabs-Draft-Build-020411\Mp3\Slide-4.mp3"/>
  <p:tag name="ELAPSEDTIME" val="40.462"/>
  <p:tag name="AUDIO_ID" val="1102"/>
  <p:tag name="TIMELINE" val="6.2/18.5/28.1/31.1/36.6"/>
  <p:tag name="ARTICULATE_SLIDE_PAUSE" val="1"/>
  <p:tag name="ARTICULATE_NAV_LEVEL" val="1"/>
  <p:tag name="ARTICULATE_PLAYLIST_ID" val="-1"/>
  <p:tag name="ARTICULATE_LOCK_SLIDE" val="0"/>
  <p:tag name="ARTICULATE_SLIDE_NAV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0" val="8226"/>
  <p:tag name="BULLET_8" val="8226"/>
  <p:tag name="BULLET_9" val="8226"/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63"/>
  <p:tag name="MARGIN_4" val="90"/>
  <p:tag name="MARGIN_5" val="117"/>
  <p:tag name="FONT_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COUNT" val="0"/>
  <p:tag name="AUDIO_IMPORT" val="D:\Applabs\Advanced QTP\Working with Operators\Audio\Working With Operators\MP3\Slide-4.mp3"/>
  <p:tag name="AUDIO_ID" val="1053"/>
  <p:tag name="ELAPSEDTIME" val="18.437"/>
  <p:tag name="ARTICULATE_SLIDE_GUID" val="3efad21f-8ee8-413e-a44c-4cdccd9f1053"/>
  <p:tag name="TIMELINE" val="9.0/11.1/13.3"/>
  <p:tag name="ARTICULATE_SLIDE_PAUSE" val="1"/>
  <p:tag name="ARTICULATE_NAV_LEVEL" val="1"/>
  <p:tag name="ARTICULATE_PLAYLIST_ID" val="-1"/>
  <p:tag name="ARTICULATE_LOCK_SLIDE" val="0"/>
  <p:tag name="ARTICULATE_SLIDE_NAV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0" val="8226"/>
  <p:tag name="BULLET_6" val="8226"/>
  <p:tag name="BULLET_7" val="8226"/>
  <p:tag name="BULLET_8" val="8226"/>
  <p:tag name="BULLET_9" val="8226"/>
  <p:tag name="BULLET_5" val="8226"/>
  <p:tag name="BULLET_1" val="8226"/>
  <p:tag name="BULLET_2" val="8226"/>
  <p:tag name="BULLET_3" val="8226"/>
  <p:tag name="BULLET_4" val="8226"/>
  <p:tag name="MARGIN_1" val="0"/>
  <p:tag name="MARGIN_2" val="36"/>
  <p:tag name="MARGIN_3" val="63"/>
  <p:tag name="MARGIN_4" val="90"/>
  <p:tag name="MARGIN_5" val="117"/>
  <p:tag name="FONT_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COUNT" val="0"/>
  <p:tag name="AUDIO_IMPORT" val="D:\Applabs\Advanced QTP\Working with Operators\Audio\Working With Operators\MP3\Slide-4.mp3"/>
  <p:tag name="AUDIO_ID" val="1053"/>
  <p:tag name="ELAPSEDTIME" val="18.437"/>
  <p:tag name="ARTICULATE_SLIDE_GUID" val="3efad21f-8ee8-413e-a44c-4cdccd9f1053"/>
  <p:tag name="TIMELINE" val="9.0/11.1/13.3"/>
  <p:tag name="ARTICULATE_SLIDE_PAUSE" val="1"/>
  <p:tag name="ARTICULATE_NAV_LEVEL" val="1"/>
  <p:tag name="ARTICULATE_PLAYLIST_ID" val="-1"/>
  <p:tag name="ARTICULATE_LOCK_SLIDE" val="0"/>
  <p:tag name="ARTICULATE_SLIDE_NAV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0" val="8226"/>
  <p:tag name="BULLET_6" val="8226"/>
  <p:tag name="BULLET_7" val="8226"/>
  <p:tag name="BULLET_8" val="8226"/>
  <p:tag name="BULLET_9" val="8226"/>
  <p:tag name="BULLET_5" val="8226"/>
  <p:tag name="BULLET_1" val="8226"/>
  <p:tag name="BULLET_2" val="8226"/>
  <p:tag name="BULLET_3" val="8226"/>
  <p:tag name="BULLET_4" val="8226"/>
  <p:tag name="MARGIN_1" val="0"/>
  <p:tag name="MARGIN_2" val="36"/>
  <p:tag name="MARGIN_3" val="63"/>
  <p:tag name="MARGIN_4" val="90"/>
  <p:tag name="MARGIN_5" val="117"/>
  <p:tag name="FONT_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COUNT" val="0"/>
  <p:tag name="AUDIO_IMPORT" val="D:\Applabs\Advanced QTP\Working with Operators\Audio\Working With Operators\MP3\Slide-4.mp3"/>
  <p:tag name="AUDIO_ID" val="1053"/>
  <p:tag name="ELAPSEDTIME" val="18.437"/>
  <p:tag name="ARTICULATE_SLIDE_GUID" val="3efad21f-8ee8-413e-a44c-4cdccd9f1053"/>
  <p:tag name="TIMELINE" val="9.0/11.1/13.3"/>
  <p:tag name="ARTICULATE_SLIDE_PAUSE" val="1"/>
  <p:tag name="ARTICULATE_NAV_LEVEL" val="1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0" val="8226"/>
  <p:tag name="BULLET_6" val="8226"/>
  <p:tag name="BULLET_7" val="8226"/>
  <p:tag name="BULLET_8" val="8226"/>
  <p:tag name="BULLET_9" val="8226"/>
  <p:tag name="BULLET_5" val="8226"/>
  <p:tag name="BULLET_1" val="8226"/>
  <p:tag name="BULLET_2" val="8226"/>
  <p:tag name="BULLET_3" val="8226"/>
  <p:tag name="BULLET_4" val="8226"/>
  <p:tag name="MARGIN_1" val="0"/>
  <p:tag name="MARGIN_2" val="36"/>
  <p:tag name="MARGIN_3" val="63"/>
  <p:tag name="MARGIN_4" val="90"/>
  <p:tag name="MARGIN_5" val="117"/>
  <p:tag name="FONT_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COUNT" val="0"/>
  <p:tag name="AUDIO_IMPORT" val="D:\Applabs\Advanced QTP\Working with Operators\Audio\Working With Operators\MP3\Slide-4.mp3"/>
  <p:tag name="AUDIO_ID" val="1053"/>
  <p:tag name="ELAPSEDTIME" val="18.437"/>
  <p:tag name="ARTICULATE_SLIDE_GUID" val="3efad21f-8ee8-413e-a44c-4cdccd9f1053"/>
  <p:tag name="TIMELINE" val="9.0/11.1/13.3"/>
  <p:tag name="ARTICULATE_SLIDE_PAUSE" val="1"/>
  <p:tag name="ARTICULATE_NAV_LEVEL" val="1"/>
  <p:tag name="ARTICULATE_PLAYLIST_ID" val="-1"/>
  <p:tag name="ARTICULATE_LOCK_SLIDE" val="0"/>
  <p:tag name="ARTICULATE_SLIDE_NAV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0" val="8226"/>
  <p:tag name="BULLET_6" val="8226"/>
  <p:tag name="BULLET_7" val="8226"/>
  <p:tag name="BULLET_8" val="8226"/>
  <p:tag name="BULLET_9" val="8226"/>
  <p:tag name="BULLET_5" val="8226"/>
  <p:tag name="BULLET_1" val="8226"/>
  <p:tag name="BULLET_2" val="8226"/>
  <p:tag name="BULLET_3" val="8226"/>
  <p:tag name="BULLET_4" val="8226"/>
  <p:tag name="MARGIN_1" val="0"/>
  <p:tag name="MARGIN_2" val="36"/>
  <p:tag name="MARGIN_3" val="63"/>
  <p:tag name="MARGIN_4" val="90"/>
  <p:tag name="MARGIN_5" val="117"/>
  <p:tag name="FONT_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1a73ecd-86b5-4b7f-9485-3133d95191c3"/>
  <p:tag name="ARTICULATE_SLIDE_PAUSE" val="1"/>
  <p:tag name="ARTICULATE_NAV_LEVEL" val="1"/>
  <p:tag name="ARTICULATE_PLAYLIST_ID" val="-1"/>
  <p:tag name="ARTICULATE_LOCK_SLIDE" val="0"/>
  <p:tag name="ARTICULATE_SLIDE_NAV" val="5"/>
  <p:tag name="OVERRIDE" val="ENGAGE_INTERACTION_SLIDE"/>
  <p:tag name="ENGAGE_INTERACTION_TITLE" val="Arithmetic Operators"/>
  <p:tag name="ENGAGE_INTERACTION_FILENAME" val="D:\Projects\Applabs_E-Learning\Mod-3-VB Script\Final SBs\VBS\Final\WWO-Final\Working with Operators\Engage\Arithmetic Operators.intr"/>
  <p:tag name="ENGAGE_INTERACTION_SLIDE_ID" val="1103"/>
  <p:tag name="ENGAGE_INTERACTION_FORCE_UPDATE" val="0"/>
  <p:tag name="ENGAGE_LAST_MODIFY_DATE" val="40809.3630555556"/>
  <p:tag name="ELAPSEDTIME" val="133.853"/>
  <p:tag name="ENGAGE_INTERACTION_TRAP" val="0"/>
  <p:tag name="ENGAGE_INTERACTION_FINISH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IycBfVJR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IycBfVJR_files\slide0001_image001.p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fLeAvgbd_files\slide0001_image001.p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4NFoHJ2m_files\slide0001_image001.p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gDFjCuhx_files\slide0001_image001.p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e0HsXBYv_files\slide0001_image001.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4NFoHJ2m_files\slide0001_image001.p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1a73ecd-86b5-4b7f-9485-3133d95191c3"/>
  <p:tag name="ARTICULATE_SLIDE_PAUSE" val="1"/>
  <p:tag name="ARTICULATE_NAV_LEVEL" val="1"/>
  <p:tag name="ARTICULATE_PLAYLIST_ID" val="-1"/>
  <p:tag name="ARTICULATE_LOCK_SLIDE" val="0"/>
  <p:tag name="ARTICULATE_SLIDE_NAV" val="5"/>
  <p:tag name="OVERRIDE" val="ENGAGE_INTERACTION_SLIDE"/>
  <p:tag name="ENGAGE_INTERACTION_TITLE" val="Arithmetic Operators"/>
  <p:tag name="ENGAGE_INTERACTION_FILENAME" val="D:\Projects\Applabs_E-Learning\Mod-3-VB Script\Final SBs\VBS\Final\WWO-Final\Working with Operators\Engage\Arithmetic Operators.intr"/>
  <p:tag name="ENGAGE_INTERACTION_SLIDE_ID" val="1103"/>
  <p:tag name="ENGAGE_INTERACTION_FORCE_UPDATE" val="0"/>
  <p:tag name="ENGAGE_LAST_MODIFY_DATE" val="40809.3630555556"/>
  <p:tag name="ELAPSEDTIME" val="133.853"/>
  <p:tag name="ENGAGE_INTERACTION_TRAP" val="0"/>
  <p:tag name="ENGAGE_INTERACTION_FINISH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2c97FdKC_files\slide0001_image001.p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N15QYe52_files\slide0001_image001.p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i8Lnu5CL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fLeAvgbd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N15QYe52_files\slide0001_image001.p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2c97FdKC_files\slide0001_image001.p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i8Lnu5CL_files\slide0001_image001.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2c97FdKC_files\slide0001_image001.p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1a73ecd-86b5-4b7f-9485-3133d95191c3"/>
  <p:tag name="ARTICULATE_SLIDE_PAUSE" val="1"/>
  <p:tag name="ARTICULATE_NAV_LEVEL" val="1"/>
  <p:tag name="ARTICULATE_PLAYLIST_ID" val="-1"/>
  <p:tag name="ARTICULATE_LOCK_SLIDE" val="0"/>
  <p:tag name="ARTICULATE_SLIDE_NAV" val="5"/>
  <p:tag name="OVERRIDE" val="ENGAGE_INTERACTION_SLIDE"/>
  <p:tag name="ENGAGE_INTERACTION_TITLE" val="Arithmetic Operators"/>
  <p:tag name="ENGAGE_INTERACTION_FILENAME" val="D:\Projects\Applabs_E-Learning\Mod-3-VB Script\Final SBs\VBS\Final\WWO-Final\Working with Operators\Engage\Arithmetic Operators.intr"/>
  <p:tag name="ENGAGE_INTERACTION_SLIDE_ID" val="1103"/>
  <p:tag name="ENGAGE_INTERACTION_FORCE_UPDATE" val="0"/>
  <p:tag name="ENGAGE_LAST_MODIFY_DATE" val="40809.3630555556"/>
  <p:tag name="ELAPSEDTIME" val="133.853"/>
  <p:tag name="ENGAGE_INTERACTION_TRAP" val="0"/>
  <p:tag name="ENGAGE_INTERACTION_FINISH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4NFoHJ2m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gDFjCuhx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2c97FdKC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N15QYe52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i8Lnu5CL_files\slide0001_image001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User\LOCALS~1\Temp\articulate\presenter\imgtemp\e0HsXBYv_files\slide0001_image001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383</Words>
  <Application>Microsoft Office PowerPoint</Application>
  <PresentationFormat>Custom</PresentationFormat>
  <Paragraphs>76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Operators</vt:lpstr>
      <vt:lpstr>Arithmetic Operators</vt:lpstr>
      <vt:lpstr>Arithmetic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Jihendar Reddy</cp:lastModifiedBy>
  <cp:revision>132</cp:revision>
  <dcterms:created xsi:type="dcterms:W3CDTF">2015-08-19T09:06:37Z</dcterms:created>
  <dcterms:modified xsi:type="dcterms:W3CDTF">2015-12-16T06:19:58Z</dcterms:modified>
</cp:coreProperties>
</file>