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slideLayouts/slideLayout10.xml" ContentType="application/vnd.openxmlformats-officedocument.presentationml.slideLayout+xml"/>
  <Override PartName="/ppt/tags/tag14.xml" ContentType="application/vnd.openxmlformats-officedocument.presentationml.tags+xml"/>
  <Override PartName="/ppt/tags/tag1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9" r:id="rId4"/>
    <p:sldId id="280" r:id="rId5"/>
    <p:sldId id="281" r:id="rId6"/>
    <p:sldId id="260" r:id="rId7"/>
    <p:sldId id="279" r:id="rId8"/>
    <p:sldId id="261" r:id="rId9"/>
    <p:sldId id="282" r:id="rId10"/>
    <p:sldId id="284" r:id="rId11"/>
    <p:sldId id="283" r:id="rId12"/>
    <p:sldId id="285" r:id="rId13"/>
    <p:sldId id="286" r:id="rId14"/>
    <p:sldId id="278" r:id="rId15"/>
  </p:sldIdLst>
  <p:sldSz cx="18288000" cy="13716000"/>
  <p:notesSz cx="6858000" cy="9144000"/>
  <p:defaultText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4" d="100"/>
          <a:sy n="34" d="100"/>
        </p:scale>
        <p:origin x="-1416" y="-78"/>
      </p:cViewPr>
      <p:guideLst>
        <p:guide orient="horz" pos="4320"/>
        <p:guide pos="576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2BC24D-78A2-4524-A790-790E1385ABF6}" type="datetimeFigureOut">
              <a:rPr lang="en-US" smtClean="0"/>
              <a:pPr/>
              <a:t>11/24/2015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079514-0663-4A25-82A7-4B3EFB0804B6}" type="slidenum">
              <a:rPr lang="en-US" smtClean="0"/>
              <a:pPr/>
              <a:t>‹#›</a:t>
            </a:fld>
            <a:endParaRPr lang="en-US"/>
          </a:p>
        </p:txBody>
      </p:sp>
    </p:spTree>
    <p:extLst>
      <p:ext uri="{BB962C8B-B14F-4D97-AF65-F5344CB8AC3E}">
        <p14:creationId xmlns:p14="http://schemas.microsoft.com/office/powerpoint/2010/main" xmlns="" val="1546363149"/>
      </p:ext>
    </p:extLst>
  </p:cSld>
  <p:clrMap bg1="lt1" tx1="dk1" bg2="lt2" tx2="dk2" accent1="accent1" accent2="accent2" accent3="accent3" accent4="accent4" accent5="accent5" accent6="accent6" hlink="hlink" folHlink="folHlink"/>
  <p:notesStyle>
    <a:lvl1pPr marL="0" algn="l" defTabSz="1828800" rtl="0" eaLnBrk="1" latinLnBrk="0" hangingPunct="1">
      <a:defRPr sz="2400" kern="1200">
        <a:solidFill>
          <a:schemeClr val="tx1"/>
        </a:solidFill>
        <a:latin typeface="+mn-lt"/>
        <a:ea typeface="+mn-ea"/>
        <a:cs typeface="+mn-cs"/>
      </a:defRPr>
    </a:lvl1pPr>
    <a:lvl2pPr marL="914400" algn="l" defTabSz="1828800" rtl="0" eaLnBrk="1" latinLnBrk="0" hangingPunct="1">
      <a:defRPr sz="2400" kern="1200">
        <a:solidFill>
          <a:schemeClr val="tx1"/>
        </a:solidFill>
        <a:latin typeface="+mn-lt"/>
        <a:ea typeface="+mn-ea"/>
        <a:cs typeface="+mn-cs"/>
      </a:defRPr>
    </a:lvl2pPr>
    <a:lvl3pPr marL="1828800" algn="l" defTabSz="1828800" rtl="0" eaLnBrk="1" latinLnBrk="0" hangingPunct="1">
      <a:defRPr sz="2400" kern="1200">
        <a:solidFill>
          <a:schemeClr val="tx1"/>
        </a:solidFill>
        <a:latin typeface="+mn-lt"/>
        <a:ea typeface="+mn-ea"/>
        <a:cs typeface="+mn-cs"/>
      </a:defRPr>
    </a:lvl3pPr>
    <a:lvl4pPr marL="2743200" algn="l" defTabSz="1828800" rtl="0" eaLnBrk="1" latinLnBrk="0" hangingPunct="1">
      <a:defRPr sz="2400" kern="1200">
        <a:solidFill>
          <a:schemeClr val="tx1"/>
        </a:solidFill>
        <a:latin typeface="+mn-lt"/>
        <a:ea typeface="+mn-ea"/>
        <a:cs typeface="+mn-cs"/>
      </a:defRPr>
    </a:lvl4pPr>
    <a:lvl5pPr marL="3657600" algn="l" defTabSz="1828800" rtl="0" eaLnBrk="1" latinLnBrk="0" hangingPunct="1">
      <a:defRPr sz="2400" kern="1200">
        <a:solidFill>
          <a:schemeClr val="tx1"/>
        </a:solidFill>
        <a:latin typeface="+mn-lt"/>
        <a:ea typeface="+mn-ea"/>
        <a:cs typeface="+mn-cs"/>
      </a:defRPr>
    </a:lvl5pPr>
    <a:lvl6pPr marL="4572000" algn="l" defTabSz="1828800" rtl="0" eaLnBrk="1" latinLnBrk="0" hangingPunct="1">
      <a:defRPr sz="2400" kern="1200">
        <a:solidFill>
          <a:schemeClr val="tx1"/>
        </a:solidFill>
        <a:latin typeface="+mn-lt"/>
        <a:ea typeface="+mn-ea"/>
        <a:cs typeface="+mn-cs"/>
      </a:defRPr>
    </a:lvl6pPr>
    <a:lvl7pPr marL="5486400" algn="l" defTabSz="1828800" rtl="0" eaLnBrk="1" latinLnBrk="0" hangingPunct="1">
      <a:defRPr sz="2400" kern="1200">
        <a:solidFill>
          <a:schemeClr val="tx1"/>
        </a:solidFill>
        <a:latin typeface="+mn-lt"/>
        <a:ea typeface="+mn-ea"/>
        <a:cs typeface="+mn-cs"/>
      </a:defRPr>
    </a:lvl7pPr>
    <a:lvl8pPr marL="6400800" algn="l" defTabSz="1828800" rtl="0" eaLnBrk="1" latinLnBrk="0" hangingPunct="1">
      <a:defRPr sz="2400" kern="1200">
        <a:solidFill>
          <a:schemeClr val="tx1"/>
        </a:solidFill>
        <a:latin typeface="+mn-lt"/>
        <a:ea typeface="+mn-ea"/>
        <a:cs typeface="+mn-cs"/>
      </a:defRPr>
    </a:lvl8pPr>
    <a:lvl9pPr marL="7315200" algn="l" defTabSz="18288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28.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9.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a:ln/>
        </p:spPr>
      </p:sp>
      <p:sp>
        <p:nvSpPr>
          <p:cNvPr id="28674" name="Rectangle 3"/>
          <p:cNvSpPr>
            <a:spLocks noGrp="1" noChangeArrowheads="1"/>
          </p:cNvSpPr>
          <p:nvPr>
            <p:ph type="body" idx="1"/>
            <p:custDataLst>
              <p:tags r:id="rId1"/>
            </p:custDataLst>
          </p:nvPr>
        </p:nvSpPr>
        <p:spPr>
          <a:xfrm>
            <a:off x="506339" y="3868615"/>
            <a:ext cx="5048963" cy="844062"/>
          </a:xfrm>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smtClean="0">
                <a:solidFill>
                  <a:schemeClr val="tx1"/>
                </a:solidFill>
                <a:latin typeface="Verdana" pitchFamily="34" charset="0"/>
                <a:ea typeface="Verdana" pitchFamily="34" charset="0"/>
                <a:cs typeface="Verdana" pitchFamily="34" charset="0"/>
              </a:rPr>
              <a:t>Success of any program lies in its decision making ability.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smtClean="0">
                <a:solidFill>
                  <a:schemeClr val="tx1"/>
                </a:solidFill>
                <a:latin typeface="Verdana" pitchFamily="34" charset="0"/>
                <a:ea typeface="Verdana" pitchFamily="34" charset="0"/>
                <a:cs typeface="Verdana" pitchFamily="34" charset="0"/>
              </a:rPr>
              <a:t>So, while writing programs based on requirements of the program, we need to build decision making capability by writing flow control statements.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000" kern="1200" dirty="0" smtClean="0">
                <a:solidFill>
                  <a:schemeClr val="tx1"/>
                </a:solidFill>
                <a:latin typeface="Verdana" pitchFamily="34" charset="0"/>
                <a:ea typeface="Verdana" pitchFamily="34" charset="0"/>
                <a:cs typeface="Verdana" pitchFamily="34" charset="0"/>
              </a:rPr>
              <a:t>Before learning how to write flow control statements, let us look at the types of flow control statements.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buNone/>
            </a:pPr>
            <a:r>
              <a:rPr lang="en-US" dirty="0" smtClean="0"/>
              <a:t>In VBScript we have four conditional statements:</a:t>
            </a:r>
          </a:p>
          <a:p>
            <a:r>
              <a:rPr lang="en-US" dirty="0" smtClean="0"/>
              <a:t>If…Then Statement </a:t>
            </a:r>
          </a:p>
          <a:p>
            <a:r>
              <a:rPr lang="en-US" dirty="0" smtClean="0"/>
              <a:t>If...Then...Else Statement </a:t>
            </a:r>
          </a:p>
          <a:p>
            <a:r>
              <a:rPr lang="en-US" dirty="0" smtClean="0"/>
              <a:t>If...Then...Else If Statement, and </a:t>
            </a:r>
          </a:p>
          <a:p>
            <a:r>
              <a:rPr lang="en-US" dirty="0" smtClean="0"/>
              <a:t>Select Case Statement  </a:t>
            </a:r>
            <a:br>
              <a:rPr lang="en-US" dirty="0" smtClean="0"/>
            </a:br>
            <a:endParaRPr lang="en-US" dirty="0" smtClean="0"/>
          </a:p>
          <a:p>
            <a:pPr>
              <a:buNone/>
            </a:pPr>
            <a:r>
              <a:rPr lang="en-US" dirty="0" smtClean="0"/>
              <a:t>Let us now learn about each  type of conditional statement. </a:t>
            </a:r>
          </a:p>
          <a:p>
            <a:pPr>
              <a:buNone/>
            </a:pPr>
            <a:endParaRPr lang="en-US" dirty="0" smtClean="0"/>
          </a:p>
        </p:txBody>
      </p:sp>
      <p:sp>
        <p:nvSpPr>
          <p:cNvPr id="4" name="Slide Number Placeholder 3"/>
          <p:cNvSpPr>
            <a:spLocks noGrp="1"/>
          </p:cNvSpPr>
          <p:nvPr>
            <p:ph type="sldNum" sz="quarter" idx="10"/>
          </p:nvPr>
        </p:nvSpPr>
        <p:spPr/>
        <p:txBody>
          <a:bodyPr/>
          <a:lstStyle/>
          <a:p>
            <a:pPr>
              <a:defRPr/>
            </a:pPr>
            <a:fld id="{B3B7C0E6-73A2-48BF-B2D0-A65AF6CDE2F6}"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r>
              <a:rPr lang="en-US" dirty="0" smtClean="0"/>
              <a:t>XYZ</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buNone/>
            </a:pPr>
            <a:r>
              <a:rPr lang="en-US" dirty="0" smtClean="0"/>
              <a:t>In VBScript we have four conditional statements:</a:t>
            </a:r>
          </a:p>
          <a:p>
            <a:r>
              <a:rPr lang="en-US" dirty="0" smtClean="0"/>
              <a:t>If…Then Statement </a:t>
            </a:r>
          </a:p>
          <a:p>
            <a:r>
              <a:rPr lang="en-US" dirty="0" smtClean="0"/>
              <a:t>If...Then...Else Statement </a:t>
            </a:r>
          </a:p>
          <a:p>
            <a:r>
              <a:rPr lang="en-US" dirty="0" smtClean="0"/>
              <a:t>If...Then...Else If Statement, and </a:t>
            </a:r>
          </a:p>
          <a:p>
            <a:r>
              <a:rPr lang="en-US" dirty="0" smtClean="0"/>
              <a:t>Select Case Statement  </a:t>
            </a:r>
            <a:br>
              <a:rPr lang="en-US" dirty="0" smtClean="0"/>
            </a:br>
            <a:endParaRPr lang="en-US" dirty="0" smtClean="0"/>
          </a:p>
          <a:p>
            <a:pPr>
              <a:buNone/>
            </a:pPr>
            <a:r>
              <a:rPr lang="en-US" dirty="0" smtClean="0"/>
              <a:t>Let us now learn about each  type of conditional statement. </a:t>
            </a:r>
          </a:p>
          <a:p>
            <a:pPr>
              <a:buNone/>
            </a:pPr>
            <a:endParaRPr lang="en-US" dirty="0" smtClean="0"/>
          </a:p>
        </p:txBody>
      </p:sp>
      <p:sp>
        <p:nvSpPr>
          <p:cNvPr id="4" name="Slide Number Placeholder 3"/>
          <p:cNvSpPr>
            <a:spLocks noGrp="1"/>
          </p:cNvSpPr>
          <p:nvPr>
            <p:ph type="sldNum" sz="quarter" idx="10"/>
          </p:nvPr>
        </p:nvSpPr>
        <p:spPr/>
        <p:txBody>
          <a:bodyPr/>
          <a:lstStyle/>
          <a:p>
            <a:pPr>
              <a:defRPr/>
            </a:pPr>
            <a:fld id="{B3B7C0E6-73A2-48BF-B2D0-A65AF6CDE2F6}"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r>
              <a:rPr lang="en-US" dirty="0" smtClean="0"/>
              <a:t>XYZ</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a:ln/>
        </p:spPr>
      </p:sp>
      <p:sp>
        <p:nvSpPr>
          <p:cNvPr id="28674" name="Rectangle 3"/>
          <p:cNvSpPr>
            <a:spLocks noGrp="1" noChangeArrowheads="1"/>
          </p:cNvSpPr>
          <p:nvPr>
            <p:ph type="body" idx="1"/>
            <p:custDataLst>
              <p:tags r:id="rId1"/>
            </p:custDataLst>
          </p:nvPr>
        </p:nvSpPr>
        <p:spPr>
          <a:xfrm>
            <a:off x="506339" y="3868616"/>
            <a:ext cx="5048963" cy="984738"/>
          </a:xfrm>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0" baseline="0" dirty="0" smtClean="0"/>
              <a:t>Execution flow is controlled by two types of statements:</a:t>
            </a:r>
          </a:p>
          <a:p>
            <a:pPr marL="115888" marR="0" indent="-115888" algn="l" defTabSz="914400" rtl="0" eaLnBrk="0" fontAlgn="base" latinLnBrk="0" hangingPunct="0">
              <a:lnSpc>
                <a:spcPct val="100000"/>
              </a:lnSpc>
              <a:spcBef>
                <a:spcPct val="30000"/>
              </a:spcBef>
              <a:spcAft>
                <a:spcPct val="0"/>
              </a:spcAft>
              <a:buClrTx/>
              <a:buSzTx/>
              <a:tabLst/>
              <a:defRPr/>
            </a:pPr>
            <a:r>
              <a:rPr lang="en-US" b="0" baseline="0" dirty="0" smtClean="0"/>
              <a:t>Conditional Statements, and</a:t>
            </a:r>
          </a:p>
          <a:p>
            <a:pPr marL="115888" marR="0" indent="-115888" algn="l" defTabSz="914400" rtl="0" eaLnBrk="0" fontAlgn="base" latinLnBrk="0" hangingPunct="0">
              <a:lnSpc>
                <a:spcPct val="100000"/>
              </a:lnSpc>
              <a:spcBef>
                <a:spcPct val="30000"/>
              </a:spcBef>
              <a:spcAft>
                <a:spcPct val="0"/>
              </a:spcAft>
              <a:buClrTx/>
              <a:buSzTx/>
              <a:tabLst/>
              <a:defRPr/>
            </a:pPr>
            <a:r>
              <a:rPr lang="en-US" b="0" baseline="0" dirty="0" smtClean="0"/>
              <a:t>Looping Statements. </a:t>
            </a:r>
            <a:br>
              <a:rPr lang="en-US" b="0" baseline="0" dirty="0" smtClean="0"/>
            </a:br>
            <a:r>
              <a:rPr lang="en-US" b="0"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0" baseline="0" dirty="0" smtClean="0"/>
              <a:t>Now let us learn about each type of statement in detail.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0" baseline="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a:ln/>
        </p:spPr>
      </p:sp>
      <p:sp>
        <p:nvSpPr>
          <p:cNvPr id="28674" name="Rectangle 3"/>
          <p:cNvSpPr>
            <a:spLocks noGrp="1" noChangeArrowheads="1"/>
          </p:cNvSpPr>
          <p:nvPr>
            <p:ph type="body" idx="1"/>
            <p:custDataLst>
              <p:tags r:id="rId1"/>
            </p:custDataLst>
          </p:nvPr>
        </p:nvSpPr>
        <p:spPr>
          <a:xfrm>
            <a:off x="506339" y="3868616"/>
            <a:ext cx="5048963" cy="984738"/>
          </a:xfrm>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0" baseline="0" dirty="0" smtClean="0"/>
              <a:t>Execution flow is controlled by two types of statements:</a:t>
            </a:r>
          </a:p>
          <a:p>
            <a:pPr marL="115888" marR="0" indent="-115888" algn="l" defTabSz="914400" rtl="0" eaLnBrk="0" fontAlgn="base" latinLnBrk="0" hangingPunct="0">
              <a:lnSpc>
                <a:spcPct val="100000"/>
              </a:lnSpc>
              <a:spcBef>
                <a:spcPct val="30000"/>
              </a:spcBef>
              <a:spcAft>
                <a:spcPct val="0"/>
              </a:spcAft>
              <a:buClrTx/>
              <a:buSzTx/>
              <a:tabLst/>
              <a:defRPr/>
            </a:pPr>
            <a:r>
              <a:rPr lang="en-US" b="0" baseline="0" dirty="0" smtClean="0"/>
              <a:t>Conditional Statements, and</a:t>
            </a:r>
          </a:p>
          <a:p>
            <a:pPr marL="115888" marR="0" indent="-115888" algn="l" defTabSz="914400" rtl="0" eaLnBrk="0" fontAlgn="base" latinLnBrk="0" hangingPunct="0">
              <a:lnSpc>
                <a:spcPct val="100000"/>
              </a:lnSpc>
              <a:spcBef>
                <a:spcPct val="30000"/>
              </a:spcBef>
              <a:spcAft>
                <a:spcPct val="0"/>
              </a:spcAft>
              <a:buClrTx/>
              <a:buSzTx/>
              <a:tabLst/>
              <a:defRPr/>
            </a:pPr>
            <a:r>
              <a:rPr lang="en-US" b="0" baseline="0" dirty="0" smtClean="0"/>
              <a:t>Looping Statements. </a:t>
            </a:r>
            <a:br>
              <a:rPr lang="en-US" b="0" baseline="0" dirty="0" smtClean="0"/>
            </a:br>
            <a:r>
              <a:rPr lang="en-US" b="0"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0" baseline="0" dirty="0" smtClean="0"/>
              <a:t>Now let us learn about each type of statement in detail.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0" baseline="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noChangeArrowheads="1" noTextEdit="1"/>
          </p:cNvSpPr>
          <p:nvPr>
            <p:ph type="sldImg"/>
          </p:nvPr>
        </p:nvSpPr>
        <p:spPr>
          <a:ln/>
        </p:spPr>
      </p:sp>
      <p:sp>
        <p:nvSpPr>
          <p:cNvPr id="28674" name="Rectangle 3"/>
          <p:cNvSpPr>
            <a:spLocks noGrp="1" noChangeArrowheads="1"/>
          </p:cNvSpPr>
          <p:nvPr>
            <p:ph type="body" idx="1"/>
            <p:custDataLst>
              <p:tags r:id="rId1"/>
            </p:custDataLst>
          </p:nvPr>
        </p:nvSpPr>
        <p:spPr>
          <a:xfrm>
            <a:off x="506339" y="3868616"/>
            <a:ext cx="5048963" cy="984738"/>
          </a:xfrm>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0" baseline="0" dirty="0" smtClean="0"/>
              <a:t>Execution flow is controlled by two types of statements:</a:t>
            </a:r>
          </a:p>
          <a:p>
            <a:pPr marL="115888" marR="0" indent="-115888" algn="l" defTabSz="914400" rtl="0" eaLnBrk="0" fontAlgn="base" latinLnBrk="0" hangingPunct="0">
              <a:lnSpc>
                <a:spcPct val="100000"/>
              </a:lnSpc>
              <a:spcBef>
                <a:spcPct val="30000"/>
              </a:spcBef>
              <a:spcAft>
                <a:spcPct val="0"/>
              </a:spcAft>
              <a:buClrTx/>
              <a:buSzTx/>
              <a:tabLst/>
              <a:defRPr/>
            </a:pPr>
            <a:r>
              <a:rPr lang="en-US" b="0" baseline="0" dirty="0" smtClean="0"/>
              <a:t>Conditional Statements, and</a:t>
            </a:r>
          </a:p>
          <a:p>
            <a:pPr marL="115888" marR="0" indent="-115888" algn="l" defTabSz="914400" rtl="0" eaLnBrk="0" fontAlgn="base" latinLnBrk="0" hangingPunct="0">
              <a:lnSpc>
                <a:spcPct val="100000"/>
              </a:lnSpc>
              <a:spcBef>
                <a:spcPct val="30000"/>
              </a:spcBef>
              <a:spcAft>
                <a:spcPct val="0"/>
              </a:spcAft>
              <a:buClrTx/>
              <a:buSzTx/>
              <a:tabLst/>
              <a:defRPr/>
            </a:pPr>
            <a:r>
              <a:rPr lang="en-US" b="0" baseline="0" dirty="0" smtClean="0"/>
              <a:t>Looping Statements. </a:t>
            </a:r>
            <a:br>
              <a:rPr lang="en-US" b="0" baseline="0" dirty="0" smtClean="0"/>
            </a:br>
            <a:r>
              <a:rPr lang="en-US" b="0" baseline="0" dirty="0" smtClean="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0" baseline="0" dirty="0" smtClean="0"/>
              <a:t>Now let us learn about each type of statement in detail.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0" baseline="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a:ln/>
        </p:spPr>
      </p:sp>
      <p:sp>
        <p:nvSpPr>
          <p:cNvPr id="3" name="Notes Placeholder 2"/>
          <p:cNvSpPr>
            <a:spLocks noGrp="1"/>
          </p:cNvSpPr>
          <p:nvPr>
            <p:ph type="body" idx="1"/>
            <p:custDataLst>
              <p:tags r:id="rId1"/>
            </p:custDataLst>
          </p:nvPr>
        </p:nvSpPr>
        <p:spPr>
          <a:xfrm>
            <a:off x="506339" y="3868615"/>
            <a:ext cx="5048963" cy="3657600"/>
          </a:xfrm>
        </p:spPr>
        <p:txBody>
          <a:bodyPr>
            <a:normAutofit/>
          </a:bodyPr>
          <a:lstStyle/>
          <a:p>
            <a:pPr marL="0" lvl="0" indent="0">
              <a:buNone/>
              <a:defRPr/>
            </a:pPr>
            <a:r>
              <a:rPr lang="en-US" dirty="0" smtClean="0"/>
              <a:t>When you are writing any code, there are instances where you want it to perform different actions based on evolving conditions. In such cases you require conditional statements in your program. Conditional statements allows the program to check for the required condition and based on it execute the set of statements, which otherwise will not be executed. </a:t>
            </a:r>
            <a:br>
              <a:rPr lang="en-US" dirty="0" smtClean="0"/>
            </a:br>
            <a:endParaRPr lang="en-US" dirty="0" smtClean="0"/>
          </a:p>
          <a:p>
            <a:pPr marL="0" lvl="0" indent="0">
              <a:buNone/>
              <a:defRPr/>
            </a:pPr>
            <a:r>
              <a:rPr lang="en-US" dirty="0" smtClean="0"/>
              <a:t>Let us now look at various types of conditional statements.</a:t>
            </a:r>
          </a:p>
          <a:p>
            <a:pPr marL="0" lvl="0" indent="0">
              <a:buNone/>
              <a:defRPr/>
            </a:pPr>
            <a:endParaRPr lang="en-US" dirty="0" smtClean="0"/>
          </a:p>
        </p:txBody>
      </p:sp>
      <p:sp>
        <p:nvSpPr>
          <p:cNvPr id="4" name="Slide Number Placeholder 3"/>
          <p:cNvSpPr>
            <a:spLocks noGrp="1"/>
          </p:cNvSpPr>
          <p:nvPr>
            <p:ph type="sldNum" sz="quarter" idx="5"/>
          </p:nvPr>
        </p:nvSpPr>
        <p:spPr/>
        <p:txBody>
          <a:bodyPr/>
          <a:lstStyle/>
          <a:p>
            <a:pPr>
              <a:defRPr/>
            </a:pPr>
            <a:fld id="{CCCCA63A-A4C4-4D62-82ED-704865B40B7B}" type="slidenum">
              <a:rPr lang="en-US" smtClean="0"/>
              <a:pPr>
                <a:defRPr/>
              </a:pPr>
              <a:t>6</a:t>
            </a:fld>
            <a:endParaRPr lang="en-US" dirty="0"/>
          </a:p>
        </p:txBody>
      </p:sp>
      <p:sp>
        <p:nvSpPr>
          <p:cNvPr id="37892" name="Header Placeholder 4"/>
          <p:cNvSpPr>
            <a:spLocks noGrp="1"/>
          </p:cNvSpPr>
          <p:nvPr>
            <p:ph type="hdr" sz="quarter"/>
          </p:nvPr>
        </p:nvSpPr>
        <p:spPr>
          <a:noFill/>
        </p:spPr>
        <p:txBody>
          <a:bodyPr/>
          <a:lstStyle/>
          <a:p>
            <a:pPr defTabSz="942975"/>
            <a:r>
              <a:rPr lang="en-US" dirty="0" smtClean="0">
                <a:cs typeface="Arial" charset="0"/>
              </a:rPr>
              <a:t>XYZ</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buNone/>
            </a:pPr>
            <a:r>
              <a:rPr lang="en-US" dirty="0" smtClean="0"/>
              <a:t>In VBScript we have four conditional statements:</a:t>
            </a:r>
          </a:p>
          <a:p>
            <a:r>
              <a:rPr lang="en-US" dirty="0" smtClean="0"/>
              <a:t>If…Then Statement </a:t>
            </a:r>
          </a:p>
          <a:p>
            <a:r>
              <a:rPr lang="en-US" dirty="0" smtClean="0"/>
              <a:t>If...Then...Else Statement </a:t>
            </a:r>
          </a:p>
          <a:p>
            <a:r>
              <a:rPr lang="en-US" dirty="0" smtClean="0"/>
              <a:t>If...Then...Else If Statement, and </a:t>
            </a:r>
          </a:p>
          <a:p>
            <a:r>
              <a:rPr lang="en-US" dirty="0" smtClean="0"/>
              <a:t>Select Case Statement  </a:t>
            </a:r>
            <a:br>
              <a:rPr lang="en-US" dirty="0" smtClean="0"/>
            </a:br>
            <a:endParaRPr lang="en-US" dirty="0" smtClean="0"/>
          </a:p>
          <a:p>
            <a:pPr>
              <a:buNone/>
            </a:pPr>
            <a:r>
              <a:rPr lang="en-US" dirty="0" smtClean="0"/>
              <a:t>Let us now learn about each  type of conditional statement. </a:t>
            </a:r>
          </a:p>
          <a:p>
            <a:pPr>
              <a:buNone/>
            </a:pPr>
            <a:endParaRPr lang="en-US" dirty="0" smtClean="0"/>
          </a:p>
        </p:txBody>
      </p:sp>
      <p:sp>
        <p:nvSpPr>
          <p:cNvPr id="4" name="Slide Number Placeholder 3"/>
          <p:cNvSpPr>
            <a:spLocks noGrp="1"/>
          </p:cNvSpPr>
          <p:nvPr>
            <p:ph type="sldNum" sz="quarter" idx="10"/>
          </p:nvPr>
        </p:nvSpPr>
        <p:spPr/>
        <p:txBody>
          <a:bodyPr/>
          <a:lstStyle/>
          <a:p>
            <a:pPr>
              <a:defRPr/>
            </a:pPr>
            <a:fld id="{B3B7C0E6-73A2-48BF-B2D0-A65AF6CDE2F6}"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r>
              <a:rPr lang="en-US" dirty="0" smtClean="0"/>
              <a:t>XYZ</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buNone/>
            </a:pPr>
            <a:r>
              <a:rPr lang="en-US" dirty="0" smtClean="0"/>
              <a:t>In VBScript we have four conditional statements:</a:t>
            </a:r>
          </a:p>
          <a:p>
            <a:r>
              <a:rPr lang="en-US" dirty="0" smtClean="0"/>
              <a:t>If…Then Statement </a:t>
            </a:r>
          </a:p>
          <a:p>
            <a:r>
              <a:rPr lang="en-US" dirty="0" smtClean="0"/>
              <a:t>If...Then...Else Statement </a:t>
            </a:r>
          </a:p>
          <a:p>
            <a:r>
              <a:rPr lang="en-US" dirty="0" smtClean="0"/>
              <a:t>If...Then...Else If Statement, and </a:t>
            </a:r>
          </a:p>
          <a:p>
            <a:r>
              <a:rPr lang="en-US" dirty="0" smtClean="0"/>
              <a:t>Select Case Statement  </a:t>
            </a:r>
            <a:br>
              <a:rPr lang="en-US" dirty="0" smtClean="0"/>
            </a:br>
            <a:endParaRPr lang="en-US" dirty="0" smtClean="0"/>
          </a:p>
          <a:p>
            <a:pPr>
              <a:buNone/>
            </a:pPr>
            <a:r>
              <a:rPr lang="en-US" dirty="0" smtClean="0"/>
              <a:t>Let us now learn about each  type of conditional statement. </a:t>
            </a:r>
          </a:p>
          <a:p>
            <a:pPr>
              <a:buNone/>
            </a:pPr>
            <a:endParaRPr lang="en-US" dirty="0" smtClean="0"/>
          </a:p>
        </p:txBody>
      </p:sp>
      <p:sp>
        <p:nvSpPr>
          <p:cNvPr id="4" name="Slide Number Placeholder 3"/>
          <p:cNvSpPr>
            <a:spLocks noGrp="1"/>
          </p:cNvSpPr>
          <p:nvPr>
            <p:ph type="sldNum" sz="quarter" idx="10"/>
          </p:nvPr>
        </p:nvSpPr>
        <p:spPr/>
        <p:txBody>
          <a:bodyPr/>
          <a:lstStyle/>
          <a:p>
            <a:pPr>
              <a:defRPr/>
            </a:pPr>
            <a:fld id="{B3B7C0E6-73A2-48BF-B2D0-A65AF6CDE2F6}"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r>
              <a:rPr lang="en-US" dirty="0" smtClean="0"/>
              <a:t>XYZ</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buNone/>
            </a:pPr>
            <a:r>
              <a:rPr lang="en-US" dirty="0" smtClean="0"/>
              <a:t>In VBScript we have four conditional statements:</a:t>
            </a:r>
          </a:p>
          <a:p>
            <a:r>
              <a:rPr lang="en-US" dirty="0" smtClean="0"/>
              <a:t>If…Then Statement </a:t>
            </a:r>
          </a:p>
          <a:p>
            <a:r>
              <a:rPr lang="en-US" dirty="0" smtClean="0"/>
              <a:t>If...Then...Else Statement </a:t>
            </a:r>
          </a:p>
          <a:p>
            <a:r>
              <a:rPr lang="en-US" dirty="0" smtClean="0"/>
              <a:t>If...Then...Else If Statement, and </a:t>
            </a:r>
          </a:p>
          <a:p>
            <a:r>
              <a:rPr lang="en-US" dirty="0" smtClean="0"/>
              <a:t>Select Case Statement  </a:t>
            </a:r>
            <a:br>
              <a:rPr lang="en-US" dirty="0" smtClean="0"/>
            </a:br>
            <a:endParaRPr lang="en-US" dirty="0" smtClean="0"/>
          </a:p>
          <a:p>
            <a:pPr>
              <a:buNone/>
            </a:pPr>
            <a:r>
              <a:rPr lang="en-US" dirty="0" smtClean="0"/>
              <a:t>Let us now learn about each  type of conditional statement. </a:t>
            </a:r>
          </a:p>
          <a:p>
            <a:pPr>
              <a:buNone/>
            </a:pPr>
            <a:endParaRPr lang="en-US" dirty="0" smtClean="0"/>
          </a:p>
        </p:txBody>
      </p:sp>
      <p:sp>
        <p:nvSpPr>
          <p:cNvPr id="4" name="Slide Number Placeholder 3"/>
          <p:cNvSpPr>
            <a:spLocks noGrp="1"/>
          </p:cNvSpPr>
          <p:nvPr>
            <p:ph type="sldNum" sz="quarter" idx="10"/>
          </p:nvPr>
        </p:nvSpPr>
        <p:spPr/>
        <p:txBody>
          <a:bodyPr/>
          <a:lstStyle/>
          <a:p>
            <a:pPr>
              <a:defRPr/>
            </a:pPr>
            <a:fld id="{B3B7C0E6-73A2-48BF-B2D0-A65AF6CDE2F6}"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r>
              <a:rPr lang="en-US" dirty="0" smtClean="0"/>
              <a:t>XYZ</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buNone/>
            </a:pPr>
            <a:r>
              <a:rPr lang="en-US" dirty="0" smtClean="0"/>
              <a:t>In VBScript we have four conditional statements:</a:t>
            </a:r>
          </a:p>
          <a:p>
            <a:r>
              <a:rPr lang="en-US" dirty="0" smtClean="0"/>
              <a:t>If…Then Statement </a:t>
            </a:r>
          </a:p>
          <a:p>
            <a:r>
              <a:rPr lang="en-US" dirty="0" smtClean="0"/>
              <a:t>If...Then...Else Statement </a:t>
            </a:r>
          </a:p>
          <a:p>
            <a:r>
              <a:rPr lang="en-US" dirty="0" smtClean="0"/>
              <a:t>If...Then...Else If Statement, and </a:t>
            </a:r>
          </a:p>
          <a:p>
            <a:r>
              <a:rPr lang="en-US" dirty="0" smtClean="0"/>
              <a:t>Select Case Statement  </a:t>
            </a:r>
            <a:br>
              <a:rPr lang="en-US" dirty="0" smtClean="0"/>
            </a:br>
            <a:endParaRPr lang="en-US" dirty="0" smtClean="0"/>
          </a:p>
          <a:p>
            <a:pPr>
              <a:buNone/>
            </a:pPr>
            <a:r>
              <a:rPr lang="en-US" dirty="0" smtClean="0"/>
              <a:t>Let us now learn about each  type of conditional statement. </a:t>
            </a:r>
          </a:p>
          <a:p>
            <a:pPr>
              <a:buNone/>
            </a:pPr>
            <a:endParaRPr lang="en-US" dirty="0" smtClean="0"/>
          </a:p>
        </p:txBody>
      </p:sp>
      <p:sp>
        <p:nvSpPr>
          <p:cNvPr id="4" name="Slide Number Placeholder 3"/>
          <p:cNvSpPr>
            <a:spLocks noGrp="1"/>
          </p:cNvSpPr>
          <p:nvPr>
            <p:ph type="sldNum" sz="quarter" idx="10"/>
          </p:nvPr>
        </p:nvSpPr>
        <p:spPr/>
        <p:txBody>
          <a:bodyPr/>
          <a:lstStyle/>
          <a:p>
            <a:pPr>
              <a:defRPr/>
            </a:pPr>
            <a:fld id="{B3B7C0E6-73A2-48BF-B2D0-A65AF6CDE2F6}"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r>
              <a:rPr lang="en-US" dirty="0" smtClean="0"/>
              <a:t>XYZ</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260851"/>
            <a:ext cx="15544800" cy="2940050"/>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F404F7-9B59-4895-B616-FFC795B1C3EF}" type="datetimeFigureOut">
              <a:rPr lang="en-US" smtClean="0"/>
              <a:pPr/>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349F9-A631-4D3D-A904-8C4ADE148242}" type="slidenum">
              <a:rPr lang="en-US" smtClean="0"/>
              <a:pPr/>
              <a:t>‹#›</a:t>
            </a:fld>
            <a:endParaRPr lang="en-US"/>
          </a:p>
        </p:txBody>
      </p:sp>
    </p:spTree>
    <p:extLst>
      <p:ext uri="{BB962C8B-B14F-4D97-AF65-F5344CB8AC3E}">
        <p14:creationId xmlns:p14="http://schemas.microsoft.com/office/powerpoint/2010/main" xmlns="" val="755432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F404F7-9B59-4895-B616-FFC795B1C3EF}" type="datetimeFigureOut">
              <a:rPr lang="en-US" smtClean="0"/>
              <a:pPr/>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349F9-A631-4D3D-A904-8C4ADE148242}" type="slidenum">
              <a:rPr lang="en-US" smtClean="0"/>
              <a:pPr/>
              <a:t>‹#›</a:t>
            </a:fld>
            <a:endParaRPr lang="en-US"/>
          </a:p>
        </p:txBody>
      </p:sp>
    </p:spTree>
    <p:extLst>
      <p:ext uri="{BB962C8B-B14F-4D97-AF65-F5344CB8AC3E}">
        <p14:creationId xmlns:p14="http://schemas.microsoft.com/office/powerpoint/2010/main" xmlns="" val="104643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549277"/>
            <a:ext cx="4114800" cy="11703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549277"/>
            <a:ext cx="12039600" cy="11703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F404F7-9B59-4895-B616-FFC795B1C3EF}" type="datetimeFigureOut">
              <a:rPr lang="en-US" smtClean="0"/>
              <a:pPr/>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349F9-A631-4D3D-A904-8C4ADE148242}" type="slidenum">
              <a:rPr lang="en-US" smtClean="0"/>
              <a:pPr/>
              <a:t>‹#›</a:t>
            </a:fld>
            <a:endParaRPr lang="en-US"/>
          </a:p>
        </p:txBody>
      </p:sp>
    </p:spTree>
    <p:extLst>
      <p:ext uri="{BB962C8B-B14F-4D97-AF65-F5344CB8AC3E}">
        <p14:creationId xmlns:p14="http://schemas.microsoft.com/office/powerpoint/2010/main" xmlns="" val="1006707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F404F7-9B59-4895-B616-FFC795B1C3EF}" type="datetimeFigureOut">
              <a:rPr lang="en-US" smtClean="0"/>
              <a:pPr/>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349F9-A631-4D3D-A904-8C4ADE148242}" type="slidenum">
              <a:rPr lang="en-US" smtClean="0"/>
              <a:pPr/>
              <a:t>‹#›</a:t>
            </a:fld>
            <a:endParaRPr lang="en-US"/>
          </a:p>
        </p:txBody>
      </p:sp>
    </p:spTree>
    <p:extLst>
      <p:ext uri="{BB962C8B-B14F-4D97-AF65-F5344CB8AC3E}">
        <p14:creationId xmlns:p14="http://schemas.microsoft.com/office/powerpoint/2010/main" xmlns="" val="2393987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6" y="8813801"/>
            <a:ext cx="15544800" cy="2724150"/>
          </a:xfrm>
        </p:spPr>
        <p:txBody>
          <a:bodyPr anchor="t"/>
          <a:lstStyle>
            <a:lvl1pPr algn="l">
              <a:defRPr sz="80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6" y="5813427"/>
            <a:ext cx="15544800" cy="300037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F404F7-9B59-4895-B616-FFC795B1C3EF}" type="datetimeFigureOut">
              <a:rPr lang="en-US" smtClean="0"/>
              <a:pPr/>
              <a:t>11/24/2015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B349F9-A631-4D3D-A904-8C4ADE148242}" type="slidenum">
              <a:rPr lang="en-US" smtClean="0"/>
              <a:pPr/>
              <a:t>‹#›</a:t>
            </a:fld>
            <a:endParaRPr lang="en-US"/>
          </a:p>
        </p:txBody>
      </p:sp>
    </p:spTree>
    <p:extLst>
      <p:ext uri="{BB962C8B-B14F-4D97-AF65-F5344CB8AC3E}">
        <p14:creationId xmlns:p14="http://schemas.microsoft.com/office/powerpoint/2010/main" xmlns="" val="3307616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3200401"/>
            <a:ext cx="8077200" cy="9051926"/>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96400" y="3200401"/>
            <a:ext cx="8077200" cy="9051926"/>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F404F7-9B59-4895-B616-FFC795B1C3EF}" type="datetimeFigureOut">
              <a:rPr lang="en-US" smtClean="0"/>
              <a:pPr/>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349F9-A631-4D3D-A904-8C4ADE148242}" type="slidenum">
              <a:rPr lang="en-US" smtClean="0"/>
              <a:pPr/>
              <a:t>‹#›</a:t>
            </a:fld>
            <a:endParaRPr lang="en-US"/>
          </a:p>
        </p:txBody>
      </p:sp>
    </p:spTree>
    <p:extLst>
      <p:ext uri="{BB962C8B-B14F-4D97-AF65-F5344CB8AC3E}">
        <p14:creationId xmlns:p14="http://schemas.microsoft.com/office/powerpoint/2010/main" xmlns="" val="3258288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3070226"/>
            <a:ext cx="8080376"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4" name="Content Placeholder 3"/>
          <p:cNvSpPr>
            <a:spLocks noGrp="1"/>
          </p:cNvSpPr>
          <p:nvPr>
            <p:ph sz="half" idx="2"/>
          </p:nvPr>
        </p:nvSpPr>
        <p:spPr>
          <a:xfrm>
            <a:off x="914400" y="4349750"/>
            <a:ext cx="8080376"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1" y="3070226"/>
            <a:ext cx="8083550"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6" name="Content Placeholder 5"/>
          <p:cNvSpPr>
            <a:spLocks noGrp="1"/>
          </p:cNvSpPr>
          <p:nvPr>
            <p:ph sz="quarter" idx="4"/>
          </p:nvPr>
        </p:nvSpPr>
        <p:spPr>
          <a:xfrm>
            <a:off x="9290051" y="4349750"/>
            <a:ext cx="8083550"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F404F7-9B59-4895-B616-FFC795B1C3EF}" type="datetimeFigureOut">
              <a:rPr lang="en-US" smtClean="0"/>
              <a:pPr/>
              <a:t>11/24/2015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B349F9-A631-4D3D-A904-8C4ADE148242}" type="slidenum">
              <a:rPr lang="en-US" smtClean="0"/>
              <a:pPr/>
              <a:t>‹#›</a:t>
            </a:fld>
            <a:endParaRPr lang="en-US"/>
          </a:p>
        </p:txBody>
      </p:sp>
    </p:spTree>
    <p:extLst>
      <p:ext uri="{BB962C8B-B14F-4D97-AF65-F5344CB8AC3E}">
        <p14:creationId xmlns:p14="http://schemas.microsoft.com/office/powerpoint/2010/main" xmlns="" val="1400911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F404F7-9B59-4895-B616-FFC795B1C3EF}" type="datetimeFigureOut">
              <a:rPr lang="en-US" smtClean="0"/>
              <a:pPr/>
              <a:t>11/24/2015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B349F9-A631-4D3D-A904-8C4ADE148242}" type="slidenum">
              <a:rPr lang="en-US" smtClean="0"/>
              <a:pPr/>
              <a:t>‹#›</a:t>
            </a:fld>
            <a:endParaRPr lang="en-US"/>
          </a:p>
        </p:txBody>
      </p:sp>
    </p:spTree>
    <p:extLst>
      <p:ext uri="{BB962C8B-B14F-4D97-AF65-F5344CB8AC3E}">
        <p14:creationId xmlns:p14="http://schemas.microsoft.com/office/powerpoint/2010/main" xmlns="" val="1233653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F404F7-9B59-4895-B616-FFC795B1C3EF}" type="datetimeFigureOut">
              <a:rPr lang="en-US" smtClean="0"/>
              <a:pPr/>
              <a:t>11/24/2015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B349F9-A631-4D3D-A904-8C4ADE148242}" type="slidenum">
              <a:rPr lang="en-US" smtClean="0"/>
              <a:pPr/>
              <a:t>‹#›</a:t>
            </a:fld>
            <a:endParaRPr lang="en-US"/>
          </a:p>
        </p:txBody>
      </p:sp>
    </p:spTree>
    <p:extLst>
      <p:ext uri="{BB962C8B-B14F-4D97-AF65-F5344CB8AC3E}">
        <p14:creationId xmlns:p14="http://schemas.microsoft.com/office/powerpoint/2010/main" xmlns="" val="1786233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1" y="546100"/>
            <a:ext cx="6016626" cy="2324100"/>
          </a:xfrm>
        </p:spPr>
        <p:txBody>
          <a:bodyPr anchor="b"/>
          <a:lstStyle>
            <a:lvl1pPr algn="l">
              <a:defRPr sz="4000" b="1"/>
            </a:lvl1pPr>
          </a:lstStyle>
          <a:p>
            <a:r>
              <a:rPr lang="en-US" smtClean="0"/>
              <a:t>Click to edit Master title style</a:t>
            </a:r>
            <a:endParaRPr lang="en-US"/>
          </a:p>
        </p:txBody>
      </p:sp>
      <p:sp>
        <p:nvSpPr>
          <p:cNvPr id="3" name="Content Placeholder 2"/>
          <p:cNvSpPr>
            <a:spLocks noGrp="1"/>
          </p:cNvSpPr>
          <p:nvPr>
            <p:ph idx="1"/>
          </p:nvPr>
        </p:nvSpPr>
        <p:spPr>
          <a:xfrm>
            <a:off x="7150100" y="546101"/>
            <a:ext cx="10223500" cy="11706226"/>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1" y="2870201"/>
            <a:ext cx="6016626" cy="9382126"/>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F404F7-9B59-4895-B616-FFC795B1C3EF}" type="datetimeFigureOut">
              <a:rPr lang="en-US" smtClean="0"/>
              <a:pPr/>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349F9-A631-4D3D-A904-8C4ADE148242}" type="slidenum">
              <a:rPr lang="en-US" smtClean="0"/>
              <a:pPr/>
              <a:t>‹#›</a:t>
            </a:fld>
            <a:endParaRPr lang="en-US"/>
          </a:p>
        </p:txBody>
      </p:sp>
    </p:spTree>
    <p:extLst>
      <p:ext uri="{BB962C8B-B14F-4D97-AF65-F5344CB8AC3E}">
        <p14:creationId xmlns:p14="http://schemas.microsoft.com/office/powerpoint/2010/main" xmlns="" val="3956140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6" y="9601200"/>
            <a:ext cx="10972800" cy="1133476"/>
          </a:xfrm>
        </p:spPr>
        <p:txBody>
          <a:bodyPr anchor="b"/>
          <a:lstStyle>
            <a:lvl1pPr algn="l">
              <a:defRPr sz="4000" b="1"/>
            </a:lvl1pPr>
          </a:lstStyle>
          <a:p>
            <a:r>
              <a:rPr lang="en-US" smtClean="0"/>
              <a:t>Click to edit Master title style</a:t>
            </a:r>
            <a:endParaRPr lang="en-US"/>
          </a:p>
        </p:txBody>
      </p:sp>
      <p:sp>
        <p:nvSpPr>
          <p:cNvPr id="3" name="Picture Placeholder 2"/>
          <p:cNvSpPr>
            <a:spLocks noGrp="1"/>
          </p:cNvSpPr>
          <p:nvPr>
            <p:ph type="pic" idx="1"/>
          </p:nvPr>
        </p:nvSpPr>
        <p:spPr>
          <a:xfrm>
            <a:off x="3584576" y="1225550"/>
            <a:ext cx="10972800" cy="822960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US"/>
          </a:p>
        </p:txBody>
      </p:sp>
      <p:sp>
        <p:nvSpPr>
          <p:cNvPr id="4" name="Text Placeholder 3"/>
          <p:cNvSpPr>
            <a:spLocks noGrp="1"/>
          </p:cNvSpPr>
          <p:nvPr>
            <p:ph type="body" sz="half" idx="2"/>
          </p:nvPr>
        </p:nvSpPr>
        <p:spPr>
          <a:xfrm>
            <a:off x="3584576" y="10734676"/>
            <a:ext cx="10972800" cy="1609724"/>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F404F7-9B59-4895-B616-FFC795B1C3EF}" type="datetimeFigureOut">
              <a:rPr lang="en-US" smtClean="0"/>
              <a:pPr/>
              <a:t>11/24/2015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B349F9-A631-4D3D-A904-8C4ADE148242}" type="slidenum">
              <a:rPr lang="en-US" smtClean="0"/>
              <a:pPr/>
              <a:t>‹#›</a:t>
            </a:fld>
            <a:endParaRPr lang="en-US"/>
          </a:p>
        </p:txBody>
      </p:sp>
    </p:spTree>
    <p:extLst>
      <p:ext uri="{BB962C8B-B14F-4D97-AF65-F5344CB8AC3E}">
        <p14:creationId xmlns:p14="http://schemas.microsoft.com/office/powerpoint/2010/main" xmlns="" val="89516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6"/>
            <a:ext cx="16459200" cy="2286000"/>
          </a:xfrm>
          <a:prstGeom prst="rect">
            <a:avLst/>
          </a:prstGeom>
        </p:spPr>
        <p:txBody>
          <a:bodyPr vert="horz" lIns="182880" tIns="91440" rIns="182880" bIns="9144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3200401"/>
            <a:ext cx="16459200" cy="9051926"/>
          </a:xfrm>
          <a:prstGeom prst="rect">
            <a:avLst/>
          </a:prstGeom>
        </p:spPr>
        <p:txBody>
          <a:bodyPr vert="horz" lIns="182880" tIns="91440" rIns="182880" bIns="9144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12712701"/>
            <a:ext cx="4267200" cy="730250"/>
          </a:xfrm>
          <a:prstGeom prst="rect">
            <a:avLst/>
          </a:prstGeom>
        </p:spPr>
        <p:txBody>
          <a:bodyPr vert="horz" lIns="182880" tIns="91440" rIns="182880" bIns="91440" rtlCol="0" anchor="ctr"/>
          <a:lstStyle>
            <a:lvl1pPr algn="l">
              <a:defRPr sz="2400">
                <a:solidFill>
                  <a:schemeClr val="tx1">
                    <a:tint val="75000"/>
                  </a:schemeClr>
                </a:solidFill>
              </a:defRPr>
            </a:lvl1pPr>
          </a:lstStyle>
          <a:p>
            <a:fld id="{3FF404F7-9B59-4895-B616-FFC795B1C3EF}" type="datetimeFigureOut">
              <a:rPr lang="en-US" smtClean="0"/>
              <a:pPr/>
              <a:t>11/24/2015</a:t>
            </a:fld>
            <a:endParaRPr lang="en-US"/>
          </a:p>
        </p:txBody>
      </p:sp>
      <p:sp>
        <p:nvSpPr>
          <p:cNvPr id="5" name="Footer Placeholder 4"/>
          <p:cNvSpPr>
            <a:spLocks noGrp="1"/>
          </p:cNvSpPr>
          <p:nvPr>
            <p:ph type="ftr" sz="quarter" idx="3"/>
          </p:nvPr>
        </p:nvSpPr>
        <p:spPr>
          <a:xfrm>
            <a:off x="6248400" y="12712701"/>
            <a:ext cx="5791200" cy="730250"/>
          </a:xfrm>
          <a:prstGeom prst="rect">
            <a:avLst/>
          </a:prstGeom>
        </p:spPr>
        <p:txBody>
          <a:bodyPr vert="horz" lIns="182880" tIns="91440" rIns="182880" bIns="9144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0" y="12712701"/>
            <a:ext cx="4267200" cy="730250"/>
          </a:xfrm>
          <a:prstGeom prst="rect">
            <a:avLst/>
          </a:prstGeom>
        </p:spPr>
        <p:txBody>
          <a:bodyPr vert="horz" lIns="182880" tIns="91440" rIns="182880" bIns="91440" rtlCol="0" anchor="ctr"/>
          <a:lstStyle>
            <a:lvl1pPr algn="r">
              <a:defRPr sz="2400">
                <a:solidFill>
                  <a:schemeClr val="tx1">
                    <a:tint val="75000"/>
                  </a:schemeClr>
                </a:solidFill>
              </a:defRPr>
            </a:lvl1pPr>
          </a:lstStyle>
          <a:p>
            <a:fld id="{46B349F9-A631-4D3D-A904-8C4ADE148242}" type="slidenum">
              <a:rPr lang="en-US" smtClean="0"/>
              <a:pPr/>
              <a:t>‹#›</a:t>
            </a:fld>
            <a:endParaRPr lang="en-US"/>
          </a:p>
        </p:txBody>
      </p:sp>
    </p:spTree>
    <p:extLst>
      <p:ext uri="{BB962C8B-B14F-4D97-AF65-F5344CB8AC3E}">
        <p14:creationId xmlns:p14="http://schemas.microsoft.com/office/powerpoint/2010/main" xmlns="" val="1691425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8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1828800" rtl="0" eaLnBrk="1" latinLnBrk="0" hangingPunct="1">
        <a:spcBef>
          <a:spcPct val="20000"/>
        </a:spcBef>
        <a:buFont typeface="Arial" pitchFamily="34" charset="0"/>
        <a:buChar char="•"/>
        <a:defRPr sz="6400" kern="1200">
          <a:solidFill>
            <a:schemeClr val="tx1"/>
          </a:solidFill>
          <a:latin typeface="+mn-lt"/>
          <a:ea typeface="+mn-ea"/>
          <a:cs typeface="+mn-cs"/>
        </a:defRPr>
      </a:lvl1pPr>
      <a:lvl2pPr marL="1485900" indent="-571500" algn="l" defTabSz="1828800" rtl="0" eaLnBrk="1" latinLnBrk="0" hangingPunct="1">
        <a:spcBef>
          <a:spcPct val="20000"/>
        </a:spcBef>
        <a:buFont typeface="Arial" pitchFamily="34" charset="0"/>
        <a:buChar char="–"/>
        <a:defRPr sz="5600" kern="1200">
          <a:solidFill>
            <a:schemeClr val="tx1"/>
          </a:solidFill>
          <a:latin typeface="+mn-lt"/>
          <a:ea typeface="+mn-ea"/>
          <a:cs typeface="+mn-cs"/>
        </a:defRPr>
      </a:lvl2pPr>
      <a:lvl3pPr marL="2286000" indent="-457200" algn="l" defTabSz="1828800" rtl="0" eaLnBrk="1" latinLnBrk="0" hangingPunct="1">
        <a:spcBef>
          <a:spcPct val="20000"/>
        </a:spcBef>
        <a:buFont typeface="Arial" pitchFamily="34" charset="0"/>
        <a:buChar char="•"/>
        <a:defRPr sz="4800" kern="1200">
          <a:solidFill>
            <a:schemeClr val="tx1"/>
          </a:solidFill>
          <a:latin typeface="+mn-lt"/>
          <a:ea typeface="+mn-ea"/>
          <a:cs typeface="+mn-cs"/>
        </a:defRPr>
      </a:lvl3pPr>
      <a:lvl4pPr marL="3200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4pPr>
      <a:lvl5pPr marL="41148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5pPr>
      <a:lvl6pPr marL="50292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6pPr>
      <a:lvl7pPr marL="59436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7pPr>
      <a:lvl8pPr marL="68580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8pPr>
      <a:lvl9pPr marL="7772400" indent="-457200" algn="l" defTabSz="1828800" rtl="0" eaLnBrk="1" latinLnBrk="0" hangingPunct="1">
        <a:spcBef>
          <a:spcPct val="20000"/>
        </a:spcBef>
        <a:buFont typeface="Arial" pitchFamily="34" charset="0"/>
        <a:buChar char="•"/>
        <a:defRPr sz="40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p:cNvSpPr>
          <p:nvPr/>
        </p:nvSpPr>
        <p:spPr bwMode="auto">
          <a:xfrm>
            <a:off x="1260764" y="4724400"/>
            <a:ext cx="15849600" cy="3962400"/>
          </a:xfrm>
          <a:prstGeom prst="rect">
            <a:avLst/>
          </a:prstGeom>
          <a:noFill/>
          <a:ln w="28575">
            <a:noFill/>
            <a:miter lim="800000"/>
            <a:headEnd/>
            <a:tailEnd/>
          </a:ln>
        </p:spPr>
        <p:txBody>
          <a:bodyPr lIns="457200" tIns="91440" rIns="548640" bIns="91440" anchor="ctr" anchorCtr="1"/>
          <a:lstStyle/>
          <a:p>
            <a:pPr algn="ctr">
              <a:buSzPct val="80000"/>
            </a:pPr>
            <a:r>
              <a:rPr lang="en-US" sz="8800" dirty="0"/>
              <a:t>Control Flow Statements</a:t>
            </a:r>
          </a:p>
        </p:txBody>
      </p:sp>
    </p:spTree>
    <p:extLst>
      <p:ext uri="{BB962C8B-B14F-4D97-AF65-F5344CB8AC3E}">
        <p14:creationId xmlns:p14="http://schemas.microsoft.com/office/powerpoint/2010/main" xmlns="" val="2038996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4890060" y="7115556"/>
            <a:ext cx="8534400" cy="2028444"/>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sz="5600" dirty="0">
                <a:solidFill>
                  <a:schemeClr val="accent1">
                    <a:lumMod val="50000"/>
                  </a:schemeClr>
                </a:solidFill>
              </a:rPr>
              <a:t>If...Then…Else Statement</a:t>
            </a:r>
          </a:p>
        </p:txBody>
      </p:sp>
      <p:sp>
        <p:nvSpPr>
          <p:cNvPr id="24" name="Rounded Rectangle 23"/>
          <p:cNvSpPr/>
          <p:nvPr/>
        </p:nvSpPr>
        <p:spPr>
          <a:xfrm>
            <a:off x="4890060" y="5591556"/>
            <a:ext cx="8534400" cy="2028444"/>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sz="5600" dirty="0">
                <a:solidFill>
                  <a:schemeClr val="accent1">
                    <a:lumMod val="50000"/>
                  </a:schemeClr>
                </a:solidFill>
              </a:rPr>
              <a:t>If…Then Statement</a:t>
            </a:r>
          </a:p>
        </p:txBody>
      </p:sp>
      <p:sp>
        <p:nvSpPr>
          <p:cNvPr id="25" name="Rounded Rectangle 24"/>
          <p:cNvSpPr/>
          <p:nvPr/>
        </p:nvSpPr>
        <p:spPr>
          <a:xfrm>
            <a:off x="4789117" y="3499714"/>
            <a:ext cx="8765058" cy="2434132"/>
          </a:xfrm>
          <a:prstGeom prst="roundRect">
            <a:avLst/>
          </a:prstGeom>
        </p:spPr>
        <p:style>
          <a:lnRef idx="0">
            <a:schemeClr val="accent1"/>
          </a:lnRef>
          <a:fillRef idx="3">
            <a:schemeClr val="accent1"/>
          </a:fillRef>
          <a:effectRef idx="3">
            <a:schemeClr val="accent1"/>
          </a:effectRef>
          <a:fontRef idx="minor">
            <a:schemeClr val="lt1"/>
          </a:fontRef>
        </p:style>
        <p:txBody>
          <a:bodyPr lIns="182880" tIns="91440" rIns="182880" bIns="91440" rtlCol="0" anchor="ctr"/>
          <a:lstStyle/>
          <a:p>
            <a:pPr algn="ctr"/>
            <a:r>
              <a:rPr lang="en-US" sz="5600" dirty="0"/>
              <a:t>Conditional Statements</a:t>
            </a:r>
          </a:p>
        </p:txBody>
      </p:sp>
      <p:sp>
        <p:nvSpPr>
          <p:cNvPr id="8" name="Title 2"/>
          <p:cNvSpPr txBox="1">
            <a:spLocks/>
          </p:cNvSpPr>
          <p:nvPr/>
        </p:nvSpPr>
        <p:spPr>
          <a:xfrm>
            <a:off x="949452" y="457200"/>
            <a:ext cx="16459200" cy="2286000"/>
          </a:xfrm>
          <a:prstGeom prst="roundRect">
            <a:avLst/>
          </a:prstGeom>
          <a:solidFill>
            <a:schemeClr val="accent6"/>
          </a:solidFill>
        </p:spPr>
        <p:txBody>
          <a:bodyPr vert="horz" lIns="182880" tIns="91440" rIns="182880" bIns="9144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0" dirty="0"/>
              <a:t>Types of Conditional Statements</a:t>
            </a:r>
          </a:p>
        </p:txBody>
      </p:sp>
    </p:spTree>
    <p:custDataLst>
      <p:tags r:id="rId1"/>
    </p:custDataLst>
    <p:extLst>
      <p:ext uri="{BB962C8B-B14F-4D97-AF65-F5344CB8AC3E}">
        <p14:creationId xmlns:p14="http://schemas.microsoft.com/office/powerpoint/2010/main" xmlns="" val="4092289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4890060" y="8791956"/>
            <a:ext cx="8534400" cy="2028444"/>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sz="5600" dirty="0">
                <a:solidFill>
                  <a:schemeClr val="accent1">
                    <a:lumMod val="50000"/>
                  </a:schemeClr>
                </a:solidFill>
              </a:rPr>
              <a:t>If...Then...Else If Statement</a:t>
            </a:r>
          </a:p>
        </p:txBody>
      </p:sp>
      <p:sp>
        <p:nvSpPr>
          <p:cNvPr id="23" name="Rounded Rectangle 22"/>
          <p:cNvSpPr/>
          <p:nvPr/>
        </p:nvSpPr>
        <p:spPr>
          <a:xfrm>
            <a:off x="4890060" y="7115556"/>
            <a:ext cx="8534400" cy="2028444"/>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sz="5600" dirty="0">
                <a:solidFill>
                  <a:schemeClr val="accent1">
                    <a:lumMod val="50000"/>
                  </a:schemeClr>
                </a:solidFill>
              </a:rPr>
              <a:t>If...Then…Else Statement</a:t>
            </a:r>
          </a:p>
        </p:txBody>
      </p:sp>
      <p:sp>
        <p:nvSpPr>
          <p:cNvPr id="24" name="Rounded Rectangle 23"/>
          <p:cNvSpPr/>
          <p:nvPr/>
        </p:nvSpPr>
        <p:spPr>
          <a:xfrm>
            <a:off x="4890060" y="5591556"/>
            <a:ext cx="8534400" cy="2028444"/>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sz="5600" dirty="0">
                <a:solidFill>
                  <a:schemeClr val="accent1">
                    <a:lumMod val="50000"/>
                  </a:schemeClr>
                </a:solidFill>
              </a:rPr>
              <a:t>If…Then Statement</a:t>
            </a:r>
          </a:p>
        </p:txBody>
      </p:sp>
      <p:sp>
        <p:nvSpPr>
          <p:cNvPr id="25" name="Rounded Rectangle 24"/>
          <p:cNvSpPr/>
          <p:nvPr/>
        </p:nvSpPr>
        <p:spPr>
          <a:xfrm>
            <a:off x="4789117" y="3499714"/>
            <a:ext cx="8765058" cy="2434132"/>
          </a:xfrm>
          <a:prstGeom prst="roundRect">
            <a:avLst/>
          </a:prstGeom>
        </p:spPr>
        <p:style>
          <a:lnRef idx="0">
            <a:schemeClr val="accent1"/>
          </a:lnRef>
          <a:fillRef idx="3">
            <a:schemeClr val="accent1"/>
          </a:fillRef>
          <a:effectRef idx="3">
            <a:schemeClr val="accent1"/>
          </a:effectRef>
          <a:fontRef idx="minor">
            <a:schemeClr val="lt1"/>
          </a:fontRef>
        </p:style>
        <p:txBody>
          <a:bodyPr lIns="182880" tIns="91440" rIns="182880" bIns="91440" rtlCol="0" anchor="ctr"/>
          <a:lstStyle/>
          <a:p>
            <a:pPr algn="ctr"/>
            <a:r>
              <a:rPr lang="en-US" sz="5600" dirty="0"/>
              <a:t>Conditional Statements</a:t>
            </a:r>
          </a:p>
        </p:txBody>
      </p:sp>
      <p:sp>
        <p:nvSpPr>
          <p:cNvPr id="8" name="Title 2"/>
          <p:cNvSpPr txBox="1">
            <a:spLocks/>
          </p:cNvSpPr>
          <p:nvPr/>
        </p:nvSpPr>
        <p:spPr>
          <a:xfrm>
            <a:off x="949452" y="457200"/>
            <a:ext cx="16459200" cy="2286000"/>
          </a:xfrm>
          <a:prstGeom prst="roundRect">
            <a:avLst/>
          </a:prstGeom>
          <a:solidFill>
            <a:schemeClr val="accent6"/>
          </a:solidFill>
        </p:spPr>
        <p:txBody>
          <a:bodyPr vert="horz" lIns="182880" tIns="91440" rIns="182880" bIns="9144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0" dirty="0"/>
              <a:t>Types of Conditional Statements</a:t>
            </a:r>
          </a:p>
        </p:txBody>
      </p:sp>
    </p:spTree>
    <p:custDataLst>
      <p:tags r:id="rId1"/>
    </p:custDataLst>
    <p:extLst>
      <p:ext uri="{BB962C8B-B14F-4D97-AF65-F5344CB8AC3E}">
        <p14:creationId xmlns:p14="http://schemas.microsoft.com/office/powerpoint/2010/main" xmlns="" val="4092289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4890060" y="10515600"/>
            <a:ext cx="8534400" cy="2028444"/>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sz="5600" dirty="0">
                <a:solidFill>
                  <a:schemeClr val="accent1">
                    <a:lumMod val="50000"/>
                  </a:schemeClr>
                </a:solidFill>
              </a:rPr>
              <a:t>Select Case Statement</a:t>
            </a:r>
          </a:p>
        </p:txBody>
      </p:sp>
      <p:sp>
        <p:nvSpPr>
          <p:cNvPr id="21" name="Rounded Rectangle 20"/>
          <p:cNvSpPr/>
          <p:nvPr/>
        </p:nvSpPr>
        <p:spPr>
          <a:xfrm>
            <a:off x="4890060" y="8791956"/>
            <a:ext cx="8534400" cy="2028444"/>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sz="5600" dirty="0">
                <a:solidFill>
                  <a:schemeClr val="accent1">
                    <a:lumMod val="50000"/>
                  </a:schemeClr>
                </a:solidFill>
              </a:rPr>
              <a:t>If...Then...Else If Statement</a:t>
            </a:r>
          </a:p>
        </p:txBody>
      </p:sp>
      <p:sp>
        <p:nvSpPr>
          <p:cNvPr id="23" name="Rounded Rectangle 22"/>
          <p:cNvSpPr/>
          <p:nvPr/>
        </p:nvSpPr>
        <p:spPr>
          <a:xfrm>
            <a:off x="4890060" y="7115556"/>
            <a:ext cx="8534400" cy="2028444"/>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sz="5600" dirty="0">
                <a:solidFill>
                  <a:schemeClr val="accent1">
                    <a:lumMod val="50000"/>
                  </a:schemeClr>
                </a:solidFill>
              </a:rPr>
              <a:t>If...Then…Else Statement</a:t>
            </a:r>
          </a:p>
        </p:txBody>
      </p:sp>
      <p:sp>
        <p:nvSpPr>
          <p:cNvPr id="24" name="Rounded Rectangle 23"/>
          <p:cNvSpPr/>
          <p:nvPr/>
        </p:nvSpPr>
        <p:spPr>
          <a:xfrm>
            <a:off x="4890060" y="5591556"/>
            <a:ext cx="8534400" cy="2028444"/>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sz="5600" dirty="0">
                <a:solidFill>
                  <a:schemeClr val="accent1">
                    <a:lumMod val="50000"/>
                  </a:schemeClr>
                </a:solidFill>
              </a:rPr>
              <a:t>If…Then Statement</a:t>
            </a:r>
          </a:p>
        </p:txBody>
      </p:sp>
      <p:sp>
        <p:nvSpPr>
          <p:cNvPr id="25" name="Rounded Rectangle 24"/>
          <p:cNvSpPr/>
          <p:nvPr/>
        </p:nvSpPr>
        <p:spPr>
          <a:xfrm>
            <a:off x="4789117" y="3499714"/>
            <a:ext cx="8765058" cy="2434132"/>
          </a:xfrm>
          <a:prstGeom prst="roundRect">
            <a:avLst/>
          </a:prstGeom>
        </p:spPr>
        <p:style>
          <a:lnRef idx="0">
            <a:schemeClr val="accent1"/>
          </a:lnRef>
          <a:fillRef idx="3">
            <a:schemeClr val="accent1"/>
          </a:fillRef>
          <a:effectRef idx="3">
            <a:schemeClr val="accent1"/>
          </a:effectRef>
          <a:fontRef idx="minor">
            <a:schemeClr val="lt1"/>
          </a:fontRef>
        </p:style>
        <p:txBody>
          <a:bodyPr lIns="182880" tIns="91440" rIns="182880" bIns="91440" rtlCol="0" anchor="ctr"/>
          <a:lstStyle/>
          <a:p>
            <a:pPr algn="ctr"/>
            <a:r>
              <a:rPr lang="en-US" sz="5600" dirty="0"/>
              <a:t>Conditional Statements</a:t>
            </a:r>
          </a:p>
        </p:txBody>
      </p:sp>
      <p:sp>
        <p:nvSpPr>
          <p:cNvPr id="8" name="Title 2"/>
          <p:cNvSpPr txBox="1">
            <a:spLocks/>
          </p:cNvSpPr>
          <p:nvPr/>
        </p:nvSpPr>
        <p:spPr>
          <a:xfrm>
            <a:off x="949452" y="457200"/>
            <a:ext cx="16459200" cy="2286000"/>
          </a:xfrm>
          <a:prstGeom prst="roundRect">
            <a:avLst/>
          </a:prstGeom>
          <a:solidFill>
            <a:schemeClr val="accent6"/>
          </a:solidFill>
        </p:spPr>
        <p:txBody>
          <a:bodyPr vert="horz" lIns="182880" tIns="91440" rIns="182880" bIns="9144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0" dirty="0"/>
              <a:t>Types of Conditional Statements</a:t>
            </a:r>
          </a:p>
        </p:txBody>
      </p:sp>
    </p:spTree>
    <p:custDataLst>
      <p:tags r:id="rId1"/>
    </p:custDataLst>
    <p:extLst>
      <p:ext uri="{BB962C8B-B14F-4D97-AF65-F5344CB8AC3E}">
        <p14:creationId xmlns:p14="http://schemas.microsoft.com/office/powerpoint/2010/main" xmlns="" val="40922897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4890060" y="10515600"/>
            <a:ext cx="8534400" cy="2028444"/>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sz="5600" dirty="0">
                <a:solidFill>
                  <a:schemeClr val="accent1">
                    <a:lumMod val="50000"/>
                  </a:schemeClr>
                </a:solidFill>
              </a:rPr>
              <a:t>Select Case Statement</a:t>
            </a:r>
          </a:p>
        </p:txBody>
      </p:sp>
      <p:sp>
        <p:nvSpPr>
          <p:cNvPr id="21" name="Rounded Rectangle 20"/>
          <p:cNvSpPr/>
          <p:nvPr/>
        </p:nvSpPr>
        <p:spPr>
          <a:xfrm>
            <a:off x="4890060" y="8791956"/>
            <a:ext cx="8534400" cy="2028444"/>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sz="5600" dirty="0">
                <a:solidFill>
                  <a:schemeClr val="accent1">
                    <a:lumMod val="50000"/>
                  </a:schemeClr>
                </a:solidFill>
              </a:rPr>
              <a:t>If...Then...Else If Statement</a:t>
            </a:r>
          </a:p>
        </p:txBody>
      </p:sp>
      <p:sp>
        <p:nvSpPr>
          <p:cNvPr id="23" name="Rounded Rectangle 22"/>
          <p:cNvSpPr/>
          <p:nvPr/>
        </p:nvSpPr>
        <p:spPr>
          <a:xfrm>
            <a:off x="4890060" y="7115556"/>
            <a:ext cx="8534400" cy="2028444"/>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sz="5600" dirty="0">
                <a:solidFill>
                  <a:schemeClr val="accent1">
                    <a:lumMod val="50000"/>
                  </a:schemeClr>
                </a:solidFill>
              </a:rPr>
              <a:t>If...Then…Else Statement</a:t>
            </a:r>
          </a:p>
        </p:txBody>
      </p:sp>
      <p:sp>
        <p:nvSpPr>
          <p:cNvPr id="24" name="Rounded Rectangle 23"/>
          <p:cNvSpPr/>
          <p:nvPr/>
        </p:nvSpPr>
        <p:spPr>
          <a:xfrm>
            <a:off x="4890060" y="5591556"/>
            <a:ext cx="8534400" cy="2028444"/>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sz="5600" dirty="0">
                <a:solidFill>
                  <a:schemeClr val="accent1">
                    <a:lumMod val="50000"/>
                  </a:schemeClr>
                </a:solidFill>
              </a:rPr>
              <a:t>If…Then Statement</a:t>
            </a:r>
          </a:p>
        </p:txBody>
      </p:sp>
      <p:sp>
        <p:nvSpPr>
          <p:cNvPr id="25" name="Rounded Rectangle 24"/>
          <p:cNvSpPr/>
          <p:nvPr/>
        </p:nvSpPr>
        <p:spPr>
          <a:xfrm>
            <a:off x="4789117" y="3499714"/>
            <a:ext cx="8765058" cy="2434132"/>
          </a:xfrm>
          <a:prstGeom prst="roundRect">
            <a:avLst/>
          </a:prstGeom>
        </p:spPr>
        <p:style>
          <a:lnRef idx="0">
            <a:schemeClr val="accent1"/>
          </a:lnRef>
          <a:fillRef idx="3">
            <a:schemeClr val="accent1"/>
          </a:fillRef>
          <a:effectRef idx="3">
            <a:schemeClr val="accent1"/>
          </a:effectRef>
          <a:fontRef idx="minor">
            <a:schemeClr val="lt1"/>
          </a:fontRef>
        </p:style>
        <p:txBody>
          <a:bodyPr lIns="182880" tIns="91440" rIns="182880" bIns="91440" rtlCol="0" anchor="ctr"/>
          <a:lstStyle/>
          <a:p>
            <a:pPr algn="ctr"/>
            <a:r>
              <a:rPr lang="en-US" sz="5600" dirty="0"/>
              <a:t>Conditional Statements</a:t>
            </a:r>
          </a:p>
        </p:txBody>
      </p:sp>
      <p:sp>
        <p:nvSpPr>
          <p:cNvPr id="8" name="Title 2"/>
          <p:cNvSpPr txBox="1">
            <a:spLocks/>
          </p:cNvSpPr>
          <p:nvPr/>
        </p:nvSpPr>
        <p:spPr>
          <a:xfrm>
            <a:off x="949452" y="457200"/>
            <a:ext cx="16459200" cy="2286000"/>
          </a:xfrm>
          <a:prstGeom prst="roundRect">
            <a:avLst/>
          </a:prstGeom>
          <a:solidFill>
            <a:schemeClr val="accent6"/>
          </a:solidFill>
        </p:spPr>
        <p:txBody>
          <a:bodyPr vert="horz" lIns="182880" tIns="91440" rIns="182880" bIns="9144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0" dirty="0"/>
              <a:t>Types of Conditional Statements</a:t>
            </a:r>
          </a:p>
        </p:txBody>
      </p:sp>
    </p:spTree>
    <p:custDataLst>
      <p:tags r:id="rId1"/>
    </p:custDataLst>
    <p:extLst>
      <p:ext uri="{BB962C8B-B14F-4D97-AF65-F5344CB8AC3E}">
        <p14:creationId xmlns:p14="http://schemas.microsoft.com/office/powerpoint/2010/main" xmlns="" val="40922897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                        </a:t>
            </a:r>
          </a:p>
        </p:txBody>
      </p:sp>
      <p:sp>
        <p:nvSpPr>
          <p:cNvPr id="4" name="Title 2"/>
          <p:cNvSpPr txBox="1">
            <a:spLocks noGrp="1"/>
          </p:cNvSpPr>
          <p:nvPr>
            <p:ph type="title"/>
          </p:nvPr>
        </p:nvSpPr>
        <p:spPr>
          <a:prstGeom prst="roundRect">
            <a:avLst/>
          </a:prstGeom>
          <a:solidFill>
            <a:schemeClr val="accent6"/>
          </a:solidFill>
        </p:spPr>
        <p:txBody>
          <a:bodyPr vert="horz" lIns="182880" tIns="91440" rIns="182880" bIns="9144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0" dirty="0"/>
              <a:t>Types of Looping Statements</a:t>
            </a:r>
          </a:p>
        </p:txBody>
      </p:sp>
      <p:sp>
        <p:nvSpPr>
          <p:cNvPr id="7" name="Rounded Rectangle 6"/>
          <p:cNvSpPr/>
          <p:nvPr/>
        </p:nvSpPr>
        <p:spPr>
          <a:xfrm>
            <a:off x="5105400" y="3276600"/>
            <a:ext cx="7010400" cy="2667000"/>
          </a:xfrm>
          <a:prstGeom prst="roundRect">
            <a:avLst/>
          </a:prstGeom>
        </p:spPr>
        <p:style>
          <a:lnRef idx="0">
            <a:schemeClr val="accent1"/>
          </a:lnRef>
          <a:fillRef idx="3">
            <a:schemeClr val="accent1"/>
          </a:fillRef>
          <a:effectRef idx="3">
            <a:schemeClr val="accent1"/>
          </a:effectRef>
          <a:fontRef idx="minor">
            <a:schemeClr val="lt1"/>
          </a:fontRef>
        </p:style>
        <p:txBody>
          <a:bodyPr lIns="182880" tIns="91440" rIns="182880" bIns="91440" rtlCol="0" anchor="ctr"/>
          <a:lstStyle/>
          <a:p>
            <a:pPr algn="ctr" defTabSz="1600200">
              <a:lnSpc>
                <a:spcPct val="90000"/>
              </a:lnSpc>
              <a:spcAft>
                <a:spcPct val="35000"/>
              </a:spcAft>
            </a:pPr>
            <a:r>
              <a:rPr lang="en-US" sz="4800" b="1" dirty="0">
                <a:solidFill>
                  <a:srgbClr val="FFC000"/>
                </a:solidFill>
                <a:latin typeface="Verdana" pitchFamily="34" charset="0"/>
                <a:ea typeface="Verdana" pitchFamily="34" charset="0"/>
                <a:cs typeface="Verdana" pitchFamily="34" charset="0"/>
              </a:rPr>
              <a:t>For </a:t>
            </a:r>
            <a:r>
              <a:rPr lang="en-US" sz="4800" b="1" dirty="0" smtClean="0">
                <a:solidFill>
                  <a:srgbClr val="FFC000"/>
                </a:solidFill>
                <a:latin typeface="Verdana" pitchFamily="34" charset="0"/>
                <a:ea typeface="Verdana" pitchFamily="34" charset="0"/>
                <a:cs typeface="Verdana" pitchFamily="34" charset="0"/>
              </a:rPr>
              <a:t> </a:t>
            </a:r>
          </a:p>
          <a:p>
            <a:pPr marL="914400" indent="-914400" defTabSz="1600200">
              <a:lnSpc>
                <a:spcPct val="90000"/>
              </a:lnSpc>
              <a:spcAft>
                <a:spcPct val="35000"/>
              </a:spcAft>
              <a:buAutoNum type="arabicPeriod"/>
            </a:pPr>
            <a:r>
              <a:rPr lang="en-US" sz="4800" dirty="0" smtClean="0">
                <a:solidFill>
                  <a:schemeClr val="bg1"/>
                </a:solidFill>
                <a:latin typeface="Verdana" pitchFamily="34" charset="0"/>
                <a:ea typeface="Verdana" pitchFamily="34" charset="0"/>
                <a:cs typeface="Verdana" pitchFamily="34" charset="0"/>
              </a:rPr>
              <a:t>For…Next</a:t>
            </a:r>
          </a:p>
          <a:p>
            <a:pPr marL="914400" indent="-914400" defTabSz="1600200">
              <a:lnSpc>
                <a:spcPct val="90000"/>
              </a:lnSpc>
              <a:spcAft>
                <a:spcPct val="35000"/>
              </a:spcAft>
              <a:buAutoNum type="arabicPeriod"/>
            </a:pPr>
            <a:r>
              <a:rPr lang="en-US" sz="4800" dirty="0" smtClean="0">
                <a:solidFill>
                  <a:schemeClr val="bg1"/>
                </a:solidFill>
                <a:latin typeface="Verdana" pitchFamily="34" charset="0"/>
                <a:ea typeface="Verdana" pitchFamily="34" charset="0"/>
                <a:cs typeface="Verdana" pitchFamily="34" charset="0"/>
              </a:rPr>
              <a:t>For Each…Next  </a:t>
            </a:r>
          </a:p>
        </p:txBody>
      </p:sp>
      <p:sp>
        <p:nvSpPr>
          <p:cNvPr id="9" name="Rounded Rectangle 8"/>
          <p:cNvSpPr/>
          <p:nvPr/>
        </p:nvSpPr>
        <p:spPr>
          <a:xfrm>
            <a:off x="5105400" y="6324600"/>
            <a:ext cx="7010400" cy="2590800"/>
          </a:xfrm>
          <a:prstGeom prst="roundRect">
            <a:avLst/>
          </a:prstGeom>
        </p:spPr>
        <p:style>
          <a:lnRef idx="0">
            <a:schemeClr val="accent1"/>
          </a:lnRef>
          <a:fillRef idx="3">
            <a:schemeClr val="accent1"/>
          </a:fillRef>
          <a:effectRef idx="3">
            <a:schemeClr val="accent1"/>
          </a:effectRef>
          <a:fontRef idx="minor">
            <a:schemeClr val="lt1"/>
          </a:fontRef>
        </p:style>
        <p:txBody>
          <a:bodyPr lIns="182880" tIns="91440" rIns="182880" bIns="91440" rtlCol="0" anchor="ctr"/>
          <a:lstStyle/>
          <a:p>
            <a:pPr algn="ctr" defTabSz="1600200">
              <a:lnSpc>
                <a:spcPct val="90000"/>
              </a:lnSpc>
              <a:spcAft>
                <a:spcPct val="35000"/>
              </a:spcAft>
            </a:pPr>
            <a:r>
              <a:rPr lang="en-US" sz="4800" b="1" dirty="0" smtClean="0">
                <a:solidFill>
                  <a:srgbClr val="FFC000"/>
                </a:solidFill>
                <a:latin typeface="Verdana" pitchFamily="34" charset="0"/>
                <a:ea typeface="Verdana" pitchFamily="34" charset="0"/>
                <a:cs typeface="Verdana" pitchFamily="34" charset="0"/>
              </a:rPr>
              <a:t>Do</a:t>
            </a:r>
          </a:p>
          <a:p>
            <a:pPr marL="914400" indent="-914400" defTabSz="1600200">
              <a:lnSpc>
                <a:spcPct val="90000"/>
              </a:lnSpc>
              <a:spcAft>
                <a:spcPct val="35000"/>
              </a:spcAft>
              <a:buAutoNum type="arabicPeriod"/>
            </a:pPr>
            <a:r>
              <a:rPr lang="en-US" sz="4800" dirty="0" smtClean="0">
                <a:solidFill>
                  <a:schemeClr val="bg1"/>
                </a:solidFill>
                <a:latin typeface="Verdana" pitchFamily="34" charset="0"/>
                <a:ea typeface="Verdana" pitchFamily="34" charset="0"/>
                <a:cs typeface="Verdana" pitchFamily="34" charset="0"/>
              </a:rPr>
              <a:t>Do…Loop While</a:t>
            </a:r>
          </a:p>
          <a:p>
            <a:pPr marL="914400" indent="-914400" defTabSz="1600200">
              <a:lnSpc>
                <a:spcPct val="90000"/>
              </a:lnSpc>
              <a:spcAft>
                <a:spcPct val="35000"/>
              </a:spcAft>
              <a:buAutoNum type="arabicPeriod"/>
            </a:pPr>
            <a:r>
              <a:rPr lang="en-US" sz="4800" dirty="0" smtClean="0">
                <a:solidFill>
                  <a:schemeClr val="bg1"/>
                </a:solidFill>
                <a:latin typeface="Verdana" pitchFamily="34" charset="0"/>
                <a:ea typeface="Verdana" pitchFamily="34" charset="0"/>
                <a:cs typeface="Verdana" pitchFamily="34" charset="0"/>
              </a:rPr>
              <a:t>Do…Loop Until</a:t>
            </a:r>
          </a:p>
        </p:txBody>
      </p:sp>
      <p:sp>
        <p:nvSpPr>
          <p:cNvPr id="10" name="Rounded Rectangle 9"/>
          <p:cNvSpPr/>
          <p:nvPr/>
        </p:nvSpPr>
        <p:spPr>
          <a:xfrm>
            <a:off x="5181600" y="9296400"/>
            <a:ext cx="7010400" cy="2590800"/>
          </a:xfrm>
          <a:prstGeom prst="roundRect">
            <a:avLst/>
          </a:prstGeom>
        </p:spPr>
        <p:style>
          <a:lnRef idx="0">
            <a:schemeClr val="accent1"/>
          </a:lnRef>
          <a:fillRef idx="3">
            <a:schemeClr val="accent1"/>
          </a:fillRef>
          <a:effectRef idx="3">
            <a:schemeClr val="accent1"/>
          </a:effectRef>
          <a:fontRef idx="minor">
            <a:schemeClr val="lt1"/>
          </a:fontRef>
        </p:style>
        <p:txBody>
          <a:bodyPr lIns="182880" tIns="91440" rIns="182880" bIns="91440" rtlCol="0" anchor="ctr"/>
          <a:lstStyle/>
          <a:p>
            <a:pPr algn="ctr" defTabSz="1600200">
              <a:lnSpc>
                <a:spcPct val="90000"/>
              </a:lnSpc>
              <a:spcAft>
                <a:spcPct val="35000"/>
              </a:spcAft>
            </a:pPr>
            <a:r>
              <a:rPr lang="en-US" sz="4800" b="1" dirty="0" smtClean="0">
                <a:solidFill>
                  <a:srgbClr val="FFC000"/>
                </a:solidFill>
                <a:latin typeface="Verdana" pitchFamily="34" charset="0"/>
                <a:ea typeface="Verdana" pitchFamily="34" charset="0"/>
                <a:cs typeface="Verdana" pitchFamily="34" charset="0"/>
              </a:rPr>
              <a:t>While</a:t>
            </a:r>
          </a:p>
          <a:p>
            <a:pPr marL="914400" indent="-914400" defTabSz="1600200">
              <a:lnSpc>
                <a:spcPct val="90000"/>
              </a:lnSpc>
              <a:spcAft>
                <a:spcPct val="35000"/>
              </a:spcAft>
              <a:buAutoNum type="arabicPeriod"/>
            </a:pPr>
            <a:r>
              <a:rPr lang="en-US" sz="4800" dirty="0" smtClean="0">
                <a:solidFill>
                  <a:schemeClr val="bg1"/>
                </a:solidFill>
                <a:latin typeface="Verdana" pitchFamily="34" charset="0"/>
                <a:ea typeface="Verdana" pitchFamily="34" charset="0"/>
                <a:cs typeface="Verdana" pitchFamily="34" charset="0"/>
              </a:rPr>
              <a:t>While…Wend</a:t>
            </a:r>
          </a:p>
          <a:p>
            <a:pPr marL="914400" indent="-914400" defTabSz="1600200">
              <a:lnSpc>
                <a:spcPct val="90000"/>
              </a:lnSpc>
              <a:spcAft>
                <a:spcPct val="35000"/>
              </a:spcAft>
              <a:buAutoNum type="arabicPeriod"/>
            </a:pPr>
            <a:r>
              <a:rPr lang="en-US" sz="4800" dirty="0" smtClean="0">
                <a:solidFill>
                  <a:schemeClr val="bg1"/>
                </a:solidFill>
                <a:latin typeface="Verdana" pitchFamily="34" charset="0"/>
                <a:ea typeface="Verdana" pitchFamily="34" charset="0"/>
                <a:cs typeface="Verdana" pitchFamily="34" charset="0"/>
              </a:rPr>
              <a:t>While Not…Wend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idx="1"/>
          </p:nvPr>
        </p:nvSpPr>
        <p:spPr>
          <a:xfrm>
            <a:off x="914400" y="4359275"/>
            <a:ext cx="16459200" cy="9051926"/>
          </a:xfrm>
        </p:spPr>
        <p:txBody>
          <a:bodyPr/>
          <a:lstStyle/>
          <a:p>
            <a:pPr>
              <a:buNone/>
            </a:pPr>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a:p>
            <a:endParaRPr lang="en-US" sz="4800" dirty="0"/>
          </a:p>
        </p:txBody>
      </p:sp>
      <p:sp>
        <p:nvSpPr>
          <p:cNvPr id="6" name="Rounded Rectangle 5"/>
          <p:cNvSpPr/>
          <p:nvPr/>
        </p:nvSpPr>
        <p:spPr>
          <a:xfrm>
            <a:off x="419100" y="3140074"/>
            <a:ext cx="17519904" cy="3108960"/>
          </a:xfrm>
          <a:prstGeom prst="roundRect">
            <a:avLst/>
          </a:prstGeom>
          <a:ln/>
        </p:spPr>
        <p:style>
          <a:lnRef idx="3">
            <a:schemeClr val="lt1"/>
          </a:lnRef>
          <a:fillRef idx="1">
            <a:schemeClr val="accent2"/>
          </a:fillRef>
          <a:effectRef idx="1">
            <a:schemeClr val="accent2"/>
          </a:effectRef>
          <a:fontRef idx="minor">
            <a:schemeClr val="lt1"/>
          </a:fontRef>
        </p:style>
        <p:txBody>
          <a:bodyPr lIns="182880" tIns="91440" rIns="182880" bIns="91440" rtlCol="0" anchor="ctr" anchorCtr="0"/>
          <a:lstStyle/>
          <a:p>
            <a:r>
              <a:rPr lang="en-US" sz="4800" dirty="0"/>
              <a:t>While writing programs based on requirements of the program, we need to build decision making capability by writing flow control statements. </a:t>
            </a:r>
          </a:p>
        </p:txBody>
      </p:sp>
      <p:pic>
        <p:nvPicPr>
          <p:cNvPr id="1026" name="Picture 2" descr="D:\Projects\Applabs_VBS-e-Learning\02 Design\01 Storyboard\Ver 00.00a\13_Sept_From_Sridhar\Working\Lesson 3\Storyboard\Images_Babu\confuse.png"/>
          <p:cNvPicPr>
            <a:picLocks noChangeAspect="1" noChangeArrowheads="1"/>
          </p:cNvPicPr>
          <p:nvPr>
            <p:custDataLst>
              <p:tags r:id="rId2"/>
            </p:custDataLst>
          </p:nvPr>
        </p:nvPicPr>
        <p:blipFill>
          <a:blip r:embed="rId5"/>
          <a:srcRect/>
          <a:stretch>
            <a:fillRect/>
          </a:stretch>
        </p:blipFill>
        <p:spPr bwMode="auto">
          <a:xfrm>
            <a:off x="4452732" y="5616575"/>
            <a:ext cx="10224048" cy="7435670"/>
          </a:xfrm>
          <a:prstGeom prst="rect">
            <a:avLst/>
          </a:prstGeom>
          <a:noFill/>
        </p:spPr>
      </p:pic>
      <p:sp>
        <p:nvSpPr>
          <p:cNvPr id="7" name="Title 2"/>
          <p:cNvSpPr txBox="1">
            <a:spLocks/>
          </p:cNvSpPr>
          <p:nvPr/>
        </p:nvSpPr>
        <p:spPr>
          <a:xfrm>
            <a:off x="949452" y="457200"/>
            <a:ext cx="16459200" cy="2286000"/>
          </a:xfrm>
          <a:prstGeom prst="roundRect">
            <a:avLst/>
          </a:prstGeom>
          <a:solidFill>
            <a:schemeClr val="accent6"/>
          </a:solidFill>
        </p:spPr>
        <p:txBody>
          <a:bodyPr vert="horz" lIns="182880" tIns="91440" rIns="182880" bIns="9144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0" dirty="0"/>
              <a:t>Introduction to Flow Control</a:t>
            </a:r>
          </a:p>
        </p:txBody>
      </p:sp>
    </p:spTree>
    <p:custDataLst>
      <p:tags r:id="rId1"/>
    </p:custDataLst>
    <p:extLst>
      <p:ext uri="{BB962C8B-B14F-4D97-AF65-F5344CB8AC3E}">
        <p14:creationId xmlns:p14="http://schemas.microsoft.com/office/powerpoint/2010/main" xmlns="" val="2727313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4838700" y="3976867"/>
            <a:ext cx="8608540" cy="2677546"/>
          </a:xfrm>
          <a:prstGeom prst="roundRect">
            <a:avLst/>
          </a:prstGeom>
        </p:spPr>
        <p:style>
          <a:lnRef idx="0">
            <a:schemeClr val="accent1"/>
          </a:lnRef>
          <a:fillRef idx="3">
            <a:schemeClr val="accent1"/>
          </a:fillRef>
          <a:effectRef idx="3">
            <a:schemeClr val="accent1"/>
          </a:effectRef>
          <a:fontRef idx="minor">
            <a:schemeClr val="lt1"/>
          </a:fontRef>
        </p:style>
        <p:txBody>
          <a:bodyPr lIns="182880" tIns="91440" rIns="182880" bIns="91440" rtlCol="0" anchor="ctr"/>
          <a:lstStyle/>
          <a:p>
            <a:pPr algn="ctr"/>
            <a:r>
              <a:rPr lang="en-US" sz="5600" dirty="0"/>
              <a:t>Flow Control  Statements</a:t>
            </a:r>
          </a:p>
        </p:txBody>
      </p:sp>
      <p:sp>
        <p:nvSpPr>
          <p:cNvPr id="6" name="Title 2"/>
          <p:cNvSpPr txBox="1">
            <a:spLocks/>
          </p:cNvSpPr>
          <p:nvPr/>
        </p:nvSpPr>
        <p:spPr>
          <a:xfrm>
            <a:off x="949452" y="457200"/>
            <a:ext cx="16459200" cy="2286000"/>
          </a:xfrm>
          <a:prstGeom prst="roundRect">
            <a:avLst/>
          </a:prstGeom>
          <a:solidFill>
            <a:schemeClr val="accent6"/>
          </a:solidFill>
        </p:spPr>
        <p:txBody>
          <a:bodyPr vert="horz" lIns="182880" tIns="91440" rIns="182880" bIns="9144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0" dirty="0"/>
              <a:t>Types of Flow Control Statements</a:t>
            </a:r>
          </a:p>
        </p:txBody>
      </p:sp>
    </p:spTree>
    <p:custDataLst>
      <p:tags r:id="rId1"/>
    </p:custDataLst>
    <p:extLst>
      <p:ext uri="{BB962C8B-B14F-4D97-AF65-F5344CB8AC3E}">
        <p14:creationId xmlns:p14="http://schemas.microsoft.com/office/powerpoint/2010/main" xmlns="" val="249054428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4917078" y="6400800"/>
            <a:ext cx="8382000" cy="2231288"/>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sz="5600" dirty="0">
                <a:solidFill>
                  <a:schemeClr val="accent1">
                    <a:lumMod val="50000"/>
                  </a:schemeClr>
                </a:solidFill>
              </a:rPr>
              <a:t>Conditional Statements</a:t>
            </a:r>
          </a:p>
        </p:txBody>
      </p:sp>
      <p:sp>
        <p:nvSpPr>
          <p:cNvPr id="18" name="Rounded Rectangle 17"/>
          <p:cNvSpPr/>
          <p:nvPr/>
        </p:nvSpPr>
        <p:spPr>
          <a:xfrm>
            <a:off x="4838700" y="3976867"/>
            <a:ext cx="8608540" cy="2677546"/>
          </a:xfrm>
          <a:prstGeom prst="roundRect">
            <a:avLst/>
          </a:prstGeom>
        </p:spPr>
        <p:style>
          <a:lnRef idx="0">
            <a:schemeClr val="accent1"/>
          </a:lnRef>
          <a:fillRef idx="3">
            <a:schemeClr val="accent1"/>
          </a:fillRef>
          <a:effectRef idx="3">
            <a:schemeClr val="accent1"/>
          </a:effectRef>
          <a:fontRef idx="minor">
            <a:schemeClr val="lt1"/>
          </a:fontRef>
        </p:style>
        <p:txBody>
          <a:bodyPr lIns="182880" tIns="91440" rIns="182880" bIns="91440" rtlCol="0" anchor="ctr"/>
          <a:lstStyle/>
          <a:p>
            <a:pPr algn="ctr"/>
            <a:r>
              <a:rPr lang="en-US" sz="5600" dirty="0"/>
              <a:t>Flow Control  Statements</a:t>
            </a:r>
          </a:p>
        </p:txBody>
      </p:sp>
      <p:sp>
        <p:nvSpPr>
          <p:cNvPr id="6" name="Title 2"/>
          <p:cNvSpPr txBox="1">
            <a:spLocks/>
          </p:cNvSpPr>
          <p:nvPr/>
        </p:nvSpPr>
        <p:spPr>
          <a:xfrm>
            <a:off x="949452" y="457200"/>
            <a:ext cx="16459200" cy="2286000"/>
          </a:xfrm>
          <a:prstGeom prst="roundRect">
            <a:avLst/>
          </a:prstGeom>
          <a:solidFill>
            <a:schemeClr val="accent6"/>
          </a:solidFill>
        </p:spPr>
        <p:txBody>
          <a:bodyPr vert="horz" lIns="182880" tIns="91440" rIns="182880" bIns="9144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0" dirty="0"/>
              <a:t>Types of Flow Control Statements</a:t>
            </a:r>
          </a:p>
        </p:txBody>
      </p:sp>
    </p:spTree>
    <p:custDataLst>
      <p:tags r:id="rId1"/>
    </p:custDataLst>
    <p:extLst>
      <p:ext uri="{BB962C8B-B14F-4D97-AF65-F5344CB8AC3E}">
        <p14:creationId xmlns:p14="http://schemas.microsoft.com/office/powerpoint/2010/main" xmlns="" val="249054428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4917078" y="8284312"/>
            <a:ext cx="8382000" cy="2231288"/>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sz="5600" dirty="0">
                <a:solidFill>
                  <a:schemeClr val="accent1">
                    <a:lumMod val="50000"/>
                  </a:schemeClr>
                </a:solidFill>
              </a:rPr>
              <a:t>Looping Statements</a:t>
            </a:r>
          </a:p>
        </p:txBody>
      </p:sp>
      <p:sp>
        <p:nvSpPr>
          <p:cNvPr id="17" name="Rounded Rectangle 16"/>
          <p:cNvSpPr/>
          <p:nvPr/>
        </p:nvSpPr>
        <p:spPr>
          <a:xfrm>
            <a:off x="4917078" y="6400800"/>
            <a:ext cx="8382000" cy="2231288"/>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sz="5600" dirty="0">
                <a:solidFill>
                  <a:schemeClr val="accent1">
                    <a:lumMod val="50000"/>
                  </a:schemeClr>
                </a:solidFill>
              </a:rPr>
              <a:t>Conditional Statements</a:t>
            </a:r>
          </a:p>
        </p:txBody>
      </p:sp>
      <p:sp>
        <p:nvSpPr>
          <p:cNvPr id="18" name="Rounded Rectangle 17"/>
          <p:cNvSpPr/>
          <p:nvPr/>
        </p:nvSpPr>
        <p:spPr>
          <a:xfrm>
            <a:off x="4838700" y="3976867"/>
            <a:ext cx="8608540" cy="2677546"/>
          </a:xfrm>
          <a:prstGeom prst="roundRect">
            <a:avLst/>
          </a:prstGeom>
        </p:spPr>
        <p:style>
          <a:lnRef idx="0">
            <a:schemeClr val="accent1"/>
          </a:lnRef>
          <a:fillRef idx="3">
            <a:schemeClr val="accent1"/>
          </a:fillRef>
          <a:effectRef idx="3">
            <a:schemeClr val="accent1"/>
          </a:effectRef>
          <a:fontRef idx="minor">
            <a:schemeClr val="lt1"/>
          </a:fontRef>
        </p:style>
        <p:txBody>
          <a:bodyPr lIns="182880" tIns="91440" rIns="182880" bIns="91440" rtlCol="0" anchor="ctr"/>
          <a:lstStyle/>
          <a:p>
            <a:pPr algn="ctr"/>
            <a:r>
              <a:rPr lang="en-US" sz="5600" dirty="0"/>
              <a:t>Flow Control  Statements</a:t>
            </a:r>
          </a:p>
        </p:txBody>
      </p:sp>
      <p:sp>
        <p:nvSpPr>
          <p:cNvPr id="6" name="Title 2"/>
          <p:cNvSpPr txBox="1">
            <a:spLocks/>
          </p:cNvSpPr>
          <p:nvPr/>
        </p:nvSpPr>
        <p:spPr>
          <a:xfrm>
            <a:off x="949452" y="457200"/>
            <a:ext cx="16459200" cy="2286000"/>
          </a:xfrm>
          <a:prstGeom prst="roundRect">
            <a:avLst/>
          </a:prstGeom>
          <a:solidFill>
            <a:schemeClr val="accent6"/>
          </a:solidFill>
        </p:spPr>
        <p:txBody>
          <a:bodyPr vert="horz" lIns="182880" tIns="91440" rIns="182880" bIns="9144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0" dirty="0"/>
              <a:t>Types of Flow Control Statements</a:t>
            </a:r>
          </a:p>
        </p:txBody>
      </p:sp>
    </p:spTree>
    <p:custDataLst>
      <p:tags r:id="rId1"/>
    </p:custDataLst>
    <p:extLst>
      <p:ext uri="{BB962C8B-B14F-4D97-AF65-F5344CB8AC3E}">
        <p14:creationId xmlns:p14="http://schemas.microsoft.com/office/powerpoint/2010/main" xmlns="" val="249054428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custDataLst>
              <p:tags r:id="rId2"/>
            </p:custDataLst>
          </p:nvPr>
        </p:nvGrpSpPr>
        <p:grpSpPr>
          <a:xfrm>
            <a:off x="457200" y="3659798"/>
            <a:ext cx="17324070" cy="2901462"/>
            <a:chOff x="285750" y="942975"/>
            <a:chExt cx="8662035" cy="838200"/>
          </a:xfrm>
        </p:grpSpPr>
        <p:sp>
          <p:nvSpPr>
            <p:cNvPr id="8" name="Rounded Rectangle 7"/>
            <p:cNvSpPr/>
            <p:nvPr/>
          </p:nvSpPr>
          <p:spPr>
            <a:xfrm>
              <a:off x="809625" y="942975"/>
              <a:ext cx="8138160" cy="838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1"/>
              <a:r>
                <a:rPr lang="en-US" sz="4800" b="1" dirty="0">
                  <a:solidFill>
                    <a:schemeClr val="tx2">
                      <a:lumMod val="50000"/>
                    </a:schemeClr>
                  </a:solidFill>
                </a:rPr>
                <a:t>When you are writing any code, there are instances where you want it to perform different actions based on evolving conditions. In such cases you require conditional statements in your program.</a:t>
              </a:r>
            </a:p>
          </p:txBody>
        </p:sp>
        <p:grpSp>
          <p:nvGrpSpPr>
            <p:cNvPr id="9" name="Group 14"/>
            <p:cNvGrpSpPr/>
            <p:nvPr/>
          </p:nvGrpSpPr>
          <p:grpSpPr>
            <a:xfrm>
              <a:off x="285750" y="986367"/>
              <a:ext cx="990600" cy="748453"/>
              <a:chOff x="1676400" y="1291167"/>
              <a:chExt cx="990600" cy="748453"/>
            </a:xfrm>
          </p:grpSpPr>
          <p:sp>
            <p:nvSpPr>
              <p:cNvPr id="10" name="Oval 9"/>
              <p:cNvSpPr/>
              <p:nvPr/>
            </p:nvSpPr>
            <p:spPr>
              <a:xfrm>
                <a:off x="1676400" y="1291167"/>
                <a:ext cx="990600" cy="748453"/>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a:p>
            </p:txBody>
          </p:sp>
          <p:sp>
            <p:nvSpPr>
              <p:cNvPr id="12" name="Right Arrow 11"/>
              <p:cNvSpPr/>
              <p:nvPr/>
            </p:nvSpPr>
            <p:spPr>
              <a:xfrm>
                <a:off x="1937039" y="1423247"/>
                <a:ext cx="484909" cy="484909"/>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a:p>
            </p:txBody>
          </p:sp>
        </p:grpSp>
      </p:grpSp>
      <p:grpSp>
        <p:nvGrpSpPr>
          <p:cNvPr id="19" name="Group 18"/>
          <p:cNvGrpSpPr/>
          <p:nvPr>
            <p:custDataLst>
              <p:tags r:id="rId3"/>
            </p:custDataLst>
          </p:nvPr>
        </p:nvGrpSpPr>
        <p:grpSpPr>
          <a:xfrm>
            <a:off x="533401" y="7162800"/>
            <a:ext cx="17324070" cy="2362201"/>
            <a:chOff x="285750" y="1709533"/>
            <a:chExt cx="8662035" cy="731157"/>
          </a:xfrm>
        </p:grpSpPr>
        <p:sp>
          <p:nvSpPr>
            <p:cNvPr id="14" name="Rounded Rectangle 13"/>
            <p:cNvSpPr/>
            <p:nvPr/>
          </p:nvSpPr>
          <p:spPr>
            <a:xfrm>
              <a:off x="809625" y="1726882"/>
              <a:ext cx="8138160" cy="68820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1"/>
              <a:r>
                <a:rPr lang="en-US" sz="4800" b="1" dirty="0" smtClean="0">
                  <a:solidFill>
                    <a:schemeClr val="tx2">
                      <a:lumMod val="50000"/>
                    </a:schemeClr>
                  </a:solidFill>
                </a:rPr>
                <a:t>Basically conditional </a:t>
              </a:r>
              <a:r>
                <a:rPr lang="en-US" sz="4800" b="1" dirty="0">
                  <a:solidFill>
                    <a:schemeClr val="tx2">
                      <a:lumMod val="50000"/>
                    </a:schemeClr>
                  </a:solidFill>
                </a:rPr>
                <a:t>statements allows the program to check for the required condition and based on it execute the set of statements.</a:t>
              </a:r>
            </a:p>
          </p:txBody>
        </p:sp>
        <p:grpSp>
          <p:nvGrpSpPr>
            <p:cNvPr id="15" name="Group 14"/>
            <p:cNvGrpSpPr/>
            <p:nvPr/>
          </p:nvGrpSpPr>
          <p:grpSpPr>
            <a:xfrm>
              <a:off x="285750" y="1709533"/>
              <a:ext cx="990600" cy="731157"/>
              <a:chOff x="1676400" y="947533"/>
              <a:chExt cx="990600" cy="731157"/>
            </a:xfrm>
          </p:grpSpPr>
          <p:sp>
            <p:nvSpPr>
              <p:cNvPr id="16" name="Oval 15"/>
              <p:cNvSpPr/>
              <p:nvPr/>
            </p:nvSpPr>
            <p:spPr>
              <a:xfrm>
                <a:off x="1676400" y="947533"/>
                <a:ext cx="990600" cy="731157"/>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sp>
            <p:nvSpPr>
              <p:cNvPr id="17" name="Right Arrow 16"/>
              <p:cNvSpPr/>
              <p:nvPr/>
            </p:nvSpPr>
            <p:spPr>
              <a:xfrm>
                <a:off x="1937039" y="1052267"/>
                <a:ext cx="484909" cy="484909"/>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p>
            </p:txBody>
          </p:sp>
        </p:grpSp>
      </p:grpSp>
      <p:sp>
        <p:nvSpPr>
          <p:cNvPr id="13" name="Title 2"/>
          <p:cNvSpPr txBox="1">
            <a:spLocks/>
          </p:cNvSpPr>
          <p:nvPr/>
        </p:nvSpPr>
        <p:spPr>
          <a:xfrm>
            <a:off x="949452" y="457200"/>
            <a:ext cx="16459200" cy="2286000"/>
          </a:xfrm>
          <a:prstGeom prst="roundRect">
            <a:avLst/>
          </a:prstGeom>
          <a:solidFill>
            <a:schemeClr val="accent6"/>
          </a:solidFill>
        </p:spPr>
        <p:txBody>
          <a:bodyPr vert="horz" lIns="182880" tIns="91440" rIns="182880" bIns="9144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0" dirty="0" smtClean="0"/>
              <a:t> </a:t>
            </a:r>
            <a:r>
              <a:rPr lang="en-US" sz="8000" dirty="0"/>
              <a:t>Conditional Statements</a:t>
            </a:r>
          </a:p>
        </p:txBody>
      </p:sp>
    </p:spTree>
    <p:custDataLst>
      <p:tags r:id="rId1"/>
    </p:custDataLst>
    <p:extLst>
      <p:ext uri="{BB962C8B-B14F-4D97-AF65-F5344CB8AC3E}">
        <p14:creationId xmlns:p14="http://schemas.microsoft.com/office/powerpoint/2010/main" xmlns="" val="384956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Content Placeholder 3"/>
          <p:cNvGrpSpPr>
            <a:grpSpLocks noGrp="1"/>
          </p:cNvGrpSpPr>
          <p:nvPr>
            <p:ph idx="1"/>
            <p:custDataLst>
              <p:tags r:id="rId1"/>
            </p:custDataLst>
          </p:nvPr>
        </p:nvGrpSpPr>
        <p:grpSpPr>
          <a:xfrm>
            <a:off x="762000" y="3276603"/>
            <a:ext cx="16611600" cy="2895597"/>
            <a:chOff x="205546" y="-202573"/>
            <a:chExt cx="8742239" cy="1433672"/>
          </a:xfrm>
        </p:grpSpPr>
        <p:sp>
          <p:nvSpPr>
            <p:cNvPr id="5" name="Rounded Rectangle 4"/>
            <p:cNvSpPr/>
            <p:nvPr/>
          </p:nvSpPr>
          <p:spPr>
            <a:xfrm>
              <a:off x="809625" y="-202573"/>
              <a:ext cx="8138160" cy="14336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lvl="1"/>
              <a:r>
                <a:rPr lang="en-US" sz="4800" b="1" dirty="0" smtClean="0">
                  <a:solidFill>
                    <a:schemeClr val="tx2">
                      <a:lumMod val="50000"/>
                    </a:schemeClr>
                  </a:solidFill>
                </a:rPr>
                <a:t>Looping Statements are used to run the same block of code a specified number of times.</a:t>
              </a:r>
            </a:p>
          </p:txBody>
        </p:sp>
        <p:sp>
          <p:nvSpPr>
            <p:cNvPr id="7" name="Oval 6"/>
            <p:cNvSpPr/>
            <p:nvPr/>
          </p:nvSpPr>
          <p:spPr>
            <a:xfrm>
              <a:off x="205546" y="-187378"/>
              <a:ext cx="990600" cy="1418477"/>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a:p>
          </p:txBody>
        </p:sp>
      </p:grpSp>
      <p:grpSp>
        <p:nvGrpSpPr>
          <p:cNvPr id="9" name="Group 8"/>
          <p:cNvGrpSpPr/>
          <p:nvPr>
            <p:custDataLst>
              <p:tags r:id="rId2"/>
            </p:custDataLst>
          </p:nvPr>
        </p:nvGrpSpPr>
        <p:grpSpPr>
          <a:xfrm>
            <a:off x="762000" y="6781800"/>
            <a:ext cx="16916400" cy="2667000"/>
            <a:chOff x="285750" y="854793"/>
            <a:chExt cx="8662035" cy="711017"/>
          </a:xfrm>
        </p:grpSpPr>
        <p:sp>
          <p:nvSpPr>
            <p:cNvPr id="10" name="Rounded Rectangle 9"/>
            <p:cNvSpPr/>
            <p:nvPr/>
          </p:nvSpPr>
          <p:spPr>
            <a:xfrm>
              <a:off x="809625" y="854793"/>
              <a:ext cx="8138160" cy="70971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1828800" lvl="1" indent="-914400">
                <a:buAutoNum type="arabicPeriod"/>
              </a:pPr>
              <a:r>
                <a:rPr lang="en-US" sz="4800" b="1" dirty="0" smtClean="0">
                  <a:solidFill>
                    <a:schemeClr val="tx2">
                      <a:lumMod val="50000"/>
                    </a:schemeClr>
                  </a:solidFill>
                </a:rPr>
                <a:t>Looping can be done based on Range</a:t>
              </a:r>
              <a:r>
                <a:rPr lang="en-US" sz="4800" b="1" dirty="0">
                  <a:solidFill>
                    <a:schemeClr val="tx2">
                      <a:lumMod val="50000"/>
                    </a:schemeClr>
                  </a:solidFill>
                </a:rPr>
                <a:t> </a:t>
              </a:r>
              <a:endParaRPr lang="en-US" sz="4800" b="1" dirty="0" smtClean="0">
                <a:solidFill>
                  <a:schemeClr val="tx2">
                    <a:lumMod val="50000"/>
                  </a:schemeClr>
                </a:solidFill>
              </a:endParaRPr>
            </a:p>
            <a:p>
              <a:pPr marL="1828800" lvl="1" indent="-914400"/>
              <a:r>
                <a:rPr lang="en-US" sz="4800" b="1" dirty="0" smtClean="0">
                  <a:solidFill>
                    <a:schemeClr val="tx2">
                      <a:lumMod val="50000"/>
                    </a:schemeClr>
                  </a:solidFill>
                </a:rPr>
                <a:t>        a) Incrementing loop</a:t>
              </a:r>
            </a:p>
            <a:p>
              <a:pPr marL="1828800" lvl="1" indent="-914400"/>
              <a:r>
                <a:rPr lang="en-US" sz="4800" b="1" dirty="0" smtClean="0">
                  <a:solidFill>
                    <a:schemeClr val="tx2">
                      <a:lumMod val="50000"/>
                    </a:schemeClr>
                  </a:solidFill>
                </a:rPr>
                <a:t>        b) Decrementing loop</a:t>
              </a:r>
            </a:p>
          </p:txBody>
        </p:sp>
        <p:grpSp>
          <p:nvGrpSpPr>
            <p:cNvPr id="11" name="Group 14"/>
            <p:cNvGrpSpPr/>
            <p:nvPr/>
          </p:nvGrpSpPr>
          <p:grpSpPr>
            <a:xfrm>
              <a:off x="285750" y="876300"/>
              <a:ext cx="990600" cy="689510"/>
              <a:chOff x="1676400" y="1181100"/>
              <a:chExt cx="990600" cy="689510"/>
            </a:xfrm>
          </p:grpSpPr>
          <p:sp>
            <p:nvSpPr>
              <p:cNvPr id="12" name="Oval 11"/>
              <p:cNvSpPr/>
              <p:nvPr/>
            </p:nvSpPr>
            <p:spPr>
              <a:xfrm>
                <a:off x="1676400" y="1181100"/>
                <a:ext cx="990600" cy="689510"/>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a:p>
            </p:txBody>
          </p:sp>
          <p:sp>
            <p:nvSpPr>
              <p:cNvPr id="13" name="Right Arrow 12"/>
              <p:cNvSpPr/>
              <p:nvPr/>
            </p:nvSpPr>
            <p:spPr>
              <a:xfrm>
                <a:off x="1937039" y="1289936"/>
                <a:ext cx="484909" cy="484909"/>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a:p>
            </p:txBody>
          </p:sp>
        </p:grpSp>
      </p:grpSp>
      <p:sp>
        <p:nvSpPr>
          <p:cNvPr id="14" name="Right Arrow 13"/>
          <p:cNvSpPr/>
          <p:nvPr/>
        </p:nvSpPr>
        <p:spPr>
          <a:xfrm>
            <a:off x="1295400" y="4038600"/>
            <a:ext cx="969818" cy="1718093"/>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a:p>
        </p:txBody>
      </p:sp>
      <p:grpSp>
        <p:nvGrpSpPr>
          <p:cNvPr id="15" name="Group 14"/>
          <p:cNvGrpSpPr/>
          <p:nvPr>
            <p:custDataLst>
              <p:tags r:id="rId3"/>
            </p:custDataLst>
          </p:nvPr>
        </p:nvGrpSpPr>
        <p:grpSpPr>
          <a:xfrm>
            <a:off x="914400" y="9982200"/>
            <a:ext cx="16916400" cy="2667000"/>
            <a:chOff x="285750" y="854793"/>
            <a:chExt cx="8662035" cy="711017"/>
          </a:xfrm>
        </p:grpSpPr>
        <p:sp>
          <p:nvSpPr>
            <p:cNvPr id="16" name="Rounded Rectangle 15"/>
            <p:cNvSpPr/>
            <p:nvPr/>
          </p:nvSpPr>
          <p:spPr>
            <a:xfrm>
              <a:off x="809625" y="854793"/>
              <a:ext cx="8138160" cy="70971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1828800" lvl="1" indent="-914400"/>
              <a:r>
                <a:rPr lang="en-US" sz="4800" b="1" dirty="0" smtClean="0">
                  <a:solidFill>
                    <a:schemeClr val="tx2">
                      <a:lumMod val="50000"/>
                    </a:schemeClr>
                  </a:solidFill>
                </a:rPr>
                <a:t>2. Looping can be based on the conditional response</a:t>
              </a:r>
            </a:p>
            <a:p>
              <a:pPr marL="1828800" lvl="1" indent="-914400"/>
              <a:r>
                <a:rPr lang="en-US" sz="4800" b="1" dirty="0" smtClean="0">
                  <a:solidFill>
                    <a:schemeClr val="tx2">
                      <a:lumMod val="50000"/>
                    </a:schemeClr>
                  </a:solidFill>
                </a:rPr>
                <a:t>     a) When the Response is True</a:t>
              </a:r>
            </a:p>
            <a:p>
              <a:pPr marL="1828800" lvl="1" indent="-914400"/>
              <a:r>
                <a:rPr lang="en-US" sz="4800" b="1" dirty="0" smtClean="0">
                  <a:solidFill>
                    <a:schemeClr val="tx2">
                      <a:lumMod val="50000"/>
                    </a:schemeClr>
                  </a:solidFill>
                </a:rPr>
                <a:t>     b) When the Response is False</a:t>
              </a:r>
            </a:p>
          </p:txBody>
        </p:sp>
        <p:grpSp>
          <p:nvGrpSpPr>
            <p:cNvPr id="17" name="Group 14"/>
            <p:cNvGrpSpPr/>
            <p:nvPr/>
          </p:nvGrpSpPr>
          <p:grpSpPr>
            <a:xfrm>
              <a:off x="285750" y="876300"/>
              <a:ext cx="990600" cy="689510"/>
              <a:chOff x="1676400" y="1181100"/>
              <a:chExt cx="990600" cy="689510"/>
            </a:xfrm>
          </p:grpSpPr>
          <p:sp>
            <p:nvSpPr>
              <p:cNvPr id="18" name="Oval 17"/>
              <p:cNvSpPr/>
              <p:nvPr/>
            </p:nvSpPr>
            <p:spPr>
              <a:xfrm>
                <a:off x="1676400" y="1181100"/>
                <a:ext cx="990600" cy="689510"/>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a:p>
            </p:txBody>
          </p:sp>
          <p:sp>
            <p:nvSpPr>
              <p:cNvPr id="19" name="Right Arrow 18"/>
              <p:cNvSpPr/>
              <p:nvPr/>
            </p:nvSpPr>
            <p:spPr>
              <a:xfrm>
                <a:off x="1937039" y="1289936"/>
                <a:ext cx="484909" cy="484909"/>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a:p>
            </p:txBody>
          </p:sp>
        </p:grpSp>
      </p:grpSp>
      <p:sp>
        <p:nvSpPr>
          <p:cNvPr id="20" name="Title 2"/>
          <p:cNvSpPr txBox="1">
            <a:spLocks noGrp="1"/>
          </p:cNvSpPr>
          <p:nvPr>
            <p:ph type="title"/>
          </p:nvPr>
        </p:nvSpPr>
        <p:spPr>
          <a:prstGeom prst="roundRect">
            <a:avLst/>
          </a:prstGeom>
          <a:solidFill>
            <a:schemeClr val="accent6"/>
          </a:solidFill>
        </p:spPr>
        <p:txBody>
          <a:bodyPr vert="horz" lIns="182880" tIns="91440" rIns="182880" bIns="9144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0" dirty="0" smtClean="0"/>
              <a:t> Looping </a:t>
            </a:r>
            <a:r>
              <a:rPr lang="en-US" sz="8000" dirty="0"/>
              <a:t>Statements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a:xfrm>
            <a:off x="4789117" y="3499714"/>
            <a:ext cx="8765058" cy="2434132"/>
          </a:xfrm>
          <a:prstGeom prst="roundRect">
            <a:avLst/>
          </a:prstGeom>
        </p:spPr>
        <p:style>
          <a:lnRef idx="0">
            <a:schemeClr val="accent1"/>
          </a:lnRef>
          <a:fillRef idx="3">
            <a:schemeClr val="accent1"/>
          </a:fillRef>
          <a:effectRef idx="3">
            <a:schemeClr val="accent1"/>
          </a:effectRef>
          <a:fontRef idx="minor">
            <a:schemeClr val="lt1"/>
          </a:fontRef>
        </p:style>
        <p:txBody>
          <a:bodyPr lIns="182880" tIns="91440" rIns="182880" bIns="91440" rtlCol="0" anchor="ctr"/>
          <a:lstStyle/>
          <a:p>
            <a:pPr algn="ctr"/>
            <a:r>
              <a:rPr lang="en-US" sz="5600" dirty="0"/>
              <a:t>Conditional Statements</a:t>
            </a:r>
          </a:p>
        </p:txBody>
      </p:sp>
      <p:sp>
        <p:nvSpPr>
          <p:cNvPr id="8" name="Title 2"/>
          <p:cNvSpPr txBox="1">
            <a:spLocks/>
          </p:cNvSpPr>
          <p:nvPr/>
        </p:nvSpPr>
        <p:spPr>
          <a:xfrm>
            <a:off x="949452" y="457200"/>
            <a:ext cx="16459200" cy="2286000"/>
          </a:xfrm>
          <a:prstGeom prst="roundRect">
            <a:avLst/>
          </a:prstGeom>
          <a:solidFill>
            <a:schemeClr val="accent6"/>
          </a:solidFill>
        </p:spPr>
        <p:txBody>
          <a:bodyPr vert="horz" lIns="182880" tIns="91440" rIns="182880" bIns="9144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0" dirty="0"/>
              <a:t>Types of Conditional Statements</a:t>
            </a:r>
          </a:p>
        </p:txBody>
      </p:sp>
    </p:spTree>
    <p:custDataLst>
      <p:tags r:id="rId1"/>
    </p:custDataLst>
    <p:extLst>
      <p:ext uri="{BB962C8B-B14F-4D97-AF65-F5344CB8AC3E}">
        <p14:creationId xmlns:p14="http://schemas.microsoft.com/office/powerpoint/2010/main" xmlns="" val="4092289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4890060" y="5591556"/>
            <a:ext cx="8534400" cy="2028444"/>
          </a:xfrm>
          <a:prstGeom prst="roundRect">
            <a:avLst/>
          </a:prstGeom>
        </p:spPr>
        <p:style>
          <a:lnRef idx="1">
            <a:schemeClr val="accent1"/>
          </a:lnRef>
          <a:fillRef idx="2">
            <a:schemeClr val="accent1"/>
          </a:fillRef>
          <a:effectRef idx="1">
            <a:schemeClr val="accent1"/>
          </a:effectRef>
          <a:fontRef idx="minor">
            <a:schemeClr val="dk1"/>
          </a:fontRef>
        </p:style>
        <p:txBody>
          <a:bodyPr lIns="182880" tIns="91440" rIns="182880" bIns="91440" rtlCol="0" anchor="ctr"/>
          <a:lstStyle/>
          <a:p>
            <a:pPr algn="ctr"/>
            <a:r>
              <a:rPr lang="en-US" sz="5600" dirty="0">
                <a:solidFill>
                  <a:schemeClr val="accent1">
                    <a:lumMod val="50000"/>
                  </a:schemeClr>
                </a:solidFill>
              </a:rPr>
              <a:t>If…Then Statement</a:t>
            </a:r>
          </a:p>
        </p:txBody>
      </p:sp>
      <p:sp>
        <p:nvSpPr>
          <p:cNvPr id="25" name="Rounded Rectangle 24"/>
          <p:cNvSpPr/>
          <p:nvPr/>
        </p:nvSpPr>
        <p:spPr>
          <a:xfrm>
            <a:off x="4789117" y="3499714"/>
            <a:ext cx="8765058" cy="2434132"/>
          </a:xfrm>
          <a:prstGeom prst="roundRect">
            <a:avLst/>
          </a:prstGeom>
        </p:spPr>
        <p:style>
          <a:lnRef idx="0">
            <a:schemeClr val="accent1"/>
          </a:lnRef>
          <a:fillRef idx="3">
            <a:schemeClr val="accent1"/>
          </a:fillRef>
          <a:effectRef idx="3">
            <a:schemeClr val="accent1"/>
          </a:effectRef>
          <a:fontRef idx="minor">
            <a:schemeClr val="lt1"/>
          </a:fontRef>
        </p:style>
        <p:txBody>
          <a:bodyPr lIns="182880" tIns="91440" rIns="182880" bIns="91440" rtlCol="0" anchor="ctr"/>
          <a:lstStyle/>
          <a:p>
            <a:pPr algn="ctr"/>
            <a:r>
              <a:rPr lang="en-US" sz="5600" dirty="0"/>
              <a:t>Conditional Statements</a:t>
            </a:r>
          </a:p>
        </p:txBody>
      </p:sp>
      <p:sp>
        <p:nvSpPr>
          <p:cNvPr id="8" name="Title 2"/>
          <p:cNvSpPr txBox="1">
            <a:spLocks/>
          </p:cNvSpPr>
          <p:nvPr/>
        </p:nvSpPr>
        <p:spPr>
          <a:xfrm>
            <a:off x="949452" y="457200"/>
            <a:ext cx="16459200" cy="2286000"/>
          </a:xfrm>
          <a:prstGeom prst="roundRect">
            <a:avLst/>
          </a:prstGeom>
          <a:solidFill>
            <a:schemeClr val="accent6"/>
          </a:solidFill>
        </p:spPr>
        <p:txBody>
          <a:bodyPr vert="horz" lIns="182880" tIns="91440" rIns="182880" bIns="9144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0" dirty="0"/>
              <a:t>Types of Conditional Statements</a:t>
            </a:r>
          </a:p>
        </p:txBody>
      </p:sp>
    </p:spTree>
    <p:custDataLst>
      <p:tags r:id="rId1"/>
    </p:custDataLst>
    <p:extLst>
      <p:ext uri="{BB962C8B-B14F-4D97-AF65-F5344CB8AC3E}">
        <p14:creationId xmlns:p14="http://schemas.microsoft.com/office/powerpoint/2010/main" xmlns="" val="409228976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GUID" val="3efad21f-8ee8-413e-a44c-4cdccd9f0763"/>
  <p:tag name="AUDIO_IMPORT" val="D:\Projects\Applabs_VBS-e-Learning\02 Design\01 Storyboard\Ver 00.00a\13_Sept_From_Sridhar\Working\Lesson 3\Audio\VB Lession2\New Converted mp3\Slide-4.mp3"/>
  <p:tag name="AUDIO_ID" val="1118"/>
  <p:tag name="ELAPSEDTIME" val="24.288"/>
  <p:tag name="ANNOTATION_COUNT" val="0"/>
  <p:tag name="TIMELINE" val="5.40"/>
  <p:tag name="ARTICULATE_SLIDE_PAUSE" val="1"/>
  <p:tag name="ARTICULATE_NAV_LEVEL" val="1"/>
  <p:tag name="ARTICULATE_PLAYLIST_ID" val="-1"/>
  <p:tag name="ARTICULATE_LOCK_SLIDE" val="0"/>
  <p:tag name="ARTICULATE_SLIDE_NAV" val="3"/>
</p:tagLst>
</file>

<file path=ppt/tags/tag10.xml><?xml version="1.0" encoding="utf-8"?>
<p:tagLst xmlns:a="http://schemas.openxmlformats.org/drawingml/2006/main" xmlns:r="http://schemas.openxmlformats.org/officeDocument/2006/relationships" xmlns:p="http://schemas.openxmlformats.org/presentationml/2006/main">
  <p:tag name="AUDIO_IMPORT" val="D:\Projects\Applabs_VBS-e-Learning\02 Design\01 Storyboard\Ver 00.00a\13_Sept_From_Sridhar\Working\Lesson 3\Audio\VB Lession2\New Converted mp3\Slide-6.mp3"/>
  <p:tag name="AUDIO_ID" val="1054"/>
  <p:tag name="ELAPSEDTIME" val="30.845"/>
  <p:tag name="ARTICULATE_SLIDE_GUID" val="ddadab18-a82a-4674-b31b-9bf99feab22e"/>
  <p:tag name="ANNOTATION_COUNT" val="0"/>
  <p:tag name="TIMELINE" val="15.30"/>
  <p:tag name="ARTICULATE_SLIDE_PAUSE" val="1"/>
  <p:tag name="ARTICULATE_NAV_LEVEL" val="1"/>
  <p:tag name="ARTICULATE_PLAYLIST_ID" val="-1"/>
  <p:tag name="ARTICULATE_LOCK_SLIDE" val="0"/>
  <p:tag name="ARTICULATE_SLIDE_NAV" val="5"/>
</p:tagLst>
</file>

<file path=ppt/tags/tag11.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2.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3.xml><?xml version="1.0" encoding="utf-8"?>
<p:tagLst xmlns:a="http://schemas.openxmlformats.org/drawingml/2006/main" xmlns:r="http://schemas.openxmlformats.org/officeDocument/2006/relationships" xmlns:p="http://schemas.openxmlformats.org/presentationml/2006/main">
  <p:tag name="BULLET_3" val="8226"/>
  <p:tag name="BULLET_4" val="8226"/>
  <p:tag name="BULLET_5" val="8226"/>
  <p:tag name="BULLET_6" val="8226"/>
  <p:tag name="BULLET_7" val="8226"/>
  <p:tag name="BULLET_8" val="8226"/>
  <p:tag name="BULLET_9" val="8226"/>
  <p:tag name="BULLET_1" val="8226"/>
  <p:tag name="BULLET_2" val="8226"/>
  <p:tag name="MARGIN_1" val="0"/>
  <p:tag name="MARGIN_2" val="36"/>
  <p:tag name="MARGIN_3" val="63"/>
  <p:tag name="MARGIN_4" val="90"/>
  <p:tag name="MARGIN_5" val="117"/>
  <p:tag name="FONT_SIZE" val="10"/>
</p:tagLst>
</file>

<file path=ppt/tags/tag14.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5.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6.xml><?xml version="1.0" encoding="utf-8"?>
<p:tagLst xmlns:a="http://schemas.openxmlformats.org/drawingml/2006/main" xmlns:r="http://schemas.openxmlformats.org/officeDocument/2006/relationships" xmlns:p="http://schemas.openxmlformats.org/presentationml/2006/main">
  <p:tag name="ARTICULATE_PUBLISH_MODE" val="2"/>
</p:tagLst>
</file>

<file path=ppt/tags/tag17.xml><?xml version="1.0" encoding="utf-8"?>
<p:tagLst xmlns:a="http://schemas.openxmlformats.org/drawingml/2006/main" xmlns:r="http://schemas.openxmlformats.org/officeDocument/2006/relationships" xmlns:p="http://schemas.openxmlformats.org/presentationml/2006/main">
  <p:tag name="AUDIO_IMPORT" val="D:\Projects\Applabs_VBS-e-Learning\02 Design\01 Storyboard\Ver 00.00a\13_Sept_From_Sridhar\Working\Lesson 3\Audio\VB Lession2\New Converted mp3\Slide-7.mp3"/>
  <p:tag name="AUDIO_ID" val="1049"/>
  <p:tag name="ELAPSEDTIME" val="20.866"/>
  <p:tag name="ANNOTATION_COUNT" val="0"/>
  <p:tag name="ARTICULATE_SLIDE_GUID" val="1bb1e5f4-0a2a-45e0-8694-ee65a4aa0cb5"/>
  <p:tag name="TIMELINE" val="5.00/7.10/10.00/14.00"/>
  <p:tag name="ARTICULATE_SLIDE_PAUSE" val="1"/>
  <p:tag name="ARTICULATE_NAV_LEVEL" val="1"/>
  <p:tag name="ARTICULATE_PLAYLIST_ID" val="-1"/>
  <p:tag name="ARTICULATE_LOCK_SLIDE" val="0"/>
  <p:tag name="ARTICULATE_SLIDE_NAV" val="6"/>
</p:tagLst>
</file>

<file path=ppt/tags/tag1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MARGIN_1" val="9"/>
  <p:tag name="MARGIN_2" val="36"/>
  <p:tag name="MARGIN_3" val="63"/>
  <p:tag name="MARGIN_4" val="90"/>
  <p:tag name="MARGIN_5" val="117"/>
  <p:tag name="FONT_SIZE" val="10"/>
</p:tagLst>
</file>

<file path=ppt/tags/tag19.xml><?xml version="1.0" encoding="utf-8"?>
<p:tagLst xmlns:a="http://schemas.openxmlformats.org/drawingml/2006/main" xmlns:r="http://schemas.openxmlformats.org/officeDocument/2006/relationships" xmlns:p="http://schemas.openxmlformats.org/presentationml/2006/main">
  <p:tag name="AUDIO_IMPORT" val="D:\Projects\Applabs_VBS-e-Learning\02 Design\01 Storyboard\Ver 00.00a\13_Sept_From_Sridhar\Working\Lesson 3\Audio\VB Lession2\New Converted mp3\Slide-7.mp3"/>
  <p:tag name="AUDIO_ID" val="1049"/>
  <p:tag name="ELAPSEDTIME" val="20.866"/>
  <p:tag name="ANNOTATION_COUNT" val="0"/>
  <p:tag name="ARTICULATE_SLIDE_GUID" val="1bb1e5f4-0a2a-45e0-8694-ee65a4aa0cb5"/>
  <p:tag name="TIMELINE" val="5.00/7.10/10.00/14.00"/>
  <p:tag name="ARTICULATE_SLIDE_PAUSE" val="1"/>
  <p:tag name="ARTICULATE_NAV_LEVEL" val="1"/>
  <p:tag name="ARTICULATE_PLAYLIST_ID" val="-1"/>
  <p:tag name="ARTICULATE_LOCK_SLIDE" val="0"/>
  <p:tag name="ARTICULATE_SLIDE_NAV" val="6"/>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Praveen\LOCALS~1\Temp\articulate\presenter\imgtemp\nVWPYeza_files\slide0001_image001.png"/>
</p:tagLst>
</file>

<file path=ppt/tags/tag2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MARGIN_1" val="9"/>
  <p:tag name="MARGIN_2" val="36"/>
  <p:tag name="MARGIN_3" val="63"/>
  <p:tag name="MARGIN_4" val="90"/>
  <p:tag name="MARGIN_5" val="117"/>
  <p:tag name="FONT_SIZE" val="10"/>
</p:tagLst>
</file>

<file path=ppt/tags/tag21.xml><?xml version="1.0" encoding="utf-8"?>
<p:tagLst xmlns:a="http://schemas.openxmlformats.org/drawingml/2006/main" xmlns:r="http://schemas.openxmlformats.org/officeDocument/2006/relationships" xmlns:p="http://schemas.openxmlformats.org/presentationml/2006/main">
  <p:tag name="AUDIO_IMPORT" val="D:\Projects\Applabs_VBS-e-Learning\02 Design\01 Storyboard\Ver 00.00a\13_Sept_From_Sridhar\Working\Lesson 3\Audio\VB Lession2\New Converted mp3\Slide-7.mp3"/>
  <p:tag name="AUDIO_ID" val="1049"/>
  <p:tag name="ELAPSEDTIME" val="20.866"/>
  <p:tag name="ANNOTATION_COUNT" val="0"/>
  <p:tag name="ARTICULATE_SLIDE_GUID" val="1bb1e5f4-0a2a-45e0-8694-ee65a4aa0cb5"/>
  <p:tag name="TIMELINE" val="5.00/7.10/10.00/14.00"/>
  <p:tag name="ARTICULATE_SLIDE_PAUSE" val="1"/>
  <p:tag name="ARTICULATE_NAV_LEVEL" val="1"/>
  <p:tag name="ARTICULATE_PLAYLIST_ID" val="-1"/>
  <p:tag name="ARTICULATE_LOCK_SLIDE" val="0"/>
  <p:tag name="ARTICULATE_SLIDE_NAV" val="6"/>
</p:tagLst>
</file>

<file path=ppt/tags/tag2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MARGIN_1" val="9"/>
  <p:tag name="MARGIN_2" val="36"/>
  <p:tag name="MARGIN_3" val="63"/>
  <p:tag name="MARGIN_4" val="90"/>
  <p:tag name="MARGIN_5" val="117"/>
  <p:tag name="FONT_SIZE" val="10"/>
</p:tagLst>
</file>

<file path=ppt/tags/tag23.xml><?xml version="1.0" encoding="utf-8"?>
<p:tagLst xmlns:a="http://schemas.openxmlformats.org/drawingml/2006/main" xmlns:r="http://schemas.openxmlformats.org/officeDocument/2006/relationships" xmlns:p="http://schemas.openxmlformats.org/presentationml/2006/main">
  <p:tag name="AUDIO_IMPORT" val="D:\Projects\Applabs_VBS-e-Learning\02 Design\01 Storyboard\Ver 00.00a\13_Sept_From_Sridhar\Working\Lesson 3\Audio\VB Lession2\New Converted mp3\Slide-7.mp3"/>
  <p:tag name="AUDIO_ID" val="1049"/>
  <p:tag name="ELAPSEDTIME" val="20.866"/>
  <p:tag name="ANNOTATION_COUNT" val="0"/>
  <p:tag name="ARTICULATE_SLIDE_GUID" val="1bb1e5f4-0a2a-45e0-8694-ee65a4aa0cb5"/>
  <p:tag name="TIMELINE" val="5.00/7.10/10.00/14.00"/>
  <p:tag name="ARTICULATE_SLIDE_PAUSE" val="1"/>
  <p:tag name="ARTICULATE_NAV_LEVEL" val="1"/>
  <p:tag name="ARTICULATE_PLAYLIST_ID" val="-1"/>
  <p:tag name="ARTICULATE_LOCK_SLIDE" val="0"/>
  <p:tag name="ARTICULATE_SLIDE_NAV" val="6"/>
</p:tagLst>
</file>

<file path=ppt/tags/tag2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MARGIN_1" val="9"/>
  <p:tag name="MARGIN_2" val="36"/>
  <p:tag name="MARGIN_3" val="63"/>
  <p:tag name="MARGIN_4" val="90"/>
  <p:tag name="MARGIN_5" val="117"/>
  <p:tag name="FONT_SIZE" val="10"/>
</p:tagLst>
</file>

<file path=ppt/tags/tag25.xml><?xml version="1.0" encoding="utf-8"?>
<p:tagLst xmlns:a="http://schemas.openxmlformats.org/drawingml/2006/main" xmlns:r="http://schemas.openxmlformats.org/officeDocument/2006/relationships" xmlns:p="http://schemas.openxmlformats.org/presentationml/2006/main">
  <p:tag name="AUDIO_IMPORT" val="D:\Projects\Applabs_VBS-e-Learning\02 Design\01 Storyboard\Ver 00.00a\13_Sept_From_Sridhar\Working\Lesson 3\Audio\VB Lession2\New Converted mp3\Slide-7.mp3"/>
  <p:tag name="AUDIO_ID" val="1049"/>
  <p:tag name="ELAPSEDTIME" val="20.866"/>
  <p:tag name="ANNOTATION_COUNT" val="0"/>
  <p:tag name="ARTICULATE_SLIDE_GUID" val="1bb1e5f4-0a2a-45e0-8694-ee65a4aa0cb5"/>
  <p:tag name="TIMELINE" val="5.00/7.10/10.00/14.00"/>
  <p:tag name="ARTICULATE_SLIDE_PAUSE" val="1"/>
  <p:tag name="ARTICULATE_NAV_LEVEL" val="1"/>
  <p:tag name="ARTICULATE_PLAYLIST_ID" val="-1"/>
  <p:tag name="ARTICULATE_LOCK_SLIDE" val="0"/>
  <p:tag name="ARTICULATE_SLIDE_NAV" val="6"/>
</p:tagLst>
</file>

<file path=ppt/tags/tag2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MARGIN_1" val="9"/>
  <p:tag name="MARGIN_2" val="36"/>
  <p:tag name="MARGIN_3" val="63"/>
  <p:tag name="MARGIN_4" val="90"/>
  <p:tag name="MARGIN_5" val="117"/>
  <p:tag name="FONT_SIZE" val="10"/>
</p:tagLst>
</file>

<file path=ppt/tags/tag27.xml><?xml version="1.0" encoding="utf-8"?>
<p:tagLst xmlns:a="http://schemas.openxmlformats.org/drawingml/2006/main" xmlns:r="http://schemas.openxmlformats.org/officeDocument/2006/relationships" xmlns:p="http://schemas.openxmlformats.org/presentationml/2006/main">
  <p:tag name="AUDIO_IMPORT" val="D:\Projects\Applabs_VBS-e-Learning\02 Design\01 Storyboard\Ver 00.00a\13_Sept_From_Sridhar\Working\Lesson 3\Audio\VB Lession2\New Converted mp3\Slide-7.mp3"/>
  <p:tag name="AUDIO_ID" val="1049"/>
  <p:tag name="ELAPSEDTIME" val="20.866"/>
  <p:tag name="ANNOTATION_COUNT" val="0"/>
  <p:tag name="ARTICULATE_SLIDE_GUID" val="1bb1e5f4-0a2a-45e0-8694-ee65a4aa0cb5"/>
  <p:tag name="TIMELINE" val="5.00/7.10/10.00/14.00"/>
  <p:tag name="ARTICULATE_SLIDE_PAUSE" val="1"/>
  <p:tag name="ARTICULATE_NAV_LEVEL" val="1"/>
  <p:tag name="ARTICULATE_PLAYLIST_ID" val="-1"/>
  <p:tag name="ARTICULATE_LOCK_SLIDE" val="0"/>
  <p:tag name="ARTICULATE_SLIDE_NAV" val="6"/>
</p:tagLst>
</file>

<file path=ppt/tags/tag2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8226"/>
  <p:tag name="MARGIN_1" val="9"/>
  <p:tag name="MARGIN_2" val="36"/>
  <p:tag name="MARGIN_3" val="63"/>
  <p:tag name="MARGIN_4" val="90"/>
  <p:tag name="MARGIN_5" val="117"/>
  <p:tag name="FONT_SIZE" val="10"/>
</p:tagLst>
</file>

<file path=ppt/tags/tag3.xml><?xml version="1.0" encoding="utf-8"?>
<p:tagLst xmlns:a="http://schemas.openxmlformats.org/drawingml/2006/main" xmlns:r="http://schemas.openxmlformats.org/officeDocument/2006/relationships" xmlns:p="http://schemas.openxmlformats.org/presentationml/2006/main">
  <p:tag name="BULLET_10" val="8226"/>
  <p:tag name="BULLET_9" val="8226"/>
  <p:tag name="BULLET_1" val="8226"/>
  <p:tag name="BULLET_2" val="8226"/>
  <p:tag name="BULLET_3" val="8226"/>
  <p:tag name="BULLET_4" val="8226"/>
  <p:tag name="BULLET_5" val="8226"/>
  <p:tag name="BULLET_6" val="8226"/>
  <p:tag name="BULLET_7" val="8226"/>
  <p:tag name="BULLET_8" val="8226"/>
  <p:tag name="MARGIN_1" val="0"/>
  <p:tag name="MARGIN_2" val="36"/>
  <p:tag name="MARGIN_3" val="63"/>
  <p:tag name="MARGIN_4" val="90"/>
  <p:tag name="MARGIN_5" val="117"/>
  <p:tag name="FONT_SIZE" val="10"/>
</p:tagLst>
</file>

<file path=ppt/tags/tag4.xml><?xml version="1.0" encoding="utf-8"?>
<p:tagLst xmlns:a="http://schemas.openxmlformats.org/drawingml/2006/main" xmlns:r="http://schemas.openxmlformats.org/officeDocument/2006/relationships" xmlns:p="http://schemas.openxmlformats.org/presentationml/2006/main">
  <p:tag name="AUDIO_IMPORT" val="D:\Projects\Applabs_VBS-e-Learning\02 Design\01 Storyboard\Ver 00.00a\13_Sept_From_Sridhar\Working\Lesson 3\Audio\VB Lession2\New Converted mp3\Slide-5.mp3"/>
  <p:tag name="AUDIO_ID" val="1122"/>
  <p:tag name="ELAPSEDTIME" val="13.578"/>
  <p:tag name="ANNOTATION_COUNT" val="0"/>
  <p:tag name="ARTICULATE_SLIDE_GUID" val="3efad21f-8ee8-413e-a44c-4cdccd9f1122"/>
  <p:tag name="TIMELINE" val="5.30/7.60"/>
  <p:tag name="ARTICULATE_SLIDE_PAUSE" val="1"/>
  <p:tag name="ARTICULATE_NAV_LEVEL" val="1"/>
  <p:tag name="ARTICULATE_PLAYLIST_ID" val="-1"/>
  <p:tag name="ARTICULATE_LOCK_SLIDE" val="0"/>
  <p:tag name="ARTICULATE_SLIDE_NAV" val="4"/>
</p:tagLst>
</file>

<file path=ppt/tags/tag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2.147484E+09"/>
  <p:tag name="MARGIN_2" val="36"/>
  <p:tag name="MARGIN_3" val="63"/>
  <p:tag name="MARGIN_4" val="90"/>
  <p:tag name="MARGIN_5" val="117"/>
  <p:tag name="FONT_SIZE" val="10"/>
</p:tagLst>
</file>

<file path=ppt/tags/tag6.xml><?xml version="1.0" encoding="utf-8"?>
<p:tagLst xmlns:a="http://schemas.openxmlformats.org/drawingml/2006/main" xmlns:r="http://schemas.openxmlformats.org/officeDocument/2006/relationships" xmlns:p="http://schemas.openxmlformats.org/presentationml/2006/main">
  <p:tag name="AUDIO_IMPORT" val="D:\Projects\Applabs_VBS-e-Learning\02 Design\01 Storyboard\Ver 00.00a\13_Sept_From_Sridhar\Working\Lesson 3\Audio\VB Lession2\New Converted mp3\Slide-5.mp3"/>
  <p:tag name="AUDIO_ID" val="1122"/>
  <p:tag name="ELAPSEDTIME" val="13.578"/>
  <p:tag name="ANNOTATION_COUNT" val="0"/>
  <p:tag name="ARTICULATE_SLIDE_GUID" val="3efad21f-8ee8-413e-a44c-4cdccd9f1122"/>
  <p:tag name="TIMELINE" val="5.30/7.60"/>
  <p:tag name="ARTICULATE_SLIDE_PAUSE" val="1"/>
  <p:tag name="ARTICULATE_NAV_LEVEL" val="1"/>
  <p:tag name="ARTICULATE_PLAYLIST_ID" val="-1"/>
  <p:tag name="ARTICULATE_LOCK_SLIDE" val="0"/>
  <p:tag name="ARTICULATE_SLIDE_NAV" val="4"/>
</p:tagLst>
</file>

<file path=ppt/tags/tag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2.147484E+09"/>
  <p:tag name="MARGIN_2" val="36"/>
  <p:tag name="MARGIN_3" val="63"/>
  <p:tag name="MARGIN_4" val="90"/>
  <p:tag name="MARGIN_5" val="117"/>
  <p:tag name="FONT_SIZE" val="10"/>
</p:tagLst>
</file>

<file path=ppt/tags/tag8.xml><?xml version="1.0" encoding="utf-8"?>
<p:tagLst xmlns:a="http://schemas.openxmlformats.org/drawingml/2006/main" xmlns:r="http://schemas.openxmlformats.org/officeDocument/2006/relationships" xmlns:p="http://schemas.openxmlformats.org/presentationml/2006/main">
  <p:tag name="AUDIO_IMPORT" val="D:\Projects\Applabs_VBS-e-Learning\02 Design\01 Storyboard\Ver 00.00a\13_Sept_From_Sridhar\Working\Lesson 3\Audio\VB Lession2\New Converted mp3\Slide-5.mp3"/>
  <p:tag name="AUDIO_ID" val="1122"/>
  <p:tag name="ELAPSEDTIME" val="13.578"/>
  <p:tag name="ANNOTATION_COUNT" val="0"/>
  <p:tag name="ARTICULATE_SLIDE_GUID" val="3efad21f-8ee8-413e-a44c-4cdccd9f1122"/>
  <p:tag name="TIMELINE" val="5.30/7.60"/>
  <p:tag name="ARTICULATE_SLIDE_PAUSE" val="1"/>
  <p:tag name="ARTICULATE_NAV_LEVEL" val="1"/>
  <p:tag name="ARTICULATE_PLAYLIST_ID" val="-1"/>
  <p:tag name="ARTICULATE_LOCK_SLIDE" val="0"/>
  <p:tag name="ARTICULATE_SLIDE_NAV" val="4"/>
</p:tagLst>
</file>

<file path=ppt/tags/tag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2.147484E+09"/>
  <p:tag name="MARGIN_2" val="36"/>
  <p:tag name="MARGIN_3" val="63"/>
  <p:tag name="MARGIN_4" val="90"/>
  <p:tag name="MARGIN_5" val="117"/>
  <p:tag name="FONT_SIZE" val="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532</Words>
  <Application>Microsoft Office PowerPoint</Application>
  <PresentationFormat>Custom</PresentationFormat>
  <Paragraphs>141</Paragraphs>
  <Slides>14</Slides>
  <Notes>11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 Looping Statements</vt:lpstr>
      <vt:lpstr>Slide 8</vt:lpstr>
      <vt:lpstr>Slide 9</vt:lpstr>
      <vt:lpstr>Slide 10</vt:lpstr>
      <vt:lpstr>Slide 11</vt:lpstr>
      <vt:lpstr>Slide 12</vt:lpstr>
      <vt:lpstr>Slide 13</vt:lpstr>
      <vt:lpstr>Types of Looping Statements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Mamata</dc:creator>
  <cp:lastModifiedBy>ImageKraft</cp:lastModifiedBy>
  <cp:revision>33</cp:revision>
  <dcterms:created xsi:type="dcterms:W3CDTF">2015-08-19T09:16:34Z</dcterms:created>
  <dcterms:modified xsi:type="dcterms:W3CDTF">2015-11-24T08:57:05Z</dcterms:modified>
</cp:coreProperties>
</file>