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6.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86" r:id="rId3"/>
    <p:sldId id="285" r:id="rId4"/>
    <p:sldId id="272" r:id="rId5"/>
  </p:sldIdLst>
  <p:sldSz cx="18288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29" d="100"/>
          <a:sy n="29" d="100"/>
        </p:scale>
        <p:origin x="-966" y="-114"/>
      </p:cViewPr>
      <p:guideLst>
        <p:guide orient="horz" pos="4320"/>
        <p:guide pos="57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8668B9-5C31-4B5D-B606-45BF371DDA5F}" type="datetimeFigureOut">
              <a:rPr lang="en-US" smtClean="0"/>
              <a:pPr/>
              <a:t>11/25/2015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38BAF-CF11-4926-89BA-C00EC182128B}" type="slidenum">
              <a:rPr lang="en-US" smtClean="0"/>
              <a:pPr/>
              <a:t>‹#›</a:t>
            </a:fld>
            <a:endParaRPr lang="en-US"/>
          </a:p>
        </p:txBody>
      </p:sp>
    </p:spTree>
    <p:extLst>
      <p:ext uri="{BB962C8B-B14F-4D97-AF65-F5344CB8AC3E}">
        <p14:creationId xmlns:p14="http://schemas.microsoft.com/office/powerpoint/2010/main" xmlns="" val="767769949"/>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DB38BAF-CF11-4926-89BA-C00EC182128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indent="0">
              <a:buNone/>
            </a:pPr>
            <a:r>
              <a:rPr lang="en-US" sz="1000" kern="1200" dirty="0" smtClean="0">
                <a:solidFill>
                  <a:schemeClr val="tx1"/>
                </a:solidFill>
                <a:latin typeface="Verdana" pitchFamily="34" charset="0"/>
                <a:ea typeface="Verdana" pitchFamily="34" charset="0"/>
                <a:cs typeface="Verdana" pitchFamily="34" charset="0"/>
              </a:rPr>
              <a:t>The various types of String Manipulation Functions available in VB Script are shown on screen:</a:t>
            </a:r>
          </a:p>
          <a:p>
            <a:pPr marL="0" indent="0">
              <a:buNone/>
            </a:pPr>
            <a:r>
              <a:rPr lang="en-US" sz="1000" kern="1200" dirty="0" smtClean="0">
                <a:solidFill>
                  <a:schemeClr val="tx1"/>
                </a:solidFill>
                <a:latin typeface="Verdana" pitchFamily="34" charset="0"/>
                <a:ea typeface="Verdana" pitchFamily="34" charset="0"/>
                <a:cs typeface="Verdana" pitchFamily="34" charset="0"/>
              </a:rPr>
              <a:t> </a:t>
            </a:r>
          </a:p>
          <a:p>
            <a:pPr marL="0" indent="0">
              <a:buNone/>
            </a:pPr>
            <a:r>
              <a:rPr lang="en-US" sz="1000" kern="1200" dirty="0" smtClean="0">
                <a:solidFill>
                  <a:schemeClr val="tx1"/>
                </a:solidFill>
                <a:latin typeface="Verdana" pitchFamily="34" charset="0"/>
                <a:ea typeface="Verdana" pitchFamily="34" charset="0"/>
                <a:cs typeface="Verdana" pitchFamily="34" charset="0"/>
              </a:rPr>
              <a:t>Now, let us learn about each in detail. </a:t>
            </a:r>
          </a:p>
          <a:p>
            <a:pPr>
              <a:buNone/>
            </a:pPr>
            <a:endParaRPr lang="en-US" dirty="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indent="0">
              <a:buNone/>
            </a:pPr>
            <a:r>
              <a:rPr lang="en-US" sz="1000" kern="1200" dirty="0" smtClean="0">
                <a:solidFill>
                  <a:schemeClr val="tx1"/>
                </a:solidFill>
                <a:latin typeface="Verdana" pitchFamily="34" charset="0"/>
                <a:ea typeface="Verdana" pitchFamily="34" charset="0"/>
                <a:cs typeface="Verdana" pitchFamily="34" charset="0"/>
              </a:rPr>
              <a:t>The </a:t>
            </a:r>
            <a:r>
              <a:rPr lang="en-US" sz="1000" b="1" kern="1200" dirty="0" smtClean="0">
                <a:solidFill>
                  <a:schemeClr val="tx1"/>
                </a:solidFill>
                <a:latin typeface="Verdana" pitchFamily="34" charset="0"/>
                <a:ea typeface="Verdana" pitchFamily="34" charset="0"/>
                <a:cs typeface="Verdana" pitchFamily="34" charset="0"/>
              </a:rPr>
              <a:t>Date and Time </a:t>
            </a:r>
            <a:r>
              <a:rPr lang="en-US" sz="1000" kern="1200" dirty="0" smtClean="0">
                <a:solidFill>
                  <a:schemeClr val="tx1"/>
                </a:solidFill>
                <a:latin typeface="Verdana" pitchFamily="34" charset="0"/>
                <a:ea typeface="Verdana" pitchFamily="34" charset="0"/>
                <a:cs typeface="Verdana" pitchFamily="34" charset="0"/>
              </a:rPr>
              <a:t>functions allow you to extract date and time information as per the system date and time settings. The extracted date and time, using these functions would be in the format set in system’s Regional and Language options.  Using these functions, you can also change the format of the date as per your needs. </a:t>
            </a:r>
          </a:p>
          <a:p>
            <a:pPr marL="0" indent="0">
              <a:buNone/>
            </a:pPr>
            <a:r>
              <a:rPr lang="en-US" sz="1000" kern="1200" dirty="0" smtClean="0">
                <a:solidFill>
                  <a:schemeClr val="tx1"/>
                </a:solidFill>
                <a:latin typeface="Verdana" pitchFamily="34" charset="0"/>
                <a:ea typeface="Verdana" pitchFamily="34" charset="0"/>
                <a:cs typeface="Verdana" pitchFamily="34" charset="0"/>
              </a:rPr>
              <a:t> </a:t>
            </a:r>
          </a:p>
          <a:p>
            <a:pPr marL="0" indent="0">
              <a:buNone/>
            </a:pPr>
            <a:r>
              <a:rPr lang="en-US" sz="1000" kern="1200" dirty="0" smtClean="0">
                <a:solidFill>
                  <a:schemeClr val="tx1"/>
                </a:solidFill>
                <a:latin typeface="Verdana" pitchFamily="34" charset="0"/>
                <a:ea typeface="Verdana" pitchFamily="34" charset="0"/>
                <a:cs typeface="Verdana" pitchFamily="34" charset="0"/>
              </a:rPr>
              <a:t>The various types of Date and Time Functions provided by VB Script, are listed on screen:</a:t>
            </a:r>
          </a:p>
          <a:p>
            <a:pPr marL="0" indent="0">
              <a:buNone/>
            </a:pPr>
            <a:r>
              <a:rPr lang="en-US" sz="1000" kern="1200" dirty="0" smtClean="0">
                <a:solidFill>
                  <a:schemeClr val="tx1"/>
                </a:solidFill>
                <a:latin typeface="Verdana" pitchFamily="34" charset="0"/>
                <a:ea typeface="Verdana" pitchFamily="34" charset="0"/>
                <a:cs typeface="Verdana" pitchFamily="34" charset="0"/>
              </a:rPr>
              <a:t> </a:t>
            </a:r>
          </a:p>
          <a:p>
            <a:pPr marL="0" indent="0">
              <a:buNone/>
            </a:pPr>
            <a:r>
              <a:rPr lang="en-US" sz="1000" kern="1200" dirty="0" smtClean="0">
                <a:solidFill>
                  <a:schemeClr val="tx1"/>
                </a:solidFill>
                <a:latin typeface="Verdana" pitchFamily="34" charset="0"/>
                <a:ea typeface="Verdana" pitchFamily="34" charset="0"/>
                <a:cs typeface="Verdana" pitchFamily="34" charset="0"/>
              </a:rPr>
              <a:t>Let us now learn each of the Data and Time Functions.</a:t>
            </a:r>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250238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122301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43492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271117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411141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185300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23502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211787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211113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53405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4840A-3257-4B8A-A418-949885ACFC0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152047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42A4840A-3257-4B8A-A418-949885ACFC00}" type="datetimeFigureOut">
              <a:rPr lang="en-US" smtClean="0"/>
              <a:pPr/>
              <a:t>11/25/2015</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442E171D-59AC-4A24-95AA-10EEC34F4EF1}" type="slidenum">
              <a:rPr lang="en-US" smtClean="0"/>
              <a:pPr/>
              <a:t>‹#›</a:t>
            </a:fld>
            <a:endParaRPr lang="en-US"/>
          </a:p>
        </p:txBody>
      </p:sp>
    </p:spTree>
    <p:extLst>
      <p:ext uri="{BB962C8B-B14F-4D97-AF65-F5344CB8AC3E}">
        <p14:creationId xmlns:p14="http://schemas.microsoft.com/office/powerpoint/2010/main" xmlns="" val="148150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p:cNvSpPr>
          <p:nvPr/>
        </p:nvSpPr>
        <p:spPr bwMode="auto">
          <a:xfrm>
            <a:off x="1219200" y="5181600"/>
            <a:ext cx="15849600" cy="3962400"/>
          </a:xfrm>
          <a:prstGeom prst="rect">
            <a:avLst/>
          </a:prstGeom>
          <a:noFill/>
          <a:ln w="28575">
            <a:noFill/>
            <a:miter lim="800000"/>
            <a:headEnd/>
            <a:tailEnd/>
          </a:ln>
        </p:spPr>
        <p:txBody>
          <a:bodyPr lIns="457200" tIns="91440" rIns="548640" bIns="91440" anchor="ctr" anchorCtr="1"/>
          <a:lstStyle/>
          <a:p>
            <a:pPr algn="ctr">
              <a:buSzPct val="80000"/>
            </a:pPr>
            <a:r>
              <a:rPr lang="en-US" sz="8800" dirty="0"/>
              <a:t>String , Date &amp; Time Functions</a:t>
            </a:r>
          </a:p>
        </p:txBody>
      </p:sp>
    </p:spTree>
    <p:extLst>
      <p:ext uri="{BB962C8B-B14F-4D97-AF65-F5344CB8AC3E}">
        <p14:creationId xmlns:p14="http://schemas.microsoft.com/office/powerpoint/2010/main" xmlns="" val="1024402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Built-in</a:t>
            </a:r>
            <a:r>
              <a:rPr lang="en-US" dirty="0" smtClean="0"/>
              <a:t> </a:t>
            </a:r>
            <a:r>
              <a:rPr lang="en-US" b="1" dirty="0" smtClean="0"/>
              <a:t>String</a:t>
            </a:r>
            <a:r>
              <a:rPr lang="en-US" dirty="0" smtClean="0"/>
              <a:t> </a:t>
            </a:r>
            <a:r>
              <a:rPr lang="en-US" b="1" dirty="0" smtClean="0"/>
              <a:t>Functions</a:t>
            </a:r>
            <a:r>
              <a:rPr lang="en-US" dirty="0" smtClean="0"/>
              <a:t> and </a:t>
            </a:r>
            <a:r>
              <a:rPr lang="en-US" b="1" dirty="0" smtClean="0"/>
              <a:t>Date</a:t>
            </a:r>
            <a:r>
              <a:rPr lang="en-US" dirty="0" smtClean="0"/>
              <a:t> </a:t>
            </a:r>
            <a:r>
              <a:rPr lang="en-US" b="1" dirty="0" smtClean="0"/>
              <a:t>functions</a:t>
            </a:r>
            <a:r>
              <a:rPr lang="en-US" dirty="0" smtClean="0"/>
              <a:t> : These are common human activities required while programming, which are created as reusable methods and  provided by the VB-developers as open libraries in windows environment.</a:t>
            </a:r>
          </a:p>
          <a:p>
            <a:r>
              <a:rPr lang="en-US" b="1" dirty="0" smtClean="0"/>
              <a:t>Tester’s life’s made easier</a:t>
            </a:r>
            <a:r>
              <a:rPr lang="en-US" dirty="0" smtClean="0"/>
              <a:t> :Use these methods directly when ever required.</a:t>
            </a:r>
          </a:p>
          <a:p>
            <a:endParaRPr lang="en-US" dirty="0"/>
          </a:p>
        </p:txBody>
      </p:sp>
      <p:sp>
        <p:nvSpPr>
          <p:cNvPr id="4" name="Title 2"/>
          <p:cNvSpPr txBox="1">
            <a:spLocks noGrp="1"/>
          </p:cNvSpPr>
          <p:nvPr>
            <p:ph type="title"/>
          </p:nvPr>
        </p:nvSpPr>
        <p:spPr>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800" dirty="0" smtClean="0">
                <a:latin typeface="+mj-lt"/>
              </a:rPr>
              <a:t>Built in user defined </a:t>
            </a:r>
            <a:r>
              <a:rPr lang="en-US" sz="8800" dirty="0">
                <a:latin typeface="+mj-lt"/>
              </a:rPr>
              <a:t>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185160" y="1119939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Right</a:t>
            </a:r>
          </a:p>
        </p:txBody>
      </p:sp>
      <p:sp>
        <p:nvSpPr>
          <p:cNvPr id="19" name="Rounded Rectangle 18"/>
          <p:cNvSpPr/>
          <p:nvPr/>
        </p:nvSpPr>
        <p:spPr>
          <a:xfrm>
            <a:off x="3189922" y="1020679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Left</a:t>
            </a:r>
          </a:p>
        </p:txBody>
      </p:sp>
      <p:sp>
        <p:nvSpPr>
          <p:cNvPr id="20" name="Rounded Rectangle 19"/>
          <p:cNvSpPr/>
          <p:nvPr/>
        </p:nvSpPr>
        <p:spPr>
          <a:xfrm>
            <a:off x="3189922" y="913999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Ucase</a:t>
            </a:r>
          </a:p>
        </p:txBody>
      </p:sp>
      <p:sp>
        <p:nvSpPr>
          <p:cNvPr id="21" name="Rounded Rectangle 20"/>
          <p:cNvSpPr/>
          <p:nvPr/>
        </p:nvSpPr>
        <p:spPr>
          <a:xfrm>
            <a:off x="3189922" y="803988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Lcase</a:t>
            </a:r>
          </a:p>
        </p:txBody>
      </p:sp>
      <p:sp>
        <p:nvSpPr>
          <p:cNvPr id="22" name="Rounded Rectangle 21"/>
          <p:cNvSpPr/>
          <p:nvPr/>
        </p:nvSpPr>
        <p:spPr>
          <a:xfrm>
            <a:off x="3189922" y="709020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Instr</a:t>
            </a:r>
          </a:p>
        </p:txBody>
      </p:sp>
      <p:sp>
        <p:nvSpPr>
          <p:cNvPr id="23" name="Rounded Rectangle 22"/>
          <p:cNvSpPr/>
          <p:nvPr/>
        </p:nvSpPr>
        <p:spPr>
          <a:xfrm>
            <a:off x="3189922" y="609199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Chr</a:t>
            </a:r>
          </a:p>
        </p:txBody>
      </p:sp>
      <p:sp>
        <p:nvSpPr>
          <p:cNvPr id="24" name="Rounded Rectangle 23"/>
          <p:cNvSpPr/>
          <p:nvPr/>
        </p:nvSpPr>
        <p:spPr>
          <a:xfrm>
            <a:off x="3189922" y="510900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Asc</a:t>
            </a:r>
          </a:p>
        </p:txBody>
      </p:sp>
      <p:sp>
        <p:nvSpPr>
          <p:cNvPr id="25" name="Rounded Rectangle 24"/>
          <p:cNvSpPr/>
          <p:nvPr/>
        </p:nvSpPr>
        <p:spPr>
          <a:xfrm>
            <a:off x="8879370" y="1020118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Space</a:t>
            </a:r>
          </a:p>
        </p:txBody>
      </p:sp>
      <p:sp>
        <p:nvSpPr>
          <p:cNvPr id="26" name="Rounded Rectangle 25"/>
          <p:cNvSpPr/>
          <p:nvPr/>
        </p:nvSpPr>
        <p:spPr>
          <a:xfrm>
            <a:off x="8879370" y="913438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Replace</a:t>
            </a:r>
          </a:p>
        </p:txBody>
      </p:sp>
      <p:sp>
        <p:nvSpPr>
          <p:cNvPr id="27" name="Rounded Rectangle 26"/>
          <p:cNvSpPr/>
          <p:nvPr/>
        </p:nvSpPr>
        <p:spPr>
          <a:xfrm>
            <a:off x="8879370" y="8073192"/>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StrComp</a:t>
            </a:r>
          </a:p>
        </p:txBody>
      </p:sp>
      <p:sp>
        <p:nvSpPr>
          <p:cNvPr id="28" name="Rounded Rectangle 27"/>
          <p:cNvSpPr/>
          <p:nvPr/>
        </p:nvSpPr>
        <p:spPr>
          <a:xfrm>
            <a:off x="8879370" y="708459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Trim</a:t>
            </a:r>
          </a:p>
        </p:txBody>
      </p:sp>
      <p:sp>
        <p:nvSpPr>
          <p:cNvPr id="29" name="Rounded Rectangle 28"/>
          <p:cNvSpPr/>
          <p:nvPr/>
        </p:nvSpPr>
        <p:spPr>
          <a:xfrm>
            <a:off x="8879370" y="608638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Len</a:t>
            </a:r>
          </a:p>
        </p:txBody>
      </p:sp>
      <p:sp>
        <p:nvSpPr>
          <p:cNvPr id="30" name="Rounded Rectangle 29"/>
          <p:cNvSpPr/>
          <p:nvPr/>
        </p:nvSpPr>
        <p:spPr>
          <a:xfrm>
            <a:off x="8879370" y="5103396"/>
            <a:ext cx="6202680" cy="114500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6400" dirty="0">
                <a:solidFill>
                  <a:schemeClr val="accent1">
                    <a:lumMod val="50000"/>
                  </a:schemeClr>
                </a:solidFill>
              </a:rPr>
              <a:t>Mid</a:t>
            </a:r>
          </a:p>
        </p:txBody>
      </p:sp>
      <p:sp>
        <p:nvSpPr>
          <p:cNvPr id="31" name="Rounded Rectangle 30"/>
          <p:cNvSpPr/>
          <p:nvPr/>
        </p:nvSpPr>
        <p:spPr>
          <a:xfrm>
            <a:off x="2692444" y="3846841"/>
            <a:ext cx="12908280" cy="1374006"/>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6400" dirty="0"/>
              <a:t>String Manipulation Functions</a:t>
            </a:r>
          </a:p>
        </p:txBody>
      </p:sp>
      <p:sp>
        <p:nvSpPr>
          <p:cNvPr id="17" name="Title 2"/>
          <p:cNvSpPr txBox="1">
            <a:spLocks/>
          </p:cNvSpPr>
          <p:nvPr/>
        </p:nvSpPr>
        <p:spPr>
          <a:xfrm>
            <a:off x="1219200" y="685800"/>
            <a:ext cx="16459200" cy="2286000"/>
          </a:xfrm>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800" smtClean="0">
                <a:latin typeface="+mj-lt"/>
              </a:rPr>
              <a:t>String </a:t>
            </a:r>
            <a:r>
              <a:rPr lang="en-US" sz="8800" dirty="0">
                <a:latin typeface="+mj-lt"/>
              </a:rPr>
              <a:t>Manipulation Functions</a:t>
            </a:r>
          </a:p>
        </p:txBody>
      </p:sp>
    </p:spTree>
    <p:custDataLst>
      <p:tags r:id="rId1"/>
    </p:custDataLst>
    <p:extLst>
      <p:ext uri="{BB962C8B-B14F-4D97-AF65-F5344CB8AC3E}">
        <p14:creationId xmlns:p14="http://schemas.microsoft.com/office/powerpoint/2010/main" xmlns="" val="30002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anim calcmode="lin" valueType="num">
                                      <p:cBhvr>
                                        <p:cTn id="14" dur="500" fill="hold"/>
                                        <p:tgtEl>
                                          <p:spTgt spid="23"/>
                                        </p:tgtEl>
                                        <p:attrNameLst>
                                          <p:attrName>ppt_x</p:attrName>
                                        </p:attrNameLst>
                                      </p:cBhvr>
                                      <p:tavLst>
                                        <p:tav tm="0">
                                          <p:val>
                                            <p:strVal val="#ppt_x"/>
                                          </p:val>
                                        </p:tav>
                                        <p:tav tm="100000">
                                          <p:val>
                                            <p:strVal val="#ppt_x"/>
                                          </p:val>
                                        </p:tav>
                                      </p:tavLst>
                                    </p:anim>
                                    <p:anim calcmode="lin" valueType="num">
                                      <p:cBhvr>
                                        <p:cTn id="15" dur="500" fill="hold"/>
                                        <p:tgtEl>
                                          <p:spTgt spid="2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anim calcmode="lin" valueType="num">
                                      <p:cBhvr>
                                        <p:cTn id="20" dur="500" fill="hold"/>
                                        <p:tgtEl>
                                          <p:spTgt spid="22"/>
                                        </p:tgtEl>
                                        <p:attrNameLst>
                                          <p:attrName>ppt_x</p:attrName>
                                        </p:attrNameLst>
                                      </p:cBhvr>
                                      <p:tavLst>
                                        <p:tav tm="0">
                                          <p:val>
                                            <p:strVal val="#ppt_x"/>
                                          </p:val>
                                        </p:tav>
                                        <p:tav tm="100000">
                                          <p:val>
                                            <p:strVal val="#ppt_x"/>
                                          </p:val>
                                        </p:tav>
                                      </p:tavLst>
                                    </p:anim>
                                    <p:anim calcmode="lin" valueType="num">
                                      <p:cBhvr>
                                        <p:cTn id="21" dur="5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anim calcmode="lin" valueType="num">
                                      <p:cBhvr>
                                        <p:cTn id="26" dur="500" fill="hold"/>
                                        <p:tgtEl>
                                          <p:spTgt spid="21"/>
                                        </p:tgtEl>
                                        <p:attrNameLst>
                                          <p:attrName>ppt_x</p:attrName>
                                        </p:attrNameLst>
                                      </p:cBhvr>
                                      <p:tavLst>
                                        <p:tav tm="0">
                                          <p:val>
                                            <p:strVal val="#ppt_x"/>
                                          </p:val>
                                        </p:tav>
                                        <p:tav tm="100000">
                                          <p:val>
                                            <p:strVal val="#ppt_x"/>
                                          </p:val>
                                        </p:tav>
                                      </p:tavLst>
                                    </p:anim>
                                    <p:anim calcmode="lin" valueType="num">
                                      <p:cBhvr>
                                        <p:cTn id="27" dur="5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strVal val="#ppt_x"/>
                                          </p:val>
                                        </p:tav>
                                        <p:tav tm="100000">
                                          <p:val>
                                            <p:strVal val="#ppt_x"/>
                                          </p:val>
                                        </p:tav>
                                      </p:tavLst>
                                    </p:anim>
                                    <p:anim calcmode="lin" valueType="num">
                                      <p:cBhvr>
                                        <p:cTn id="39" dur="5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anim calcmode="lin" valueType="num">
                                      <p:cBhvr>
                                        <p:cTn id="44" dur="500" fill="hold"/>
                                        <p:tgtEl>
                                          <p:spTgt spid="18"/>
                                        </p:tgtEl>
                                        <p:attrNameLst>
                                          <p:attrName>ppt_x</p:attrName>
                                        </p:attrNameLst>
                                      </p:cBhvr>
                                      <p:tavLst>
                                        <p:tav tm="0">
                                          <p:val>
                                            <p:strVal val="#ppt_x"/>
                                          </p:val>
                                        </p:tav>
                                        <p:tav tm="100000">
                                          <p:val>
                                            <p:strVal val="#ppt_x"/>
                                          </p:val>
                                        </p:tav>
                                      </p:tavLst>
                                    </p:anim>
                                    <p:anim calcmode="lin" valueType="num">
                                      <p:cBhvr>
                                        <p:cTn id="45" dur="50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anim calcmode="lin" valueType="num">
                                      <p:cBhvr>
                                        <p:cTn id="56" dur="500" fill="hold"/>
                                        <p:tgtEl>
                                          <p:spTgt spid="29"/>
                                        </p:tgtEl>
                                        <p:attrNameLst>
                                          <p:attrName>ppt_x</p:attrName>
                                        </p:attrNameLst>
                                      </p:cBhvr>
                                      <p:tavLst>
                                        <p:tav tm="0">
                                          <p:val>
                                            <p:strVal val="#ppt_x"/>
                                          </p:val>
                                        </p:tav>
                                        <p:tav tm="100000">
                                          <p:val>
                                            <p:strVal val="#ppt_x"/>
                                          </p:val>
                                        </p:tav>
                                      </p:tavLst>
                                    </p:anim>
                                    <p:anim calcmode="lin" valueType="num">
                                      <p:cBhvr>
                                        <p:cTn id="57" dur="500" fill="hold"/>
                                        <p:tgtEl>
                                          <p:spTgt spid="29"/>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7"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anim calcmode="lin" valueType="num">
                                      <p:cBhvr>
                                        <p:cTn id="62" dur="500" fill="hold"/>
                                        <p:tgtEl>
                                          <p:spTgt spid="28"/>
                                        </p:tgtEl>
                                        <p:attrNameLst>
                                          <p:attrName>ppt_x</p:attrName>
                                        </p:attrNameLst>
                                      </p:cBhvr>
                                      <p:tavLst>
                                        <p:tav tm="0">
                                          <p:val>
                                            <p:strVal val="#ppt_x"/>
                                          </p:val>
                                        </p:tav>
                                        <p:tav tm="100000">
                                          <p:val>
                                            <p:strVal val="#ppt_x"/>
                                          </p:val>
                                        </p:tav>
                                      </p:tavLst>
                                    </p:anim>
                                    <p:anim calcmode="lin" valueType="num">
                                      <p:cBhvr>
                                        <p:cTn id="63" dur="500" fill="hold"/>
                                        <p:tgtEl>
                                          <p:spTgt spid="28"/>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7"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anim calcmode="lin" valueType="num">
                                      <p:cBhvr>
                                        <p:cTn id="68" dur="500" fill="hold"/>
                                        <p:tgtEl>
                                          <p:spTgt spid="27"/>
                                        </p:tgtEl>
                                        <p:attrNameLst>
                                          <p:attrName>ppt_x</p:attrName>
                                        </p:attrNameLst>
                                      </p:cBhvr>
                                      <p:tavLst>
                                        <p:tav tm="0">
                                          <p:val>
                                            <p:strVal val="#ppt_x"/>
                                          </p:val>
                                        </p:tav>
                                        <p:tav tm="100000">
                                          <p:val>
                                            <p:strVal val="#ppt_x"/>
                                          </p:val>
                                        </p:tav>
                                      </p:tavLst>
                                    </p:anim>
                                    <p:anim calcmode="lin" valueType="num">
                                      <p:cBhvr>
                                        <p:cTn id="69" dur="500" fill="hold"/>
                                        <p:tgtEl>
                                          <p:spTgt spid="2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7"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anim calcmode="lin" valueType="num">
                                      <p:cBhvr>
                                        <p:cTn id="74" dur="500" fill="hold"/>
                                        <p:tgtEl>
                                          <p:spTgt spid="26"/>
                                        </p:tgtEl>
                                        <p:attrNameLst>
                                          <p:attrName>ppt_x</p:attrName>
                                        </p:attrNameLst>
                                      </p:cBhvr>
                                      <p:tavLst>
                                        <p:tav tm="0">
                                          <p:val>
                                            <p:strVal val="#ppt_x"/>
                                          </p:val>
                                        </p:tav>
                                        <p:tav tm="100000">
                                          <p:val>
                                            <p:strVal val="#ppt_x"/>
                                          </p:val>
                                        </p:tav>
                                      </p:tavLst>
                                    </p:anim>
                                    <p:anim calcmode="lin" valueType="num">
                                      <p:cBhvr>
                                        <p:cTn id="75" dur="5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7"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anim calcmode="lin" valueType="num">
                                      <p:cBhvr>
                                        <p:cTn id="80" dur="500" fill="hold"/>
                                        <p:tgtEl>
                                          <p:spTgt spid="25"/>
                                        </p:tgtEl>
                                        <p:attrNameLst>
                                          <p:attrName>ppt_x</p:attrName>
                                        </p:attrNameLst>
                                      </p:cBhvr>
                                      <p:tavLst>
                                        <p:tav tm="0">
                                          <p:val>
                                            <p:strVal val="#ppt_x"/>
                                          </p:val>
                                        </p:tav>
                                        <p:tav tm="100000">
                                          <p:val>
                                            <p:strVal val="#ppt_x"/>
                                          </p:val>
                                        </p:tav>
                                      </p:tavLst>
                                    </p:anim>
                                    <p:anim calcmode="lin" valueType="num">
                                      <p:cBhvr>
                                        <p:cTn id="81"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
          <p:cNvSpPr txBox="1">
            <a:spLocks/>
          </p:cNvSpPr>
          <p:nvPr/>
        </p:nvSpPr>
        <p:spPr>
          <a:xfrm>
            <a:off x="1219200" y="685800"/>
            <a:ext cx="16459200" cy="2286000"/>
          </a:xfrm>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800" dirty="0" smtClean="0">
                <a:latin typeface="+mj-lt"/>
              </a:rPr>
              <a:t>Date </a:t>
            </a:r>
            <a:r>
              <a:rPr lang="en-US" sz="8800" dirty="0">
                <a:latin typeface="+mj-lt"/>
              </a:rPr>
              <a:t>and Time Functions</a:t>
            </a:r>
          </a:p>
        </p:txBody>
      </p:sp>
      <p:grpSp>
        <p:nvGrpSpPr>
          <p:cNvPr id="26" name="Group 25"/>
          <p:cNvGrpSpPr/>
          <p:nvPr/>
        </p:nvGrpSpPr>
        <p:grpSpPr>
          <a:xfrm>
            <a:off x="3962400" y="3429000"/>
            <a:ext cx="9906000" cy="10124515"/>
            <a:chOff x="3276600" y="2247900"/>
            <a:chExt cx="11734800" cy="11277600"/>
          </a:xfrm>
        </p:grpSpPr>
        <p:sp>
          <p:nvSpPr>
            <p:cNvPr id="46" name="Rectangle 45"/>
            <p:cNvSpPr/>
            <p:nvPr/>
          </p:nvSpPr>
          <p:spPr>
            <a:xfrm>
              <a:off x="3606800" y="3448049"/>
              <a:ext cx="10732956" cy="86995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b="1" dirty="0">
                  <a:solidFill>
                    <a:schemeClr val="accent1">
                      <a:lumMod val="50000"/>
                    </a:schemeClr>
                  </a:solidFill>
                </a:rPr>
                <a:t>Friday , September09,2011</a:t>
              </a:r>
            </a:p>
          </p:txBody>
        </p:sp>
        <p:pic>
          <p:nvPicPr>
            <p:cNvPr id="2050" name="Picture 2" descr="C:\Documents and Settings\User\My Documents\My Pictures\date and time.jpg"/>
            <p:cNvPicPr>
              <a:picLocks noChangeAspect="1" noChangeArrowheads="1"/>
            </p:cNvPicPr>
            <p:nvPr>
              <p:custDataLst>
                <p:tags r:id="rId2"/>
              </p:custDataLst>
            </p:nvPr>
          </p:nvPicPr>
          <p:blipFill>
            <a:blip r:embed="rId6"/>
            <a:srcRect/>
            <a:stretch>
              <a:fillRect/>
            </a:stretch>
          </p:blipFill>
          <p:spPr bwMode="auto">
            <a:xfrm>
              <a:off x="3852672" y="4514850"/>
              <a:ext cx="5596128" cy="4824248"/>
            </a:xfrm>
            <a:prstGeom prst="rect">
              <a:avLst/>
            </a:prstGeom>
            <a:noFill/>
          </p:spPr>
        </p:pic>
        <p:pic>
          <p:nvPicPr>
            <p:cNvPr id="5122" name="PPTShape_0"/>
            <p:cNvPicPr>
              <a:picLocks noChangeAspect="1" noChangeArrowheads="1"/>
            </p:cNvPicPr>
            <p:nvPr>
              <p:custDataLst>
                <p:tags r:id="rId3"/>
              </p:custDataLst>
            </p:nvPr>
          </p:nvPicPr>
          <p:blipFill>
            <a:blip r:embed="rId7"/>
            <a:srcRect/>
            <a:stretch>
              <a:fillRect/>
            </a:stretch>
          </p:blipFill>
          <p:spPr bwMode="auto">
            <a:xfrm>
              <a:off x="9999100" y="4525518"/>
              <a:ext cx="4021700" cy="4828032"/>
            </a:xfrm>
            <a:prstGeom prst="rect">
              <a:avLst/>
            </a:prstGeom>
            <a:noFill/>
            <a:ln w="9525">
              <a:noFill/>
              <a:miter lim="800000"/>
              <a:headEnd/>
              <a:tailEnd/>
            </a:ln>
            <a:effectLst/>
          </p:spPr>
        </p:pic>
        <p:sp>
          <p:nvSpPr>
            <p:cNvPr id="32" name="TextBox 31"/>
            <p:cNvSpPr txBox="1"/>
            <p:nvPr/>
          </p:nvSpPr>
          <p:spPr>
            <a:xfrm>
              <a:off x="9239251" y="7184589"/>
              <a:ext cx="5486398" cy="1439884"/>
            </a:xfrm>
            <a:prstGeom prst="rect">
              <a:avLst/>
            </a:prstGeom>
            <a:noFill/>
          </p:spPr>
          <p:txBody>
            <a:bodyPr wrap="square" lIns="182880" tIns="91440" rIns="182880" bIns="91440" rtlCol="0">
              <a:spAutoFit/>
            </a:bodyPr>
            <a:lstStyle/>
            <a:p>
              <a:pPr algn="ctr"/>
              <a:r>
                <a:rPr lang="en-US" b="1" dirty="0">
                  <a:solidFill>
                    <a:srgbClr val="002060"/>
                  </a:solidFill>
                </a:rPr>
                <a:t>Regional and Language options</a:t>
              </a:r>
            </a:p>
          </p:txBody>
        </p:sp>
        <p:sp>
          <p:nvSpPr>
            <p:cNvPr id="68" name="Rounded Rectangle 67"/>
            <p:cNvSpPr/>
            <p:nvPr/>
          </p:nvSpPr>
          <p:spPr>
            <a:xfrm>
              <a:off x="9141416" y="12001500"/>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Second</a:t>
              </a:r>
            </a:p>
          </p:txBody>
        </p:sp>
        <p:sp>
          <p:nvSpPr>
            <p:cNvPr id="69" name="Rounded Rectangle 68"/>
            <p:cNvSpPr/>
            <p:nvPr/>
          </p:nvSpPr>
          <p:spPr>
            <a:xfrm>
              <a:off x="3464516" y="11998552"/>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MonthName</a:t>
              </a:r>
            </a:p>
          </p:txBody>
        </p:sp>
        <p:sp>
          <p:nvSpPr>
            <p:cNvPr id="70" name="Rounded Rectangle 69"/>
            <p:cNvSpPr/>
            <p:nvPr/>
          </p:nvSpPr>
          <p:spPr>
            <a:xfrm>
              <a:off x="3469278" y="10571532"/>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Month</a:t>
              </a:r>
            </a:p>
          </p:txBody>
        </p:sp>
        <p:sp>
          <p:nvSpPr>
            <p:cNvPr id="71" name="Rounded Rectangle 70"/>
            <p:cNvSpPr/>
            <p:nvPr/>
          </p:nvSpPr>
          <p:spPr>
            <a:xfrm>
              <a:off x="3469278" y="9199932"/>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Day</a:t>
              </a:r>
            </a:p>
          </p:txBody>
        </p:sp>
        <p:sp>
          <p:nvSpPr>
            <p:cNvPr id="72" name="Rounded Rectangle 71"/>
            <p:cNvSpPr/>
            <p:nvPr/>
          </p:nvSpPr>
          <p:spPr>
            <a:xfrm>
              <a:off x="3469278" y="7828332"/>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DateDiff</a:t>
              </a:r>
            </a:p>
          </p:txBody>
        </p:sp>
        <p:sp>
          <p:nvSpPr>
            <p:cNvPr id="73" name="Rounded Rectangle 72"/>
            <p:cNvSpPr/>
            <p:nvPr/>
          </p:nvSpPr>
          <p:spPr>
            <a:xfrm>
              <a:off x="3469278" y="6535110"/>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DateAdd</a:t>
              </a:r>
            </a:p>
          </p:txBody>
        </p:sp>
        <p:sp>
          <p:nvSpPr>
            <p:cNvPr id="74" name="Rounded Rectangle 73"/>
            <p:cNvSpPr/>
            <p:nvPr/>
          </p:nvSpPr>
          <p:spPr>
            <a:xfrm>
              <a:off x="3469278" y="5207050"/>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Now</a:t>
              </a:r>
            </a:p>
          </p:txBody>
        </p:sp>
        <p:sp>
          <p:nvSpPr>
            <p:cNvPr id="75" name="Rounded Rectangle 74"/>
            <p:cNvSpPr/>
            <p:nvPr/>
          </p:nvSpPr>
          <p:spPr>
            <a:xfrm>
              <a:off x="3469278" y="3828508"/>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Date</a:t>
              </a:r>
            </a:p>
          </p:txBody>
        </p:sp>
        <p:sp>
          <p:nvSpPr>
            <p:cNvPr id="76" name="Rounded Rectangle 75"/>
            <p:cNvSpPr/>
            <p:nvPr/>
          </p:nvSpPr>
          <p:spPr>
            <a:xfrm>
              <a:off x="9158726" y="10565926"/>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Minute</a:t>
              </a:r>
            </a:p>
          </p:txBody>
        </p:sp>
        <p:sp>
          <p:nvSpPr>
            <p:cNvPr id="77" name="Rounded Rectangle 76"/>
            <p:cNvSpPr/>
            <p:nvPr/>
          </p:nvSpPr>
          <p:spPr>
            <a:xfrm>
              <a:off x="9158726" y="9194326"/>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Hour</a:t>
              </a:r>
            </a:p>
          </p:txBody>
        </p:sp>
        <p:sp>
          <p:nvSpPr>
            <p:cNvPr id="78" name="Rounded Rectangle 77"/>
            <p:cNvSpPr/>
            <p:nvPr/>
          </p:nvSpPr>
          <p:spPr>
            <a:xfrm>
              <a:off x="9158726" y="7861638"/>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Time</a:t>
              </a:r>
            </a:p>
          </p:txBody>
        </p:sp>
        <p:sp>
          <p:nvSpPr>
            <p:cNvPr id="79" name="Rounded Rectangle 78"/>
            <p:cNvSpPr/>
            <p:nvPr/>
          </p:nvSpPr>
          <p:spPr>
            <a:xfrm>
              <a:off x="9158726" y="6529504"/>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Year</a:t>
              </a:r>
            </a:p>
          </p:txBody>
        </p:sp>
        <p:sp>
          <p:nvSpPr>
            <p:cNvPr id="80" name="Rounded Rectangle 79"/>
            <p:cNvSpPr/>
            <p:nvPr/>
          </p:nvSpPr>
          <p:spPr>
            <a:xfrm>
              <a:off x="9158726" y="5201444"/>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WeekDayName</a:t>
              </a:r>
            </a:p>
          </p:txBody>
        </p:sp>
        <p:sp>
          <p:nvSpPr>
            <p:cNvPr id="81" name="Rounded Rectangle 80"/>
            <p:cNvSpPr/>
            <p:nvPr/>
          </p:nvSpPr>
          <p:spPr>
            <a:xfrm>
              <a:off x="9158726" y="3822902"/>
              <a:ext cx="5638800" cy="15240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b="1" dirty="0">
                  <a:solidFill>
                    <a:schemeClr val="accent1">
                      <a:lumMod val="50000"/>
                    </a:schemeClr>
                  </a:solidFill>
                </a:rPr>
                <a:t>WeekDay</a:t>
              </a:r>
            </a:p>
          </p:txBody>
        </p:sp>
        <p:sp>
          <p:nvSpPr>
            <p:cNvPr id="82" name="Rounded Rectangle 81"/>
            <p:cNvSpPr/>
            <p:nvPr/>
          </p:nvSpPr>
          <p:spPr>
            <a:xfrm>
              <a:off x="3276600" y="2247900"/>
              <a:ext cx="11734800" cy="1828800"/>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4400" b="1" dirty="0"/>
                <a:t>Date and Time</a:t>
              </a:r>
            </a:p>
          </p:txBody>
        </p:sp>
      </p:grpSp>
    </p:spTree>
    <p:custDataLst>
      <p:tags r:id="rId1"/>
    </p:custDataLst>
    <p:extLst>
      <p:ext uri="{BB962C8B-B14F-4D97-AF65-F5344CB8AC3E}">
        <p14:creationId xmlns:p14="http://schemas.microsoft.com/office/powerpoint/2010/main" xmlns="" val="33525775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D:\Santhosh\Project Files\APP Labs\Module 03\Lesson 7\Converted Audio- M3_L7\Slide-5.mp3"/>
  <p:tag name="AUDIO_ID" val="1135"/>
  <p:tag name="ARTICULATE_SLIDE_GUID" val="7977ef14-ce68-47c0-91fe-901eea440539"/>
  <p:tag name="ELAPSEDTIME" val="10.187"/>
  <p:tag name="TIMELINE" val="0.83"/>
  <p:tag name="ARTICULATE_SLIDE_PAUSE" val="1"/>
  <p:tag name="ARTICULATE_NAV_LEVEL" val="1"/>
  <p:tag name="ARTICULATE_PLAYLIST_ID" val="-1"/>
  <p:tag name="ARTICULATE_LOCK_SLIDE" val="0"/>
  <p:tag name="ARTICULATE_SLIDE_NAV" val="5"/>
</p:tagLst>
</file>

<file path=ppt/tags/tag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63"/>
  <p:tag name="MARGIN_4" val="90"/>
  <p:tag name="MARGIN_5" val="117"/>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AUDIO_IMPORT" val="D:\Santhosh\Project Files\APP Labs\Module 03\Lesson 7\Converted Audio- M3_L7\Slide-40.mp3"/>
  <p:tag name="AUDIO_ID" val="1098"/>
  <p:tag name="ELAPSEDTIME" val="36.435"/>
  <p:tag name="ARTICULATE_SLIDE_GUID" val="4cf228f6-de36-4b25-9fb9-cb3905c1af33"/>
  <p:tag name="ANNOTATION_COUNT" val="0"/>
  <p:tag name="TIMELINE" val="2.00/7.80/16.10/24.30"/>
  <p:tag name="ARTICULATE_SLIDE_PAUSE" val="1"/>
  <p:tag name="ARTICULATE_NAV_LEVEL" val="1"/>
  <p:tag name="ARTICULATE_PLAYLIST_ID" val="-1"/>
  <p:tag name="ARTICULATE_LOCK_SLIDE" val="0"/>
  <p:tag name="ARTICULATE_SLIDE_NAV" val="4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santosh\LOCALS~1\Temp\articulate\presenter\imgtemp\xbQDjPqY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Msantosh\LOCALS~1\Temp\articulate\presenter\imgtemp\Bkx5CIr0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BULLET_6" val="8226"/>
  <p:tag name="BULLET_7" val="8226"/>
  <p:tag name="BULLET_8" val="8226"/>
  <p:tag name="BULLET_9" val="8226"/>
  <p:tag name="BULLET_10" val="8226"/>
  <p:tag name="BULLET_11" val="8226"/>
  <p:tag name="BULLET_12" val="8226"/>
  <p:tag name="BULLET_13" val="8226"/>
  <p:tag name="BULLET_1" val="8226"/>
  <p:tag name="BULLET_2" val="8226"/>
  <p:tag name="BULLET_3" val="8226"/>
  <p:tag name="BULLET_4" val="8226"/>
  <p:tag name="BULLET_5" val="8226"/>
  <p:tag name="MARGIN_1" val="0"/>
  <p:tag name="MARGIN_2" val="36"/>
  <p:tag name="MARGIN_3" val="63"/>
  <p:tag name="MARGIN_4" val="90"/>
  <p:tag name="MARGIN_5" val="117"/>
  <p:tag name="FONT_SIZE"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188</Words>
  <Application>Microsoft Office PowerPoint</Application>
  <PresentationFormat>Custom</PresentationFormat>
  <Paragraphs>50</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Built in user defined Functions</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Mamata</dc:creator>
  <cp:lastModifiedBy>ImageKraft</cp:lastModifiedBy>
  <cp:revision>35</cp:revision>
  <dcterms:created xsi:type="dcterms:W3CDTF">2015-08-19T09:37:02Z</dcterms:created>
  <dcterms:modified xsi:type="dcterms:W3CDTF">2015-11-25T13:36:16Z</dcterms:modified>
</cp:coreProperties>
</file>