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24" d="100"/>
          <a:sy n="124" d="100"/>
        </p:scale>
        <p:origin x="1570" y="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80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AddressBook</a:t>
            </a:r>
            <a:r>
              <a:rPr lang="en-US" dirty="0"/>
              <a:t> – </a:t>
            </a:r>
            <a:r>
              <a:rPr lang="en-US"/>
              <a:t>Level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11820" y="3920440"/>
            <a:ext cx="400979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Gui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43973" y="3913809"/>
            <a:ext cx="581331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Main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83098" y="3747060"/>
            <a:ext cx="929296" cy="346760"/>
          </a:xfrm>
          <a:prstGeom prst="rect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AddressBook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43200" y="3006040"/>
            <a:ext cx="634723" cy="346760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Parser</a:t>
            </a:r>
            <a:endParaRPr lang="en-SG" sz="1050" dirty="0"/>
          </a:p>
        </p:txBody>
      </p:sp>
      <p:sp>
        <p:nvSpPr>
          <p:cNvPr id="16" name="Rectangle 15"/>
          <p:cNvSpPr/>
          <p:nvPr/>
        </p:nvSpPr>
        <p:spPr>
          <a:xfrm>
            <a:off x="5072919" y="4352685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Unique</a:t>
            </a:r>
            <a:br>
              <a:rPr lang="en-US" sz="1050" dirty="0"/>
            </a:br>
            <a:r>
              <a:rPr lang="en-US" sz="1050" dirty="0" err="1"/>
              <a:t>PersonList</a:t>
            </a:r>
            <a:endParaRPr lang="en-SG" sz="1050" dirty="0"/>
          </a:p>
        </p:txBody>
      </p:sp>
      <p:sp>
        <p:nvSpPr>
          <p:cNvPr id="19" name="Rectangle 18"/>
          <p:cNvSpPr/>
          <p:nvPr/>
        </p:nvSpPr>
        <p:spPr>
          <a:xfrm>
            <a:off x="6637708" y="4352685"/>
            <a:ext cx="929296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Person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200050" y="403627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Phone</a:t>
            </a:r>
            <a:endParaRPr lang="en-SG" sz="1050" dirty="0"/>
          </a:p>
        </p:txBody>
      </p:sp>
      <p:sp>
        <p:nvSpPr>
          <p:cNvPr id="21" name="Rectangle 20"/>
          <p:cNvSpPr/>
          <p:nvPr/>
        </p:nvSpPr>
        <p:spPr>
          <a:xfrm>
            <a:off x="8200050" y="44958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Email</a:t>
            </a:r>
            <a:endParaRPr lang="en-SG" sz="1050" dirty="0"/>
          </a:p>
        </p:txBody>
      </p:sp>
      <p:sp>
        <p:nvSpPr>
          <p:cNvPr id="22" name="Rectangle 21"/>
          <p:cNvSpPr/>
          <p:nvPr/>
        </p:nvSpPr>
        <p:spPr>
          <a:xfrm>
            <a:off x="8200050" y="49530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Address</a:t>
            </a:r>
            <a:endParaRPr lang="en-SG" sz="1050" dirty="0"/>
          </a:p>
        </p:txBody>
      </p:sp>
      <p:sp>
        <p:nvSpPr>
          <p:cNvPr id="23" name="Rectangle 22"/>
          <p:cNvSpPr/>
          <p:nvPr/>
        </p:nvSpPr>
        <p:spPr>
          <a:xfrm>
            <a:off x="2410207" y="4460471"/>
            <a:ext cx="79019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5" name="Elbow Connector 34"/>
          <p:cNvCxnSpPr>
            <a:stCxn id="12" idx="1"/>
            <a:endCxn id="9" idx="3"/>
          </p:cNvCxnSpPr>
          <p:nvPr/>
        </p:nvCxnSpPr>
        <p:spPr>
          <a:xfrm rot="10800000" flipV="1">
            <a:off x="812799" y="4087188"/>
            <a:ext cx="331174" cy="663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8" name="Elbow Connector 37"/>
          <p:cNvCxnSpPr/>
          <p:nvPr/>
        </p:nvCxnSpPr>
        <p:spPr>
          <a:xfrm rot="5400000" flipH="1" flipV="1">
            <a:off x="2793471" y="3541515"/>
            <a:ext cx="342611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1" name="Elbow Connector 40"/>
          <p:cNvCxnSpPr>
            <a:stCxn id="66" idx="2"/>
            <a:endCxn id="23" idx="0"/>
          </p:cNvCxnSpPr>
          <p:nvPr/>
        </p:nvCxnSpPr>
        <p:spPr>
          <a:xfrm rot="5400000">
            <a:off x="2646817" y="4301983"/>
            <a:ext cx="316975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06" idx="3"/>
            <a:endCxn id="16" idx="1"/>
          </p:cNvCxnSpPr>
          <p:nvPr/>
        </p:nvCxnSpPr>
        <p:spPr>
          <a:xfrm>
            <a:off x="4648442" y="3918486"/>
            <a:ext cx="424477" cy="607579"/>
          </a:xfrm>
          <a:prstGeom prst="bentConnector3">
            <a:avLst>
              <a:gd name="adj1" fmla="val 5266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2" name="Elbow Connector 61"/>
          <p:cNvCxnSpPr>
            <a:cxnSpLocks/>
            <a:endCxn id="77" idx="1"/>
          </p:cNvCxnSpPr>
          <p:nvPr/>
        </p:nvCxnSpPr>
        <p:spPr>
          <a:xfrm rot="5400000" flipH="1" flipV="1">
            <a:off x="7436346" y="3758388"/>
            <a:ext cx="1323414" cy="20399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5" name="Elbow Connector 64"/>
          <p:cNvCxnSpPr>
            <a:stCxn id="90" idx="3"/>
            <a:endCxn id="20" idx="1"/>
          </p:cNvCxnSpPr>
          <p:nvPr/>
        </p:nvCxnSpPr>
        <p:spPr>
          <a:xfrm flipV="1">
            <a:off x="7803052" y="4209657"/>
            <a:ext cx="396998" cy="31243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8" name="Elbow Connector 67"/>
          <p:cNvCxnSpPr>
            <a:stCxn id="90" idx="3"/>
            <a:endCxn id="21" idx="1"/>
          </p:cNvCxnSpPr>
          <p:nvPr/>
        </p:nvCxnSpPr>
        <p:spPr>
          <a:xfrm>
            <a:off x="7803052" y="4522091"/>
            <a:ext cx="396998" cy="14708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71" name="Elbow Connector 70"/>
          <p:cNvCxnSpPr>
            <a:stCxn id="90" idx="3"/>
            <a:endCxn id="22" idx="1"/>
          </p:cNvCxnSpPr>
          <p:nvPr/>
        </p:nvCxnSpPr>
        <p:spPr>
          <a:xfrm>
            <a:off x="7803052" y="4522091"/>
            <a:ext cx="396998" cy="60428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90" name="Flowchart: Decision 89"/>
          <p:cNvSpPr/>
          <p:nvPr/>
        </p:nvSpPr>
        <p:spPr>
          <a:xfrm>
            <a:off x="7567004" y="44354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dk1"/>
              </a:solidFill>
            </a:endParaRPr>
          </a:p>
        </p:txBody>
      </p:sp>
      <p:sp>
        <p:nvSpPr>
          <p:cNvPr id="100" name="Flowchart: Decision 99"/>
          <p:cNvSpPr/>
          <p:nvPr/>
        </p:nvSpPr>
        <p:spPr>
          <a:xfrm>
            <a:off x="5992191" y="4439375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6" name="Flowchart: Decision 105"/>
          <p:cNvSpPr/>
          <p:nvPr/>
        </p:nvSpPr>
        <p:spPr>
          <a:xfrm>
            <a:off x="4412394" y="3831796"/>
            <a:ext cx="236048" cy="173380"/>
          </a:xfrm>
          <a:prstGeom prst="flowChartDecision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5" name="Straight Arrow Connector 114"/>
          <p:cNvCxnSpPr>
            <a:stCxn id="100" idx="3"/>
            <a:endCxn id="19" idx="1"/>
          </p:cNvCxnSpPr>
          <p:nvPr/>
        </p:nvCxnSpPr>
        <p:spPr>
          <a:xfrm>
            <a:off x="6228239" y="4526065"/>
            <a:ext cx="409469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129" name="Rectangle 128"/>
          <p:cNvSpPr/>
          <p:nvPr/>
        </p:nvSpPr>
        <p:spPr>
          <a:xfrm>
            <a:off x="6363802" y="5140408"/>
            <a:ext cx="1408598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&lt;&lt;interface&gt;&gt;</a:t>
            </a:r>
          </a:p>
          <a:p>
            <a:pPr algn="ctr"/>
            <a:r>
              <a:rPr lang="en-US" sz="1050" dirty="0" err="1"/>
              <a:t>ReadOnlyPerson</a:t>
            </a:r>
            <a:endParaRPr lang="en-SG" sz="1050" dirty="0"/>
          </a:p>
        </p:txBody>
      </p:sp>
      <p:cxnSp>
        <p:nvCxnSpPr>
          <p:cNvPr id="132" name="Elbow Connector 131"/>
          <p:cNvCxnSpPr>
            <a:endCxn id="129" idx="1"/>
          </p:cNvCxnSpPr>
          <p:nvPr/>
        </p:nvCxnSpPr>
        <p:spPr>
          <a:xfrm>
            <a:off x="304800" y="3006041"/>
            <a:ext cx="6059002" cy="2307747"/>
          </a:xfrm>
          <a:prstGeom prst="bentConnector3">
            <a:avLst>
              <a:gd name="adj1" fmla="val 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5" name="Isosceles Triangle 134"/>
          <p:cNvSpPr/>
          <p:nvPr/>
        </p:nvSpPr>
        <p:spPr>
          <a:xfrm rot="10800000">
            <a:off x="6964221" y="4953000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36" name="Elbow Connector 135"/>
          <p:cNvCxnSpPr>
            <a:stCxn id="19" idx="2"/>
            <a:endCxn id="135" idx="3"/>
          </p:cNvCxnSpPr>
          <p:nvPr/>
        </p:nvCxnSpPr>
        <p:spPr>
          <a:xfrm rot="5400000">
            <a:off x="6974138" y="4824781"/>
            <a:ext cx="253555" cy="288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46" name="Rectangle 45"/>
          <p:cNvSpPr/>
          <p:nvPr/>
        </p:nvSpPr>
        <p:spPr>
          <a:xfrm>
            <a:off x="3985078" y="1356188"/>
            <a:ext cx="1611867" cy="444640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accent5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{abstract}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Command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 flipH="1">
            <a:off x="6142650" y="105908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AddCommand</a:t>
            </a:r>
            <a:endParaRPr lang="en-SG" sz="1050" dirty="0"/>
          </a:p>
        </p:txBody>
      </p:sp>
      <p:sp>
        <p:nvSpPr>
          <p:cNvPr id="52" name="Rectangle 51"/>
          <p:cNvSpPr/>
          <p:nvPr/>
        </p:nvSpPr>
        <p:spPr>
          <a:xfrm flipH="1">
            <a:off x="6142650" y="1454067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CrearCommand</a:t>
            </a:r>
            <a:endParaRPr lang="en-SG" sz="1050" dirty="0"/>
          </a:p>
        </p:txBody>
      </p:sp>
      <p:sp>
        <p:nvSpPr>
          <p:cNvPr id="53" name="Rectangle 52"/>
          <p:cNvSpPr/>
          <p:nvPr/>
        </p:nvSpPr>
        <p:spPr>
          <a:xfrm flipH="1">
            <a:off x="6142650" y="1849054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IncorrectCommand</a:t>
            </a:r>
            <a:endParaRPr lang="en-SG" sz="1050" dirty="0"/>
          </a:p>
        </p:txBody>
      </p:sp>
      <p:sp>
        <p:nvSpPr>
          <p:cNvPr id="54" name="Isosceles Triangle 53"/>
          <p:cNvSpPr/>
          <p:nvPr/>
        </p:nvSpPr>
        <p:spPr>
          <a:xfrm rot="16200000">
            <a:off x="5549453" y="1571491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Elbow Connector 54"/>
          <p:cNvCxnSpPr>
            <a:stCxn id="54" idx="3"/>
            <a:endCxn id="52" idx="3"/>
          </p:cNvCxnSpPr>
          <p:nvPr/>
        </p:nvCxnSpPr>
        <p:spPr>
          <a:xfrm flipV="1">
            <a:off x="5772467" y="1627447"/>
            <a:ext cx="370183" cy="31806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6" name="Elbow Connector 55"/>
          <p:cNvCxnSpPr>
            <a:stCxn id="54" idx="3"/>
            <a:endCxn id="50" idx="3"/>
          </p:cNvCxnSpPr>
          <p:nvPr/>
        </p:nvCxnSpPr>
        <p:spPr>
          <a:xfrm flipV="1">
            <a:off x="5772467" y="1232460"/>
            <a:ext cx="370183" cy="426793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7" name="Elbow Connector 56"/>
          <p:cNvCxnSpPr>
            <a:stCxn id="54" idx="3"/>
            <a:endCxn id="53" idx="3"/>
          </p:cNvCxnSpPr>
          <p:nvPr/>
        </p:nvCxnSpPr>
        <p:spPr>
          <a:xfrm>
            <a:off x="5772467" y="1659253"/>
            <a:ext cx="370183" cy="363181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59" name="Rectangle 58"/>
          <p:cNvSpPr/>
          <p:nvPr/>
        </p:nvSpPr>
        <p:spPr>
          <a:xfrm flipH="1">
            <a:off x="6142650" y="224404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…Command</a:t>
            </a:r>
            <a:endParaRPr lang="en-SG" sz="1050" dirty="0"/>
          </a:p>
        </p:txBody>
      </p:sp>
      <p:cxnSp>
        <p:nvCxnSpPr>
          <p:cNvPr id="60" name="Elbow Connector 59"/>
          <p:cNvCxnSpPr>
            <a:stCxn id="54" idx="3"/>
            <a:endCxn id="59" idx="3"/>
          </p:cNvCxnSpPr>
          <p:nvPr/>
        </p:nvCxnSpPr>
        <p:spPr>
          <a:xfrm>
            <a:off x="5772467" y="1659253"/>
            <a:ext cx="370183" cy="758167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67" name="Elbow Connector 66"/>
          <p:cNvCxnSpPr>
            <a:endCxn id="46" idx="1"/>
          </p:cNvCxnSpPr>
          <p:nvPr/>
        </p:nvCxnSpPr>
        <p:spPr>
          <a:xfrm rot="5400000" flipH="1" flipV="1">
            <a:off x="2764336" y="1785299"/>
            <a:ext cx="1427532" cy="1013951"/>
          </a:xfrm>
          <a:prstGeom prst="bentConnector2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0" name="Elbow Connector 69"/>
          <p:cNvCxnSpPr/>
          <p:nvPr/>
        </p:nvCxnSpPr>
        <p:spPr>
          <a:xfrm rot="5400000" flipH="1" flipV="1">
            <a:off x="2182965" y="1908384"/>
            <a:ext cx="2256600" cy="1347626"/>
          </a:xfrm>
          <a:prstGeom prst="bentConnector3">
            <a:avLst>
              <a:gd name="adj1" fmla="val 99901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3" name="Elbow Connector 72"/>
          <p:cNvCxnSpPr/>
          <p:nvPr/>
        </p:nvCxnSpPr>
        <p:spPr>
          <a:xfrm rot="5400000">
            <a:off x="3213414" y="2790743"/>
            <a:ext cx="1889726" cy="634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1" name="Rectangle 80"/>
          <p:cNvSpPr/>
          <p:nvPr/>
        </p:nvSpPr>
        <p:spPr>
          <a:xfrm flipH="1">
            <a:off x="2637450" y="72004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CommandResult</a:t>
            </a:r>
            <a:endParaRPr lang="en-SG" sz="1050" dirty="0"/>
          </a:p>
        </p:txBody>
      </p:sp>
      <p:cxnSp>
        <p:nvCxnSpPr>
          <p:cNvPr id="82" name="Elbow Connector 81"/>
          <p:cNvCxnSpPr>
            <a:stCxn id="46" idx="0"/>
            <a:endCxn id="81" idx="1"/>
          </p:cNvCxnSpPr>
          <p:nvPr/>
        </p:nvCxnSpPr>
        <p:spPr>
          <a:xfrm rot="16200000" flipV="1">
            <a:off x="4184902" y="750077"/>
            <a:ext cx="462768" cy="749453"/>
          </a:xfrm>
          <a:prstGeom prst="bentConnector2">
            <a:avLst/>
          </a:prstGeom>
          <a:ln w="19050">
            <a:solidFill>
              <a:schemeClr val="accent5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4" name="Elbow Connector 83"/>
          <p:cNvCxnSpPr>
            <a:endCxn id="81" idx="3"/>
          </p:cNvCxnSpPr>
          <p:nvPr/>
        </p:nvCxnSpPr>
        <p:spPr>
          <a:xfrm flipV="1">
            <a:off x="304800" y="893420"/>
            <a:ext cx="2332650" cy="1763378"/>
          </a:xfrm>
          <a:prstGeom prst="bentConnector3">
            <a:avLst>
              <a:gd name="adj1" fmla="val 109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Rectangle 91"/>
          <p:cNvSpPr/>
          <p:nvPr/>
        </p:nvSpPr>
        <p:spPr>
          <a:xfrm>
            <a:off x="8200050" y="353944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Name</a:t>
            </a:r>
            <a:endParaRPr lang="en-SG" sz="1050" dirty="0"/>
          </a:p>
        </p:txBody>
      </p:sp>
      <p:cxnSp>
        <p:nvCxnSpPr>
          <p:cNvPr id="93" name="Elbow Connector 92"/>
          <p:cNvCxnSpPr>
            <a:stCxn id="90" idx="3"/>
            <a:endCxn id="92" idx="1"/>
          </p:cNvCxnSpPr>
          <p:nvPr/>
        </p:nvCxnSpPr>
        <p:spPr>
          <a:xfrm flipV="1">
            <a:off x="7803052" y="3712820"/>
            <a:ext cx="396998" cy="80927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96" name="Rectangle 95"/>
          <p:cNvSpPr/>
          <p:nvPr/>
        </p:nvSpPr>
        <p:spPr>
          <a:xfrm>
            <a:off x="7803052" y="874142"/>
            <a:ext cx="929296" cy="34676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Messages</a:t>
            </a:r>
            <a:endParaRPr lang="en-SG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803052" y="1794505"/>
            <a:ext cx="929296" cy="34676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>
                    <a:lumMod val="50000"/>
                  </a:schemeClr>
                </a:solidFill>
              </a:rPr>
              <a:t>Utils</a:t>
            </a:r>
            <a:endParaRPr lang="en-SG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5085126" y="371049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…Exception</a:t>
            </a:r>
            <a:endParaRPr lang="en-SG" sz="1050" dirty="0"/>
          </a:p>
        </p:txBody>
      </p:sp>
      <p:sp>
        <p:nvSpPr>
          <p:cNvPr id="101" name="Rectangle 100"/>
          <p:cNvSpPr/>
          <p:nvPr/>
        </p:nvSpPr>
        <p:spPr>
          <a:xfrm>
            <a:off x="3775013" y="4455640"/>
            <a:ext cx="929296" cy="346760"/>
          </a:xfrm>
          <a:prstGeom prst="rect">
            <a:avLst/>
          </a:prstGeom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Adapted…</a:t>
            </a:r>
            <a:endParaRPr lang="en-SG" sz="1050" dirty="0"/>
          </a:p>
        </p:txBody>
      </p:sp>
      <p:cxnSp>
        <p:nvCxnSpPr>
          <p:cNvPr id="102" name="Elbow Connector 101"/>
          <p:cNvCxnSpPr>
            <a:stCxn id="23" idx="3"/>
            <a:endCxn id="101" idx="1"/>
          </p:cNvCxnSpPr>
          <p:nvPr/>
        </p:nvCxnSpPr>
        <p:spPr>
          <a:xfrm flipV="1">
            <a:off x="3200400" y="4629020"/>
            <a:ext cx="574613" cy="483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8107853" y="1199445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Straight Arrow Connector 106"/>
          <p:cNvCxnSpPr/>
          <p:nvPr/>
        </p:nvCxnSpPr>
        <p:spPr>
          <a:xfrm flipV="1">
            <a:off x="8260253" y="1199445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8412653" y="1199445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8074978" y="2119808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8227378" y="2119808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8379778" y="2119808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3" name="Rectangle 62"/>
          <p:cNvSpPr/>
          <p:nvPr/>
        </p:nvSpPr>
        <p:spPr>
          <a:xfrm>
            <a:off x="228600" y="2656798"/>
            <a:ext cx="1746186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MainWindow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4" name="Elbow Connector 63"/>
          <p:cNvCxnSpPr>
            <a:stCxn id="9" idx="0"/>
          </p:cNvCxnSpPr>
          <p:nvPr/>
        </p:nvCxnSpPr>
        <p:spPr>
          <a:xfrm rot="5400000" flipH="1" flipV="1">
            <a:off x="161393" y="3469523"/>
            <a:ext cx="901834" cy="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6" name="Rectangle 65"/>
          <p:cNvSpPr/>
          <p:nvPr/>
        </p:nvSpPr>
        <p:spPr>
          <a:xfrm>
            <a:off x="2410208" y="3700884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6" name="Straight Arrow Connector 75"/>
          <p:cNvCxnSpPr>
            <a:stCxn id="66" idx="3"/>
            <a:endCxn id="13" idx="1"/>
          </p:cNvCxnSpPr>
          <p:nvPr/>
        </p:nvCxnSpPr>
        <p:spPr>
          <a:xfrm flipV="1">
            <a:off x="3200400" y="3920440"/>
            <a:ext cx="282698" cy="1750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4"/>
          <p:cNvSpPr/>
          <p:nvPr/>
        </p:nvSpPr>
        <p:spPr>
          <a:xfrm>
            <a:off x="986679" y="1995549"/>
            <a:ext cx="756639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Formatter</a:t>
            </a:r>
            <a:endParaRPr lang="en-SG" sz="1050" dirty="0"/>
          </a:p>
        </p:txBody>
      </p:sp>
      <p:cxnSp>
        <p:nvCxnSpPr>
          <p:cNvPr id="86" name="Elbow Connector 85"/>
          <p:cNvCxnSpPr>
            <a:endCxn id="85" idx="2"/>
          </p:cNvCxnSpPr>
          <p:nvPr/>
        </p:nvCxnSpPr>
        <p:spPr>
          <a:xfrm rot="16200000" flipV="1">
            <a:off x="1201266" y="2506042"/>
            <a:ext cx="336300" cy="8834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9" name="Rectangle 88"/>
          <p:cNvSpPr/>
          <p:nvPr/>
        </p:nvSpPr>
        <p:spPr>
          <a:xfrm>
            <a:off x="838200" y="3214749"/>
            <a:ext cx="1071262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&lt;&lt;interface&gt;&gt;</a:t>
            </a:r>
          </a:p>
          <a:p>
            <a:pPr algn="ctr"/>
            <a:r>
              <a:rPr lang="en-US" sz="1050" dirty="0"/>
              <a:t>Stoppable</a:t>
            </a:r>
            <a:endParaRPr lang="en-SG" sz="1050" dirty="0"/>
          </a:p>
        </p:txBody>
      </p:sp>
      <p:cxnSp>
        <p:nvCxnSpPr>
          <p:cNvPr id="91" name="Elbow Connector 90"/>
          <p:cNvCxnSpPr>
            <a:stCxn id="89" idx="0"/>
          </p:cNvCxnSpPr>
          <p:nvPr/>
        </p:nvCxnSpPr>
        <p:spPr>
          <a:xfrm rot="5400000" flipH="1" flipV="1">
            <a:off x="1281047" y="3114967"/>
            <a:ext cx="192567" cy="6999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olid"/>
            <a:headEnd type="arrow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3" name="Isosceles Triangle 102"/>
          <p:cNvSpPr/>
          <p:nvPr/>
        </p:nvSpPr>
        <p:spPr>
          <a:xfrm rot="10800000" flipV="1">
            <a:off x="1296380" y="3561884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04" name="Elbow Connector 103"/>
          <p:cNvCxnSpPr>
            <a:stCxn id="103" idx="3"/>
            <a:endCxn id="12" idx="0"/>
          </p:cNvCxnSpPr>
          <p:nvPr/>
        </p:nvCxnSpPr>
        <p:spPr>
          <a:xfrm rot="16200000" flipH="1">
            <a:off x="1344934" y="3824104"/>
            <a:ext cx="176402" cy="3007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3" name="Elbow Connector 112"/>
          <p:cNvCxnSpPr>
            <a:stCxn id="63" idx="3"/>
            <a:endCxn id="66" idx="1"/>
          </p:cNvCxnSpPr>
          <p:nvPr/>
        </p:nvCxnSpPr>
        <p:spPr>
          <a:xfrm>
            <a:off x="1974786" y="2830178"/>
            <a:ext cx="435422" cy="1092012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3" name="Elbow Connector 122"/>
          <p:cNvCxnSpPr>
            <a:stCxn id="12" idx="3"/>
          </p:cNvCxnSpPr>
          <p:nvPr/>
        </p:nvCxnSpPr>
        <p:spPr>
          <a:xfrm flipV="1">
            <a:off x="1725304" y="4087188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EB1C6FCB-4308-4137-9E99-0864906A5EF4}"/>
              </a:ext>
            </a:extLst>
          </p:cNvPr>
          <p:cNvSpPr/>
          <p:nvPr/>
        </p:nvSpPr>
        <p:spPr>
          <a:xfrm>
            <a:off x="8200050" y="302529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Tag</a:t>
            </a:r>
            <a:endParaRPr lang="en-SG" sz="1050" dirty="0"/>
          </a:p>
        </p:txBody>
      </p:sp>
    </p:spTree>
    <p:extLst>
      <p:ext uri="{BB962C8B-B14F-4D97-AF65-F5344CB8AC3E}">
        <p14:creationId xmlns:p14="http://schemas.microsoft.com/office/powerpoint/2010/main" val="3376861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/>
          <p:nvPr/>
        </p:nvSpPr>
        <p:spPr>
          <a:xfrm>
            <a:off x="6637708" y="4352685"/>
            <a:ext cx="929296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Person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" name="Rectangle 128"/>
          <p:cNvSpPr/>
          <p:nvPr/>
        </p:nvSpPr>
        <p:spPr>
          <a:xfrm>
            <a:off x="6363802" y="5140408"/>
            <a:ext cx="1408598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&lt;&lt;interface&gt;&gt;</a:t>
            </a:r>
          </a:p>
          <a:p>
            <a:pPr algn="ctr"/>
            <a:r>
              <a:rPr lang="en-US" sz="1050" dirty="0" err="1"/>
              <a:t>ReadOnlyPerson</a:t>
            </a:r>
            <a:endParaRPr lang="en-SG" sz="1050" dirty="0"/>
          </a:p>
        </p:txBody>
      </p:sp>
      <p:cxnSp>
        <p:nvCxnSpPr>
          <p:cNvPr id="4" name="Elbow Connector 131"/>
          <p:cNvCxnSpPr>
            <a:stCxn id="7" idx="2"/>
            <a:endCxn id="3" idx="1"/>
          </p:cNvCxnSpPr>
          <p:nvPr/>
        </p:nvCxnSpPr>
        <p:spPr>
          <a:xfrm rot="16200000" flipH="1">
            <a:off x="5136573" y="4086558"/>
            <a:ext cx="614343" cy="1840116"/>
          </a:xfrm>
          <a:prstGeom prst="bentConnector2">
            <a:avLst/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" name="Isosceles Triangle 134"/>
          <p:cNvSpPr/>
          <p:nvPr/>
        </p:nvSpPr>
        <p:spPr>
          <a:xfrm rot="10800000">
            <a:off x="6964221" y="4953000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" name="Elbow Connector 135"/>
          <p:cNvCxnSpPr>
            <a:stCxn id="2" idx="2"/>
            <a:endCxn id="5" idx="3"/>
          </p:cNvCxnSpPr>
          <p:nvPr/>
        </p:nvCxnSpPr>
        <p:spPr>
          <a:xfrm rot="5400000">
            <a:off x="6974138" y="4824781"/>
            <a:ext cx="253555" cy="288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" name="Rectangle 62"/>
          <p:cNvSpPr/>
          <p:nvPr/>
        </p:nvSpPr>
        <p:spPr>
          <a:xfrm>
            <a:off x="3650593" y="4352685"/>
            <a:ext cx="1746186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MainWindow</a:t>
            </a:r>
            <a:endParaRPr lang="en-SG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401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/>
          <p:cNvSpPr/>
          <p:nvPr/>
        </p:nvSpPr>
        <p:spPr>
          <a:xfrm>
            <a:off x="1804246" y="4363150"/>
            <a:ext cx="79019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" name="Elbow Connector 40"/>
          <p:cNvCxnSpPr>
            <a:stCxn id="4" idx="2"/>
            <a:endCxn id="2" idx="0"/>
          </p:cNvCxnSpPr>
          <p:nvPr/>
        </p:nvCxnSpPr>
        <p:spPr>
          <a:xfrm rot="16200000" flipH="1">
            <a:off x="2040855" y="4204661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" name="Rectangle 65"/>
          <p:cNvSpPr/>
          <p:nvPr/>
        </p:nvSpPr>
        <p:spPr>
          <a:xfrm>
            <a:off x="1804246" y="3603563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65"/>
          <p:cNvSpPr/>
          <p:nvPr/>
        </p:nvSpPr>
        <p:spPr>
          <a:xfrm>
            <a:off x="303820" y="3609912"/>
            <a:ext cx="790192" cy="4426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70C0"/>
                </a:solidFill>
              </a:rPr>
              <a:t>LogicTest</a:t>
            </a:r>
            <a:endParaRPr lang="en-SG" sz="1050" dirty="0">
              <a:solidFill>
                <a:srgbClr val="0070C0"/>
              </a:solidFill>
            </a:endParaRPr>
          </a:p>
        </p:txBody>
      </p:sp>
      <p:cxnSp>
        <p:nvCxnSpPr>
          <p:cNvPr id="6" name="Elbow Connector 40"/>
          <p:cNvCxnSpPr>
            <a:stCxn id="5" idx="3"/>
            <a:endCxn id="4" idx="1"/>
          </p:cNvCxnSpPr>
          <p:nvPr/>
        </p:nvCxnSpPr>
        <p:spPr>
          <a:xfrm flipV="1">
            <a:off x="1094012" y="3824869"/>
            <a:ext cx="710234" cy="634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" name="Elbow Connector 40"/>
          <p:cNvCxnSpPr>
            <a:stCxn id="5" idx="2"/>
            <a:endCxn id="2" idx="1"/>
          </p:cNvCxnSpPr>
          <p:nvPr/>
        </p:nvCxnSpPr>
        <p:spPr>
          <a:xfrm rot="16200000" flipH="1">
            <a:off x="1009578" y="3741862"/>
            <a:ext cx="484006" cy="1105330"/>
          </a:xfrm>
          <a:prstGeom prst="bentConnector2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" name="Rectangle 22"/>
          <p:cNvSpPr/>
          <p:nvPr/>
        </p:nvSpPr>
        <p:spPr>
          <a:xfrm>
            <a:off x="5220211" y="4341874"/>
            <a:ext cx="790193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{abstract}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" name="Elbow Connector 40"/>
          <p:cNvCxnSpPr>
            <a:stCxn id="14" idx="2"/>
            <a:endCxn id="12" idx="0"/>
          </p:cNvCxnSpPr>
          <p:nvPr/>
        </p:nvCxnSpPr>
        <p:spPr>
          <a:xfrm rot="16200000" flipH="1">
            <a:off x="5456820" y="4183385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" name="Rectangle 65"/>
          <p:cNvSpPr/>
          <p:nvPr/>
        </p:nvSpPr>
        <p:spPr>
          <a:xfrm>
            <a:off x="5220211" y="3582287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5" name="Rectangle 65"/>
          <p:cNvSpPr/>
          <p:nvPr/>
        </p:nvSpPr>
        <p:spPr>
          <a:xfrm>
            <a:off x="3543811" y="3588636"/>
            <a:ext cx="790192" cy="4426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70C0"/>
                </a:solidFill>
              </a:rPr>
              <a:t>LogicTest</a:t>
            </a:r>
            <a:endParaRPr lang="en-SG" sz="1050" dirty="0">
              <a:solidFill>
                <a:srgbClr val="0070C0"/>
              </a:solidFill>
            </a:endParaRPr>
          </a:p>
        </p:txBody>
      </p:sp>
      <p:cxnSp>
        <p:nvCxnSpPr>
          <p:cNvPr id="16" name="Elbow Connector 40"/>
          <p:cNvCxnSpPr>
            <a:stCxn id="15" idx="3"/>
            <a:endCxn id="14" idx="1"/>
          </p:cNvCxnSpPr>
          <p:nvPr/>
        </p:nvCxnSpPr>
        <p:spPr>
          <a:xfrm flipV="1">
            <a:off x="4334003" y="3803593"/>
            <a:ext cx="886208" cy="634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40"/>
          <p:cNvCxnSpPr>
            <a:stCxn id="15" idx="2"/>
            <a:endCxn id="18" idx="1"/>
          </p:cNvCxnSpPr>
          <p:nvPr/>
        </p:nvCxnSpPr>
        <p:spPr>
          <a:xfrm rot="16200000" flipH="1">
            <a:off x="3502918" y="4467237"/>
            <a:ext cx="1162683" cy="290704"/>
          </a:xfrm>
          <a:prstGeom prst="bentConnector2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22"/>
          <p:cNvSpPr/>
          <p:nvPr/>
        </p:nvSpPr>
        <p:spPr>
          <a:xfrm>
            <a:off x="4229611" y="5020551"/>
            <a:ext cx="865573" cy="346760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B050"/>
                </a:solidFill>
              </a:rPr>
              <a:t>StorageStub</a:t>
            </a:r>
            <a:endParaRPr lang="en-SG" sz="1050" dirty="0">
              <a:solidFill>
                <a:srgbClr val="00B050"/>
              </a:solidFill>
            </a:endParaRPr>
          </a:p>
        </p:txBody>
      </p:sp>
      <p:sp>
        <p:nvSpPr>
          <p:cNvPr id="19" name="Rectangle 22"/>
          <p:cNvSpPr/>
          <p:nvPr/>
        </p:nvSpPr>
        <p:spPr>
          <a:xfrm>
            <a:off x="5153247" y="5020551"/>
            <a:ext cx="86557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1" name="Isosceles Triangle 102"/>
          <p:cNvSpPr/>
          <p:nvPr/>
        </p:nvSpPr>
        <p:spPr>
          <a:xfrm rot="10800000" flipV="1">
            <a:off x="5453083" y="4688634"/>
            <a:ext cx="270504" cy="175523"/>
          </a:xfrm>
          <a:prstGeom prst="triangle">
            <a:avLst/>
          </a:prstGeom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22" name="Elbow Connector 103"/>
          <p:cNvCxnSpPr>
            <a:stCxn id="21" idx="3"/>
            <a:endCxn id="18" idx="0"/>
          </p:cNvCxnSpPr>
          <p:nvPr/>
        </p:nvCxnSpPr>
        <p:spPr>
          <a:xfrm rot="5400000">
            <a:off x="5047170" y="4479386"/>
            <a:ext cx="156394" cy="925937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03"/>
          <p:cNvCxnSpPr>
            <a:stCxn id="21" idx="3"/>
            <a:endCxn id="19" idx="0"/>
          </p:cNvCxnSpPr>
          <p:nvPr/>
        </p:nvCxnSpPr>
        <p:spPr>
          <a:xfrm rot="5400000">
            <a:off x="5508988" y="4941204"/>
            <a:ext cx="156394" cy="230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7" name="Striped Right Arrow 26"/>
          <p:cNvSpPr/>
          <p:nvPr/>
        </p:nvSpPr>
        <p:spPr>
          <a:xfrm>
            <a:off x="2894620" y="4024899"/>
            <a:ext cx="304800" cy="269627"/>
          </a:xfrm>
          <a:prstGeom prst="striped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22"/>
          <p:cNvSpPr/>
          <p:nvPr/>
        </p:nvSpPr>
        <p:spPr>
          <a:xfrm>
            <a:off x="757986" y="1325725"/>
            <a:ext cx="79019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23" name="Elbow Connector 40"/>
          <p:cNvCxnSpPr>
            <a:stCxn id="25" idx="2"/>
            <a:endCxn id="20" idx="0"/>
          </p:cNvCxnSpPr>
          <p:nvPr/>
        </p:nvCxnSpPr>
        <p:spPr>
          <a:xfrm rot="16200000" flipH="1">
            <a:off x="994595" y="1167236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5" name="Rectangle 65"/>
          <p:cNvSpPr/>
          <p:nvPr/>
        </p:nvSpPr>
        <p:spPr>
          <a:xfrm>
            <a:off x="757986" y="566138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0" name="Rectangle 22"/>
          <p:cNvSpPr/>
          <p:nvPr/>
        </p:nvSpPr>
        <p:spPr>
          <a:xfrm>
            <a:off x="2818655" y="1295371"/>
            <a:ext cx="790193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{abstract}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1" name="Elbow Connector 40"/>
          <p:cNvCxnSpPr>
            <a:stCxn id="32" idx="2"/>
            <a:endCxn id="30" idx="0"/>
          </p:cNvCxnSpPr>
          <p:nvPr/>
        </p:nvCxnSpPr>
        <p:spPr>
          <a:xfrm rot="16200000" flipH="1">
            <a:off x="3055264" y="1136882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2" name="Rectangle 65"/>
          <p:cNvSpPr/>
          <p:nvPr/>
        </p:nvSpPr>
        <p:spPr>
          <a:xfrm>
            <a:off x="2818655" y="535784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7" name="Rectangle 22"/>
          <p:cNvSpPr/>
          <p:nvPr/>
        </p:nvSpPr>
        <p:spPr>
          <a:xfrm>
            <a:off x="2780965" y="1974048"/>
            <a:ext cx="86557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8" name="Isosceles Triangle 102"/>
          <p:cNvSpPr/>
          <p:nvPr/>
        </p:nvSpPr>
        <p:spPr>
          <a:xfrm rot="10800000" flipV="1">
            <a:off x="3078499" y="1642131"/>
            <a:ext cx="270504" cy="175523"/>
          </a:xfrm>
          <a:prstGeom prst="triangle">
            <a:avLst/>
          </a:prstGeom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40" name="Elbow Connector 103"/>
          <p:cNvCxnSpPr>
            <a:stCxn id="38" idx="3"/>
            <a:endCxn id="37" idx="0"/>
          </p:cNvCxnSpPr>
          <p:nvPr/>
        </p:nvCxnSpPr>
        <p:spPr>
          <a:xfrm rot="16200000" flipH="1">
            <a:off x="3135554" y="1895850"/>
            <a:ext cx="156394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1" name="Striped Right Arrow 40"/>
          <p:cNvSpPr/>
          <p:nvPr/>
        </p:nvSpPr>
        <p:spPr>
          <a:xfrm>
            <a:off x="2046943" y="978396"/>
            <a:ext cx="304800" cy="269627"/>
          </a:xfrm>
          <a:prstGeom prst="striped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Rectangle 22"/>
          <p:cNvSpPr/>
          <p:nvPr/>
        </p:nvSpPr>
        <p:spPr>
          <a:xfrm>
            <a:off x="8142313" y="4319444"/>
            <a:ext cx="79019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4" name="Elbow Connector 40"/>
          <p:cNvCxnSpPr>
            <a:stCxn id="35" idx="2"/>
            <a:endCxn id="33" idx="0"/>
          </p:cNvCxnSpPr>
          <p:nvPr/>
        </p:nvCxnSpPr>
        <p:spPr>
          <a:xfrm rot="16200000" flipH="1">
            <a:off x="8378922" y="4160955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5" name="Rectangle 65"/>
          <p:cNvSpPr/>
          <p:nvPr/>
        </p:nvSpPr>
        <p:spPr>
          <a:xfrm>
            <a:off x="8142313" y="3559857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6" name="Rectangle 65"/>
          <p:cNvSpPr/>
          <p:nvPr/>
        </p:nvSpPr>
        <p:spPr>
          <a:xfrm>
            <a:off x="6465913" y="3566206"/>
            <a:ext cx="790192" cy="4426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70C0"/>
                </a:solidFill>
              </a:rPr>
              <a:t>LogicTest</a:t>
            </a:r>
            <a:endParaRPr lang="en-SG" sz="1050" dirty="0">
              <a:solidFill>
                <a:srgbClr val="0070C0"/>
              </a:solidFill>
            </a:endParaRPr>
          </a:p>
        </p:txBody>
      </p:sp>
      <p:cxnSp>
        <p:nvCxnSpPr>
          <p:cNvPr id="39" name="Elbow Connector 40"/>
          <p:cNvCxnSpPr>
            <a:stCxn id="36" idx="3"/>
            <a:endCxn id="35" idx="1"/>
          </p:cNvCxnSpPr>
          <p:nvPr/>
        </p:nvCxnSpPr>
        <p:spPr>
          <a:xfrm flipV="1">
            <a:off x="7256105" y="3781163"/>
            <a:ext cx="886208" cy="634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2" name="Elbow Connector 40"/>
          <p:cNvCxnSpPr>
            <a:stCxn id="36" idx="2"/>
            <a:endCxn id="43" idx="1"/>
          </p:cNvCxnSpPr>
          <p:nvPr/>
        </p:nvCxnSpPr>
        <p:spPr>
          <a:xfrm rot="16200000" flipH="1">
            <a:off x="6888571" y="3981256"/>
            <a:ext cx="1162683" cy="1217806"/>
          </a:xfrm>
          <a:prstGeom prst="bentConnector2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22"/>
          <p:cNvSpPr/>
          <p:nvPr/>
        </p:nvSpPr>
        <p:spPr>
          <a:xfrm>
            <a:off x="8078815" y="4998121"/>
            <a:ext cx="865573" cy="346760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B050"/>
                </a:solidFill>
              </a:rPr>
              <a:t>StorageStub</a:t>
            </a:r>
            <a:endParaRPr lang="en-SG" sz="1050" dirty="0">
              <a:solidFill>
                <a:srgbClr val="00B050"/>
              </a:solidFill>
            </a:endParaRPr>
          </a:p>
        </p:txBody>
      </p:sp>
      <p:sp>
        <p:nvSpPr>
          <p:cNvPr id="45" name="Isosceles Triangle 102"/>
          <p:cNvSpPr/>
          <p:nvPr/>
        </p:nvSpPr>
        <p:spPr>
          <a:xfrm rot="10800000" flipV="1">
            <a:off x="8375185" y="4666204"/>
            <a:ext cx="270504" cy="175523"/>
          </a:xfrm>
          <a:prstGeom prst="triangle">
            <a:avLst/>
          </a:prstGeom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46" name="Elbow Connector 103"/>
          <p:cNvCxnSpPr>
            <a:stCxn id="45" idx="3"/>
            <a:endCxn id="43" idx="0"/>
          </p:cNvCxnSpPr>
          <p:nvPr/>
        </p:nvCxnSpPr>
        <p:spPr>
          <a:xfrm rot="16200000" flipH="1">
            <a:off x="8432822" y="4919341"/>
            <a:ext cx="156394" cy="1165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4" name="Rectangle 6"/>
          <p:cNvSpPr/>
          <p:nvPr/>
        </p:nvSpPr>
        <p:spPr>
          <a:xfrm>
            <a:off x="6325375" y="1210641"/>
            <a:ext cx="1868998" cy="327923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/>
              <a:t>&lt;&lt;interface&gt;&gt; Printable</a:t>
            </a:r>
          </a:p>
        </p:txBody>
      </p:sp>
      <p:sp>
        <p:nvSpPr>
          <p:cNvPr id="47" name="Rectangle 19"/>
          <p:cNvSpPr/>
          <p:nvPr/>
        </p:nvSpPr>
        <p:spPr>
          <a:xfrm>
            <a:off x="4674519" y="1081001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Phone</a:t>
            </a:r>
            <a:endParaRPr lang="en-SG" sz="1050" dirty="0"/>
          </a:p>
        </p:txBody>
      </p:sp>
      <p:sp>
        <p:nvSpPr>
          <p:cNvPr id="48" name="Rectangle 20"/>
          <p:cNvSpPr/>
          <p:nvPr/>
        </p:nvSpPr>
        <p:spPr>
          <a:xfrm>
            <a:off x="4674519" y="1475988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Email</a:t>
            </a:r>
            <a:endParaRPr lang="en-SG" sz="1050" dirty="0"/>
          </a:p>
        </p:txBody>
      </p:sp>
      <p:sp>
        <p:nvSpPr>
          <p:cNvPr id="49" name="Rectangle 21"/>
          <p:cNvSpPr/>
          <p:nvPr/>
        </p:nvSpPr>
        <p:spPr>
          <a:xfrm>
            <a:off x="4674519" y="1870974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Address</a:t>
            </a:r>
            <a:endParaRPr lang="en-SG" sz="1050" dirty="0"/>
          </a:p>
        </p:txBody>
      </p:sp>
      <p:sp>
        <p:nvSpPr>
          <p:cNvPr id="50" name="Isosceles Triangle 24"/>
          <p:cNvSpPr/>
          <p:nvPr/>
        </p:nvSpPr>
        <p:spPr>
          <a:xfrm rot="5400000">
            <a:off x="6089483" y="1339999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1" name="Elbow Connector 25"/>
          <p:cNvCxnSpPr>
            <a:stCxn id="50" idx="3"/>
            <a:endCxn id="48" idx="3"/>
          </p:cNvCxnSpPr>
          <p:nvPr/>
        </p:nvCxnSpPr>
        <p:spPr>
          <a:xfrm rot="10800000" flipV="1">
            <a:off x="5603816" y="1427760"/>
            <a:ext cx="533159" cy="221607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52" name="Elbow Connector 26"/>
          <p:cNvCxnSpPr>
            <a:stCxn id="50" idx="3"/>
            <a:endCxn id="47" idx="3"/>
          </p:cNvCxnSpPr>
          <p:nvPr/>
        </p:nvCxnSpPr>
        <p:spPr>
          <a:xfrm rot="10800000">
            <a:off x="5603816" y="1254381"/>
            <a:ext cx="533159" cy="173380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53" name="Elbow Connector 29"/>
          <p:cNvCxnSpPr>
            <a:stCxn id="50" idx="3"/>
            <a:endCxn id="49" idx="3"/>
          </p:cNvCxnSpPr>
          <p:nvPr/>
        </p:nvCxnSpPr>
        <p:spPr>
          <a:xfrm rot="10800000" flipV="1">
            <a:off x="5603816" y="1427760"/>
            <a:ext cx="533159" cy="616593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54" name="Rectangle 21"/>
          <p:cNvSpPr/>
          <p:nvPr/>
        </p:nvSpPr>
        <p:spPr>
          <a:xfrm>
            <a:off x="4674519" y="686014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Name</a:t>
            </a:r>
            <a:endParaRPr lang="en-SG" sz="1050" dirty="0"/>
          </a:p>
        </p:txBody>
      </p:sp>
      <p:cxnSp>
        <p:nvCxnSpPr>
          <p:cNvPr id="55" name="Elbow Connector 26"/>
          <p:cNvCxnSpPr>
            <a:stCxn id="50" idx="3"/>
            <a:endCxn id="54" idx="3"/>
          </p:cNvCxnSpPr>
          <p:nvPr/>
        </p:nvCxnSpPr>
        <p:spPr>
          <a:xfrm rot="10800000">
            <a:off x="5603816" y="859395"/>
            <a:ext cx="533159" cy="568367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56" name="Rectangle 6"/>
          <p:cNvSpPr/>
          <p:nvPr/>
        </p:nvSpPr>
        <p:spPr>
          <a:xfrm>
            <a:off x="6325375" y="1538466"/>
            <a:ext cx="1868998" cy="122745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/>
          </a:p>
        </p:txBody>
      </p:sp>
      <p:sp>
        <p:nvSpPr>
          <p:cNvPr id="57" name="Rectangle 6"/>
          <p:cNvSpPr/>
          <p:nvPr/>
        </p:nvSpPr>
        <p:spPr>
          <a:xfrm>
            <a:off x="6325375" y="1656858"/>
            <a:ext cx="1868998" cy="271943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+ </a:t>
            </a:r>
            <a:r>
              <a:rPr lang="en-US" sz="1050" dirty="0" err="1"/>
              <a:t>getPrintableString</a:t>
            </a:r>
            <a:r>
              <a:rPr lang="en-US" sz="1050" dirty="0"/>
              <a:t>(): String</a:t>
            </a:r>
            <a:endParaRPr lang="en-SG" sz="1050" dirty="0"/>
          </a:p>
        </p:txBody>
      </p:sp>
    </p:spTree>
    <p:extLst>
      <p:ext uri="{BB962C8B-B14F-4D97-AF65-F5344CB8AC3E}">
        <p14:creationId xmlns:p14="http://schemas.microsoft.com/office/powerpoint/2010/main" val="2619388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83</Words>
  <Application>Microsoft Office PowerPoint</Application>
  <PresentationFormat>On-screen Show (4:3)</PresentationFormat>
  <Paragraphs>59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AddressBook – Level 3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Tan Jun An</cp:lastModifiedBy>
  <cp:revision>28</cp:revision>
  <dcterms:created xsi:type="dcterms:W3CDTF">2016-07-22T14:33:02Z</dcterms:created>
  <dcterms:modified xsi:type="dcterms:W3CDTF">2018-08-09T15:12:33Z</dcterms:modified>
</cp:coreProperties>
</file>