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handoutMasterIdLst>
    <p:handoutMasterId r:id="rId32"/>
  </p:handoutMasterIdLst>
  <p:sldIdLst>
    <p:sldId id="258" r:id="rId2"/>
    <p:sldId id="257" r:id="rId3"/>
    <p:sldId id="270" r:id="rId4"/>
    <p:sldId id="271" r:id="rId5"/>
    <p:sldId id="272" r:id="rId6"/>
    <p:sldId id="273" r:id="rId7"/>
    <p:sldId id="274" r:id="rId8"/>
    <p:sldId id="267" r:id="rId9"/>
    <p:sldId id="276" r:id="rId10"/>
    <p:sldId id="275" r:id="rId11"/>
    <p:sldId id="277" r:id="rId12"/>
    <p:sldId id="278" r:id="rId13"/>
    <p:sldId id="279" r:id="rId14"/>
    <p:sldId id="280" r:id="rId15"/>
    <p:sldId id="281" r:id="rId16"/>
    <p:sldId id="282" r:id="rId17"/>
    <p:sldId id="284" r:id="rId18"/>
    <p:sldId id="285" r:id="rId19"/>
    <p:sldId id="286" r:id="rId20"/>
    <p:sldId id="291" r:id="rId21"/>
    <p:sldId id="292" r:id="rId22"/>
    <p:sldId id="283" r:id="rId23"/>
    <p:sldId id="293" r:id="rId24"/>
    <p:sldId id="287" r:id="rId25"/>
    <p:sldId id="288" r:id="rId26"/>
    <p:sldId id="289" r:id="rId27"/>
    <p:sldId id="290" r:id="rId28"/>
    <p:sldId id="261" r:id="rId29"/>
    <p:sldId id="266" r:id="rId3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98" autoAdjust="0"/>
    <p:restoredTop sz="94599" autoAdjust="0"/>
  </p:normalViewPr>
  <p:slideViewPr>
    <p:cSldViewPr>
      <p:cViewPr varScale="1">
        <p:scale>
          <a:sx n="65" d="100"/>
          <a:sy n="65" d="100"/>
        </p:scale>
        <p:origin x="694" y="29"/>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6/5/2019</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6/5/2019</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6/5/2019</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6/5/2019</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6/5/2019</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6/5/2019</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6/5/2019</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6/5/2019</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6/5/2019</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6/5/2019</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6/5/2019</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6/5/2019</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6/5/2019</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lstStyle/>
          <a:p>
            <a:r>
              <a:rPr lang="en-US" sz="4800" b="1" dirty="0">
                <a:latin typeface="Calibri" panose="020F0502020204030204" pitchFamily="34" charset="0"/>
                <a:cs typeface="Calibri" panose="020F0502020204030204" pitchFamily="34" charset="0"/>
              </a:rPr>
              <a:t>Student Performance Analysis</a:t>
            </a:r>
          </a:p>
        </p:txBody>
      </p:sp>
      <p:sp>
        <p:nvSpPr>
          <p:cNvPr id="3" name="Text Placeholder 2"/>
          <p:cNvSpPr>
            <a:spLocks noGrp="1"/>
          </p:cNvSpPr>
          <p:nvPr>
            <p:ph type="body" idx="1"/>
          </p:nvPr>
        </p:nvSpPr>
        <p:spPr>
          <a:xfrm>
            <a:off x="9294812" y="5410200"/>
            <a:ext cx="2438399" cy="993475"/>
          </a:xfrm>
        </p:spPr>
        <p:txBody>
          <a:bodyPr>
            <a:normAutofit/>
          </a:bodyPr>
          <a:lstStyle/>
          <a:p>
            <a:r>
              <a:rPr lang="en-US" sz="2000" dirty="0">
                <a:solidFill>
                  <a:schemeClr val="tx1"/>
                </a:solidFill>
                <a:latin typeface="Calibri" panose="020F0502020204030204" pitchFamily="34" charset="0"/>
                <a:ea typeface="+mj-ea"/>
                <a:cs typeface="Calibri" panose="020F0502020204030204" pitchFamily="34" charset="0"/>
              </a:rPr>
              <a:t>DSC478</a:t>
            </a:r>
          </a:p>
          <a:p>
            <a:r>
              <a:rPr lang="en-US" sz="2000" dirty="0">
                <a:solidFill>
                  <a:schemeClr val="tx1"/>
                </a:solidFill>
                <a:latin typeface="Calibri" panose="020F0502020204030204" pitchFamily="34" charset="0"/>
                <a:ea typeface="+mj-ea"/>
                <a:cs typeface="Calibri" panose="020F0502020204030204" pitchFamily="34" charset="0"/>
              </a:rPr>
              <a:t>Ramadan Gannud</a:t>
            </a:r>
          </a:p>
          <a:p>
            <a:r>
              <a:rPr lang="en-US" sz="2000" dirty="0">
                <a:solidFill>
                  <a:schemeClr val="tx1"/>
                </a:solidFill>
                <a:latin typeface="Calibri" panose="020F0502020204030204" pitchFamily="34" charset="0"/>
                <a:ea typeface="+mj-ea"/>
                <a:cs typeface="Calibri" panose="020F0502020204030204" pitchFamily="34" charset="0"/>
              </a:rPr>
              <a:t>Maaz </a:t>
            </a:r>
            <a:r>
              <a:rPr lang="en-US" sz="2000" dirty="0"/>
              <a:t>Bin Aftab</a:t>
            </a:r>
            <a:endParaRPr lang="en-US" sz="2000" dirty="0">
              <a:solidFill>
                <a:schemeClr val="tx1"/>
              </a:solidFill>
              <a:latin typeface="Calibri" panose="020F0502020204030204" pitchFamily="34" charset="0"/>
              <a:ea typeface="+mj-ea"/>
              <a:cs typeface="Calibri" panose="020F0502020204030204" pitchFamily="34" charset="0"/>
            </a:endParaRPr>
          </a:p>
        </p:txBody>
      </p:sp>
    </p:spTree>
    <p:extLst>
      <p:ext uri="{BB962C8B-B14F-4D97-AF65-F5344CB8AC3E}">
        <p14:creationId xmlns:p14="http://schemas.microsoft.com/office/powerpoint/2010/main" val="2546111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F6680-1F4D-4CF3-B766-AA9C741C874C}"/>
              </a:ext>
            </a:extLst>
          </p:cNvPr>
          <p:cNvSpPr>
            <a:spLocks noGrp="1"/>
          </p:cNvSpPr>
          <p:nvPr>
            <p:ph type="title"/>
          </p:nvPr>
        </p:nvSpPr>
        <p:spPr>
          <a:xfrm>
            <a:off x="1522414" y="274638"/>
            <a:ext cx="9143998" cy="1020762"/>
          </a:xfrm>
        </p:spPr>
        <p:txBody>
          <a:bodyPr>
            <a:normAutofit/>
          </a:bodyPr>
          <a:lstStyle/>
          <a:p>
            <a:r>
              <a:rPr lang="en-US" sz="3600" b="1" dirty="0">
                <a:latin typeface="Calibri" panose="020F0502020204030204" pitchFamily="34" charset="0"/>
                <a:cs typeface="Calibri" panose="020F0502020204030204" pitchFamily="34" charset="0"/>
              </a:rPr>
              <a:t>Principle Component Analysis</a:t>
            </a:r>
          </a:p>
        </p:txBody>
      </p:sp>
      <p:sp>
        <p:nvSpPr>
          <p:cNvPr id="3" name="Content Placeholder 2">
            <a:extLst>
              <a:ext uri="{FF2B5EF4-FFF2-40B4-BE49-F238E27FC236}">
                <a16:creationId xmlns:a16="http://schemas.microsoft.com/office/drawing/2014/main" id="{8BFB2CA5-CF4D-484C-B4A7-AA979A5471A2}"/>
              </a:ext>
            </a:extLst>
          </p:cNvPr>
          <p:cNvSpPr>
            <a:spLocks noGrp="1"/>
          </p:cNvSpPr>
          <p:nvPr>
            <p:ph idx="1"/>
          </p:nvPr>
        </p:nvSpPr>
        <p:spPr>
          <a:xfrm>
            <a:off x="1522414" y="1905000"/>
            <a:ext cx="8991598" cy="4419600"/>
          </a:xfrm>
        </p:spPr>
        <p:txBody>
          <a:bodyPr>
            <a:normAutofit lnSpcReduction="10000"/>
          </a:bodyPr>
          <a:lstStyle/>
          <a:p>
            <a:r>
              <a:rPr lang="en-US" sz="2800" b="1" dirty="0">
                <a:latin typeface="Calibri" panose="020F0502020204030204" pitchFamily="34" charset="0"/>
                <a:ea typeface="+mj-ea"/>
                <a:cs typeface="Calibri" panose="020F0502020204030204" pitchFamily="34" charset="0"/>
              </a:rPr>
              <a:t>It was implemented in R using correlation and covariance</a:t>
            </a:r>
          </a:p>
          <a:p>
            <a:r>
              <a:rPr lang="en-US" sz="2800" b="1" dirty="0">
                <a:latin typeface="Calibri" panose="020F0502020204030204" pitchFamily="34" charset="0"/>
                <a:ea typeface="+mj-ea"/>
                <a:cs typeface="Calibri" panose="020F0502020204030204" pitchFamily="34" charset="0"/>
              </a:rPr>
              <a:t>high bi-variate correlation matrix provides components</a:t>
            </a:r>
          </a:p>
          <a:p>
            <a:r>
              <a:rPr lang="en-US" sz="2800" b="1" dirty="0">
                <a:latin typeface="Calibri" panose="020F0502020204030204" pitchFamily="34" charset="0"/>
                <a:ea typeface="+mj-ea"/>
                <a:cs typeface="Calibri" panose="020F0502020204030204" pitchFamily="34" charset="0"/>
              </a:rPr>
              <a:t>Factor Analysis keep only components with correlated variables and large corresponding eigenvalues</a:t>
            </a:r>
          </a:p>
          <a:p>
            <a:r>
              <a:rPr lang="en-US" sz="2800" b="1" dirty="0">
                <a:latin typeface="Calibri" panose="020F0502020204030204" pitchFamily="34" charset="0"/>
                <a:ea typeface="+mj-ea"/>
                <a:cs typeface="Calibri" panose="020F0502020204030204" pitchFamily="34" charset="0"/>
              </a:rPr>
              <a:t>Resulting correlation matrix is determined using the product of the matrices of eigenvectors and the square root of the eigenvalues</a:t>
            </a:r>
          </a:p>
          <a:p>
            <a:r>
              <a:rPr lang="en-US" sz="2800" b="1" dirty="0">
                <a:latin typeface="Calibri" panose="020F0502020204030204" pitchFamily="34" charset="0"/>
                <a:ea typeface="+mj-ea"/>
                <a:cs typeface="Calibri" panose="020F0502020204030204" pitchFamily="34" charset="0"/>
              </a:rPr>
              <a:t>The communality for a variable is the sum of squared loading (SSL) across components</a:t>
            </a:r>
          </a:p>
        </p:txBody>
      </p:sp>
    </p:spTree>
    <p:extLst>
      <p:ext uri="{BB962C8B-B14F-4D97-AF65-F5344CB8AC3E}">
        <p14:creationId xmlns:p14="http://schemas.microsoft.com/office/powerpoint/2010/main" val="1580359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F1905-DA50-476D-A8FB-DEADCE809152}"/>
              </a:ext>
            </a:extLst>
          </p:cNvPr>
          <p:cNvSpPr>
            <a:spLocks noGrp="1"/>
          </p:cNvSpPr>
          <p:nvPr>
            <p:ph type="title"/>
          </p:nvPr>
        </p:nvSpPr>
        <p:spPr/>
        <p:txBody>
          <a:bodyPr>
            <a:normAutofit/>
          </a:bodyPr>
          <a:lstStyle/>
          <a:p>
            <a:r>
              <a:rPr lang="en-US" sz="3600" b="1" dirty="0">
                <a:latin typeface="Calibri" panose="020F0502020204030204" pitchFamily="34" charset="0"/>
                <a:cs typeface="Calibri" panose="020F0502020204030204" pitchFamily="34" charset="0"/>
              </a:rPr>
              <a:t>PCA Process 1</a:t>
            </a:r>
          </a:p>
        </p:txBody>
      </p:sp>
      <p:sp>
        <p:nvSpPr>
          <p:cNvPr id="3" name="Content Placeholder 2">
            <a:extLst>
              <a:ext uri="{FF2B5EF4-FFF2-40B4-BE49-F238E27FC236}">
                <a16:creationId xmlns:a16="http://schemas.microsoft.com/office/drawing/2014/main" id="{FC957F82-1134-4C49-B464-E8978147F869}"/>
              </a:ext>
            </a:extLst>
          </p:cNvPr>
          <p:cNvSpPr>
            <a:spLocks noGrp="1"/>
          </p:cNvSpPr>
          <p:nvPr>
            <p:ph idx="1"/>
          </p:nvPr>
        </p:nvSpPr>
        <p:spPr/>
        <p:txBody>
          <a:bodyPr>
            <a:normAutofit/>
          </a:bodyPr>
          <a:lstStyle/>
          <a:p>
            <a:r>
              <a:rPr lang="en-US" sz="2800" b="1" dirty="0">
                <a:latin typeface="Calibri" panose="020F0502020204030204" pitchFamily="34" charset="0"/>
                <a:cs typeface="Calibri" panose="020F0502020204030204" pitchFamily="34" charset="0"/>
              </a:rPr>
              <a:t>Initialize and extract communalities for different variables variances that accounted for different factors</a:t>
            </a:r>
          </a:p>
          <a:p>
            <a:r>
              <a:rPr lang="en-US" sz="2800" b="1" dirty="0">
                <a:latin typeface="Calibri" panose="020F0502020204030204" pitchFamily="34" charset="0"/>
                <a:cs typeface="Calibri" panose="020F0502020204030204" pitchFamily="34" charset="0"/>
              </a:rPr>
              <a:t>Communalities are the proportion of variance for each variable by the rest of the variables</a:t>
            </a:r>
          </a:p>
          <a:p>
            <a:r>
              <a:rPr lang="en-US" sz="2800" b="1" dirty="0">
                <a:latin typeface="Calibri" panose="020F0502020204030204" pitchFamily="34" charset="0"/>
                <a:cs typeface="Calibri" panose="020F0502020204030204" pitchFamily="34" charset="0"/>
              </a:rPr>
              <a:t>The importance for different using </a:t>
            </a:r>
            <a:r>
              <a:rPr lang="en-US" sz="2800" b="1" i="1" dirty="0" err="1">
                <a:latin typeface="Calibri" panose="020F0502020204030204" pitchFamily="34" charset="0"/>
                <a:cs typeface="Calibri" panose="020F0502020204030204" pitchFamily="34" charset="0"/>
              </a:rPr>
              <a:t>prcomp</a:t>
            </a:r>
            <a:r>
              <a:rPr lang="en-US" sz="2800" b="1" i="1" dirty="0">
                <a:latin typeface="Calibri" panose="020F0502020204030204" pitchFamily="34" charset="0"/>
                <a:cs typeface="Calibri" panose="020F0502020204030204" pitchFamily="34" charset="0"/>
              </a:rPr>
              <a:t> </a:t>
            </a:r>
            <a:r>
              <a:rPr lang="en-US" sz="2800" b="1" dirty="0">
                <a:latin typeface="Calibri" panose="020F0502020204030204" pitchFamily="34" charset="0"/>
                <a:cs typeface="Calibri" panose="020F0502020204030204" pitchFamily="34" charset="0"/>
              </a:rPr>
              <a:t>in R</a:t>
            </a:r>
            <a:endParaRPr lang="en-US" sz="2800" b="1" i="1" dirty="0">
              <a:latin typeface="Calibri" panose="020F0502020204030204" pitchFamily="34" charset="0"/>
              <a:cs typeface="Calibri" panose="020F0502020204030204" pitchFamily="34" charset="0"/>
            </a:endParaRPr>
          </a:p>
          <a:p>
            <a:endParaRPr lang="en-US" sz="2800" b="1"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22682FC5-2708-4DDB-82FB-3F9C1624940C}"/>
              </a:ext>
            </a:extLst>
          </p:cNvPr>
          <p:cNvPicPr/>
          <p:nvPr/>
        </p:nvPicPr>
        <p:blipFill>
          <a:blip r:embed="rId2"/>
          <a:stretch>
            <a:fillRect/>
          </a:stretch>
        </p:blipFill>
        <p:spPr>
          <a:xfrm>
            <a:off x="1751012" y="4800600"/>
            <a:ext cx="9525000" cy="1436914"/>
          </a:xfrm>
          <a:prstGeom prst="rect">
            <a:avLst/>
          </a:prstGeom>
        </p:spPr>
      </p:pic>
    </p:spTree>
    <p:extLst>
      <p:ext uri="{BB962C8B-B14F-4D97-AF65-F5344CB8AC3E}">
        <p14:creationId xmlns:p14="http://schemas.microsoft.com/office/powerpoint/2010/main" val="2091391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4FBA9-BF8C-4619-AA41-816E6CEBDF91}"/>
              </a:ext>
            </a:extLst>
          </p:cNvPr>
          <p:cNvSpPr>
            <a:spLocks noGrp="1"/>
          </p:cNvSpPr>
          <p:nvPr>
            <p:ph type="title"/>
          </p:nvPr>
        </p:nvSpPr>
        <p:spPr/>
        <p:txBody>
          <a:bodyPr>
            <a:normAutofit/>
          </a:bodyPr>
          <a:lstStyle/>
          <a:p>
            <a:r>
              <a:rPr lang="en-US" sz="3600" b="1" dirty="0">
                <a:latin typeface="Calibri" panose="020F0502020204030204" pitchFamily="34" charset="0"/>
                <a:cs typeface="Calibri" panose="020F0502020204030204" pitchFamily="34" charset="0"/>
              </a:rPr>
              <a:t>PCA process 2</a:t>
            </a:r>
          </a:p>
        </p:txBody>
      </p:sp>
      <p:sp>
        <p:nvSpPr>
          <p:cNvPr id="3" name="Content Placeholder 2">
            <a:extLst>
              <a:ext uri="{FF2B5EF4-FFF2-40B4-BE49-F238E27FC236}">
                <a16:creationId xmlns:a16="http://schemas.microsoft.com/office/drawing/2014/main" id="{09F69BD8-9E9C-4493-BAC1-E9833FA280C7}"/>
              </a:ext>
            </a:extLst>
          </p:cNvPr>
          <p:cNvSpPr>
            <a:spLocks noGrp="1"/>
          </p:cNvSpPr>
          <p:nvPr>
            <p:ph idx="1"/>
          </p:nvPr>
        </p:nvSpPr>
        <p:spPr>
          <a:xfrm>
            <a:off x="1522414" y="1905000"/>
            <a:ext cx="9524998" cy="4267200"/>
          </a:xfrm>
        </p:spPr>
        <p:txBody>
          <a:bodyPr>
            <a:normAutofit/>
          </a:bodyPr>
          <a:lstStyle/>
          <a:p>
            <a:r>
              <a:rPr lang="en-US" sz="2800" b="1" dirty="0">
                <a:latin typeface="Calibri" panose="020F0502020204030204" pitchFamily="34" charset="0"/>
                <a:cs typeface="Calibri" panose="020F0502020204030204" pitchFamily="34" charset="0"/>
              </a:rPr>
              <a:t>conducting PCA with the correlation matrix using TRUE scale</a:t>
            </a:r>
          </a:p>
          <a:p>
            <a:r>
              <a:rPr lang="en-US" sz="2800" b="1" dirty="0">
                <a:latin typeface="Calibri" panose="020F0502020204030204" pitchFamily="34" charset="0"/>
                <a:cs typeface="Calibri" panose="020F0502020204030204" pitchFamily="34" charset="0"/>
              </a:rPr>
              <a:t>PCA on correlation is much more informative and reveals some structure in the data and relationships between variables</a:t>
            </a:r>
          </a:p>
          <a:p>
            <a:r>
              <a:rPr lang="en-US" sz="2800" b="1" dirty="0">
                <a:latin typeface="Calibri" panose="020F0502020204030204" pitchFamily="34" charset="0"/>
                <a:cs typeface="Calibri" panose="020F0502020204030204" pitchFamily="34" charset="0"/>
              </a:rPr>
              <a:t>The proportion of variances have changed as follow</a:t>
            </a:r>
          </a:p>
        </p:txBody>
      </p:sp>
      <p:pic>
        <p:nvPicPr>
          <p:cNvPr id="5" name="Picture 4">
            <a:extLst>
              <a:ext uri="{FF2B5EF4-FFF2-40B4-BE49-F238E27FC236}">
                <a16:creationId xmlns:a16="http://schemas.microsoft.com/office/drawing/2014/main" id="{27BEE2FD-E711-44AA-A975-2A8D4BAB11B8}"/>
              </a:ext>
            </a:extLst>
          </p:cNvPr>
          <p:cNvPicPr/>
          <p:nvPr/>
        </p:nvPicPr>
        <p:blipFill>
          <a:blip r:embed="rId2"/>
          <a:stretch>
            <a:fillRect/>
          </a:stretch>
        </p:blipFill>
        <p:spPr>
          <a:xfrm>
            <a:off x="1751014" y="4800600"/>
            <a:ext cx="9524998" cy="1447800"/>
          </a:xfrm>
          <a:prstGeom prst="rect">
            <a:avLst/>
          </a:prstGeom>
        </p:spPr>
      </p:pic>
    </p:spTree>
    <p:extLst>
      <p:ext uri="{BB962C8B-B14F-4D97-AF65-F5344CB8AC3E}">
        <p14:creationId xmlns:p14="http://schemas.microsoft.com/office/powerpoint/2010/main" val="1032906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36231-11A3-4920-A4DC-9562E85AE827}"/>
              </a:ext>
            </a:extLst>
          </p:cNvPr>
          <p:cNvSpPr>
            <a:spLocks noGrp="1"/>
          </p:cNvSpPr>
          <p:nvPr>
            <p:ph type="title"/>
          </p:nvPr>
        </p:nvSpPr>
        <p:spPr/>
        <p:txBody>
          <a:bodyPr>
            <a:normAutofit/>
          </a:bodyPr>
          <a:lstStyle/>
          <a:p>
            <a:r>
              <a:rPr lang="en-US" sz="3600" b="1" dirty="0">
                <a:latin typeface="Calibri" panose="020F0502020204030204" pitchFamily="34" charset="0"/>
                <a:cs typeface="Calibri" panose="020F0502020204030204" pitchFamily="34" charset="0"/>
              </a:rPr>
              <a:t>PCA Process 3</a:t>
            </a:r>
          </a:p>
        </p:txBody>
      </p:sp>
      <p:sp>
        <p:nvSpPr>
          <p:cNvPr id="3" name="Content Placeholder 2">
            <a:extLst>
              <a:ext uri="{FF2B5EF4-FFF2-40B4-BE49-F238E27FC236}">
                <a16:creationId xmlns:a16="http://schemas.microsoft.com/office/drawing/2014/main" id="{39B2F076-7E02-4979-8928-AC5AE67DEF48}"/>
              </a:ext>
            </a:extLst>
          </p:cNvPr>
          <p:cNvSpPr>
            <a:spLocks noGrp="1"/>
          </p:cNvSpPr>
          <p:nvPr>
            <p:ph idx="1"/>
          </p:nvPr>
        </p:nvSpPr>
        <p:spPr>
          <a:xfrm>
            <a:off x="1520824" y="1828800"/>
            <a:ext cx="9144000" cy="4267200"/>
          </a:xfrm>
        </p:spPr>
        <p:txBody>
          <a:bodyPr>
            <a:normAutofit/>
          </a:bodyPr>
          <a:lstStyle/>
          <a:p>
            <a:r>
              <a:rPr lang="en-US" sz="2800" b="1" dirty="0">
                <a:latin typeface="Calibri" panose="020F0502020204030204" pitchFamily="34" charset="0"/>
                <a:cs typeface="Calibri" panose="020F0502020204030204" pitchFamily="34" charset="0"/>
              </a:rPr>
              <a:t>Using scree plot helps determine number of components</a:t>
            </a:r>
          </a:p>
        </p:txBody>
      </p:sp>
      <p:pic>
        <p:nvPicPr>
          <p:cNvPr id="4" name="Picture 3">
            <a:extLst>
              <a:ext uri="{FF2B5EF4-FFF2-40B4-BE49-F238E27FC236}">
                <a16:creationId xmlns:a16="http://schemas.microsoft.com/office/drawing/2014/main" id="{99655E73-F338-4B1F-B2CD-C99A01027B4B}"/>
              </a:ext>
            </a:extLst>
          </p:cNvPr>
          <p:cNvPicPr/>
          <p:nvPr/>
        </p:nvPicPr>
        <p:blipFill>
          <a:blip r:embed="rId2"/>
          <a:stretch>
            <a:fillRect/>
          </a:stretch>
        </p:blipFill>
        <p:spPr>
          <a:xfrm>
            <a:off x="2665412" y="2514600"/>
            <a:ext cx="7391400" cy="3863340"/>
          </a:xfrm>
          <a:prstGeom prst="rect">
            <a:avLst/>
          </a:prstGeom>
        </p:spPr>
      </p:pic>
    </p:spTree>
    <p:extLst>
      <p:ext uri="{BB962C8B-B14F-4D97-AF65-F5344CB8AC3E}">
        <p14:creationId xmlns:p14="http://schemas.microsoft.com/office/powerpoint/2010/main" val="4163803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67BD7-66C8-41BA-93B7-6D3454735D32}"/>
              </a:ext>
            </a:extLst>
          </p:cNvPr>
          <p:cNvSpPr>
            <a:spLocks noGrp="1"/>
          </p:cNvSpPr>
          <p:nvPr>
            <p:ph type="title"/>
          </p:nvPr>
        </p:nvSpPr>
        <p:spPr/>
        <p:txBody>
          <a:bodyPr/>
          <a:lstStyle/>
          <a:p>
            <a:r>
              <a:rPr lang="en-US" b="1" dirty="0">
                <a:latin typeface="Calibri" panose="020F0502020204030204" pitchFamily="34" charset="0"/>
                <a:cs typeface="Calibri" panose="020F0502020204030204" pitchFamily="34" charset="0"/>
              </a:rPr>
              <a:t>PCA Process 4</a:t>
            </a:r>
            <a:endParaRPr lang="en-US" dirty="0"/>
          </a:p>
        </p:txBody>
      </p:sp>
      <p:pic>
        <p:nvPicPr>
          <p:cNvPr id="4" name="Picture 3">
            <a:extLst>
              <a:ext uri="{FF2B5EF4-FFF2-40B4-BE49-F238E27FC236}">
                <a16:creationId xmlns:a16="http://schemas.microsoft.com/office/drawing/2014/main" id="{54FC0C40-94C6-4428-8E82-9AA40D771288}"/>
              </a:ext>
            </a:extLst>
          </p:cNvPr>
          <p:cNvPicPr/>
          <p:nvPr/>
        </p:nvPicPr>
        <p:blipFill>
          <a:blip r:embed="rId2"/>
          <a:stretch>
            <a:fillRect/>
          </a:stretch>
        </p:blipFill>
        <p:spPr>
          <a:xfrm>
            <a:off x="2055812" y="1828800"/>
            <a:ext cx="7848601" cy="4572000"/>
          </a:xfrm>
          <a:prstGeom prst="rect">
            <a:avLst/>
          </a:prstGeom>
        </p:spPr>
      </p:pic>
    </p:spTree>
    <p:extLst>
      <p:ext uri="{BB962C8B-B14F-4D97-AF65-F5344CB8AC3E}">
        <p14:creationId xmlns:p14="http://schemas.microsoft.com/office/powerpoint/2010/main" val="1588956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5C493-9E65-4295-BBD9-2ADF548A6BA4}"/>
              </a:ext>
            </a:extLst>
          </p:cNvPr>
          <p:cNvSpPr>
            <a:spLocks noGrp="1"/>
          </p:cNvSpPr>
          <p:nvPr>
            <p:ph type="title"/>
          </p:nvPr>
        </p:nvSpPr>
        <p:spPr/>
        <p:txBody>
          <a:bodyPr>
            <a:normAutofit/>
          </a:bodyPr>
          <a:lstStyle/>
          <a:p>
            <a:r>
              <a:rPr lang="en-US" sz="3600" b="1" dirty="0">
                <a:latin typeface="Calibri" panose="020F0502020204030204" pitchFamily="34" charset="0"/>
                <a:cs typeface="Calibri" panose="020F0502020204030204" pitchFamily="34" charset="0"/>
              </a:rPr>
              <a:t>PCA Solution</a:t>
            </a:r>
          </a:p>
        </p:txBody>
      </p:sp>
      <p:sp>
        <p:nvSpPr>
          <p:cNvPr id="3" name="Content Placeholder 2">
            <a:extLst>
              <a:ext uri="{FF2B5EF4-FFF2-40B4-BE49-F238E27FC236}">
                <a16:creationId xmlns:a16="http://schemas.microsoft.com/office/drawing/2014/main" id="{8B08DCD5-8941-4654-A4EE-74EE34A06EA7}"/>
              </a:ext>
            </a:extLst>
          </p:cNvPr>
          <p:cNvSpPr>
            <a:spLocks noGrp="1"/>
          </p:cNvSpPr>
          <p:nvPr>
            <p:ph idx="1"/>
          </p:nvPr>
        </p:nvSpPr>
        <p:spPr>
          <a:xfrm>
            <a:off x="1522414" y="1905000"/>
            <a:ext cx="9144000" cy="4572000"/>
          </a:xfrm>
        </p:spPr>
        <p:txBody>
          <a:bodyPr>
            <a:normAutofit/>
          </a:bodyPr>
          <a:lstStyle/>
          <a:p>
            <a:r>
              <a:rPr lang="en-US" sz="2800" b="1" dirty="0">
                <a:latin typeface="Calibri" panose="020F0502020204030204" pitchFamily="34" charset="0"/>
                <a:cs typeface="Calibri" panose="020F0502020204030204" pitchFamily="34" charset="0"/>
              </a:rPr>
              <a:t>Factors that have small variances do not fit in the principle components solution</a:t>
            </a:r>
          </a:p>
          <a:p>
            <a:r>
              <a:rPr lang="en-US" sz="2800" b="1" dirty="0">
                <a:latin typeface="Calibri" panose="020F0502020204030204" pitchFamily="34" charset="0"/>
                <a:cs typeface="Calibri" panose="020F0502020204030204" pitchFamily="34" charset="0"/>
              </a:rPr>
              <a:t>Only the first two components should be retained</a:t>
            </a:r>
          </a:p>
          <a:p>
            <a:r>
              <a:rPr lang="en-US" sz="2800" b="1" dirty="0">
                <a:latin typeface="Calibri" panose="020F0502020204030204" pitchFamily="34" charset="0"/>
                <a:cs typeface="Calibri" panose="020F0502020204030204" pitchFamily="34" charset="0"/>
              </a:rPr>
              <a:t>Factor with large eigenvalues are kept for the analysis</a:t>
            </a:r>
          </a:p>
          <a:p>
            <a:r>
              <a:rPr lang="en-US" sz="2800" b="1" dirty="0">
                <a:latin typeface="Calibri" panose="020F0502020204030204" pitchFamily="34" charset="0"/>
                <a:cs typeface="Calibri" panose="020F0502020204030204" pitchFamily="34" charset="0"/>
              </a:rPr>
              <a:t>Rotate the components matrix using varimax so the component loading matrix shows the correlation between components and variables </a:t>
            </a:r>
          </a:p>
          <a:p>
            <a:r>
              <a:rPr lang="en-US" sz="2800" b="1" dirty="0">
                <a:latin typeface="Calibri" panose="020F0502020204030204" pitchFamily="34" charset="0"/>
                <a:cs typeface="Calibri" panose="020F0502020204030204" pitchFamily="34" charset="0"/>
              </a:rPr>
              <a:t>Using a cutoff of 0.4 reveals strong correlation between components and their respective variables</a:t>
            </a:r>
          </a:p>
        </p:txBody>
      </p:sp>
    </p:spTree>
    <p:extLst>
      <p:ext uri="{BB962C8B-B14F-4D97-AF65-F5344CB8AC3E}">
        <p14:creationId xmlns:p14="http://schemas.microsoft.com/office/powerpoint/2010/main" val="2835166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32BC1-CC4A-4571-80F3-2327B4DF3C08}"/>
              </a:ext>
            </a:extLst>
          </p:cNvPr>
          <p:cNvSpPr>
            <a:spLocks noGrp="1"/>
          </p:cNvSpPr>
          <p:nvPr>
            <p:ph type="title"/>
          </p:nvPr>
        </p:nvSpPr>
        <p:spPr/>
        <p:txBody>
          <a:bodyPr>
            <a:normAutofit/>
          </a:bodyPr>
          <a:lstStyle/>
          <a:p>
            <a:r>
              <a:rPr lang="en-US" sz="3600" b="1" dirty="0">
                <a:latin typeface="Calibri" panose="020F0502020204030204" pitchFamily="34" charset="0"/>
                <a:cs typeface="Calibri" panose="020F0502020204030204" pitchFamily="34" charset="0"/>
              </a:rPr>
              <a:t>Results</a:t>
            </a:r>
          </a:p>
        </p:txBody>
      </p:sp>
      <p:pic>
        <p:nvPicPr>
          <p:cNvPr id="4" name="Picture 3">
            <a:extLst>
              <a:ext uri="{FF2B5EF4-FFF2-40B4-BE49-F238E27FC236}">
                <a16:creationId xmlns:a16="http://schemas.microsoft.com/office/drawing/2014/main" id="{3EE8520C-1E8B-4511-A24C-C124BC618955}"/>
              </a:ext>
            </a:extLst>
          </p:cNvPr>
          <p:cNvPicPr/>
          <p:nvPr/>
        </p:nvPicPr>
        <p:blipFill>
          <a:blip r:embed="rId2"/>
          <a:stretch>
            <a:fillRect/>
          </a:stretch>
        </p:blipFill>
        <p:spPr>
          <a:xfrm>
            <a:off x="7770813" y="1981200"/>
            <a:ext cx="4114800" cy="4602162"/>
          </a:xfrm>
          <a:prstGeom prst="rect">
            <a:avLst/>
          </a:prstGeom>
        </p:spPr>
      </p:pic>
      <p:pic>
        <p:nvPicPr>
          <p:cNvPr id="5" name="Picture 4">
            <a:extLst>
              <a:ext uri="{FF2B5EF4-FFF2-40B4-BE49-F238E27FC236}">
                <a16:creationId xmlns:a16="http://schemas.microsoft.com/office/drawing/2014/main" id="{19448A00-827F-4BC8-9795-DFCC85C7A5A8}"/>
              </a:ext>
            </a:extLst>
          </p:cNvPr>
          <p:cNvPicPr/>
          <p:nvPr/>
        </p:nvPicPr>
        <p:blipFill>
          <a:blip r:embed="rId3"/>
          <a:stretch>
            <a:fillRect/>
          </a:stretch>
        </p:blipFill>
        <p:spPr>
          <a:xfrm>
            <a:off x="3046412" y="3048000"/>
            <a:ext cx="2438400" cy="762000"/>
          </a:xfrm>
          <a:prstGeom prst="rect">
            <a:avLst/>
          </a:prstGeom>
        </p:spPr>
      </p:pic>
      <p:sp>
        <p:nvSpPr>
          <p:cNvPr id="6" name="Content Placeholder 2">
            <a:extLst>
              <a:ext uri="{FF2B5EF4-FFF2-40B4-BE49-F238E27FC236}">
                <a16:creationId xmlns:a16="http://schemas.microsoft.com/office/drawing/2014/main" id="{F3897F60-57B9-432F-9CEB-9F1C3B2DD8AB}"/>
              </a:ext>
            </a:extLst>
          </p:cNvPr>
          <p:cNvSpPr>
            <a:spLocks noGrp="1"/>
          </p:cNvSpPr>
          <p:nvPr>
            <p:ph idx="1"/>
          </p:nvPr>
        </p:nvSpPr>
        <p:spPr>
          <a:xfrm>
            <a:off x="1522414" y="1905000"/>
            <a:ext cx="6095998" cy="4343400"/>
          </a:xfrm>
        </p:spPr>
        <p:txBody>
          <a:bodyPr>
            <a:normAutofit/>
          </a:bodyPr>
          <a:lstStyle/>
          <a:p>
            <a:r>
              <a:rPr lang="en-US" sz="2800" b="1" dirty="0">
                <a:latin typeface="Calibri" panose="020F0502020204030204" pitchFamily="34" charset="0"/>
                <a:cs typeface="Calibri" panose="020F0502020204030204" pitchFamily="34" charset="0"/>
              </a:rPr>
              <a:t>The proportion of variance explained by the 2 components is 88% as follow</a:t>
            </a:r>
          </a:p>
          <a:p>
            <a:endParaRPr lang="en-US" sz="2800" b="1" dirty="0">
              <a:latin typeface="Calibri" panose="020F0502020204030204" pitchFamily="34" charset="0"/>
              <a:cs typeface="Calibri" panose="020F0502020204030204" pitchFamily="34" charset="0"/>
            </a:endParaRPr>
          </a:p>
          <a:p>
            <a:endParaRPr lang="en-US" sz="2800" b="1" dirty="0">
              <a:latin typeface="Calibri" panose="020F0502020204030204" pitchFamily="34" charset="0"/>
              <a:cs typeface="Calibri" panose="020F0502020204030204" pitchFamily="34" charset="0"/>
            </a:endParaRPr>
          </a:p>
          <a:p>
            <a:r>
              <a:rPr lang="en-US" sz="2800" b="1" dirty="0">
                <a:latin typeface="Calibri" panose="020F0502020204030204" pitchFamily="34" charset="0"/>
                <a:cs typeface="Calibri" panose="020F0502020204030204" pitchFamily="34" charset="0"/>
              </a:rPr>
              <a:t>The score correlation matrix shows an insignificant negative relationship between both components as follow</a:t>
            </a:r>
          </a:p>
          <a:p>
            <a:endParaRPr lang="en-US" sz="2800" b="1" dirty="0">
              <a:latin typeface="Calibri" panose="020F0502020204030204" pitchFamily="34" charset="0"/>
              <a:cs typeface="Calibri" panose="020F0502020204030204" pitchFamily="34" charset="0"/>
            </a:endParaRPr>
          </a:p>
          <a:p>
            <a:endParaRPr lang="en-US" sz="2800" b="1" dirty="0">
              <a:latin typeface="Calibri" panose="020F0502020204030204" pitchFamily="34" charset="0"/>
              <a:cs typeface="Calibri" panose="020F0502020204030204" pitchFamily="34" charset="0"/>
            </a:endParaRPr>
          </a:p>
          <a:p>
            <a:endParaRPr lang="en-US" sz="2800" b="1" dirty="0">
              <a:latin typeface="Calibri" panose="020F0502020204030204" pitchFamily="34" charset="0"/>
              <a:cs typeface="Calibri" panose="020F0502020204030204" pitchFamily="34" charset="0"/>
            </a:endParaRPr>
          </a:p>
          <a:p>
            <a:endParaRPr lang="en-US" sz="2800" b="1" dirty="0">
              <a:latin typeface="Calibri" panose="020F0502020204030204" pitchFamily="34" charset="0"/>
              <a:cs typeface="Calibri" panose="020F0502020204030204" pitchFamily="34" charset="0"/>
            </a:endParaRPr>
          </a:p>
          <a:p>
            <a:pPr marL="0" indent="0">
              <a:buNone/>
            </a:pPr>
            <a:endParaRPr lang="en-US" sz="2800" b="1" dirty="0">
              <a:latin typeface="Calibri" panose="020F0502020204030204" pitchFamily="34" charset="0"/>
              <a:cs typeface="Calibri" panose="020F0502020204030204" pitchFamily="34" charset="0"/>
            </a:endParaRPr>
          </a:p>
          <a:p>
            <a:endParaRPr lang="en-US" sz="2800" b="1"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D33A7C1D-BB73-4DC7-860D-7565250504A8}"/>
              </a:ext>
            </a:extLst>
          </p:cNvPr>
          <p:cNvPicPr/>
          <p:nvPr/>
        </p:nvPicPr>
        <p:blipFill>
          <a:blip r:embed="rId4"/>
          <a:stretch>
            <a:fillRect/>
          </a:stretch>
        </p:blipFill>
        <p:spPr>
          <a:xfrm>
            <a:off x="3198812" y="5562600"/>
            <a:ext cx="2362200" cy="685800"/>
          </a:xfrm>
          <a:prstGeom prst="rect">
            <a:avLst/>
          </a:prstGeom>
        </p:spPr>
      </p:pic>
    </p:spTree>
    <p:extLst>
      <p:ext uri="{BB962C8B-B14F-4D97-AF65-F5344CB8AC3E}">
        <p14:creationId xmlns:p14="http://schemas.microsoft.com/office/powerpoint/2010/main" val="2912747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2D70D-EF00-49DC-8190-50F50AC03403}"/>
              </a:ext>
            </a:extLst>
          </p:cNvPr>
          <p:cNvSpPr>
            <a:spLocks noGrp="1"/>
          </p:cNvSpPr>
          <p:nvPr>
            <p:ph type="title"/>
          </p:nvPr>
        </p:nvSpPr>
        <p:spPr/>
        <p:txBody>
          <a:bodyPr>
            <a:normAutofit/>
          </a:bodyPr>
          <a:lstStyle/>
          <a:p>
            <a:r>
              <a:rPr lang="en-US" sz="3600" b="1" dirty="0">
                <a:latin typeface="Calibri" panose="020F0502020204030204" pitchFamily="34" charset="0"/>
                <a:cs typeface="Calibri" panose="020F0502020204030204" pitchFamily="34" charset="0"/>
              </a:rPr>
              <a:t>Regression Analysis</a:t>
            </a:r>
          </a:p>
        </p:txBody>
      </p:sp>
      <p:sp>
        <p:nvSpPr>
          <p:cNvPr id="3" name="Content Placeholder 2">
            <a:extLst>
              <a:ext uri="{FF2B5EF4-FFF2-40B4-BE49-F238E27FC236}">
                <a16:creationId xmlns:a16="http://schemas.microsoft.com/office/drawing/2014/main" id="{779F67BF-00A2-418B-92DB-BA48AE8E629E}"/>
              </a:ext>
            </a:extLst>
          </p:cNvPr>
          <p:cNvSpPr>
            <a:spLocks noGrp="1"/>
          </p:cNvSpPr>
          <p:nvPr>
            <p:ph idx="1"/>
          </p:nvPr>
        </p:nvSpPr>
        <p:spPr>
          <a:xfrm>
            <a:off x="1522412" y="2309812"/>
            <a:ext cx="9144000" cy="4267200"/>
          </a:xfrm>
        </p:spPr>
        <p:txBody>
          <a:bodyPr/>
          <a:lstStyle/>
          <a:p>
            <a:pPr marL="342900" indent="-342900">
              <a:buFont typeface="Arial" panose="020B0604020202020204" pitchFamily="34" charset="0"/>
              <a:buChar char="•"/>
            </a:pPr>
            <a:r>
              <a:rPr lang="en-US" sz="2800" b="1" dirty="0">
                <a:latin typeface="Calibri" panose="020F0502020204030204" pitchFamily="34" charset="0"/>
                <a:cs typeface="Calibri" panose="020F0502020204030204" pitchFamily="34" charset="0"/>
              </a:rPr>
              <a:t>Relationships between different independent  and the dependent variable</a:t>
            </a:r>
          </a:p>
          <a:p>
            <a:pPr marL="342900" indent="-342900">
              <a:buFont typeface="Arial" panose="020B0604020202020204" pitchFamily="34" charset="0"/>
              <a:buChar char="•"/>
            </a:pPr>
            <a:r>
              <a:rPr lang="en-US" sz="2800" b="1" dirty="0">
                <a:latin typeface="Calibri" panose="020F0502020204030204" pitchFamily="34" charset="0"/>
                <a:cs typeface="Calibri" panose="020F0502020204030204" pitchFamily="34" charset="0"/>
              </a:rPr>
              <a:t>goal of multiple regression is to fit a straight line to a points  so squared standard deviations of the observed values from that line are minimized</a:t>
            </a:r>
          </a:p>
          <a:p>
            <a:pPr marL="342900" indent="-342900">
              <a:buFont typeface="Arial" panose="020B0604020202020204" pitchFamily="34" charset="0"/>
              <a:buChar char="•"/>
            </a:pPr>
            <a:r>
              <a:rPr lang="en-US" sz="2800" b="1" dirty="0">
                <a:latin typeface="Calibri" panose="020F0502020204030204" pitchFamily="34" charset="0"/>
                <a:cs typeface="Calibri" panose="020F0502020204030204" pitchFamily="34" charset="0"/>
              </a:rPr>
              <a:t>least square’s estimation method</a:t>
            </a:r>
          </a:p>
          <a:p>
            <a:endParaRPr lang="en-US" dirty="0"/>
          </a:p>
        </p:txBody>
      </p:sp>
    </p:spTree>
    <p:extLst>
      <p:ext uri="{BB962C8B-B14F-4D97-AF65-F5344CB8AC3E}">
        <p14:creationId xmlns:p14="http://schemas.microsoft.com/office/powerpoint/2010/main" val="3676052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E0A88-ED74-42C4-9C97-737E3B4528E0}"/>
              </a:ext>
            </a:extLst>
          </p:cNvPr>
          <p:cNvSpPr>
            <a:spLocks noGrp="1"/>
          </p:cNvSpPr>
          <p:nvPr>
            <p:ph type="title"/>
          </p:nvPr>
        </p:nvSpPr>
        <p:spPr/>
        <p:txBody>
          <a:bodyPr>
            <a:normAutofit/>
          </a:bodyPr>
          <a:lstStyle/>
          <a:p>
            <a:r>
              <a:rPr lang="en-US" sz="3600" b="1" dirty="0">
                <a:latin typeface="Calibri" panose="020F0502020204030204" pitchFamily="34" charset="0"/>
                <a:cs typeface="Calibri" panose="020F0502020204030204" pitchFamily="34" charset="0"/>
              </a:rPr>
              <a:t>Methodology</a:t>
            </a:r>
          </a:p>
        </p:txBody>
      </p:sp>
      <p:sp>
        <p:nvSpPr>
          <p:cNvPr id="3" name="Content Placeholder 2">
            <a:extLst>
              <a:ext uri="{FF2B5EF4-FFF2-40B4-BE49-F238E27FC236}">
                <a16:creationId xmlns:a16="http://schemas.microsoft.com/office/drawing/2014/main" id="{A0CFD742-DD9B-4767-AFAA-DC8016B48775}"/>
              </a:ext>
            </a:extLst>
          </p:cNvPr>
          <p:cNvSpPr>
            <a:spLocks noGrp="1"/>
          </p:cNvSpPr>
          <p:nvPr>
            <p:ph idx="1"/>
          </p:nvPr>
        </p:nvSpPr>
        <p:spPr/>
        <p:txBody>
          <a:bodyPr>
            <a:normAutofit/>
          </a:bodyPr>
          <a:lstStyle/>
          <a:p>
            <a:r>
              <a:rPr lang="en-US" sz="2800" b="1" dirty="0">
                <a:latin typeface="Calibri" panose="020F0502020204030204" pitchFamily="34" charset="0"/>
                <a:cs typeface="Calibri" panose="020F0502020204030204" pitchFamily="34" charset="0"/>
              </a:rPr>
              <a:t>The line is basically a two-dimensional space that is define by the equation Y= a + b*X. </a:t>
            </a:r>
          </a:p>
          <a:p>
            <a:r>
              <a:rPr lang="en-US" sz="2800" b="1" dirty="0">
                <a:latin typeface="Calibri" panose="020F0502020204030204" pitchFamily="34" charset="0"/>
                <a:cs typeface="Calibri" panose="020F0502020204030204" pitchFamily="34" charset="0"/>
              </a:rPr>
              <a:t>Multivariate analysis line could not be visualized in 2d </a:t>
            </a:r>
            <a:br>
              <a:rPr lang="en-US" sz="2800" b="1" dirty="0">
                <a:latin typeface="Calibri" panose="020F0502020204030204" pitchFamily="34" charset="0"/>
                <a:cs typeface="Calibri" panose="020F0502020204030204" pitchFamily="34" charset="0"/>
              </a:rPr>
            </a:br>
            <a:r>
              <a:rPr lang="en-US" sz="2800" b="1" dirty="0">
                <a:latin typeface="Calibri" panose="020F0502020204030204" pitchFamily="34" charset="0"/>
                <a:cs typeface="Calibri" panose="020F0502020204030204" pitchFamily="34" charset="0"/>
              </a:rPr>
              <a:t>Y = a + b</a:t>
            </a:r>
            <a:r>
              <a:rPr lang="en-US" sz="2800" b="1" baseline="-25000" dirty="0">
                <a:latin typeface="Calibri" panose="020F0502020204030204" pitchFamily="34" charset="0"/>
                <a:cs typeface="Calibri" panose="020F0502020204030204" pitchFamily="34" charset="0"/>
              </a:rPr>
              <a:t>1</a:t>
            </a:r>
            <a:r>
              <a:rPr lang="en-US" sz="2800" b="1" dirty="0">
                <a:latin typeface="Calibri" panose="020F0502020204030204" pitchFamily="34" charset="0"/>
                <a:cs typeface="Calibri" panose="020F0502020204030204" pitchFamily="34" charset="0"/>
              </a:rPr>
              <a:t>*X</a:t>
            </a:r>
            <a:r>
              <a:rPr lang="en-US" sz="2800" b="1" baseline="-25000" dirty="0">
                <a:latin typeface="Calibri" panose="020F0502020204030204" pitchFamily="34" charset="0"/>
                <a:cs typeface="Calibri" panose="020F0502020204030204" pitchFamily="34" charset="0"/>
              </a:rPr>
              <a:t>1</a:t>
            </a:r>
            <a:r>
              <a:rPr lang="en-US" sz="2800" b="1" dirty="0">
                <a:latin typeface="Calibri" panose="020F0502020204030204" pitchFamily="34" charset="0"/>
                <a:cs typeface="Calibri" panose="020F0502020204030204" pitchFamily="34" charset="0"/>
              </a:rPr>
              <a:t> + b</a:t>
            </a:r>
            <a:r>
              <a:rPr lang="en-US" sz="2800" b="1" baseline="-25000" dirty="0">
                <a:latin typeface="Calibri" panose="020F0502020204030204" pitchFamily="34" charset="0"/>
                <a:cs typeface="Calibri" panose="020F0502020204030204" pitchFamily="34" charset="0"/>
              </a:rPr>
              <a:t>2</a:t>
            </a:r>
            <a:r>
              <a:rPr lang="en-US" sz="2800" b="1" dirty="0">
                <a:latin typeface="Calibri" panose="020F0502020204030204" pitchFamily="34" charset="0"/>
                <a:cs typeface="Calibri" panose="020F0502020204030204" pitchFamily="34" charset="0"/>
              </a:rPr>
              <a:t>*X</a:t>
            </a:r>
            <a:r>
              <a:rPr lang="en-US" sz="2800" b="1" baseline="-25000" dirty="0">
                <a:latin typeface="Calibri" panose="020F0502020204030204" pitchFamily="34" charset="0"/>
                <a:cs typeface="Calibri" panose="020F0502020204030204" pitchFamily="34" charset="0"/>
              </a:rPr>
              <a:t>2</a:t>
            </a:r>
            <a:r>
              <a:rPr lang="en-US" sz="2800" b="1" dirty="0">
                <a:latin typeface="Calibri" panose="020F0502020204030204" pitchFamily="34" charset="0"/>
                <a:cs typeface="Calibri" panose="020F0502020204030204" pitchFamily="34" charset="0"/>
              </a:rPr>
              <a:t> + ... + b</a:t>
            </a:r>
            <a:r>
              <a:rPr lang="en-US" sz="2800" b="1" baseline="-25000" dirty="0">
                <a:latin typeface="Calibri" panose="020F0502020204030204" pitchFamily="34" charset="0"/>
                <a:cs typeface="Calibri" panose="020F0502020204030204" pitchFamily="34" charset="0"/>
              </a:rPr>
              <a:t>p</a:t>
            </a:r>
            <a:r>
              <a:rPr lang="en-US" sz="2800" b="1" dirty="0">
                <a:latin typeface="Calibri" panose="020F0502020204030204" pitchFamily="34" charset="0"/>
                <a:cs typeface="Calibri" panose="020F0502020204030204" pitchFamily="34" charset="0"/>
              </a:rPr>
              <a:t>*</a:t>
            </a:r>
            <a:r>
              <a:rPr lang="en-US" sz="2800" b="1" dirty="0" err="1">
                <a:latin typeface="Calibri" panose="020F0502020204030204" pitchFamily="34" charset="0"/>
                <a:cs typeface="Calibri" panose="020F0502020204030204" pitchFamily="34" charset="0"/>
              </a:rPr>
              <a:t>X</a:t>
            </a:r>
            <a:r>
              <a:rPr lang="en-US" sz="2800" b="1" baseline="-25000" dirty="0" err="1">
                <a:latin typeface="Calibri" panose="020F0502020204030204" pitchFamily="34" charset="0"/>
                <a:cs typeface="Calibri" panose="020F0502020204030204" pitchFamily="34" charset="0"/>
              </a:rPr>
              <a:t>p</a:t>
            </a:r>
            <a:r>
              <a:rPr lang="en-US" sz="2800" b="1" baseline="-25000" dirty="0">
                <a:latin typeface="Calibri" panose="020F0502020204030204" pitchFamily="34" charset="0"/>
                <a:cs typeface="Calibri" panose="020F0502020204030204" pitchFamily="34" charset="0"/>
              </a:rPr>
              <a:t>.  </a:t>
            </a:r>
          </a:p>
          <a:p>
            <a:r>
              <a:rPr lang="en-US" sz="2800" b="1" dirty="0">
                <a:latin typeface="Calibri" panose="020F0502020204030204" pitchFamily="34" charset="0"/>
                <a:cs typeface="Calibri" panose="020F0502020204030204" pitchFamily="34" charset="0"/>
              </a:rPr>
              <a:t>R squared is equal to 1 minus the ratio of residual variability </a:t>
            </a:r>
            <a:endParaRPr lang="en-US" sz="2800" b="1" baseline="-25000" dirty="0">
              <a:latin typeface="Calibri" panose="020F0502020204030204" pitchFamily="34" charset="0"/>
              <a:cs typeface="Calibri" panose="020F0502020204030204" pitchFamily="34" charset="0"/>
            </a:endParaRPr>
          </a:p>
          <a:p>
            <a:r>
              <a:rPr lang="en-US" sz="2800" b="1" dirty="0">
                <a:latin typeface="Calibri" panose="020F0502020204030204" pitchFamily="34" charset="0"/>
                <a:cs typeface="Calibri" panose="020F0502020204030204" pitchFamily="34" charset="0"/>
              </a:rPr>
              <a:t>Coefficient of determination measures the proportion of variance in the independent variables explained by the dependent variable. </a:t>
            </a:r>
          </a:p>
          <a:p>
            <a:endParaRPr lang="en-US" dirty="0"/>
          </a:p>
        </p:txBody>
      </p:sp>
    </p:spTree>
    <p:extLst>
      <p:ext uri="{BB962C8B-B14F-4D97-AF65-F5344CB8AC3E}">
        <p14:creationId xmlns:p14="http://schemas.microsoft.com/office/powerpoint/2010/main" val="4008186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26428-7C30-460B-A886-7AF854BAD98B}"/>
              </a:ext>
            </a:extLst>
          </p:cNvPr>
          <p:cNvSpPr>
            <a:spLocks noGrp="1"/>
          </p:cNvSpPr>
          <p:nvPr>
            <p:ph type="title"/>
          </p:nvPr>
        </p:nvSpPr>
        <p:spPr/>
        <p:txBody>
          <a:bodyPr>
            <a:normAutofit/>
          </a:bodyPr>
          <a:lstStyle/>
          <a:p>
            <a:r>
              <a:rPr lang="en-US" sz="3600" b="1" dirty="0">
                <a:latin typeface="Calibri" panose="020F0502020204030204" pitchFamily="34" charset="0"/>
                <a:cs typeface="Calibri" panose="020F0502020204030204" pitchFamily="34" charset="0"/>
              </a:rPr>
              <a:t>Assumptions</a:t>
            </a:r>
          </a:p>
        </p:txBody>
      </p:sp>
      <p:sp>
        <p:nvSpPr>
          <p:cNvPr id="3" name="Content Placeholder 2">
            <a:extLst>
              <a:ext uri="{FF2B5EF4-FFF2-40B4-BE49-F238E27FC236}">
                <a16:creationId xmlns:a16="http://schemas.microsoft.com/office/drawing/2014/main" id="{9878192A-C608-430B-9D62-BA34EB4FDB0F}"/>
              </a:ext>
            </a:extLst>
          </p:cNvPr>
          <p:cNvSpPr>
            <a:spLocks noGrp="1"/>
          </p:cNvSpPr>
          <p:nvPr>
            <p:ph idx="1"/>
          </p:nvPr>
        </p:nvSpPr>
        <p:spPr>
          <a:xfrm>
            <a:off x="1522414" y="1905000"/>
            <a:ext cx="9144000" cy="4343400"/>
          </a:xfrm>
        </p:spPr>
        <p:txBody>
          <a:bodyPr>
            <a:normAutofit fontScale="92500" lnSpcReduction="10000"/>
          </a:bodyPr>
          <a:lstStyle/>
          <a:p>
            <a:r>
              <a:rPr lang="en-US" sz="2800" b="1" dirty="0">
                <a:latin typeface="Calibri" panose="020F0502020204030204" pitchFamily="34" charset="0"/>
                <a:cs typeface="Calibri" panose="020F0502020204030204" pitchFamily="34" charset="0"/>
              </a:rPr>
              <a:t>There must be a linear relationship between the outcome variable and the independent variables</a:t>
            </a:r>
          </a:p>
          <a:p>
            <a:r>
              <a:rPr lang="en-US" sz="2800" b="1" dirty="0">
                <a:latin typeface="Calibri" panose="020F0502020204030204" pitchFamily="34" charset="0"/>
                <a:cs typeface="Calibri" panose="020F0502020204030204" pitchFamily="34" charset="0"/>
              </a:rPr>
              <a:t>Multivariate Normality : Multiple regression assumes that the residuals are normally distributed.</a:t>
            </a:r>
          </a:p>
          <a:p>
            <a:r>
              <a:rPr lang="en-US" sz="2800" b="1" dirty="0">
                <a:latin typeface="Calibri" panose="020F0502020204030204" pitchFamily="34" charset="0"/>
                <a:cs typeface="Calibri" panose="020F0502020204030204" pitchFamily="34" charset="0"/>
              </a:rPr>
              <a:t>Homoscedasticity : that the variance of error terms are similar across the values of the independent variables. A plot of standardized residuals versus predicted values can show whether points are equally distributed</a:t>
            </a:r>
          </a:p>
          <a:p>
            <a:r>
              <a:rPr lang="en-US" sz="2800" b="1" dirty="0">
                <a:latin typeface="Calibri" panose="020F0502020204030204" pitchFamily="34" charset="0"/>
                <a:cs typeface="Calibri" panose="020F0502020204030204" pitchFamily="34" charset="0"/>
              </a:rPr>
              <a:t>Multicollinearity : Multiple regression assumes that the independent variables are not highly correlated with each other.</a:t>
            </a:r>
          </a:p>
          <a:p>
            <a:endParaRPr lang="en-US" dirty="0"/>
          </a:p>
        </p:txBody>
      </p:sp>
    </p:spTree>
    <p:extLst>
      <p:ext uri="{BB962C8B-B14F-4D97-AF65-F5344CB8AC3E}">
        <p14:creationId xmlns:p14="http://schemas.microsoft.com/office/powerpoint/2010/main" val="2445704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b="1" dirty="0">
                <a:latin typeface="Calibri" panose="020F0502020204030204" pitchFamily="34" charset="0"/>
                <a:cs typeface="Calibri" panose="020F0502020204030204" pitchFamily="34" charset="0"/>
              </a:rPr>
              <a:t>Introduction</a:t>
            </a:r>
            <a:endParaRPr lang="en-US" sz="3600" dirty="0"/>
          </a:p>
        </p:txBody>
      </p:sp>
      <p:sp>
        <p:nvSpPr>
          <p:cNvPr id="14" name="Content Placeholder 13"/>
          <p:cNvSpPr>
            <a:spLocks noGrp="1"/>
          </p:cNvSpPr>
          <p:nvPr>
            <p:ph idx="1"/>
          </p:nvPr>
        </p:nvSpPr>
        <p:spPr>
          <a:xfrm>
            <a:off x="1522414" y="1752600"/>
            <a:ext cx="9144000" cy="4267200"/>
          </a:xfrm>
        </p:spPr>
        <p:txBody>
          <a:bodyPr>
            <a:normAutofit/>
          </a:bodyPr>
          <a:lstStyle/>
          <a:p>
            <a:endParaRPr lang="en-US" sz="2800" dirty="0">
              <a:latin typeface="Calibri" panose="020F0502020204030204" pitchFamily="34" charset="0"/>
              <a:ea typeface="+mj-ea"/>
              <a:cs typeface="Calibri" panose="020F0502020204030204" pitchFamily="34" charset="0"/>
            </a:endParaRPr>
          </a:p>
          <a:p>
            <a:pPr algn="just"/>
            <a:r>
              <a:rPr lang="en-US" sz="2800" b="1" dirty="0">
                <a:latin typeface="Calibri" panose="020F0502020204030204" pitchFamily="34" charset="0"/>
                <a:ea typeface="+mj-ea"/>
                <a:cs typeface="Calibri" panose="020F0502020204030204" pitchFamily="34" charset="0"/>
              </a:rPr>
              <a:t>Higher education standards for the 21st century continues to promote discoveries in the field through learning analytics (LA)</a:t>
            </a:r>
          </a:p>
          <a:p>
            <a:pPr algn="just"/>
            <a:r>
              <a:rPr lang="en-US" sz="2800" b="1" dirty="0">
                <a:latin typeface="Calibri" panose="020F0502020204030204" pitchFamily="34" charset="0"/>
                <a:ea typeface="+mj-ea"/>
                <a:cs typeface="Calibri" panose="020F0502020204030204" pitchFamily="34" charset="0"/>
              </a:rPr>
              <a:t>The purpose of this study is to examine American students’ Math and Reading scores in relevance to number of students and financial expenditures to identify groups exhibiting common patterns of responses</a:t>
            </a:r>
          </a:p>
          <a:p>
            <a:endParaRPr lang="en-US" sz="2800" dirty="0">
              <a:latin typeface="Calibri" panose="020F0502020204030204" pitchFamily="34" charset="0"/>
              <a:ea typeface="+mj-ea"/>
              <a:cs typeface="Calibri" panose="020F0502020204030204" pitchFamily="34" charset="0"/>
            </a:endParaRPr>
          </a:p>
          <a:p>
            <a:endParaRPr lang="en-US" sz="2800" dirty="0">
              <a:latin typeface="Calibri" panose="020F0502020204030204" pitchFamily="34" charset="0"/>
              <a:ea typeface="+mj-ea"/>
              <a:cs typeface="Calibri" panose="020F0502020204030204" pitchFamily="34" charset="0"/>
            </a:endParaRPr>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1C03F-BD49-442F-BA5A-1953B9B530C8}"/>
              </a:ext>
            </a:extLst>
          </p:cNvPr>
          <p:cNvSpPr>
            <a:spLocks noGrp="1"/>
          </p:cNvSpPr>
          <p:nvPr>
            <p:ph type="title"/>
          </p:nvPr>
        </p:nvSpPr>
        <p:spPr/>
        <p:txBody>
          <a:bodyPr>
            <a:normAutofit/>
          </a:bodyPr>
          <a:lstStyle/>
          <a:p>
            <a:r>
              <a:rPr lang="en-US" sz="3600" b="1" dirty="0">
                <a:latin typeface="Calibri" panose="020F0502020204030204" pitchFamily="34" charset="0"/>
                <a:cs typeface="Calibri" panose="020F0502020204030204" pitchFamily="34" charset="0"/>
              </a:rPr>
              <a:t>Normality</a:t>
            </a:r>
          </a:p>
        </p:txBody>
      </p:sp>
      <p:sp>
        <p:nvSpPr>
          <p:cNvPr id="5" name="AutoShape 4" descr="https://apis.mail.yahoo.com/ws/v3/mailboxes/@.id==VjN-yWCsCcriC54L8rBu3EvYNF6BdmJTxCD_mEYtHELLCstiJsRp6pu17edswyXjN9Q-UWhjIv2uHVC2R0Wv8Q9VgQ/messages/@.id==AMIfIP9iRDhDXPhK3Q5MKPYwYW4/content/parts/@.id==2.2/thumbnail?appId=YMailNorrin&amp;downloadWhenThumbnailFails=true&amp;pid=2.2">
            <a:extLst>
              <a:ext uri="{FF2B5EF4-FFF2-40B4-BE49-F238E27FC236}">
                <a16:creationId xmlns:a16="http://schemas.microsoft.com/office/drawing/2014/main" id="{0FC2B2F5-782F-4CA7-8274-84FBBCF7D377}"/>
              </a:ext>
            </a:extLst>
          </p:cNvPr>
          <p:cNvSpPr>
            <a:spLocks noChangeAspect="1" noChangeArrowheads="1"/>
          </p:cNvSpPr>
          <p:nvPr/>
        </p:nvSpPr>
        <p:spPr bwMode="auto">
          <a:xfrm>
            <a:off x="5942012" y="3276599"/>
            <a:ext cx="2133599" cy="213359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B7594D33-FF2F-4A0B-B4C8-E91EF88C252F}"/>
              </a:ext>
            </a:extLst>
          </p:cNvPr>
          <p:cNvPicPr>
            <a:picLocks noChangeAspect="1"/>
          </p:cNvPicPr>
          <p:nvPr/>
        </p:nvPicPr>
        <p:blipFill>
          <a:blip r:embed="rId2"/>
          <a:stretch>
            <a:fillRect/>
          </a:stretch>
        </p:blipFill>
        <p:spPr>
          <a:xfrm>
            <a:off x="1979612" y="1828800"/>
            <a:ext cx="7720952" cy="4495800"/>
          </a:xfrm>
          <a:prstGeom prst="rect">
            <a:avLst/>
          </a:prstGeom>
        </p:spPr>
      </p:pic>
    </p:spTree>
    <p:extLst>
      <p:ext uri="{BB962C8B-B14F-4D97-AF65-F5344CB8AC3E}">
        <p14:creationId xmlns:p14="http://schemas.microsoft.com/office/powerpoint/2010/main" val="1060205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11281-4BD9-4179-8DE1-93A5F6C572EA}"/>
              </a:ext>
            </a:extLst>
          </p:cNvPr>
          <p:cNvSpPr>
            <a:spLocks noGrp="1"/>
          </p:cNvSpPr>
          <p:nvPr>
            <p:ph type="title"/>
          </p:nvPr>
        </p:nvSpPr>
        <p:spPr/>
        <p:txBody>
          <a:bodyPr>
            <a:normAutofit/>
          </a:bodyPr>
          <a:lstStyle/>
          <a:p>
            <a:r>
              <a:rPr lang="en-US" sz="3600" b="1" dirty="0">
                <a:latin typeface="Calibri" panose="020F0502020204030204" pitchFamily="34" charset="0"/>
                <a:cs typeface="Calibri" panose="020F0502020204030204" pitchFamily="34" charset="0"/>
              </a:rPr>
              <a:t>Normality</a:t>
            </a:r>
          </a:p>
        </p:txBody>
      </p:sp>
      <p:pic>
        <p:nvPicPr>
          <p:cNvPr id="4" name="Picture 3">
            <a:extLst>
              <a:ext uri="{FF2B5EF4-FFF2-40B4-BE49-F238E27FC236}">
                <a16:creationId xmlns:a16="http://schemas.microsoft.com/office/drawing/2014/main" id="{AE4E5378-6F27-4D84-A46B-0EA72FA3B062}"/>
              </a:ext>
            </a:extLst>
          </p:cNvPr>
          <p:cNvPicPr>
            <a:picLocks noChangeAspect="1"/>
          </p:cNvPicPr>
          <p:nvPr/>
        </p:nvPicPr>
        <p:blipFill>
          <a:blip r:embed="rId2"/>
          <a:stretch>
            <a:fillRect/>
          </a:stretch>
        </p:blipFill>
        <p:spPr>
          <a:xfrm>
            <a:off x="1674812" y="1864519"/>
            <a:ext cx="8609012" cy="4695397"/>
          </a:xfrm>
          <a:prstGeom prst="rect">
            <a:avLst/>
          </a:prstGeom>
        </p:spPr>
      </p:pic>
    </p:spTree>
    <p:extLst>
      <p:ext uri="{BB962C8B-B14F-4D97-AF65-F5344CB8AC3E}">
        <p14:creationId xmlns:p14="http://schemas.microsoft.com/office/powerpoint/2010/main" val="2797339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5361-F182-4929-8660-5EA90911886D}"/>
              </a:ext>
            </a:extLst>
          </p:cNvPr>
          <p:cNvSpPr>
            <a:spLocks noGrp="1"/>
          </p:cNvSpPr>
          <p:nvPr>
            <p:ph type="title"/>
          </p:nvPr>
        </p:nvSpPr>
        <p:spPr/>
        <p:txBody>
          <a:bodyPr>
            <a:normAutofit/>
          </a:bodyPr>
          <a:lstStyle/>
          <a:p>
            <a:r>
              <a:rPr lang="en-US" sz="3600" b="1" dirty="0">
                <a:latin typeface="Calibri" panose="020F0502020204030204" pitchFamily="34" charset="0"/>
                <a:cs typeface="Calibri" panose="020F0502020204030204" pitchFamily="34" charset="0"/>
              </a:rPr>
              <a:t>Correlation Plot</a:t>
            </a:r>
          </a:p>
        </p:txBody>
      </p:sp>
      <p:pic>
        <p:nvPicPr>
          <p:cNvPr id="4" name="Content Placeholder 3">
            <a:extLst>
              <a:ext uri="{FF2B5EF4-FFF2-40B4-BE49-F238E27FC236}">
                <a16:creationId xmlns:a16="http://schemas.microsoft.com/office/drawing/2014/main" id="{6D30664D-E470-485F-BB48-DBC09AC181DA}"/>
              </a:ext>
            </a:extLst>
          </p:cNvPr>
          <p:cNvPicPr>
            <a:picLocks noGrp="1" noChangeAspect="1"/>
          </p:cNvPicPr>
          <p:nvPr>
            <p:ph idx="1"/>
          </p:nvPr>
        </p:nvPicPr>
        <p:blipFill>
          <a:blip r:embed="rId2"/>
          <a:stretch>
            <a:fillRect/>
          </a:stretch>
        </p:blipFill>
        <p:spPr>
          <a:xfrm>
            <a:off x="2680634" y="1787603"/>
            <a:ext cx="6827555" cy="4827509"/>
          </a:xfrm>
          <a:prstGeom prst="rect">
            <a:avLst/>
          </a:prstGeom>
        </p:spPr>
      </p:pic>
    </p:spTree>
    <p:extLst>
      <p:ext uri="{BB962C8B-B14F-4D97-AF65-F5344CB8AC3E}">
        <p14:creationId xmlns:p14="http://schemas.microsoft.com/office/powerpoint/2010/main" val="224641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96C10-93C4-4933-BA13-16D47E72B318}"/>
              </a:ext>
            </a:extLst>
          </p:cNvPr>
          <p:cNvSpPr>
            <a:spLocks noGrp="1"/>
          </p:cNvSpPr>
          <p:nvPr>
            <p:ph type="title"/>
          </p:nvPr>
        </p:nvSpPr>
        <p:spPr/>
        <p:txBody>
          <a:bodyPr>
            <a:normAutofit/>
          </a:bodyPr>
          <a:lstStyle/>
          <a:p>
            <a:r>
              <a:rPr lang="en-US" sz="3600" b="1" dirty="0">
                <a:latin typeface="Calibri" panose="020F0502020204030204" pitchFamily="34" charset="0"/>
                <a:cs typeface="Calibri" panose="020F0502020204030204" pitchFamily="34" charset="0"/>
              </a:rPr>
              <a:t>Collinearity</a:t>
            </a:r>
          </a:p>
        </p:txBody>
      </p:sp>
      <p:pic>
        <p:nvPicPr>
          <p:cNvPr id="4" name="Picture 3">
            <a:extLst>
              <a:ext uri="{FF2B5EF4-FFF2-40B4-BE49-F238E27FC236}">
                <a16:creationId xmlns:a16="http://schemas.microsoft.com/office/drawing/2014/main" id="{ADE500F7-C152-44F7-85F2-E59D0268268D}"/>
              </a:ext>
            </a:extLst>
          </p:cNvPr>
          <p:cNvPicPr>
            <a:picLocks noChangeAspect="1"/>
          </p:cNvPicPr>
          <p:nvPr/>
        </p:nvPicPr>
        <p:blipFill>
          <a:blip r:embed="rId2"/>
          <a:stretch>
            <a:fillRect/>
          </a:stretch>
        </p:blipFill>
        <p:spPr>
          <a:xfrm>
            <a:off x="1863992" y="1646801"/>
            <a:ext cx="8460840" cy="4942423"/>
          </a:xfrm>
          <a:prstGeom prst="rect">
            <a:avLst/>
          </a:prstGeom>
        </p:spPr>
      </p:pic>
    </p:spTree>
    <p:extLst>
      <p:ext uri="{BB962C8B-B14F-4D97-AF65-F5344CB8AC3E}">
        <p14:creationId xmlns:p14="http://schemas.microsoft.com/office/powerpoint/2010/main" val="4218441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4ED4D-9179-4E9D-AA15-8278EA308BBE}"/>
              </a:ext>
            </a:extLst>
          </p:cNvPr>
          <p:cNvSpPr>
            <a:spLocks noGrp="1"/>
          </p:cNvSpPr>
          <p:nvPr>
            <p:ph type="title"/>
          </p:nvPr>
        </p:nvSpPr>
        <p:spPr/>
        <p:txBody>
          <a:bodyPr>
            <a:normAutofit/>
          </a:bodyPr>
          <a:lstStyle/>
          <a:p>
            <a:r>
              <a:rPr lang="en-US" sz="3600" b="1" dirty="0">
                <a:latin typeface="Calibri" panose="020F0502020204030204" pitchFamily="34" charset="0"/>
                <a:cs typeface="Calibri" panose="020F0502020204030204" pitchFamily="34" charset="0"/>
              </a:rPr>
              <a:t>Model 1</a:t>
            </a:r>
          </a:p>
        </p:txBody>
      </p:sp>
      <p:pic>
        <p:nvPicPr>
          <p:cNvPr id="4" name="Content Placeholder 3">
            <a:extLst>
              <a:ext uri="{FF2B5EF4-FFF2-40B4-BE49-F238E27FC236}">
                <a16:creationId xmlns:a16="http://schemas.microsoft.com/office/drawing/2014/main" id="{248EDFD3-4191-8540-B235-06E8EC52B862}"/>
              </a:ext>
            </a:extLst>
          </p:cNvPr>
          <p:cNvPicPr>
            <a:picLocks noGrp="1" noChangeAspect="1"/>
          </p:cNvPicPr>
          <p:nvPr>
            <p:ph idx="1"/>
          </p:nvPr>
        </p:nvPicPr>
        <p:blipFill>
          <a:blip r:embed="rId2"/>
          <a:stretch>
            <a:fillRect/>
          </a:stretch>
        </p:blipFill>
        <p:spPr>
          <a:xfrm>
            <a:off x="2360612" y="1928812"/>
            <a:ext cx="7121870" cy="4648200"/>
          </a:xfrm>
          <a:prstGeom prst="rect">
            <a:avLst/>
          </a:prstGeom>
        </p:spPr>
      </p:pic>
    </p:spTree>
    <p:extLst>
      <p:ext uri="{BB962C8B-B14F-4D97-AF65-F5344CB8AC3E}">
        <p14:creationId xmlns:p14="http://schemas.microsoft.com/office/powerpoint/2010/main" val="187213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337DB-374E-4E30-9708-E384A1E4A68C}"/>
              </a:ext>
            </a:extLst>
          </p:cNvPr>
          <p:cNvSpPr>
            <a:spLocks noGrp="1"/>
          </p:cNvSpPr>
          <p:nvPr>
            <p:ph type="title"/>
          </p:nvPr>
        </p:nvSpPr>
        <p:spPr/>
        <p:txBody>
          <a:bodyPr>
            <a:normAutofit/>
          </a:bodyPr>
          <a:lstStyle/>
          <a:p>
            <a:r>
              <a:rPr lang="en-US" sz="3600" b="1" dirty="0">
                <a:latin typeface="Calibri" panose="020F0502020204030204" pitchFamily="34" charset="0"/>
                <a:cs typeface="Calibri" panose="020F0502020204030204" pitchFamily="34" charset="0"/>
              </a:rPr>
              <a:t>Multicollinearity</a:t>
            </a:r>
          </a:p>
        </p:txBody>
      </p:sp>
      <p:pic>
        <p:nvPicPr>
          <p:cNvPr id="4" name="Picture 3">
            <a:extLst>
              <a:ext uri="{FF2B5EF4-FFF2-40B4-BE49-F238E27FC236}">
                <a16:creationId xmlns:a16="http://schemas.microsoft.com/office/drawing/2014/main" id="{0B78E571-FDAF-834C-984B-38867930FD9F}"/>
              </a:ext>
            </a:extLst>
          </p:cNvPr>
          <p:cNvPicPr>
            <a:picLocks noChangeAspect="1"/>
          </p:cNvPicPr>
          <p:nvPr/>
        </p:nvPicPr>
        <p:blipFill>
          <a:blip r:embed="rId2"/>
          <a:stretch>
            <a:fillRect/>
          </a:stretch>
        </p:blipFill>
        <p:spPr>
          <a:xfrm>
            <a:off x="1674811" y="2590800"/>
            <a:ext cx="9405257" cy="1219200"/>
          </a:xfrm>
          <a:prstGeom prst="rect">
            <a:avLst/>
          </a:prstGeom>
        </p:spPr>
      </p:pic>
    </p:spTree>
    <p:extLst>
      <p:ext uri="{BB962C8B-B14F-4D97-AF65-F5344CB8AC3E}">
        <p14:creationId xmlns:p14="http://schemas.microsoft.com/office/powerpoint/2010/main" val="2026566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249EF-71FA-425F-9404-6700D6A07669}"/>
              </a:ext>
            </a:extLst>
          </p:cNvPr>
          <p:cNvSpPr>
            <a:spLocks noGrp="1"/>
          </p:cNvSpPr>
          <p:nvPr>
            <p:ph type="title"/>
          </p:nvPr>
        </p:nvSpPr>
        <p:spPr/>
        <p:txBody>
          <a:bodyPr>
            <a:normAutofit/>
          </a:bodyPr>
          <a:lstStyle/>
          <a:p>
            <a:r>
              <a:rPr lang="en-US" sz="3600" b="1" dirty="0">
                <a:latin typeface="Calibri" panose="020F0502020204030204" pitchFamily="34" charset="0"/>
                <a:cs typeface="Calibri" panose="020F0502020204030204" pitchFamily="34" charset="0"/>
              </a:rPr>
              <a:t>Model 2</a:t>
            </a:r>
          </a:p>
        </p:txBody>
      </p:sp>
      <p:pic>
        <p:nvPicPr>
          <p:cNvPr id="4" name="Picture 3">
            <a:extLst>
              <a:ext uri="{FF2B5EF4-FFF2-40B4-BE49-F238E27FC236}">
                <a16:creationId xmlns:a16="http://schemas.microsoft.com/office/drawing/2014/main" id="{9FA9DBA4-73B4-A244-A848-97EB7D0AC219}"/>
              </a:ext>
            </a:extLst>
          </p:cNvPr>
          <p:cNvPicPr>
            <a:picLocks noChangeAspect="1"/>
          </p:cNvPicPr>
          <p:nvPr/>
        </p:nvPicPr>
        <p:blipFill>
          <a:blip r:embed="rId2"/>
          <a:stretch>
            <a:fillRect/>
          </a:stretch>
        </p:blipFill>
        <p:spPr>
          <a:xfrm>
            <a:off x="2132012" y="1782154"/>
            <a:ext cx="6963342" cy="4801208"/>
          </a:xfrm>
          <a:prstGeom prst="rect">
            <a:avLst/>
          </a:prstGeom>
        </p:spPr>
      </p:pic>
    </p:spTree>
    <p:extLst>
      <p:ext uri="{BB962C8B-B14F-4D97-AF65-F5344CB8AC3E}">
        <p14:creationId xmlns:p14="http://schemas.microsoft.com/office/powerpoint/2010/main" val="186085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388F2-87D8-402A-8021-A5FF4A4F6276}"/>
              </a:ext>
            </a:extLst>
          </p:cNvPr>
          <p:cNvSpPr>
            <a:spLocks noGrp="1"/>
          </p:cNvSpPr>
          <p:nvPr>
            <p:ph type="title"/>
          </p:nvPr>
        </p:nvSpPr>
        <p:spPr/>
        <p:txBody>
          <a:bodyPr>
            <a:normAutofit/>
          </a:bodyPr>
          <a:lstStyle/>
          <a:p>
            <a:r>
              <a:rPr lang="en-US" sz="3600" b="1" dirty="0">
                <a:latin typeface="Calibri" panose="020F0502020204030204" pitchFamily="34" charset="0"/>
                <a:cs typeface="Calibri" panose="020F0502020204030204" pitchFamily="34" charset="0"/>
              </a:rPr>
              <a:t>Model 2</a:t>
            </a:r>
          </a:p>
        </p:txBody>
      </p:sp>
      <p:pic>
        <p:nvPicPr>
          <p:cNvPr id="4" name="Picture 3">
            <a:extLst>
              <a:ext uri="{FF2B5EF4-FFF2-40B4-BE49-F238E27FC236}">
                <a16:creationId xmlns:a16="http://schemas.microsoft.com/office/drawing/2014/main" id="{86E7226C-9DCF-4A4E-9960-0886B84E424A}"/>
              </a:ext>
            </a:extLst>
          </p:cNvPr>
          <p:cNvPicPr>
            <a:picLocks noChangeAspect="1"/>
          </p:cNvPicPr>
          <p:nvPr/>
        </p:nvPicPr>
        <p:blipFill>
          <a:blip r:embed="rId2"/>
          <a:stretch>
            <a:fillRect/>
          </a:stretch>
        </p:blipFill>
        <p:spPr>
          <a:xfrm>
            <a:off x="1666540" y="2932443"/>
            <a:ext cx="8855744" cy="1450510"/>
          </a:xfrm>
          <a:prstGeom prst="rect">
            <a:avLst/>
          </a:prstGeom>
        </p:spPr>
      </p:pic>
    </p:spTree>
    <p:extLst>
      <p:ext uri="{BB962C8B-B14F-4D97-AF65-F5344CB8AC3E}">
        <p14:creationId xmlns:p14="http://schemas.microsoft.com/office/powerpoint/2010/main" val="941566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350838"/>
            <a:ext cx="9143998" cy="1020762"/>
          </a:xfrm>
        </p:spPr>
        <p:txBody>
          <a:bodyPr>
            <a:normAutofit/>
          </a:bodyPr>
          <a:lstStyle/>
          <a:p>
            <a:r>
              <a:rPr lang="en-US" sz="4000" b="1" dirty="0">
                <a:latin typeface="Calibri" panose="020F0502020204030204" pitchFamily="34" charset="0"/>
                <a:cs typeface="Calibri" panose="020F0502020204030204" pitchFamily="34" charset="0"/>
              </a:rPr>
              <a:t>Conclusion</a:t>
            </a:r>
          </a:p>
        </p:txBody>
      </p:sp>
      <p:sp>
        <p:nvSpPr>
          <p:cNvPr id="6" name="Content Placeholder 2">
            <a:extLst>
              <a:ext uri="{FF2B5EF4-FFF2-40B4-BE49-F238E27FC236}">
                <a16:creationId xmlns:a16="http://schemas.microsoft.com/office/drawing/2014/main" id="{4C0418DA-3E76-4E21-9491-93B27D3CE60A}"/>
              </a:ext>
            </a:extLst>
          </p:cNvPr>
          <p:cNvSpPr txBox="1">
            <a:spLocks/>
          </p:cNvSpPr>
          <p:nvPr/>
        </p:nvSpPr>
        <p:spPr>
          <a:xfrm>
            <a:off x="1522414" y="1905000"/>
            <a:ext cx="9982198" cy="4419600"/>
          </a:xfrm>
          <a:prstGeom prst="rect">
            <a:avLst/>
          </a:prstGeom>
        </p:spPr>
        <p:txBody>
          <a:bodyPr>
            <a:normAutofit fontScale="92500" lnSpcReduction="10000"/>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a:lstStyle>
          <a:p>
            <a:r>
              <a:rPr lang="en-US" sz="2800" b="1" dirty="0">
                <a:latin typeface="Calibri" panose="020F0502020204030204" pitchFamily="34" charset="0"/>
                <a:cs typeface="Calibri" panose="020F0502020204030204" pitchFamily="34" charset="0"/>
              </a:rPr>
              <a:t>Multiple regression analysis was able to identify different predicting variables that could cause noticeable impacts yet small on the average math scores for students in different states</a:t>
            </a:r>
          </a:p>
          <a:p>
            <a:r>
              <a:rPr lang="en-US" sz="2800" b="1" dirty="0">
                <a:latin typeface="Calibri" panose="020F0502020204030204" pitchFamily="34" charset="0"/>
                <a:cs typeface="Calibri" panose="020F0502020204030204" pitchFamily="34" charset="0"/>
              </a:rPr>
              <a:t>The financial status and the numbers of students’ enrollments in each state played a vital role in determining the students’ academic performance. </a:t>
            </a:r>
          </a:p>
          <a:p>
            <a:r>
              <a:rPr lang="en-US" sz="2800" b="1" dirty="0">
                <a:latin typeface="Calibri" panose="020F0502020204030204" pitchFamily="34" charset="0"/>
                <a:cs typeface="Calibri" panose="020F0502020204030204" pitchFamily="34" charset="0"/>
              </a:rPr>
              <a:t>PCA explains that the more student enrollments there are, the more the population is and the higher the financial income and expenditures are. </a:t>
            </a:r>
          </a:p>
          <a:p>
            <a:r>
              <a:rPr lang="en-US" sz="2800" b="1" dirty="0">
                <a:latin typeface="Calibri" panose="020F0502020204030204" pitchFamily="34" charset="0"/>
                <a:cs typeface="Calibri" panose="020F0502020204030204" pitchFamily="34" charset="0"/>
              </a:rPr>
              <a:t>The two components adequately describe the correlation matrix and 88.6% of the variance were explained by the model</a:t>
            </a:r>
          </a:p>
        </p:txBody>
      </p:sp>
    </p:spTree>
    <p:extLst>
      <p:ext uri="{BB962C8B-B14F-4D97-AF65-F5344CB8AC3E}">
        <p14:creationId xmlns:p14="http://schemas.microsoft.com/office/powerpoint/2010/main" val="22158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360612" y="3048000"/>
            <a:ext cx="5105400" cy="1143000"/>
          </a:xfrm>
        </p:spPr>
        <p:txBody>
          <a:bodyPr>
            <a:normAutofit/>
          </a:bodyPr>
          <a:lstStyle/>
          <a:p>
            <a:r>
              <a:rPr lang="en-US" sz="6600" b="1" dirty="0">
                <a:latin typeface="Calibri" panose="020F0502020204030204" pitchFamily="34" charset="0"/>
                <a:cs typeface="Calibri" panose="020F0502020204030204" pitchFamily="34" charset="0"/>
              </a:rPr>
              <a:t>Thank You :)</a:t>
            </a:r>
          </a:p>
        </p:txBody>
      </p:sp>
    </p:spTree>
    <p:extLst>
      <p:ext uri="{BB962C8B-B14F-4D97-AF65-F5344CB8AC3E}">
        <p14:creationId xmlns:p14="http://schemas.microsoft.com/office/powerpoint/2010/main" val="116095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4" y="274638"/>
            <a:ext cx="9143998" cy="1020762"/>
          </a:xfrm>
        </p:spPr>
        <p:txBody>
          <a:bodyPr>
            <a:normAutofit/>
          </a:bodyPr>
          <a:lstStyle/>
          <a:p>
            <a:r>
              <a:rPr lang="en-US" sz="3600" b="1" dirty="0">
                <a:latin typeface="Calibri" panose="020F0502020204030204" pitchFamily="34" charset="0"/>
                <a:cs typeface="Calibri" panose="020F0502020204030204" pitchFamily="34" charset="0"/>
              </a:rPr>
              <a:t>Techniques</a:t>
            </a:r>
            <a:endParaRPr lang="en-US" sz="3600" dirty="0"/>
          </a:p>
        </p:txBody>
      </p:sp>
      <p:sp>
        <p:nvSpPr>
          <p:cNvPr id="14" name="Content Placeholder 13"/>
          <p:cNvSpPr>
            <a:spLocks noGrp="1"/>
          </p:cNvSpPr>
          <p:nvPr>
            <p:ph idx="1"/>
          </p:nvPr>
        </p:nvSpPr>
        <p:spPr>
          <a:xfrm>
            <a:off x="1520824" y="2133600"/>
            <a:ext cx="9144000" cy="4267200"/>
          </a:xfrm>
        </p:spPr>
        <p:txBody>
          <a:bodyPr>
            <a:normAutofit/>
          </a:bodyPr>
          <a:lstStyle/>
          <a:p>
            <a:endParaRPr lang="en-US" sz="2800" dirty="0">
              <a:latin typeface="Calibri" panose="020F0502020204030204" pitchFamily="34" charset="0"/>
              <a:ea typeface="+mj-ea"/>
              <a:cs typeface="Calibri" panose="020F0502020204030204" pitchFamily="34" charset="0"/>
            </a:endParaRPr>
          </a:p>
          <a:p>
            <a:r>
              <a:rPr lang="en-US" sz="2800" b="1" dirty="0">
                <a:latin typeface="Arial" panose="020B0604020202020204" pitchFamily="34" charset="0"/>
                <a:ea typeface="+mj-ea"/>
                <a:cs typeface="Arial" panose="020B0604020202020204" pitchFamily="34" charset="0"/>
              </a:rPr>
              <a:t>Linear</a:t>
            </a:r>
            <a:r>
              <a:rPr lang="en-US" sz="2800" b="1" dirty="0">
                <a:latin typeface="Calibri" panose="020F0502020204030204" pitchFamily="34" charset="0"/>
                <a:ea typeface="+mj-ea"/>
                <a:cs typeface="Calibri" panose="020F0502020204030204" pitchFamily="34" charset="0"/>
              </a:rPr>
              <a:t> Regression</a:t>
            </a:r>
          </a:p>
          <a:p>
            <a:r>
              <a:rPr lang="en-US" sz="2800" b="1" dirty="0">
                <a:latin typeface="Calibri" panose="020F0502020204030204" pitchFamily="34" charset="0"/>
                <a:ea typeface="+mj-ea"/>
                <a:cs typeface="Calibri" panose="020F0502020204030204" pitchFamily="34" charset="0"/>
              </a:rPr>
              <a:t>Principle Components Analysis</a:t>
            </a:r>
          </a:p>
          <a:p>
            <a:r>
              <a:rPr lang="en-US" sz="2800" b="1" dirty="0">
                <a:latin typeface="Calibri" panose="020F0502020204030204" pitchFamily="34" charset="0"/>
                <a:ea typeface="+mj-ea"/>
                <a:cs typeface="Calibri" panose="020F0502020204030204" pitchFamily="34" charset="0"/>
              </a:rPr>
              <a:t>Logistic Regression</a:t>
            </a:r>
          </a:p>
          <a:p>
            <a:endParaRPr lang="en-US" sz="2800" dirty="0">
              <a:latin typeface="Calibri" panose="020F0502020204030204" pitchFamily="34" charset="0"/>
              <a:ea typeface="+mj-ea"/>
              <a:cs typeface="Calibri" panose="020F0502020204030204" pitchFamily="34" charset="0"/>
            </a:endParaRPr>
          </a:p>
          <a:p>
            <a:endParaRPr lang="en-US" sz="2800" dirty="0">
              <a:latin typeface="Calibri" panose="020F0502020204030204" pitchFamily="34" charset="0"/>
              <a:ea typeface="+mj-ea"/>
              <a:cs typeface="Calibri" panose="020F0502020204030204" pitchFamily="34" charset="0"/>
            </a:endParaRPr>
          </a:p>
        </p:txBody>
      </p:sp>
    </p:spTree>
    <p:extLst>
      <p:ext uri="{BB962C8B-B14F-4D97-AF65-F5344CB8AC3E}">
        <p14:creationId xmlns:p14="http://schemas.microsoft.com/office/powerpoint/2010/main" val="759219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b="1" dirty="0">
                <a:latin typeface="Calibri" panose="020F0502020204030204" pitchFamily="34" charset="0"/>
                <a:cs typeface="Calibri" panose="020F0502020204030204" pitchFamily="34" charset="0"/>
              </a:rPr>
              <a:t>Data Sources</a:t>
            </a:r>
            <a:endParaRPr lang="en-US" sz="3600" dirty="0"/>
          </a:p>
        </p:txBody>
      </p:sp>
      <p:sp>
        <p:nvSpPr>
          <p:cNvPr id="14" name="Content Placeholder 13"/>
          <p:cNvSpPr>
            <a:spLocks noGrp="1"/>
          </p:cNvSpPr>
          <p:nvPr>
            <p:ph idx="1"/>
          </p:nvPr>
        </p:nvSpPr>
        <p:spPr>
          <a:xfrm>
            <a:off x="1520824" y="2133600"/>
            <a:ext cx="5945188" cy="4267200"/>
          </a:xfrm>
        </p:spPr>
        <p:txBody>
          <a:bodyPr>
            <a:normAutofit/>
          </a:bodyPr>
          <a:lstStyle/>
          <a:p>
            <a:endParaRPr lang="en-US" sz="2800" dirty="0">
              <a:latin typeface="Calibri" panose="020F0502020204030204" pitchFamily="34" charset="0"/>
              <a:ea typeface="+mj-ea"/>
              <a:cs typeface="Calibri" panose="020F0502020204030204" pitchFamily="34" charset="0"/>
            </a:endParaRPr>
          </a:p>
          <a:p>
            <a:r>
              <a:rPr lang="en-US" sz="2800" b="1" dirty="0">
                <a:latin typeface="Arial" panose="020B0604020202020204" pitchFamily="34" charset="0"/>
                <a:ea typeface="+mj-ea"/>
                <a:cs typeface="Arial" panose="020B0604020202020204" pitchFamily="34" charset="0"/>
              </a:rPr>
              <a:t>U.S. Census Bureau</a:t>
            </a:r>
          </a:p>
          <a:p>
            <a:pPr marL="0" indent="0">
              <a:buNone/>
            </a:pPr>
            <a:endParaRPr lang="en-US" sz="2800" b="1" dirty="0">
              <a:latin typeface="Arial" panose="020B0604020202020204" pitchFamily="34" charset="0"/>
              <a:ea typeface="+mj-ea"/>
              <a:cs typeface="Arial" panose="020B0604020202020204" pitchFamily="34" charset="0"/>
            </a:endParaRPr>
          </a:p>
          <a:p>
            <a:endParaRPr lang="en-US" sz="2800" b="1" dirty="0">
              <a:latin typeface="Arial" panose="020B0604020202020204" pitchFamily="34" charset="0"/>
              <a:ea typeface="+mj-ea"/>
              <a:cs typeface="Arial" panose="020B0604020202020204" pitchFamily="34" charset="0"/>
            </a:endParaRPr>
          </a:p>
          <a:p>
            <a:r>
              <a:rPr lang="en-US" sz="2800" b="1" dirty="0">
                <a:latin typeface="Arial" panose="020B0604020202020204" pitchFamily="34" charset="0"/>
                <a:ea typeface="+mj-ea"/>
                <a:cs typeface="Arial" panose="020B0604020202020204" pitchFamily="34" charset="0"/>
              </a:rPr>
              <a:t>National Center for Education Statistics (NCES)</a:t>
            </a:r>
          </a:p>
          <a:p>
            <a:endParaRPr lang="en-US" sz="2800" dirty="0">
              <a:latin typeface="Calibri" panose="020F0502020204030204" pitchFamily="34" charset="0"/>
              <a:ea typeface="+mj-ea"/>
              <a:cs typeface="Calibri" panose="020F0502020204030204" pitchFamily="34" charset="0"/>
            </a:endParaRPr>
          </a:p>
          <a:p>
            <a:endParaRPr lang="en-US" sz="2800" dirty="0">
              <a:latin typeface="Calibri" panose="020F0502020204030204" pitchFamily="34" charset="0"/>
              <a:ea typeface="+mj-ea"/>
              <a:cs typeface="Calibri" panose="020F0502020204030204" pitchFamily="34" charset="0"/>
            </a:endParaRPr>
          </a:p>
        </p:txBody>
      </p:sp>
      <p:pic>
        <p:nvPicPr>
          <p:cNvPr id="1028" name="Picture 4" descr="https://update.lib.berkeley.edu/wp-content/uploads/2016/05/census-logo.png">
            <a:extLst>
              <a:ext uri="{FF2B5EF4-FFF2-40B4-BE49-F238E27FC236}">
                <a16:creationId xmlns:a16="http://schemas.microsoft.com/office/drawing/2014/main" id="{07E67AE2-7262-4B55-9383-CE75510F1B6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32812" y="1972408"/>
            <a:ext cx="2235200" cy="16764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oira.unc.edu/files/2017/06/nces-ipeds-logo.png">
            <a:extLst>
              <a:ext uri="{FF2B5EF4-FFF2-40B4-BE49-F238E27FC236}">
                <a16:creationId xmlns:a16="http://schemas.microsoft.com/office/drawing/2014/main" id="{CD3A2298-3786-47D9-9B8A-15479221F5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9412" y="4372708"/>
            <a:ext cx="3156857" cy="1381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0092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b="1" dirty="0">
                <a:latin typeface="Calibri" panose="020F0502020204030204" pitchFamily="34" charset="0"/>
                <a:cs typeface="Calibri" panose="020F0502020204030204" pitchFamily="34" charset="0"/>
              </a:rPr>
              <a:t>Data Structure</a:t>
            </a:r>
            <a:endParaRPr lang="en-US" sz="3600" dirty="0"/>
          </a:p>
        </p:txBody>
      </p:sp>
      <p:sp>
        <p:nvSpPr>
          <p:cNvPr id="14" name="Content Placeholder 13"/>
          <p:cNvSpPr>
            <a:spLocks noGrp="1"/>
          </p:cNvSpPr>
          <p:nvPr>
            <p:ph idx="1"/>
          </p:nvPr>
        </p:nvSpPr>
        <p:spPr>
          <a:xfrm>
            <a:off x="1509103" y="1828800"/>
            <a:ext cx="10136188" cy="4648200"/>
          </a:xfrm>
        </p:spPr>
        <p:txBody>
          <a:bodyPr>
            <a:normAutofit/>
          </a:bodyPr>
          <a:lstStyle/>
          <a:p>
            <a:endParaRPr lang="en-US" sz="3600" b="1" dirty="0">
              <a:latin typeface="Calibri" panose="020F0502020204030204" pitchFamily="34" charset="0"/>
              <a:ea typeface="+mj-ea"/>
              <a:cs typeface="Calibri" panose="020F0502020204030204" pitchFamily="34" charset="0"/>
            </a:endParaRPr>
          </a:p>
          <a:p>
            <a:pPr algn="just"/>
            <a:r>
              <a:rPr lang="en-US" sz="2800" b="1" dirty="0">
                <a:latin typeface="Calibri" panose="020F0502020204030204" pitchFamily="34" charset="0"/>
                <a:ea typeface="+mj-ea"/>
                <a:cs typeface="Calibri" panose="020F0502020204030204" pitchFamily="34" charset="0"/>
              </a:rPr>
              <a:t>All American public schools for 25 years (1993-2017)</a:t>
            </a:r>
          </a:p>
          <a:p>
            <a:pPr algn="just"/>
            <a:r>
              <a:rPr lang="en-US" sz="2800" b="1" dirty="0">
                <a:latin typeface="Calibri" panose="020F0502020204030204" pitchFamily="34" charset="0"/>
                <a:ea typeface="+mj-ea"/>
                <a:cs typeface="Calibri" panose="020F0502020204030204" pitchFamily="34" charset="0"/>
              </a:rPr>
              <a:t>25 variables and 1492 observations</a:t>
            </a:r>
          </a:p>
          <a:p>
            <a:pPr algn="just"/>
            <a:r>
              <a:rPr lang="en-US" sz="2800" b="1" dirty="0">
                <a:latin typeface="Calibri" panose="020F0502020204030204" pitchFamily="34" charset="0"/>
                <a:ea typeface="+mj-ea"/>
                <a:cs typeface="Calibri" panose="020F0502020204030204" pitchFamily="34" charset="0"/>
              </a:rPr>
              <a:t>'ENROLL' feature represents the U.S. Census Bureau data value (financial data)</a:t>
            </a:r>
          </a:p>
          <a:p>
            <a:pPr algn="just"/>
            <a:r>
              <a:rPr lang="en-US" sz="2800" b="1" dirty="0">
                <a:latin typeface="Calibri" panose="020F0502020204030204" pitchFamily="34" charset="0"/>
                <a:ea typeface="+mj-ea"/>
                <a:cs typeface="Calibri" panose="020F0502020204030204" pitchFamily="34" charset="0"/>
              </a:rPr>
              <a:t>'GRADES_ALL' represents the NCES data value (demographic data)</a:t>
            </a:r>
          </a:p>
          <a:p>
            <a:pPr algn="just"/>
            <a:endParaRPr lang="en-US" sz="2800" b="1" dirty="0">
              <a:latin typeface="Calibri" panose="020F0502020204030204" pitchFamily="34" charset="0"/>
              <a:ea typeface="+mj-ea"/>
              <a:cs typeface="Calibri" panose="020F0502020204030204" pitchFamily="34" charset="0"/>
            </a:endParaRPr>
          </a:p>
          <a:p>
            <a:endParaRPr lang="en-US" sz="2800" b="1" dirty="0">
              <a:latin typeface="Arial" panose="020B0604020202020204" pitchFamily="34" charset="0"/>
              <a:ea typeface="+mj-ea"/>
              <a:cs typeface="Arial" panose="020B0604020202020204" pitchFamily="34" charset="0"/>
            </a:endParaRPr>
          </a:p>
          <a:p>
            <a:endParaRPr lang="en-US" sz="2800" dirty="0">
              <a:latin typeface="Calibri" panose="020F0502020204030204" pitchFamily="34" charset="0"/>
              <a:ea typeface="+mj-ea"/>
              <a:cs typeface="Calibri" panose="020F0502020204030204" pitchFamily="34" charset="0"/>
            </a:endParaRPr>
          </a:p>
          <a:p>
            <a:endParaRPr lang="en-US" sz="2800" dirty="0">
              <a:latin typeface="Calibri" panose="020F0502020204030204" pitchFamily="34" charset="0"/>
              <a:ea typeface="+mj-ea"/>
              <a:cs typeface="Calibri" panose="020F0502020204030204" pitchFamily="34" charset="0"/>
            </a:endParaRPr>
          </a:p>
        </p:txBody>
      </p:sp>
    </p:spTree>
    <p:extLst>
      <p:ext uri="{BB962C8B-B14F-4D97-AF65-F5344CB8AC3E}">
        <p14:creationId xmlns:p14="http://schemas.microsoft.com/office/powerpoint/2010/main" val="3167735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b="1" dirty="0">
                <a:latin typeface="Calibri" panose="020F0502020204030204" pitchFamily="34" charset="0"/>
                <a:cs typeface="Calibri" panose="020F0502020204030204" pitchFamily="34" charset="0"/>
              </a:rPr>
              <a:t>Missing Data</a:t>
            </a:r>
          </a:p>
        </p:txBody>
      </p:sp>
      <p:sp>
        <p:nvSpPr>
          <p:cNvPr id="14" name="Content Placeholder 13"/>
          <p:cNvSpPr>
            <a:spLocks noGrp="1"/>
          </p:cNvSpPr>
          <p:nvPr>
            <p:ph idx="1"/>
          </p:nvPr>
        </p:nvSpPr>
        <p:spPr>
          <a:xfrm>
            <a:off x="1509103" y="1828800"/>
            <a:ext cx="9919309" cy="4648200"/>
          </a:xfrm>
        </p:spPr>
        <p:txBody>
          <a:bodyPr>
            <a:normAutofit/>
          </a:bodyPr>
          <a:lstStyle/>
          <a:p>
            <a:endParaRPr lang="en-US" sz="3600" b="1" dirty="0">
              <a:latin typeface="Calibri" panose="020F0502020204030204" pitchFamily="34" charset="0"/>
              <a:ea typeface="+mj-ea"/>
              <a:cs typeface="Calibri" panose="020F0502020204030204" pitchFamily="34" charset="0"/>
            </a:endParaRPr>
          </a:p>
          <a:p>
            <a:pPr algn="just"/>
            <a:r>
              <a:rPr lang="en-US" sz="2800" b="1" dirty="0">
                <a:latin typeface="Calibri" panose="020F0502020204030204" pitchFamily="34" charset="0"/>
                <a:ea typeface="+mj-ea"/>
                <a:cs typeface="Calibri" panose="020F0502020204030204" pitchFamily="34" charset="0"/>
              </a:rPr>
              <a:t>This dataset suffers from many missing data ( 72% of rows ) </a:t>
            </a:r>
          </a:p>
          <a:p>
            <a:pPr algn="just"/>
            <a:r>
              <a:rPr lang="en-US" sz="2800" b="1" dirty="0">
                <a:latin typeface="Calibri" panose="020F0502020204030204" pitchFamily="34" charset="0"/>
                <a:ea typeface="+mj-ea"/>
                <a:cs typeface="Calibri" panose="020F0502020204030204" pitchFamily="34" charset="0"/>
              </a:rPr>
              <a:t>263 rows are with more than 50 % missing values</a:t>
            </a:r>
          </a:p>
          <a:p>
            <a:pPr algn="just"/>
            <a:r>
              <a:rPr lang="en-US" sz="2800" b="1" dirty="0">
                <a:latin typeface="Calibri" panose="020F0502020204030204" pitchFamily="34" charset="0"/>
                <a:ea typeface="+mj-ea"/>
                <a:cs typeface="Calibri" panose="020F0502020204030204" pitchFamily="34" charset="0"/>
              </a:rPr>
              <a:t>Our target variables suffered from missing values the most</a:t>
            </a:r>
          </a:p>
          <a:p>
            <a:pPr algn="just"/>
            <a:r>
              <a:rPr lang="en-US" sz="2800" b="1" dirty="0">
                <a:latin typeface="Calibri" panose="020F0502020204030204" pitchFamily="34" charset="0"/>
                <a:ea typeface="+mj-ea"/>
                <a:cs typeface="Calibri" panose="020F0502020204030204" pitchFamily="34" charset="0"/>
              </a:rPr>
              <a:t>Row deletion was the best way to keep track of our target</a:t>
            </a:r>
          </a:p>
          <a:p>
            <a:pPr algn="just"/>
            <a:r>
              <a:rPr lang="en-US" sz="2800" b="1" dirty="0">
                <a:latin typeface="Calibri" panose="020F0502020204030204" pitchFamily="34" charset="0"/>
                <a:ea typeface="+mj-ea"/>
                <a:cs typeface="Calibri" panose="020F0502020204030204" pitchFamily="34" charset="0"/>
              </a:rPr>
              <a:t>Rows with missing values, zeros, and duplicated rows</a:t>
            </a:r>
          </a:p>
          <a:p>
            <a:pPr algn="just"/>
            <a:r>
              <a:rPr lang="en-US" sz="2800" b="1" dirty="0">
                <a:latin typeface="Calibri" panose="020F0502020204030204" pitchFamily="34" charset="0"/>
                <a:ea typeface="+mj-ea"/>
                <a:cs typeface="Calibri" panose="020F0502020204030204" pitchFamily="34" charset="0"/>
              </a:rPr>
              <a:t>Our New data structure ( 403 observations X </a:t>
            </a:r>
            <a:r>
              <a:rPr lang="en-US" sz="2800" b="1" dirty="0">
                <a:latin typeface="Calibri" panose="020F0502020204030204" pitchFamily="34" charset="0"/>
                <a:cs typeface="Calibri" panose="020F0502020204030204" pitchFamily="34" charset="0"/>
              </a:rPr>
              <a:t>22 variables </a:t>
            </a:r>
            <a:r>
              <a:rPr lang="en-US" sz="2800" b="1" dirty="0">
                <a:latin typeface="Calibri" panose="020F0502020204030204" pitchFamily="34" charset="0"/>
                <a:ea typeface="+mj-ea"/>
                <a:cs typeface="Calibri" panose="020F0502020204030204" pitchFamily="34" charset="0"/>
              </a:rPr>
              <a:t>)</a:t>
            </a:r>
          </a:p>
          <a:p>
            <a:pPr marL="0" indent="0" algn="just">
              <a:buNone/>
            </a:pPr>
            <a:endParaRPr lang="en-US" sz="2800" b="1" dirty="0">
              <a:latin typeface="Calibri" panose="020F0502020204030204" pitchFamily="34" charset="0"/>
              <a:ea typeface="+mj-ea"/>
              <a:cs typeface="Calibri" panose="020F0502020204030204" pitchFamily="34" charset="0"/>
            </a:endParaRPr>
          </a:p>
          <a:p>
            <a:endParaRPr lang="en-US" sz="2800" b="1" dirty="0">
              <a:latin typeface="Arial" panose="020B0604020202020204" pitchFamily="34" charset="0"/>
              <a:ea typeface="+mj-ea"/>
              <a:cs typeface="Arial" panose="020B0604020202020204" pitchFamily="34" charset="0"/>
            </a:endParaRPr>
          </a:p>
          <a:p>
            <a:endParaRPr lang="en-US" sz="2800" dirty="0">
              <a:latin typeface="Calibri" panose="020F0502020204030204" pitchFamily="34" charset="0"/>
              <a:ea typeface="+mj-ea"/>
              <a:cs typeface="Calibri" panose="020F0502020204030204" pitchFamily="34" charset="0"/>
            </a:endParaRPr>
          </a:p>
          <a:p>
            <a:endParaRPr lang="en-US" sz="2800" dirty="0">
              <a:latin typeface="Calibri" panose="020F0502020204030204" pitchFamily="34" charset="0"/>
              <a:ea typeface="+mj-ea"/>
              <a:cs typeface="Calibri" panose="020F0502020204030204" pitchFamily="34" charset="0"/>
            </a:endParaRPr>
          </a:p>
        </p:txBody>
      </p:sp>
    </p:spTree>
    <p:extLst>
      <p:ext uri="{BB962C8B-B14F-4D97-AF65-F5344CB8AC3E}">
        <p14:creationId xmlns:p14="http://schemas.microsoft.com/office/powerpoint/2010/main" val="881219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6FA6D-1DBA-42BB-BD66-8AE5EF2B6250}"/>
              </a:ext>
            </a:extLst>
          </p:cNvPr>
          <p:cNvSpPr>
            <a:spLocks noGrp="1"/>
          </p:cNvSpPr>
          <p:nvPr>
            <p:ph type="title"/>
          </p:nvPr>
        </p:nvSpPr>
        <p:spPr/>
        <p:txBody>
          <a:bodyPr>
            <a:normAutofit/>
          </a:bodyPr>
          <a:lstStyle/>
          <a:p>
            <a:r>
              <a:rPr lang="en-US" sz="2800" b="1" dirty="0">
                <a:latin typeface="Calibri" panose="020F0502020204030204" pitchFamily="34" charset="0"/>
                <a:cs typeface="Calibri" panose="020F0502020204030204" pitchFamily="34" charset="0"/>
              </a:rPr>
              <a:t>Missing Data Patterns</a:t>
            </a:r>
          </a:p>
        </p:txBody>
      </p:sp>
      <p:pic>
        <p:nvPicPr>
          <p:cNvPr id="6" name="Picture 5">
            <a:extLst>
              <a:ext uri="{FF2B5EF4-FFF2-40B4-BE49-F238E27FC236}">
                <a16:creationId xmlns:a16="http://schemas.microsoft.com/office/drawing/2014/main" id="{57B8A1CA-7FBC-41CF-B81C-EFD85458DEEA}"/>
              </a:ext>
            </a:extLst>
          </p:cNvPr>
          <p:cNvPicPr>
            <a:picLocks noChangeAspect="1"/>
          </p:cNvPicPr>
          <p:nvPr/>
        </p:nvPicPr>
        <p:blipFill>
          <a:blip r:embed="rId2"/>
          <a:stretch>
            <a:fillRect/>
          </a:stretch>
        </p:blipFill>
        <p:spPr>
          <a:xfrm>
            <a:off x="1903412" y="1981200"/>
            <a:ext cx="8734342" cy="4559040"/>
          </a:xfrm>
          <a:prstGeom prst="rect">
            <a:avLst/>
          </a:prstGeom>
        </p:spPr>
      </p:pic>
    </p:spTree>
    <p:extLst>
      <p:ext uri="{BB962C8B-B14F-4D97-AF65-F5344CB8AC3E}">
        <p14:creationId xmlns:p14="http://schemas.microsoft.com/office/powerpoint/2010/main" val="2928975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Calibri" panose="020F0502020204030204" pitchFamily="34" charset="0"/>
                <a:cs typeface="Calibri" panose="020F0502020204030204" pitchFamily="34" charset="0"/>
              </a:rPr>
              <a:t>Descriptive Analysis</a:t>
            </a:r>
          </a:p>
        </p:txBody>
      </p:sp>
      <p:pic>
        <p:nvPicPr>
          <p:cNvPr id="5" name="Content Placeholder 4">
            <a:extLst>
              <a:ext uri="{FF2B5EF4-FFF2-40B4-BE49-F238E27FC236}">
                <a16:creationId xmlns:a16="http://schemas.microsoft.com/office/drawing/2014/main" id="{3D38E287-DF37-411D-B6CB-7D515FD6AEBB}"/>
              </a:ext>
            </a:extLst>
          </p:cNvPr>
          <p:cNvPicPr>
            <a:picLocks noGrp="1"/>
          </p:cNvPicPr>
          <p:nvPr>
            <p:ph idx="1"/>
          </p:nvPr>
        </p:nvPicPr>
        <p:blipFill>
          <a:blip r:embed="rId2"/>
          <a:stretch>
            <a:fillRect/>
          </a:stretch>
        </p:blipFill>
        <p:spPr>
          <a:xfrm>
            <a:off x="1979612" y="1729154"/>
            <a:ext cx="8420100" cy="4888523"/>
          </a:xfrm>
          <a:prstGeom prst="rect">
            <a:avLst/>
          </a:prstGeom>
        </p:spPr>
      </p:pic>
    </p:spTree>
    <p:extLst>
      <p:ext uri="{BB962C8B-B14F-4D97-AF65-F5344CB8AC3E}">
        <p14:creationId xmlns:p14="http://schemas.microsoft.com/office/powerpoint/2010/main" val="396580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34846-8E3C-429E-BB7B-E8EBD86C146E}"/>
              </a:ext>
            </a:extLst>
          </p:cNvPr>
          <p:cNvSpPr>
            <a:spLocks noGrp="1"/>
          </p:cNvSpPr>
          <p:nvPr>
            <p:ph type="title"/>
          </p:nvPr>
        </p:nvSpPr>
        <p:spPr/>
        <p:txBody>
          <a:bodyPr/>
          <a:lstStyle/>
          <a:p>
            <a:r>
              <a:rPr lang="en-US" b="1" dirty="0">
                <a:latin typeface="Calibri" panose="020F0502020204030204" pitchFamily="34" charset="0"/>
                <a:cs typeface="Calibri" panose="020F0502020204030204" pitchFamily="34" charset="0"/>
              </a:rPr>
              <a:t>Descriptive Analysis </a:t>
            </a:r>
            <a:r>
              <a:rPr lang="en-US" b="1" dirty="0" err="1">
                <a:latin typeface="Calibri" panose="020F0502020204030204" pitchFamily="34" charset="0"/>
                <a:cs typeface="Calibri" panose="020F0502020204030204" pitchFamily="34" charset="0"/>
              </a:rPr>
              <a:t>Cont</a:t>
            </a:r>
            <a:endParaRPr lang="en-US" dirty="0"/>
          </a:p>
        </p:txBody>
      </p:sp>
      <p:sp>
        <p:nvSpPr>
          <p:cNvPr id="3" name="Content Placeholder 2">
            <a:extLst>
              <a:ext uri="{FF2B5EF4-FFF2-40B4-BE49-F238E27FC236}">
                <a16:creationId xmlns:a16="http://schemas.microsoft.com/office/drawing/2014/main" id="{887AF17B-F419-4613-A719-733D8A7B6510}"/>
              </a:ext>
            </a:extLst>
          </p:cNvPr>
          <p:cNvSpPr>
            <a:spLocks noGrp="1"/>
          </p:cNvSpPr>
          <p:nvPr>
            <p:ph idx="1"/>
          </p:nvPr>
        </p:nvSpPr>
        <p:spPr>
          <a:xfrm>
            <a:off x="1522414" y="1905000"/>
            <a:ext cx="10210798" cy="4267200"/>
          </a:xfrm>
        </p:spPr>
        <p:txBody>
          <a:bodyPr>
            <a:normAutofit lnSpcReduction="10000"/>
          </a:bodyPr>
          <a:lstStyle/>
          <a:p>
            <a:r>
              <a:rPr lang="en-US" sz="2800" b="1" dirty="0">
                <a:latin typeface="Calibri" panose="020F0502020204030204" pitchFamily="34" charset="0"/>
                <a:cs typeface="Calibri" panose="020F0502020204030204" pitchFamily="34" charset="0"/>
              </a:rPr>
              <a:t>Eighth grader students’ performance is better than fourth graders</a:t>
            </a:r>
          </a:p>
          <a:p>
            <a:r>
              <a:rPr lang="en-US" sz="2800" b="1" dirty="0">
                <a:latin typeface="Calibri" panose="020F0502020204030204" pitchFamily="34" charset="0"/>
                <a:cs typeface="Calibri" panose="020F0502020204030204" pitchFamily="34" charset="0"/>
              </a:rPr>
              <a:t>High positive correlations between the 8 enrollment features</a:t>
            </a:r>
          </a:p>
          <a:p>
            <a:r>
              <a:rPr lang="en-US" sz="2800" b="1" dirty="0">
                <a:latin typeface="Calibri" panose="020F0502020204030204" pitchFamily="34" charset="0"/>
                <a:cs typeface="Calibri" panose="020F0502020204030204" pitchFamily="34" charset="0"/>
              </a:rPr>
              <a:t>High positive correlation between the 9 financial features</a:t>
            </a:r>
          </a:p>
          <a:p>
            <a:r>
              <a:rPr lang="en-US" sz="2800" b="1" dirty="0">
                <a:latin typeface="Calibri" panose="020F0502020204030204" pitchFamily="34" charset="0"/>
                <a:cs typeface="Calibri" panose="020F0502020204030204" pitchFamily="34" charset="0"/>
              </a:rPr>
              <a:t>The 8 enrollment features are clearly correlated with the 9 financial features</a:t>
            </a:r>
          </a:p>
          <a:p>
            <a:r>
              <a:rPr lang="en-US" sz="2800" b="1" dirty="0">
                <a:latin typeface="Calibri" panose="020F0502020204030204" pitchFamily="34" charset="0"/>
                <a:cs typeface="Calibri" panose="020F0502020204030204" pitchFamily="34" charset="0"/>
              </a:rPr>
              <a:t>High correlations between 3 of the target student scores features</a:t>
            </a:r>
          </a:p>
          <a:p>
            <a:r>
              <a:rPr lang="en-US" sz="2800" b="1" dirty="0">
                <a:latin typeface="Calibri" panose="020F0502020204030204" pitchFamily="34" charset="0"/>
                <a:cs typeface="Calibri" panose="020F0502020204030204" pitchFamily="34" charset="0"/>
              </a:rPr>
              <a:t>Average Reading scores for 8 graders has no linear relationships with other scores</a:t>
            </a:r>
          </a:p>
          <a:p>
            <a:endParaRPr lang="en-US" sz="2800" b="1" dirty="0">
              <a:latin typeface="Calibri" panose="020F0502020204030204" pitchFamily="34" charset="0"/>
              <a:cs typeface="Calibri" panose="020F0502020204030204" pitchFamily="34" charset="0"/>
            </a:endParaRPr>
          </a:p>
          <a:p>
            <a:endParaRPr lang="en-US" sz="28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71905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Chalkboard education presentation (widescreen)</Template>
  <TotalTime>392</TotalTime>
  <Words>624</Words>
  <Application>Microsoft Office PowerPoint</Application>
  <PresentationFormat>Custom</PresentationFormat>
  <Paragraphs>106</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Consolas</vt:lpstr>
      <vt:lpstr>Corbel</vt:lpstr>
      <vt:lpstr>Chalkboard 16x9</vt:lpstr>
      <vt:lpstr>Student Performance Analysis</vt:lpstr>
      <vt:lpstr>Introduction</vt:lpstr>
      <vt:lpstr>Techniques</vt:lpstr>
      <vt:lpstr>Data Sources</vt:lpstr>
      <vt:lpstr>Data Structure</vt:lpstr>
      <vt:lpstr>Missing Data</vt:lpstr>
      <vt:lpstr>Missing Data Patterns</vt:lpstr>
      <vt:lpstr>Descriptive Analysis</vt:lpstr>
      <vt:lpstr>Descriptive Analysis Cont</vt:lpstr>
      <vt:lpstr>Principle Component Analysis</vt:lpstr>
      <vt:lpstr>PCA Process 1</vt:lpstr>
      <vt:lpstr>PCA process 2</vt:lpstr>
      <vt:lpstr>PCA Process 3</vt:lpstr>
      <vt:lpstr>PCA Process 4</vt:lpstr>
      <vt:lpstr>PCA Solution</vt:lpstr>
      <vt:lpstr>Results</vt:lpstr>
      <vt:lpstr>Regression Analysis</vt:lpstr>
      <vt:lpstr>Methodology</vt:lpstr>
      <vt:lpstr>Assumptions</vt:lpstr>
      <vt:lpstr>Normality</vt:lpstr>
      <vt:lpstr>Normality</vt:lpstr>
      <vt:lpstr>Correlation Plot</vt:lpstr>
      <vt:lpstr>Collinearity</vt:lpstr>
      <vt:lpstr>Model 1</vt:lpstr>
      <vt:lpstr>Multicollinearity</vt:lpstr>
      <vt:lpstr>Model 2</vt:lpstr>
      <vt:lpstr>Model 2</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rimo</dc:creator>
  <cp:lastModifiedBy>rimo</cp:lastModifiedBy>
  <cp:revision>31</cp:revision>
  <dcterms:created xsi:type="dcterms:W3CDTF">2019-06-05T16:43:20Z</dcterms:created>
  <dcterms:modified xsi:type="dcterms:W3CDTF">2019-06-05T23:29:30Z</dcterms:modified>
</cp:coreProperties>
</file>