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8" d="100"/>
          <a:sy n="88" d="100"/>
        </p:scale>
        <p:origin x="2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142758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110855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50186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022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1501916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2254688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385838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2574617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367049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278515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254867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184144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913795" y="2912232"/>
            <a:ext cx="5107208" cy="287896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912232"/>
            <a:ext cx="5095357" cy="287896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238920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219438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150277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98078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ED4F6DE-F6F1-479B-9FC9-FD1E1AC5CD3A}" type="datetimeFigureOut">
              <a:rPr lang="zh-TW" altLang="en-US" smtClean="0"/>
              <a:t>2017/5/31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58317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D4F6DE-F6F1-479B-9FC9-FD1E1AC5CD3A}" type="datetimeFigureOut">
              <a:rPr lang="zh-TW" altLang="en-US" smtClean="0"/>
              <a:t>2017/5/31</a:t>
            </a:fld>
            <a:endParaRPr lang="zh-TW"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6BA6F0E-96BE-4080-B259-CDFC9F315A40}" type="slidenum">
              <a:rPr lang="zh-TW" altLang="en-US" smtClean="0"/>
              <a:t>‹#›</a:t>
            </a:fld>
            <a:endParaRPr lang="zh-TW" altLang="en-US"/>
          </a:p>
        </p:txBody>
      </p:sp>
    </p:spTree>
    <p:extLst>
      <p:ext uri="{BB962C8B-B14F-4D97-AF65-F5344CB8AC3E}">
        <p14:creationId xmlns:p14="http://schemas.microsoft.com/office/powerpoint/2010/main" val="1295634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95269" y="676314"/>
            <a:ext cx="9001462" cy="2387600"/>
          </a:xfrm>
        </p:spPr>
        <p:txBody>
          <a:bodyPr>
            <a:normAutofit/>
          </a:bodyPr>
          <a:lstStyle/>
          <a:p>
            <a:r>
              <a:rPr lang="zh-TW" altLang="en-US" sz="5400" dirty="0" smtClean="0">
                <a:latin typeface="微軟正黑體" panose="020B0604030504040204" pitchFamily="34" charset="-120"/>
                <a:ea typeface="微軟正黑體" panose="020B0604030504040204" pitchFamily="34" charset="-120"/>
              </a:rPr>
              <a:t>戀愛文字遊戲</a:t>
            </a:r>
            <a:endParaRPr lang="zh-TW" altLang="en-US" sz="5400"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2166405" y="3570281"/>
            <a:ext cx="9001462" cy="2631735"/>
          </a:xfrm>
        </p:spPr>
        <p:txBody>
          <a:bodyPr>
            <a:noAutofit/>
          </a:bodyPr>
          <a:lstStyle/>
          <a:p>
            <a:pPr algn="r"/>
            <a:r>
              <a:rPr lang="en-US" altLang="zh-TW" sz="2200" dirty="0" smtClean="0">
                <a:latin typeface="微軟正黑體" panose="020B0604030504040204" pitchFamily="34" charset="-120"/>
                <a:ea typeface="微軟正黑體" panose="020B0604030504040204" pitchFamily="34" charset="-120"/>
              </a:rPr>
              <a:t>GROUP</a:t>
            </a:r>
            <a:r>
              <a:rPr lang="zh-TW" altLang="en-US" sz="2200" dirty="0">
                <a:latin typeface="微軟正黑體" panose="020B0604030504040204" pitchFamily="34" charset="-120"/>
                <a:ea typeface="微軟正黑體" panose="020B0604030504040204" pitchFamily="34" charset="-120"/>
              </a:rPr>
              <a:t> </a:t>
            </a:r>
            <a:r>
              <a:rPr lang="en-US" altLang="zh-TW" sz="2200" dirty="0" smtClean="0">
                <a:latin typeface="微軟正黑體" panose="020B0604030504040204" pitchFamily="34" charset="-120"/>
                <a:ea typeface="微軟正黑體" panose="020B0604030504040204" pitchFamily="34" charset="-120"/>
              </a:rPr>
              <a:t>34</a:t>
            </a:r>
          </a:p>
          <a:p>
            <a:pPr algn="r"/>
            <a:r>
              <a:rPr lang="en-US" altLang="zh-TW" sz="2200" dirty="0" smtClean="0">
                <a:latin typeface="微軟正黑體" panose="020B0604030504040204" pitchFamily="34" charset="-120"/>
                <a:ea typeface="微軟正黑體" panose="020B0604030504040204" pitchFamily="34" charset="-120"/>
              </a:rPr>
              <a:t>104502517</a:t>
            </a:r>
            <a:r>
              <a:rPr lang="zh-TW" altLang="en-US" sz="2200" dirty="0" smtClean="0">
                <a:latin typeface="微軟正黑體" panose="020B0604030504040204" pitchFamily="34" charset="-120"/>
                <a:ea typeface="微軟正黑體" panose="020B0604030504040204" pitchFamily="34" charset="-120"/>
              </a:rPr>
              <a:t> 戴逸任</a:t>
            </a:r>
            <a:endParaRPr lang="en-US" altLang="zh-TW" sz="2200" dirty="0" smtClean="0">
              <a:latin typeface="微軟正黑體" panose="020B0604030504040204" pitchFamily="34" charset="-120"/>
              <a:ea typeface="微軟正黑體" panose="020B0604030504040204" pitchFamily="34" charset="-120"/>
            </a:endParaRPr>
          </a:p>
          <a:p>
            <a:pPr algn="r"/>
            <a:r>
              <a:rPr lang="en-US" altLang="zh-TW" sz="2200" dirty="0" smtClean="0">
                <a:latin typeface="微軟正黑體" panose="020B0604030504040204" pitchFamily="34" charset="-120"/>
                <a:ea typeface="微軟正黑體" panose="020B0604030504040204" pitchFamily="34" charset="-120"/>
              </a:rPr>
              <a:t>104502518</a:t>
            </a:r>
            <a:r>
              <a:rPr lang="zh-TW" altLang="en-US" sz="2200" dirty="0" smtClean="0">
                <a:latin typeface="微軟正黑體" panose="020B0604030504040204" pitchFamily="34" charset="-120"/>
                <a:ea typeface="微軟正黑體" panose="020B0604030504040204" pitchFamily="34" charset="-120"/>
              </a:rPr>
              <a:t> 劉冠聲</a:t>
            </a:r>
            <a:endParaRPr lang="en-US" altLang="zh-TW" sz="2200" dirty="0" smtClean="0">
              <a:latin typeface="微軟正黑體" panose="020B0604030504040204" pitchFamily="34" charset="-120"/>
              <a:ea typeface="微軟正黑體" panose="020B0604030504040204" pitchFamily="34" charset="-120"/>
            </a:endParaRPr>
          </a:p>
          <a:p>
            <a:pPr algn="r"/>
            <a:r>
              <a:rPr lang="en-US" altLang="zh-TW" sz="2200" dirty="0" smtClean="0">
                <a:latin typeface="微軟正黑體" panose="020B0604030504040204" pitchFamily="34" charset="-120"/>
                <a:ea typeface="微軟正黑體" panose="020B0604030504040204" pitchFamily="34" charset="-120"/>
              </a:rPr>
              <a:t>104502520</a:t>
            </a:r>
            <a:r>
              <a:rPr lang="zh-TW" altLang="en-US" sz="2200" dirty="0" smtClean="0">
                <a:latin typeface="微軟正黑體" panose="020B0604030504040204" pitchFamily="34" charset="-120"/>
                <a:ea typeface="微軟正黑體" panose="020B0604030504040204" pitchFamily="34" charset="-120"/>
              </a:rPr>
              <a:t> 蕭凱丞</a:t>
            </a:r>
            <a:endParaRPr lang="en-US" altLang="zh-TW" sz="2200" dirty="0" smtClean="0">
              <a:latin typeface="微軟正黑體" panose="020B0604030504040204" pitchFamily="34" charset="-120"/>
              <a:ea typeface="微軟正黑體" panose="020B0604030504040204" pitchFamily="34" charset="-120"/>
            </a:endParaRPr>
          </a:p>
          <a:p>
            <a:pPr algn="r"/>
            <a:r>
              <a:rPr lang="en-US" altLang="zh-TW" sz="2200" dirty="0" smtClean="0">
                <a:latin typeface="微軟正黑體" panose="020B0604030504040204" pitchFamily="34" charset="-120"/>
                <a:ea typeface="微軟正黑體" panose="020B0604030504040204" pitchFamily="34" charset="-120"/>
              </a:rPr>
              <a:t>104503506 </a:t>
            </a:r>
            <a:r>
              <a:rPr lang="zh-TW" altLang="en-US" sz="2200" dirty="0" smtClean="0">
                <a:latin typeface="微軟正黑體" panose="020B0604030504040204" pitchFamily="34" charset="-120"/>
                <a:ea typeface="微軟正黑體" panose="020B0604030504040204" pitchFamily="34" charset="-120"/>
              </a:rPr>
              <a:t>廖卉馨</a:t>
            </a:r>
            <a:endParaRPr lang="zh-TW" altLang="en-US" sz="2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3370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5" y="341244"/>
            <a:ext cx="10353761" cy="1326321"/>
          </a:xfrm>
        </p:spPr>
        <p:txBody>
          <a:bodyPr>
            <a:normAutofit/>
          </a:bodyPr>
          <a:lstStyle/>
          <a:p>
            <a:r>
              <a:rPr lang="zh-TW" altLang="en-US" sz="3600" dirty="0" smtClean="0">
                <a:latin typeface="微軟正黑體" panose="020B0604030504040204" pitchFamily="34" charset="-120"/>
                <a:ea typeface="微軟正黑體" panose="020B0604030504040204" pitchFamily="34" charset="-120"/>
              </a:rPr>
              <a:t>遊戲內容</a:t>
            </a:r>
            <a:endParaRPr lang="zh-TW" altLang="en-US" sz="36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5" y="1935921"/>
            <a:ext cx="10353762" cy="4424006"/>
          </a:xfrm>
        </p:spPr>
        <p:txBody>
          <a:bodyPr>
            <a:normAutofit lnSpcReduction="10000"/>
          </a:bodyPr>
          <a:lstStyle/>
          <a:p>
            <a:pPr marL="0" indent="0">
              <a:buNone/>
            </a:pPr>
            <a:r>
              <a:rPr lang="zh-TW" altLang="en-US" sz="2400" dirty="0" smtClean="0">
                <a:effectLst/>
                <a:latin typeface="微軟正黑體" panose="020B0604030504040204" pitchFamily="34" charset="-120"/>
                <a:ea typeface="微軟正黑體" panose="020B0604030504040204" pitchFamily="34" charset="-120"/>
              </a:rPr>
              <a:t>         淒</a:t>
            </a:r>
            <a:r>
              <a:rPr lang="zh-TW" altLang="en-US" sz="2400" dirty="0">
                <a:effectLst/>
                <a:latin typeface="微軟正黑體" panose="020B0604030504040204" pitchFamily="34" charset="-120"/>
                <a:ea typeface="微軟正黑體" panose="020B0604030504040204" pitchFamily="34" charset="-120"/>
              </a:rPr>
              <a:t>美又令人感動的校園愛情故事，紀錄著女主角玟澄與室友小尻以及在大學中認識的男生所發生的故事，並且能藉由我們扮演的玟澄，依照每個人的喜好的不同有所影響，進而發展成不同的</a:t>
            </a:r>
            <a:r>
              <a:rPr lang="zh-TW" altLang="en-US" sz="2400" dirty="0" smtClean="0">
                <a:effectLst/>
                <a:latin typeface="微軟正黑體" panose="020B0604030504040204" pitchFamily="34" charset="-120"/>
                <a:ea typeface="微軟正黑體" panose="020B0604030504040204" pitchFamily="34" charset="-120"/>
              </a:rPr>
              <a:t>結局</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pPr marL="0" indent="0">
              <a:buNone/>
            </a:pPr>
            <a:endParaRPr lang="en-US" altLang="zh-TW" sz="2400" dirty="0" smtClean="0">
              <a:effectLst/>
              <a:latin typeface="微軟正黑體" panose="020B0604030504040204" pitchFamily="34" charset="-120"/>
              <a:ea typeface="微軟正黑體" panose="020B0604030504040204" pitchFamily="34" charset="-120"/>
            </a:endParaRPr>
          </a:p>
          <a:p>
            <a:pPr marL="0" indent="0">
              <a:buNone/>
            </a:pPr>
            <a:r>
              <a:rPr lang="zh-TW" altLang="en-US" sz="1800" dirty="0" smtClean="0">
                <a:latin typeface="微軟正黑體" panose="020B0604030504040204" pitchFamily="34" charset="-120"/>
                <a:ea typeface="微軟正黑體" panose="020B0604030504040204" pitchFamily="34" charset="-120"/>
              </a:rPr>
              <a:t>人物介紹</a:t>
            </a:r>
            <a:r>
              <a:rPr lang="en-US" altLang="zh-TW" sz="1800" dirty="0" smtClean="0">
                <a:latin typeface="微軟正黑體" panose="020B0604030504040204" pitchFamily="34" charset="-120"/>
                <a:ea typeface="微軟正黑體" panose="020B0604030504040204" pitchFamily="34" charset="-120"/>
              </a:rPr>
              <a:t>:</a:t>
            </a:r>
          </a:p>
          <a:p>
            <a:r>
              <a:rPr lang="zh-TW" altLang="en-US" sz="1800" dirty="0">
                <a:latin typeface="微軟正黑體" panose="020B0604030504040204" pitchFamily="34" charset="-120"/>
                <a:ea typeface="微軟正黑體" panose="020B0604030504040204" pitchFamily="34" charset="-120"/>
              </a:rPr>
              <a:t>玟澄</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女主角</a:t>
            </a:r>
            <a:endParaRPr lang="en-US" altLang="zh-TW" sz="1800" dirty="0">
              <a:latin typeface="微軟正黑體" panose="020B0604030504040204" pitchFamily="34" charset="-120"/>
              <a:ea typeface="微軟正黑體" panose="020B0604030504040204" pitchFamily="34" charset="-120"/>
            </a:endParaRPr>
          </a:p>
          <a:p>
            <a:r>
              <a:rPr lang="zh-TW" altLang="en-US" sz="1800" dirty="0">
                <a:latin typeface="微軟正黑體" panose="020B0604030504040204" pitchFamily="34" charset="-120"/>
                <a:ea typeface="微軟正黑體" panose="020B0604030504040204" pitchFamily="34" charset="-120"/>
              </a:rPr>
              <a:t>小尻</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室友</a:t>
            </a:r>
            <a:endParaRPr lang="en-US" altLang="zh-TW" sz="1800" dirty="0">
              <a:latin typeface="微軟正黑體" panose="020B0604030504040204" pitchFamily="34" charset="-120"/>
              <a:ea typeface="微軟正黑體" panose="020B0604030504040204" pitchFamily="34" charset="-120"/>
            </a:endParaRPr>
          </a:p>
          <a:p>
            <a:r>
              <a:rPr lang="zh-TW" altLang="en-US" sz="1800" dirty="0">
                <a:latin typeface="微軟正黑體" panose="020B0604030504040204" pitchFamily="34" charset="-120"/>
                <a:ea typeface="微軟正黑體" panose="020B0604030504040204" pitchFamily="34" charset="-120"/>
              </a:rPr>
              <a:t>小龍</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同學</a:t>
            </a:r>
            <a:endParaRPr lang="en-US" altLang="zh-TW" sz="1800" dirty="0">
              <a:latin typeface="微軟正黑體" panose="020B0604030504040204" pitchFamily="34" charset="-120"/>
              <a:ea typeface="微軟正黑體" panose="020B0604030504040204" pitchFamily="34" charset="-120"/>
            </a:endParaRPr>
          </a:p>
          <a:p>
            <a:r>
              <a:rPr lang="zh-TW" altLang="en-US" sz="1800" dirty="0">
                <a:latin typeface="微軟正黑體" panose="020B0604030504040204" pitchFamily="34" charset="-120"/>
                <a:ea typeface="微軟正黑體" panose="020B0604030504040204" pitchFamily="34" charset="-120"/>
              </a:rPr>
              <a:t>小馬</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青梅竹馬</a:t>
            </a:r>
            <a:endParaRPr lang="en-US" altLang="zh-TW" sz="1800" dirty="0">
              <a:latin typeface="微軟正黑體" panose="020B0604030504040204" pitchFamily="34" charset="-120"/>
              <a:ea typeface="微軟正黑體" panose="020B0604030504040204" pitchFamily="34" charset="-120"/>
            </a:endParaRPr>
          </a:p>
          <a:p>
            <a:r>
              <a:rPr lang="zh-TW" altLang="en-US" sz="1800" dirty="0">
                <a:latin typeface="微軟正黑體" panose="020B0604030504040204" pitchFamily="34" charset="-120"/>
                <a:ea typeface="微軟正黑體" panose="020B0604030504040204" pitchFamily="34" charset="-120"/>
              </a:rPr>
              <a:t>阿驢</a:t>
            </a:r>
            <a:r>
              <a:rPr lang="en-US" altLang="zh-TW" sz="1800" dirty="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學長</a:t>
            </a:r>
            <a:endParaRPr lang="en-US" altLang="zh-TW"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03487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製作動機</a:t>
            </a:r>
            <a:endParaRPr lang="zh-TW" altLang="en-US" dirty="0"/>
          </a:p>
        </p:txBody>
      </p:sp>
      <p:sp>
        <p:nvSpPr>
          <p:cNvPr id="3" name="內容版面配置區 2"/>
          <p:cNvSpPr>
            <a:spLocks noGrp="1"/>
          </p:cNvSpPr>
          <p:nvPr>
            <p:ph idx="1"/>
          </p:nvPr>
        </p:nvSpPr>
        <p:spPr/>
        <p:txBody>
          <a:bodyPr>
            <a:normAutofit/>
          </a:bodyPr>
          <a:lstStyle/>
          <a:p>
            <a:r>
              <a:rPr lang="zh-TW" altLang="en-US" sz="2400" dirty="0">
                <a:effectLst/>
                <a:latin typeface="微軟正黑體" panose="020B0604030504040204" pitchFamily="34" charset="-120"/>
                <a:ea typeface="微軟正黑體" panose="020B0604030504040204" pitchFamily="34" charset="-120"/>
              </a:rPr>
              <a:t>平常我們都有接觸一些文字遊戲</a:t>
            </a:r>
            <a:r>
              <a:rPr lang="en-US" altLang="zh-TW" sz="2400" dirty="0">
                <a:effectLst/>
                <a:latin typeface="微軟正黑體" panose="020B0604030504040204" pitchFamily="34" charset="-120"/>
                <a:ea typeface="微軟正黑體" panose="020B0604030504040204" pitchFamily="34" charset="-120"/>
              </a:rPr>
              <a:t>(</a:t>
            </a:r>
            <a:r>
              <a:rPr lang="zh-TW" altLang="en-US" sz="2400" dirty="0">
                <a:effectLst/>
                <a:latin typeface="微軟正黑體" panose="020B0604030504040204" pitchFamily="34" charset="-120"/>
                <a:ea typeface="微軟正黑體" panose="020B0604030504040204" pitchFamily="34" charset="-120"/>
              </a:rPr>
              <a:t>例如：</a:t>
            </a:r>
            <a:r>
              <a:rPr lang="en-US" altLang="zh-TW" sz="2400" dirty="0">
                <a:effectLst/>
                <a:latin typeface="微軟正黑體" panose="020B0604030504040204" pitchFamily="34" charset="-120"/>
                <a:ea typeface="微軟正黑體" panose="020B0604030504040204" pitchFamily="34" charset="-120"/>
              </a:rPr>
              <a:t>fate</a:t>
            </a:r>
            <a:r>
              <a:rPr lang="zh-TW" altLang="en-US" sz="2400" dirty="0">
                <a:effectLst/>
                <a:latin typeface="微軟正黑體" panose="020B0604030504040204" pitchFamily="34" charset="-120"/>
                <a:ea typeface="微軟正黑體" panose="020B0604030504040204" pitchFamily="34" charset="-120"/>
              </a:rPr>
              <a:t>、</a:t>
            </a:r>
            <a:r>
              <a:rPr lang="en-US" altLang="zh-TW" sz="2400" dirty="0" err="1">
                <a:effectLst/>
                <a:latin typeface="微軟正黑體" panose="020B0604030504040204" pitchFamily="34" charset="-120"/>
                <a:ea typeface="微軟正黑體" panose="020B0604030504040204" pitchFamily="34" charset="-120"/>
              </a:rPr>
              <a:t>neko</a:t>
            </a:r>
            <a:r>
              <a:rPr lang="zh-TW" altLang="en-US" sz="2400" dirty="0">
                <a:effectLst/>
                <a:latin typeface="微軟正黑體" panose="020B0604030504040204" pitchFamily="34" charset="-120"/>
                <a:ea typeface="微軟正黑體" panose="020B0604030504040204" pitchFamily="34" charset="-120"/>
              </a:rPr>
              <a:t>之類的作品</a:t>
            </a:r>
            <a:r>
              <a:rPr lang="en-US" altLang="zh-TW" sz="2400" dirty="0">
                <a:effectLst/>
                <a:latin typeface="微軟正黑體" panose="020B0604030504040204" pitchFamily="34" charset="-120"/>
                <a:ea typeface="微軟正黑體" panose="020B0604030504040204" pitchFamily="34" charset="-120"/>
              </a:rPr>
              <a:t>)</a:t>
            </a:r>
            <a:r>
              <a:rPr lang="zh-TW" altLang="en-US" sz="2400" dirty="0">
                <a:effectLst/>
                <a:latin typeface="微軟正黑體" panose="020B0604030504040204" pitchFamily="34" charset="-120"/>
                <a:ea typeface="微軟正黑體" panose="020B0604030504040204" pitchFamily="34" charset="-120"/>
              </a:rPr>
              <a:t>，總是玩著玩著就把自己投入到劇情裡面，受到很多感動，於是也想試著做出一款屬於我們自己的文字遊戲。</a:t>
            </a:r>
          </a:p>
          <a:p>
            <a:pPr marL="0" indent="0">
              <a:buNone/>
            </a:pP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0717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4" y="490330"/>
            <a:ext cx="10353761" cy="1326321"/>
          </a:xfrm>
        </p:spPr>
        <p:txBody>
          <a:bodyPr/>
          <a:lstStyle/>
          <a:p>
            <a:r>
              <a:rPr lang="zh-TW" altLang="en-US" dirty="0" smtClean="0">
                <a:latin typeface="微軟正黑體" panose="020B0604030504040204" pitchFamily="34" charset="-120"/>
                <a:ea typeface="微軟正黑體" panose="020B0604030504040204" pitchFamily="34" charset="-120"/>
              </a:rPr>
              <a:t>遊戲畫面</a:t>
            </a:r>
            <a:endParaRPr lang="zh-TW" altLang="en-US" dirty="0">
              <a:latin typeface="微軟正黑體" panose="020B0604030504040204" pitchFamily="34" charset="-120"/>
              <a:ea typeface="微軟正黑體" panose="020B0604030504040204" pitchFamily="34" charset="-120"/>
            </a:endParaRPr>
          </a:p>
        </p:txBody>
      </p:sp>
      <p:pic>
        <p:nvPicPr>
          <p:cNvPr id="1026" name="Picture 2" descr="https://lh6.googleusercontent.com/DFAiXRM8jKzWViwAN18b10WRhuIDt0nhuDIxV94mzBnvrPMSJPpJEVGJm-MOa3JRNWEEZ0WdKPbZf6ADU3fKQnMGPXwUv7m13Ti53UOf68uvSA1pyTVK33crYmCAPcKjGmMc9A1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95" y="2208142"/>
            <a:ext cx="5289369" cy="42913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dJN72COTCTueIWuZTdBKmxh1JN-tRK9yRtVcomu-sM-gx7Yh6kyY4-DCqcF4RgU3Fy9NGGxhxyJNrL6a_4EWjR5UfhugFQqyFWJa4SjvpfkfduBYpDM2gIffUQpCTvTVLmcb_G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675" y="2208142"/>
            <a:ext cx="5508290" cy="429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76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4404" y="923246"/>
            <a:ext cx="10353762" cy="5795605"/>
          </a:xfrm>
        </p:spPr>
        <p:txBody>
          <a:bodyPr>
            <a:normAutofit/>
          </a:bodyPr>
          <a:lstStyle/>
          <a:p>
            <a:pPr marL="0" indent="0">
              <a:buNone/>
            </a:pPr>
            <a:r>
              <a:rPr lang="zh-TW" altLang="en-US" sz="2400" dirty="0" smtClean="0">
                <a:latin typeface="微軟正黑體" panose="020B0604030504040204" pitchFamily="34" charset="-120"/>
                <a:ea typeface="微軟正黑體" panose="020B0604030504040204" pitchFamily="34" charset="-120"/>
              </a:rPr>
              <a:t>程式製作流程</a:t>
            </a:r>
            <a:r>
              <a:rPr lang="en-US" altLang="zh-TW" sz="2400" dirty="0" smtClean="0">
                <a:latin typeface="微軟正黑體" panose="020B0604030504040204" pitchFamily="34" charset="-120"/>
                <a:ea typeface="微軟正黑體" panose="020B0604030504040204" pitchFamily="34" charset="-120"/>
              </a:rPr>
              <a:t>:</a:t>
            </a:r>
          </a:p>
          <a:p>
            <a:pPr marL="0" indent="0">
              <a:buNone/>
            </a:pPr>
            <a:r>
              <a:rPr lang="zh-TW" altLang="en-US" sz="2400" dirty="0">
                <a:effectLst/>
                <a:latin typeface="微軟正黑體" panose="020B0604030504040204" pitchFamily="34" charset="-120"/>
                <a:ea typeface="微軟正黑體" panose="020B0604030504040204" pitchFamily="34" charset="-120"/>
              </a:rPr>
              <a:t>製作視窗→讀取圖檔→畫面排版→讀取文字檔→顯示</a:t>
            </a:r>
            <a:r>
              <a:rPr lang="zh-TW" altLang="en-US" sz="2400" dirty="0" smtClean="0">
                <a:effectLst/>
                <a:latin typeface="微軟正黑體" panose="020B0604030504040204" pitchFamily="34" charset="-120"/>
                <a:ea typeface="微軟正黑體" panose="020B0604030504040204" pitchFamily="34" charset="-120"/>
              </a:rPr>
              <a:t>文字</a:t>
            </a:r>
            <a:endParaRPr lang="en-US" altLang="zh-TW" sz="2400" dirty="0" smtClean="0">
              <a:effectLst/>
              <a:latin typeface="微軟正黑體" panose="020B0604030504040204" pitchFamily="34" charset="-120"/>
              <a:ea typeface="微軟正黑體" panose="020B0604030504040204" pitchFamily="34" charset="-120"/>
            </a:endParaRPr>
          </a:p>
          <a:p>
            <a:pPr marL="0" indent="0">
              <a:buNone/>
            </a:pPr>
            <a:r>
              <a:rPr lang="zh-TW" altLang="en-US" sz="2400" dirty="0" smtClean="0">
                <a:effectLst/>
                <a:latin typeface="微軟正黑體" panose="020B0604030504040204" pitchFamily="34" charset="-120"/>
                <a:ea typeface="微軟正黑體" panose="020B0604030504040204" pitchFamily="34" charset="-120"/>
              </a:rPr>
              <a:t>→</a:t>
            </a:r>
            <a:r>
              <a:rPr lang="zh-TW" altLang="en-US" sz="2400" dirty="0">
                <a:effectLst/>
                <a:latin typeface="微軟正黑體" panose="020B0604030504040204" pitchFamily="34" charset="-120"/>
                <a:ea typeface="微軟正黑體" panose="020B0604030504040204" pitchFamily="34" charset="-120"/>
              </a:rPr>
              <a:t>使用者</a:t>
            </a:r>
            <a:r>
              <a:rPr lang="zh-TW" altLang="en-US" sz="2400" dirty="0" smtClean="0">
                <a:effectLst/>
                <a:latin typeface="微軟正黑體" panose="020B0604030504040204" pitchFamily="34" charset="-120"/>
                <a:ea typeface="微軟正黑體" panose="020B0604030504040204" pitchFamily="34" charset="-120"/>
              </a:rPr>
              <a:t>輸入→</a:t>
            </a:r>
            <a:r>
              <a:rPr lang="zh-TW" altLang="en-US" sz="2400" dirty="0">
                <a:effectLst/>
                <a:latin typeface="微軟正黑體" panose="020B0604030504040204" pitchFamily="34" charset="-120"/>
                <a:ea typeface="微軟正黑體" panose="020B0604030504040204" pitchFamily="34" charset="-120"/>
              </a:rPr>
              <a:t>劇情</a:t>
            </a:r>
            <a:r>
              <a:rPr lang="zh-TW" altLang="en-US" sz="2400" dirty="0" smtClean="0">
                <a:effectLst/>
                <a:latin typeface="微軟正黑體" panose="020B0604030504040204" pitchFamily="34" charset="-120"/>
                <a:ea typeface="微軟正黑體" panose="020B0604030504040204" pitchFamily="34" charset="-120"/>
              </a:rPr>
              <a:t>分岔→</a:t>
            </a:r>
            <a:r>
              <a:rPr lang="zh-TW" altLang="en-US" sz="2400" dirty="0">
                <a:effectLst/>
                <a:latin typeface="微軟正黑體" panose="020B0604030504040204" pitchFamily="34" charset="-120"/>
                <a:ea typeface="微軟正黑體" panose="020B0604030504040204" pitchFamily="34" charset="-120"/>
              </a:rPr>
              <a:t>打字機特效</a:t>
            </a: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5747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工作分配</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r>
              <a:rPr lang="zh-TW" altLang="en-US" sz="2400" dirty="0">
                <a:effectLst/>
                <a:latin typeface="微軟正黑體" panose="020B0604030504040204" pitchFamily="34" charset="-120"/>
                <a:ea typeface="微軟正黑體" panose="020B0604030504040204" pitchFamily="34" charset="-120"/>
              </a:rPr>
              <a:t>戴逸任：素材</a:t>
            </a:r>
            <a:r>
              <a:rPr lang="zh-TW" altLang="en-US" sz="2400" dirty="0" smtClean="0">
                <a:effectLst/>
                <a:latin typeface="微軟正黑體" panose="020B0604030504040204" pitchFamily="34" charset="-120"/>
                <a:ea typeface="微軟正黑體" panose="020B0604030504040204" pitchFamily="34" charset="-120"/>
              </a:rPr>
              <a:t>蒐集＆製作</a:t>
            </a:r>
            <a:r>
              <a:rPr lang="zh-TW" altLang="en-US" sz="2400" dirty="0">
                <a:effectLst/>
                <a:latin typeface="微軟正黑體" panose="020B0604030504040204" pitchFamily="34" charset="-120"/>
                <a:ea typeface="微軟正黑體" panose="020B0604030504040204" pitchFamily="34" charset="-120"/>
              </a:rPr>
              <a:t>、字體調整、</a:t>
            </a:r>
            <a:r>
              <a:rPr lang="en-US" altLang="zh-TW" sz="2400" dirty="0">
                <a:effectLst/>
                <a:latin typeface="微軟正黑體" panose="020B0604030504040204" pitchFamily="34" charset="-120"/>
                <a:ea typeface="微軟正黑體" panose="020B0604030504040204" pitchFamily="34" charset="-120"/>
              </a:rPr>
              <a:t>PPT</a:t>
            </a:r>
            <a:r>
              <a:rPr lang="zh-TW" altLang="en-US" sz="2400" dirty="0">
                <a:effectLst/>
                <a:latin typeface="微軟正黑體" panose="020B0604030504040204" pitchFamily="34" charset="-120"/>
                <a:ea typeface="微軟正黑體" panose="020B0604030504040204" pitchFamily="34" charset="-120"/>
              </a:rPr>
              <a:t>製作、劇情分岔、遊戲測試</a:t>
            </a:r>
          </a:p>
          <a:p>
            <a:r>
              <a:rPr lang="zh-TW" altLang="en-US" sz="2400" dirty="0">
                <a:effectLst/>
                <a:latin typeface="微軟正黑體" panose="020B0604030504040204" pitchFamily="34" charset="-120"/>
                <a:ea typeface="微軟正黑體" panose="020B0604030504040204" pitchFamily="34" charset="-120"/>
              </a:rPr>
              <a:t>劉冠聲；劇情分岔、程式規劃</a:t>
            </a:r>
            <a:r>
              <a:rPr lang="en-US" altLang="zh-TW" sz="2400" dirty="0">
                <a:effectLst/>
                <a:latin typeface="微軟正黑體" panose="020B0604030504040204" pitchFamily="34" charset="-120"/>
                <a:ea typeface="微軟正黑體" panose="020B0604030504040204" pitchFamily="34" charset="-120"/>
              </a:rPr>
              <a:t>&amp;</a:t>
            </a:r>
            <a:r>
              <a:rPr lang="zh-TW" altLang="en-US" sz="2400" dirty="0">
                <a:effectLst/>
                <a:latin typeface="微軟正黑體" panose="020B0604030504040204" pitchFamily="34" charset="-120"/>
                <a:ea typeface="微軟正黑體" panose="020B0604030504040204" pitchFamily="34" charset="-120"/>
              </a:rPr>
              <a:t>設計、遊戲測試</a:t>
            </a:r>
          </a:p>
          <a:p>
            <a:r>
              <a:rPr lang="zh-TW" altLang="en-US" sz="2400" dirty="0">
                <a:effectLst/>
                <a:latin typeface="微軟正黑體" panose="020B0604030504040204" pitchFamily="34" charset="-120"/>
                <a:ea typeface="微軟正黑體" panose="020B0604030504040204" pitchFamily="34" charset="-120"/>
              </a:rPr>
              <a:t>蕭凱丞：製作視窗、遊戲畫面排版、使用者輸入、打字機特效、遊戲測試</a:t>
            </a:r>
          </a:p>
          <a:p>
            <a:r>
              <a:rPr lang="zh-TW" altLang="en-US" sz="2400" dirty="0">
                <a:effectLst/>
                <a:latin typeface="微軟正黑體" panose="020B0604030504040204" pitchFamily="34" charset="-120"/>
                <a:ea typeface="微軟正黑體" panose="020B0604030504040204" pitchFamily="34" charset="-120"/>
              </a:rPr>
              <a:t>廖卉馨：劇本內容、讀取</a:t>
            </a:r>
            <a:r>
              <a:rPr lang="en-US" altLang="zh-TW" sz="2400" dirty="0">
                <a:effectLst/>
                <a:latin typeface="微軟正黑體" panose="020B0604030504040204" pitchFamily="34" charset="-120"/>
                <a:ea typeface="微軟正黑體" panose="020B0604030504040204" pitchFamily="34" charset="-120"/>
              </a:rPr>
              <a:t>&amp;</a:t>
            </a:r>
            <a:r>
              <a:rPr lang="zh-TW" altLang="en-US" sz="2400" dirty="0">
                <a:effectLst/>
                <a:latin typeface="微軟正黑體" panose="020B0604030504040204" pitchFamily="34" charset="-120"/>
                <a:ea typeface="微軟正黑體" panose="020B0604030504040204" pitchFamily="34" charset="-120"/>
              </a:rPr>
              <a:t>顯示文字、遊戲規劃</a:t>
            </a:r>
            <a:r>
              <a:rPr lang="en-US" altLang="zh-TW" sz="2400" dirty="0">
                <a:effectLst/>
                <a:latin typeface="微軟正黑體" panose="020B0604030504040204" pitchFamily="34" charset="-120"/>
                <a:ea typeface="微軟正黑體" panose="020B0604030504040204" pitchFamily="34" charset="-120"/>
              </a:rPr>
              <a:t>&amp;</a:t>
            </a:r>
            <a:r>
              <a:rPr lang="zh-TW" altLang="en-US" sz="2400" dirty="0">
                <a:effectLst/>
                <a:latin typeface="微軟正黑體" panose="020B0604030504040204" pitchFamily="34" charset="-120"/>
                <a:ea typeface="微軟正黑體" panose="020B0604030504040204" pitchFamily="34" charset="-120"/>
              </a:rPr>
              <a:t>設計、遊戲</a:t>
            </a:r>
            <a:r>
              <a:rPr lang="zh-TW" altLang="en-US" sz="2400" dirty="0" smtClean="0">
                <a:effectLst/>
                <a:latin typeface="微軟正黑體" panose="020B0604030504040204" pitchFamily="34" charset="-120"/>
                <a:ea typeface="微軟正黑體" panose="020B0604030504040204" pitchFamily="34" charset="-120"/>
              </a:rPr>
              <a:t>測試</a:t>
            </a: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15782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6" y="0"/>
            <a:ext cx="10353761" cy="1326321"/>
          </a:xfrm>
        </p:spPr>
        <p:txBody>
          <a:bodyPr/>
          <a:lstStyle/>
          <a:p>
            <a:r>
              <a:rPr lang="zh-TW" altLang="en-US" dirty="0" smtClean="0">
                <a:latin typeface="微軟正黑體" panose="020B0604030504040204" pitchFamily="34" charset="-120"/>
                <a:ea typeface="微軟正黑體" panose="020B0604030504040204" pitchFamily="34" charset="-120"/>
              </a:rPr>
              <a:t>素材參考資料</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44221" y="873537"/>
            <a:ext cx="10353762" cy="5317434"/>
          </a:xfrm>
        </p:spPr>
        <p:txBody>
          <a:bodyPr>
            <a:noAutofit/>
          </a:bodyPr>
          <a:lstStyle/>
          <a:p>
            <a:r>
              <a:rPr lang="en-US" altLang="zh-TW" sz="1200" dirty="0">
                <a:latin typeface="微軟正黑體" panose="020B0604030504040204" pitchFamily="34" charset="-120"/>
                <a:ea typeface="微軟正黑體" panose="020B0604030504040204" pitchFamily="34" charset="-120"/>
              </a:rPr>
              <a:t>http://winddorf.oops.jp/4bg1sc01-a.htm </a:t>
            </a:r>
            <a:r>
              <a:rPr lang="zh-TW" altLang="en-US" sz="1200" dirty="0">
                <a:latin typeface="微軟正黑體" panose="020B0604030504040204" pitchFamily="34" charset="-120"/>
                <a:ea typeface="微軟正黑體" panose="020B0604030504040204" pitchFamily="34" charset="-120"/>
              </a:rPr>
              <a:t>宿舍</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早上</a:t>
            </a:r>
            <a:r>
              <a:rPr lang="en-US" altLang="zh-TW" sz="1200" dirty="0" smtClean="0">
                <a:latin typeface="微軟正黑體" panose="020B0604030504040204" pitchFamily="34" charset="-120"/>
                <a:ea typeface="微軟正黑體" panose="020B0604030504040204" pitchFamily="34" charset="-120"/>
              </a:rPr>
              <a:t>)			</a:t>
            </a:r>
            <a:r>
              <a:rPr lang="zh-TW" altLang="en-US" sz="1200" dirty="0" smtClean="0">
                <a:latin typeface="微軟正黑體" panose="020B0604030504040204" pitchFamily="34" charset="-120"/>
                <a:ea typeface="微軟正黑體" panose="020B0604030504040204" pitchFamily="34" charset="-120"/>
              </a:rPr>
              <a:t>*人物角色皆取自於白貓</a:t>
            </a:r>
            <a:r>
              <a:rPr lang="en-US" altLang="zh-TW" sz="1200" dirty="0" smtClean="0">
                <a:latin typeface="微軟正黑體" panose="020B0604030504040204" pitchFamily="34" charset="-120"/>
                <a:ea typeface="微軟正黑體" panose="020B0604030504040204" pitchFamily="34" charset="-120"/>
              </a:rPr>
              <a:t>Project</a:t>
            </a:r>
            <a:r>
              <a:rPr lang="zh-TW" altLang="en-US" sz="1200" dirty="0" smtClean="0">
                <a:latin typeface="微軟正黑體" panose="020B0604030504040204" pitchFamily="34" charset="-120"/>
                <a:ea typeface="微軟正黑體" panose="020B0604030504040204" pitchFamily="34" charset="-120"/>
              </a:rPr>
              <a:t>裡的遊戲角色</a:t>
            </a:r>
            <a:endParaRPr lang="en-US" altLang="zh-TW" sz="1200" dirty="0">
              <a:latin typeface="微軟正黑體" panose="020B0604030504040204" pitchFamily="34" charset="-120"/>
              <a:ea typeface="微軟正黑體" panose="020B0604030504040204" pitchFamily="34" charset="-120"/>
            </a:endParaRPr>
          </a:p>
          <a:p>
            <a:r>
              <a:rPr lang="en-US" altLang="zh-TW" sz="1200" dirty="0">
                <a:latin typeface="微軟正黑體" panose="020B0604030504040204" pitchFamily="34" charset="-120"/>
                <a:ea typeface="微軟正黑體" panose="020B0604030504040204" pitchFamily="34" charset="-120"/>
              </a:rPr>
              <a:t>http://winddorf.oops.jp/4bg1sc01-b.htm </a:t>
            </a:r>
            <a:r>
              <a:rPr lang="zh-TW" altLang="en-US" sz="1200" dirty="0">
                <a:latin typeface="微軟正黑體" panose="020B0604030504040204" pitchFamily="34" charset="-120"/>
                <a:ea typeface="微軟正黑體" panose="020B0604030504040204" pitchFamily="34" charset="-120"/>
              </a:rPr>
              <a:t>宿舍</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下午</a:t>
            </a:r>
            <a:r>
              <a:rPr lang="en-US" altLang="zh-TW" sz="1200" dirty="0" smtClean="0">
                <a:latin typeface="微軟正黑體" panose="020B0604030504040204" pitchFamily="34" charset="-120"/>
                <a:ea typeface="微軟正黑體" panose="020B0604030504040204" pitchFamily="34" charset="-120"/>
              </a:rPr>
              <a:t>)			</a:t>
            </a:r>
            <a:r>
              <a:rPr lang="zh-TW" altLang="en-US" sz="1200" dirty="0" smtClean="0">
                <a:latin typeface="微軟正黑體" panose="020B0604030504040204" pitchFamily="34" charset="-120"/>
                <a:ea typeface="微軟正黑體" panose="020B0604030504040204" pitchFamily="34" charset="-120"/>
              </a:rPr>
              <a:t>月兔、霞法、機車龍、主人公、秋刀魚雙</a:t>
            </a:r>
            <a:endParaRPr lang="en-US" altLang="zh-TW" sz="1200" dirty="0">
              <a:latin typeface="微軟正黑體" panose="020B0604030504040204" pitchFamily="34" charset="-120"/>
              <a:ea typeface="微軟正黑體" panose="020B0604030504040204" pitchFamily="34" charset="-120"/>
            </a:endParaRPr>
          </a:p>
          <a:p>
            <a:r>
              <a:rPr lang="en-US" altLang="zh-TW" sz="1200" dirty="0">
                <a:latin typeface="微軟正黑體" panose="020B0604030504040204" pitchFamily="34" charset="-120"/>
                <a:ea typeface="微軟正黑體" panose="020B0604030504040204" pitchFamily="34" charset="-120"/>
              </a:rPr>
              <a:t>http://winddorf.oops.jp/4bg1sc01-c.htm </a:t>
            </a:r>
            <a:r>
              <a:rPr lang="zh-TW" altLang="en-US" sz="1200" dirty="0">
                <a:latin typeface="微軟正黑體" panose="020B0604030504040204" pitchFamily="34" charset="-120"/>
                <a:ea typeface="微軟正黑體" panose="020B0604030504040204" pitchFamily="34" charset="-120"/>
              </a:rPr>
              <a:t>宿舍</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晚上</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http://masato.ciao.jp/haikei/furemu.html </a:t>
            </a:r>
            <a:r>
              <a:rPr lang="zh-TW" altLang="en-US" sz="1200" dirty="0">
                <a:latin typeface="微軟正黑體" panose="020B0604030504040204" pitchFamily="34" charset="-120"/>
                <a:ea typeface="微軟正黑體" panose="020B0604030504040204" pitchFamily="34" charset="-120"/>
              </a:rPr>
              <a:t>早餐</a:t>
            </a:r>
            <a:r>
              <a:rPr lang="zh-TW" altLang="en-US" sz="1200" dirty="0" smtClean="0">
                <a:latin typeface="微軟正黑體" panose="020B0604030504040204" pitchFamily="34" charset="-120"/>
                <a:ea typeface="微軟正黑體" panose="020B0604030504040204" pitchFamily="34" charset="-120"/>
              </a:rPr>
              <a:t>店</a:t>
            </a:r>
            <a:endParaRPr lang="zh-TW" altLang="en-US" sz="1200" dirty="0">
              <a:latin typeface="微軟正黑體" panose="020B0604030504040204" pitchFamily="34" charset="-120"/>
              <a:ea typeface="微軟正黑體" panose="020B0604030504040204" pitchFamily="34" charset="-120"/>
            </a:endParaRPr>
          </a:p>
          <a:p>
            <a:r>
              <a:rPr lang="en-US" altLang="zh-TW" sz="1200" dirty="0">
                <a:latin typeface="微軟正黑體" panose="020B0604030504040204" pitchFamily="34" charset="-120"/>
                <a:ea typeface="微軟正黑體" panose="020B0604030504040204" pitchFamily="34" charset="-120"/>
              </a:rPr>
              <a:t>http://userdisk.webry.biglobe.ne.jp/012/472/52/N000/000/000/129787408406316321218_BG39a_1280.jpg(</a:t>
            </a:r>
            <a:r>
              <a:rPr lang="zh-TW" altLang="en-US" sz="1200" dirty="0">
                <a:latin typeface="微軟正黑體" panose="020B0604030504040204" pitchFamily="34" charset="-120"/>
                <a:ea typeface="微軟正黑體" panose="020B0604030504040204" pitchFamily="34" charset="-120"/>
              </a:rPr>
              <a:t>上課時</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http://userdisk.webry.biglobe.ne.jp/012/472/52/N000/000/000/129787411898416319807_BG39b_1280.jpg </a:t>
            </a:r>
            <a:r>
              <a:rPr lang="zh-TW" altLang="en-US" sz="1200" dirty="0">
                <a:latin typeface="微軟正黑體" panose="020B0604030504040204" pitchFamily="34" charset="-120"/>
                <a:ea typeface="微軟正黑體" panose="020B0604030504040204" pitchFamily="34" charset="-120"/>
              </a:rPr>
              <a:t>教室</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下課時</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http://userdisk.webry.biglobe.ne.jp/012/472/52/N000/000/000/129830969815916105971_BG35c_1280.jpg </a:t>
            </a:r>
            <a:r>
              <a:rPr lang="zh-TW" altLang="en-US" sz="1200" dirty="0">
                <a:latin typeface="微軟正黑體" panose="020B0604030504040204" pitchFamily="34" charset="-120"/>
                <a:ea typeface="微軟正黑體" panose="020B0604030504040204" pitchFamily="34" charset="-120"/>
              </a:rPr>
              <a:t>保健室</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晚上</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http://masato.ciao.jp/ph/taiikukan00.jpg </a:t>
            </a:r>
            <a:r>
              <a:rPr lang="zh-TW" altLang="en-US" sz="1200" dirty="0" smtClean="0">
                <a:latin typeface="微軟正黑體" panose="020B0604030504040204" pitchFamily="34" charset="-120"/>
                <a:ea typeface="微軟正黑體" panose="020B0604030504040204" pitchFamily="34" charset="-120"/>
              </a:rPr>
              <a:t>籃球場</a:t>
            </a:r>
            <a:endParaRPr lang="zh-TW" altLang="en-US" sz="1200" dirty="0">
              <a:latin typeface="微軟正黑體" panose="020B0604030504040204" pitchFamily="34" charset="-120"/>
              <a:ea typeface="微軟正黑體" panose="020B0604030504040204" pitchFamily="34" charset="-120"/>
            </a:endParaRPr>
          </a:p>
          <a:p>
            <a:r>
              <a:rPr lang="en-US" altLang="zh-TW" sz="1200" dirty="0">
                <a:latin typeface="微軟正黑體" panose="020B0604030504040204" pitchFamily="34" charset="-120"/>
                <a:ea typeface="微軟正黑體" panose="020B0604030504040204" pitchFamily="34" charset="-120"/>
              </a:rPr>
              <a:t>http://userdisk.webry.biglobe.ne.jp/012/472/52/N000/000/000/128235707683116114934_BG41c.jpg </a:t>
            </a:r>
            <a:r>
              <a:rPr lang="zh-TW" altLang="en-US" sz="1200" dirty="0">
                <a:latin typeface="微軟正黑體" panose="020B0604030504040204" pitchFamily="34" charset="-120"/>
                <a:ea typeface="微軟正黑體" panose="020B0604030504040204" pitchFamily="34" charset="-120"/>
              </a:rPr>
              <a:t>夜市</a:t>
            </a:r>
            <a:r>
              <a:rPr lang="en-US" altLang="zh-TW" sz="1200" dirty="0">
                <a:latin typeface="微軟正黑體" panose="020B0604030504040204" pitchFamily="34" charset="-120"/>
                <a:ea typeface="微軟正黑體" panose="020B0604030504040204" pitchFamily="34" charset="-120"/>
              </a:rPr>
              <a:t>&amp;</a:t>
            </a:r>
            <a:r>
              <a:rPr lang="zh-TW" altLang="en-US" sz="1200" dirty="0">
                <a:latin typeface="微軟正黑體" panose="020B0604030504040204" pitchFamily="34" charset="-120"/>
                <a:ea typeface="微軟正黑體" panose="020B0604030504040204" pitchFamily="34" charset="-120"/>
              </a:rPr>
              <a:t>吃</a:t>
            </a:r>
            <a:r>
              <a:rPr lang="zh-TW" altLang="en-US" sz="1200" dirty="0" smtClean="0">
                <a:latin typeface="微軟正黑體" panose="020B0604030504040204" pitchFamily="34" charset="-120"/>
                <a:ea typeface="微軟正黑體" panose="020B0604030504040204" pitchFamily="34" charset="-120"/>
              </a:rPr>
              <a:t>包子</a:t>
            </a:r>
            <a:endParaRPr lang="zh-TW" altLang="en-US" sz="1200" dirty="0">
              <a:latin typeface="微軟正黑體" panose="020B0604030504040204" pitchFamily="34" charset="-120"/>
              <a:ea typeface="微軟正黑體" panose="020B0604030504040204" pitchFamily="34" charset="-120"/>
            </a:endParaRPr>
          </a:p>
          <a:p>
            <a:r>
              <a:rPr lang="en-US" altLang="zh-TW" sz="1200" dirty="0">
                <a:latin typeface="微軟正黑體" panose="020B0604030504040204" pitchFamily="34" charset="-120"/>
                <a:ea typeface="微軟正黑體" panose="020B0604030504040204" pitchFamily="34" charset="-120"/>
              </a:rPr>
              <a:t>http://userdisk.webry.biglobe.ne.jp/012/472/52/N000/000/000/130899914981516402098_BG14d_1280.jpg </a:t>
            </a:r>
            <a:r>
              <a:rPr lang="zh-TW" altLang="en-US" sz="1200" dirty="0">
                <a:latin typeface="微軟正黑體" panose="020B0604030504040204" pitchFamily="34" charset="-120"/>
                <a:ea typeface="微軟正黑體" panose="020B0604030504040204" pitchFamily="34" charset="-120"/>
              </a:rPr>
              <a:t>校門口</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逛校園吃宵夜</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http://userdisk.webry.biglobe.ne.jp/012/472/52/N000/000/001/131877313403613216142_BG02b_1280.jpg </a:t>
            </a:r>
            <a:r>
              <a:rPr lang="zh-TW" altLang="en-US" sz="1200" dirty="0" smtClean="0">
                <a:latin typeface="微軟正黑體" panose="020B0604030504040204" pitchFamily="34" charset="-120"/>
                <a:ea typeface="微軟正黑體" panose="020B0604030504040204" pitchFamily="34" charset="-120"/>
              </a:rPr>
              <a:t>車棚</a:t>
            </a:r>
            <a:endParaRPr lang="zh-TW" altLang="en-US" sz="1200" dirty="0">
              <a:latin typeface="微軟正黑體" panose="020B0604030504040204" pitchFamily="34" charset="-120"/>
              <a:ea typeface="微軟正黑體" panose="020B0604030504040204" pitchFamily="34" charset="-120"/>
            </a:endParaRPr>
          </a:p>
          <a:p>
            <a:r>
              <a:rPr lang="en-US" altLang="zh-TW" sz="1200" dirty="0">
                <a:latin typeface="微軟正黑體" panose="020B0604030504040204" pitchFamily="34" charset="-120"/>
                <a:ea typeface="微軟正黑體" panose="020B0604030504040204" pitchFamily="34" charset="-120"/>
              </a:rPr>
              <a:t>http://userdisk.webry.biglobe.ne.jp/012/472/52/N000/000/000/129748289204416220903_BG32c_1280.jpg </a:t>
            </a:r>
            <a:r>
              <a:rPr lang="zh-TW" altLang="en-US" sz="1200" dirty="0">
                <a:latin typeface="微軟正黑體" panose="020B0604030504040204" pitchFamily="34" charset="-120"/>
                <a:ea typeface="微軟正黑體" panose="020B0604030504040204" pitchFamily="34" charset="-120"/>
              </a:rPr>
              <a:t>騎車</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去的路上</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http://userdisk.webry.biglobe.ne.jp/012/472/52/N000/000/000/129748293697216125833_BG32d_1280.jpg </a:t>
            </a:r>
            <a:r>
              <a:rPr lang="zh-TW" altLang="en-US" sz="1200" dirty="0">
                <a:latin typeface="微軟正黑體" panose="020B0604030504040204" pitchFamily="34" charset="-120"/>
                <a:ea typeface="微軟正黑體" panose="020B0604030504040204" pitchFamily="34" charset="-120"/>
              </a:rPr>
              <a:t>騎車</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回去路上</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http://userdisk.webry.biglobe.ne.jp/012/472/52/N000/000/000/129770736913316104631_BG42a_1280.jpg </a:t>
            </a:r>
            <a:r>
              <a:rPr lang="zh-TW" altLang="en-US" sz="1200" dirty="0">
                <a:latin typeface="微軟正黑體" panose="020B0604030504040204" pitchFamily="34" charset="-120"/>
                <a:ea typeface="微軟正黑體" panose="020B0604030504040204" pitchFamily="34" charset="-120"/>
              </a:rPr>
              <a:t>約會</a:t>
            </a:r>
          </a:p>
          <a:p>
            <a:r>
              <a:rPr lang="en-US" altLang="zh-TW" sz="1200" dirty="0">
                <a:latin typeface="微軟正黑體" panose="020B0604030504040204" pitchFamily="34" charset="-120"/>
                <a:ea typeface="微軟正黑體" panose="020B0604030504040204" pitchFamily="34" charset="-120"/>
              </a:rPr>
              <a:t>http://userdisk.webry.biglobe.ne.jp/012/472/52/N000/000/000/129248039742516204309_BG430b.jpg </a:t>
            </a:r>
            <a:r>
              <a:rPr lang="zh-TW" altLang="en-US" sz="1200" dirty="0">
                <a:latin typeface="微軟正黑體" panose="020B0604030504040204" pitchFamily="34" charset="-120"/>
                <a:ea typeface="微軟正黑體" panose="020B0604030504040204" pitchFamily="34" charset="-120"/>
              </a:rPr>
              <a:t>圖書館</a:t>
            </a:r>
          </a:p>
          <a:p>
            <a:r>
              <a:rPr lang="en-US" altLang="zh-TW" sz="1200" dirty="0">
                <a:latin typeface="微軟正黑體" panose="020B0604030504040204" pitchFamily="34" charset="-120"/>
                <a:ea typeface="微軟正黑體" panose="020B0604030504040204" pitchFamily="34" charset="-120"/>
              </a:rPr>
              <a:t>http://userdisk.webry.biglobe.ne.jp/012/472/52/N000/000/001/131877242844913215759_BG16a_1280.jpg </a:t>
            </a:r>
            <a:r>
              <a:rPr lang="zh-TW" altLang="en-US" sz="1200" dirty="0">
                <a:latin typeface="微軟正黑體" panose="020B0604030504040204" pitchFamily="34" charset="-120"/>
                <a:ea typeface="微軟正黑體" panose="020B0604030504040204" pitchFamily="34" charset="-120"/>
              </a:rPr>
              <a:t>電影院</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內部</a:t>
            </a:r>
            <a:r>
              <a:rPr lang="en-US" altLang="zh-TW" sz="1200" dirty="0">
                <a:latin typeface="微軟正黑體" panose="020B0604030504040204" pitchFamily="34" charset="-120"/>
                <a:ea typeface="微軟正黑體" panose="020B0604030504040204" pitchFamily="34" charset="-120"/>
              </a:rPr>
              <a:t>)</a:t>
            </a:r>
          </a:p>
          <a:p>
            <a:r>
              <a:rPr lang="en-US" altLang="zh-TW" sz="1200" dirty="0">
                <a:latin typeface="微軟正黑體" panose="020B0604030504040204" pitchFamily="34" charset="-120"/>
                <a:ea typeface="微軟正黑體" panose="020B0604030504040204" pitchFamily="34" charset="-120"/>
              </a:rPr>
              <a:t>http://userdisk.webry.biglobe.ne.jp/012/472/52/N000/000/001/139304181419818844228_bg441c_1280.jpg </a:t>
            </a:r>
            <a:r>
              <a:rPr lang="zh-TW" altLang="en-US" sz="1200" dirty="0">
                <a:latin typeface="微軟正黑體" panose="020B0604030504040204" pitchFamily="34" charset="-120"/>
                <a:ea typeface="微軟正黑體" panose="020B0604030504040204" pitchFamily="34" charset="-120"/>
              </a:rPr>
              <a:t>電影院</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外面</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680424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大馬士革風</Template>
  <TotalTime>47</TotalTime>
  <Words>269</Words>
  <Application>Microsoft Office PowerPoint</Application>
  <PresentationFormat>寬螢幕</PresentationFormat>
  <Paragraphs>45</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新細明體</vt:lpstr>
      <vt:lpstr>Arial</vt:lpstr>
      <vt:lpstr>Bookman Old Style</vt:lpstr>
      <vt:lpstr>Rockwell</vt:lpstr>
      <vt:lpstr>Damask</vt:lpstr>
      <vt:lpstr>戀愛文字遊戲</vt:lpstr>
      <vt:lpstr>遊戲內容</vt:lpstr>
      <vt:lpstr>製作動機</vt:lpstr>
      <vt:lpstr>遊戲畫面</vt:lpstr>
      <vt:lpstr>PowerPoint 簡報</vt:lpstr>
      <vt:lpstr>工作分配</vt:lpstr>
      <vt:lpstr>素材參考資料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戀愛文字遊戲</dc:title>
  <dc:creator>XUser</dc:creator>
  <cp:lastModifiedBy>拉馬</cp:lastModifiedBy>
  <cp:revision>10</cp:revision>
  <dcterms:created xsi:type="dcterms:W3CDTF">2017-05-31T14:12:39Z</dcterms:created>
  <dcterms:modified xsi:type="dcterms:W3CDTF">2017-05-31T08:32:28Z</dcterms:modified>
</cp:coreProperties>
</file>