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7" r:id="rId22"/>
    <p:sldId id="277" r:id="rId23"/>
    <p:sldId id="276" r:id="rId24"/>
    <p:sldId id="290" r:id="rId25"/>
    <p:sldId id="288" r:id="rId26"/>
    <p:sldId id="289" r:id="rId27"/>
    <p:sldId id="291" r:id="rId28"/>
    <p:sldId id="292" r:id="rId29"/>
    <p:sldId id="294" r:id="rId30"/>
    <p:sldId id="293" r:id="rId31"/>
    <p:sldId id="278" r:id="rId32"/>
    <p:sldId id="279" r:id="rId33"/>
    <p:sldId id="296" r:id="rId34"/>
    <p:sldId id="281" r:id="rId35"/>
    <p:sldId id="280" r:id="rId36"/>
    <p:sldId id="282" r:id="rId37"/>
    <p:sldId id="283" r:id="rId38"/>
    <p:sldId id="284" r:id="rId39"/>
    <p:sldId id="285" r:id="rId40"/>
    <p:sldId id="28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46" r:id="rId187"/>
    <p:sldId id="447" r:id="rId188"/>
    <p:sldId id="449" r:id="rId189"/>
    <p:sldId id="450" r:id="rId190"/>
    <p:sldId id="451" r:id="rId191"/>
    <p:sldId id="452" r:id="rId192"/>
    <p:sldId id="453" r:id="rId193"/>
    <p:sldId id="456" r:id="rId194"/>
    <p:sldId id="457" r:id="rId195"/>
    <p:sldId id="458" r:id="rId196"/>
    <p:sldId id="459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8" r:id="rId206"/>
    <p:sldId id="469" r:id="rId207"/>
    <p:sldId id="470" r:id="rId208"/>
    <p:sldId id="471" r:id="rId209"/>
    <p:sldId id="472" r:id="rId210"/>
    <p:sldId id="473" r:id="rId211"/>
    <p:sldId id="474" r:id="rId212"/>
    <p:sldId id="475" r:id="rId213"/>
    <p:sldId id="476" r:id="rId214"/>
    <p:sldId id="477" r:id="rId215"/>
    <p:sldId id="478" r:id="rId216"/>
    <p:sldId id="479" r:id="rId217"/>
    <p:sldId id="480" r:id="rId218"/>
    <p:sldId id="481" r:id="rId219"/>
    <p:sldId id="482" r:id="rId220"/>
    <p:sldId id="483" r:id="rId221"/>
    <p:sldId id="484" r:id="rId222"/>
    <p:sldId id="485" r:id="rId223"/>
    <p:sldId id="486" r:id="rId224"/>
    <p:sldId id="487" r:id="rId225"/>
    <p:sldId id="488" r:id="rId226"/>
    <p:sldId id="489" r:id="rId227"/>
    <p:sldId id="490" r:id="rId228"/>
    <p:sldId id="491" r:id="rId229"/>
    <p:sldId id="492" r:id="rId230"/>
    <p:sldId id="493" r:id="rId231"/>
    <p:sldId id="494" r:id="rId232"/>
    <p:sldId id="495" r:id="rId233"/>
    <p:sldId id="496" r:id="rId234"/>
    <p:sldId id="497" r:id="rId235"/>
    <p:sldId id="498" r:id="rId236"/>
    <p:sldId id="499" r:id="rId237"/>
    <p:sldId id="500" r:id="rId238"/>
    <p:sldId id="501" r:id="rId239"/>
    <p:sldId id="502" r:id="rId240"/>
    <p:sldId id="503" r:id="rId241"/>
    <p:sldId id="504" r:id="rId242"/>
    <p:sldId id="505" r:id="rId243"/>
    <p:sldId id="506" r:id="rId244"/>
    <p:sldId id="507" r:id="rId245"/>
    <p:sldId id="508" r:id="rId24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0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6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5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5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96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0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6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3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9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7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ryte.com/wiki/W3C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att_form_novalidate.asp" TargetMode="External"/><Relationship Id="rId3" Type="http://schemas.openxmlformats.org/officeDocument/2006/relationships/hyperlink" Target="https://www.w3schools.com/tags/att_form_action.asp" TargetMode="External"/><Relationship Id="rId7" Type="http://schemas.openxmlformats.org/officeDocument/2006/relationships/hyperlink" Target="https://www.w3schools.com/tags/att_form_name.asp" TargetMode="External"/><Relationship Id="rId2" Type="http://schemas.openxmlformats.org/officeDocument/2006/relationships/hyperlink" Target="https://www.w3schools.com/tags/att_form_accept_chars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form_method.asp" TargetMode="External"/><Relationship Id="rId5" Type="http://schemas.openxmlformats.org/officeDocument/2006/relationships/hyperlink" Target="https://www.w3schools.com/tags/att_form_enctype.asp" TargetMode="External"/><Relationship Id="rId10" Type="http://schemas.openxmlformats.org/officeDocument/2006/relationships/hyperlink" Target="https://www.w3schools.com/tags/att_form_target.asp" TargetMode="External"/><Relationship Id="rId4" Type="http://schemas.openxmlformats.org/officeDocument/2006/relationships/hyperlink" Target="https://www.w3schools.com/tags/att_form_autocomplete.asp" TargetMode="External"/><Relationship Id="rId9" Type="http://schemas.openxmlformats.org/officeDocument/2006/relationships/hyperlink" Target="https://www.w3schools.com/tags/att_form_rel.asp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ryte.com/wiki/HTTPS" TargetMode="External"/><Relationship Id="rId3" Type="http://schemas.openxmlformats.org/officeDocument/2006/relationships/hyperlink" Target="https://en.ryte.com/wiki/Server" TargetMode="External"/><Relationship Id="rId7" Type="http://schemas.openxmlformats.org/officeDocument/2006/relationships/hyperlink" Target="https://en.ryte.com/wiki/HTTP" TargetMode="External"/><Relationship Id="rId2" Type="http://schemas.openxmlformats.org/officeDocument/2006/relationships/hyperlink" Target="https://en.ryte.com/wiki/Cli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ryte.com/wiki/XML" TargetMode="External"/><Relationship Id="rId5" Type="http://schemas.openxmlformats.org/officeDocument/2006/relationships/hyperlink" Target="https://en.ryte.com/wiki/CSS" TargetMode="External"/><Relationship Id="rId4" Type="http://schemas.openxmlformats.org/officeDocument/2006/relationships/hyperlink" Target="https://en.ryte.com/wiki/URL" TargetMode="External"/><Relationship Id="rId9" Type="http://schemas.openxmlformats.org/officeDocument/2006/relationships/hyperlink" Target="https://en.ryte.com/wiki/URI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form_target" TargetMode="Externa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elem_select_pre" TargetMode="Externa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elem_select_siz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ryte.com/wiki/PHP" TargetMode="External"/><Relationship Id="rId2" Type="http://schemas.openxmlformats.org/officeDocument/2006/relationships/hyperlink" Target="https://en.ryte.com/wiki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ryte.com/wiki/AJAX" TargetMode="External"/><Relationship Id="rId5" Type="http://schemas.openxmlformats.org/officeDocument/2006/relationships/hyperlink" Target="https://en.ryte.com/wiki/Active_Server_Pages" TargetMode="External"/><Relationship Id="rId4" Type="http://schemas.openxmlformats.org/officeDocument/2006/relationships/hyperlink" Target="https://en.ryte.com/wiki/JavaServer_Pages" TargetMode="Externa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elem_textarea" TargetMode="Externa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elect.asp" TargetMode="External"/><Relationship Id="rId13" Type="http://schemas.openxmlformats.org/officeDocument/2006/relationships/hyperlink" Target="https://www.w3schools.com/tags/tag_output.asp" TargetMode="External"/><Relationship Id="rId3" Type="http://schemas.openxmlformats.org/officeDocument/2006/relationships/hyperlink" Target="https://www.w3schools.com/tags/tag_input.asp" TargetMode="External"/><Relationship Id="rId7" Type="http://schemas.openxmlformats.org/officeDocument/2006/relationships/hyperlink" Target="https://www.w3schools.com/tags/tag_legend.asp" TargetMode="External"/><Relationship Id="rId12" Type="http://schemas.openxmlformats.org/officeDocument/2006/relationships/hyperlink" Target="https://www.w3schools.com/tags/tag_datalist.asp" TargetMode="External"/><Relationship Id="rId2" Type="http://schemas.openxmlformats.org/officeDocument/2006/relationships/hyperlink" Target="https://www.w3schools.com/tags/tag_form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tags/tag_fieldset.asp" TargetMode="External"/><Relationship Id="rId11" Type="http://schemas.openxmlformats.org/officeDocument/2006/relationships/hyperlink" Target="https://www.w3schools.com/tags/tag_button.asp" TargetMode="External"/><Relationship Id="rId5" Type="http://schemas.openxmlformats.org/officeDocument/2006/relationships/hyperlink" Target="https://www.w3schools.com/tags/tag_label.asp" TargetMode="External"/><Relationship Id="rId10" Type="http://schemas.openxmlformats.org/officeDocument/2006/relationships/hyperlink" Target="https://www.w3schools.com/tags/tag_option.asp" TargetMode="External"/><Relationship Id="rId4" Type="http://schemas.openxmlformats.org/officeDocument/2006/relationships/hyperlink" Target="https://www.w3schools.com/tags/tag_textarea.asp" TargetMode="External"/><Relationship Id="rId9" Type="http://schemas.openxmlformats.org/officeDocument/2006/relationships/hyperlink" Target="https://www.w3schools.com/tags/tag_optgroup.asp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put_radio" TargetMode="Externa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r.io/blog/best-programming-languages-to-learn-2020-jobs-future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regexp.asp" TargetMode="External"/><Relationship Id="rId2" Type="http://schemas.openxmlformats.org/officeDocument/2006/relationships/hyperlink" Target="https://www.w3schools.com/tags/att_global_title.asp" TargetMode="Externa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autofocus" TargetMode="Externa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id.asp" TargetMode="External"/><Relationship Id="rId2" Type="http://schemas.openxmlformats.org/officeDocument/2006/relationships/hyperlink" Target="https://www.w3schools.com/cssref/sel_cla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lement_comma.asp" TargetMode="External"/><Relationship Id="rId5" Type="http://schemas.openxmlformats.org/officeDocument/2006/relationships/hyperlink" Target="https://www.w3schools.com/cssref/sel_element.asp" TargetMode="External"/><Relationship Id="rId4" Type="http://schemas.openxmlformats.org/officeDocument/2006/relationships/hyperlink" Target="https://www.w3schools.com/cssref/sel_all.asp" TargetMode="Externa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border-left.asp" TargetMode="External"/><Relationship Id="rId3" Type="http://schemas.openxmlformats.org/officeDocument/2006/relationships/hyperlink" Target="https://www.w3schools.com/cssref/pr_border-bottom.asp" TargetMode="External"/><Relationship Id="rId7" Type="http://schemas.openxmlformats.org/officeDocument/2006/relationships/hyperlink" Target="https://www.w3schools.com/cssref/pr_border-color.asp" TargetMode="External"/><Relationship Id="rId2" Type="http://schemas.openxmlformats.org/officeDocument/2006/relationships/hyperlink" Target="https://www.w3schools.com/cssref/pr_bor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order-bottom_width.asp" TargetMode="External"/><Relationship Id="rId5" Type="http://schemas.openxmlformats.org/officeDocument/2006/relationships/hyperlink" Target="https://www.w3schools.com/cssref/pr_border-bottom_style.asp" TargetMode="External"/><Relationship Id="rId4" Type="http://schemas.openxmlformats.org/officeDocument/2006/relationships/hyperlink" Target="https://www.w3schools.com/cssref/pr_border-bottom_color.asp" TargetMode="External"/><Relationship Id="rId9" Type="http://schemas.openxmlformats.org/officeDocument/2006/relationships/hyperlink" Target="https://www.w3schools.com/cssref/pr_border-left_color.asp" TargetMode="External"/></Relationships>
</file>

<file path=ppt/slides/_rels/slide20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border-right_width.asp" TargetMode="External"/><Relationship Id="rId13" Type="http://schemas.openxmlformats.org/officeDocument/2006/relationships/hyperlink" Target="https://www.w3schools.com/cssref/pr_border-top_width.asp" TargetMode="External"/><Relationship Id="rId3" Type="http://schemas.openxmlformats.org/officeDocument/2006/relationships/hyperlink" Target="https://www.w3schools.com/cssref/pr_border-left_width.asp" TargetMode="External"/><Relationship Id="rId7" Type="http://schemas.openxmlformats.org/officeDocument/2006/relationships/hyperlink" Target="https://www.w3schools.com/cssref/pr_border-right_style.asp" TargetMode="External"/><Relationship Id="rId12" Type="http://schemas.openxmlformats.org/officeDocument/2006/relationships/hyperlink" Target="https://www.w3schools.com/cssref/pr_border-top_style.asp" TargetMode="External"/><Relationship Id="rId2" Type="http://schemas.openxmlformats.org/officeDocument/2006/relationships/hyperlink" Target="https://www.w3schools.com/cssref/pr_border-left_style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cssref/pr_border-right_color.asp" TargetMode="External"/><Relationship Id="rId11" Type="http://schemas.openxmlformats.org/officeDocument/2006/relationships/hyperlink" Target="https://www.w3schools.com/cssref/pr_border-top_color.asp" TargetMode="External"/><Relationship Id="rId5" Type="http://schemas.openxmlformats.org/officeDocument/2006/relationships/hyperlink" Target="https://www.w3schools.com/cssref/pr_border-right.asp" TargetMode="External"/><Relationship Id="rId10" Type="http://schemas.openxmlformats.org/officeDocument/2006/relationships/hyperlink" Target="https://www.w3schools.com/cssref/pr_border-top.asp" TargetMode="External"/><Relationship Id="rId4" Type="http://schemas.openxmlformats.org/officeDocument/2006/relationships/hyperlink" Target="https://www.w3schools.com/cssref/css3_pr_border-radius.asp" TargetMode="External"/><Relationship Id="rId9" Type="http://schemas.openxmlformats.org/officeDocument/2006/relationships/hyperlink" Target="https://www.w3schools.com/cssref/pr_border-style.asp" TargetMode="External"/><Relationship Id="rId14" Type="http://schemas.openxmlformats.org/officeDocument/2006/relationships/hyperlink" Target="https://www.w3schools.com/cssref/pr_border-width.asp" TargetMode="Externa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margin-bottom.asp" TargetMode="External"/><Relationship Id="rId2" Type="http://schemas.openxmlformats.org/officeDocument/2006/relationships/hyperlink" Target="https://www.w3schools.com/cssref/pr_margi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margin-top.asp" TargetMode="External"/><Relationship Id="rId5" Type="http://schemas.openxmlformats.org/officeDocument/2006/relationships/hyperlink" Target="https://www.w3schools.com/cssref/pr_margin-right.asp" TargetMode="External"/><Relationship Id="rId4" Type="http://schemas.openxmlformats.org/officeDocument/2006/relationships/hyperlink" Target="https://www.w3schools.com/cssref/pr_margin-left.asp" TargetMode="Externa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padding-bottom.asp" TargetMode="External"/><Relationship Id="rId2" Type="http://schemas.openxmlformats.org/officeDocument/2006/relationships/hyperlink" Target="https://www.w3schools.com/cssref/pr_padd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padding-top.asp" TargetMode="External"/><Relationship Id="rId5" Type="http://schemas.openxmlformats.org/officeDocument/2006/relationships/hyperlink" Target="https://www.w3schools.com/cssref/pr_padding-right.asp" TargetMode="External"/><Relationship Id="rId4" Type="http://schemas.openxmlformats.org/officeDocument/2006/relationships/hyperlink" Target="https://www.w3schools.com/cssref/pr_padding-left.asp" TargetMode="Externa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what-is-ssl-2483647" TargetMode="External"/><Relationship Id="rId2" Type="http://schemas.openxmlformats.org/officeDocument/2006/relationships/hyperlink" Target="https://www.lifewire.com/history-of-world-wide-web-816583" TargetMode="Externa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text_text-indent.asp" TargetMode="External"/><Relationship Id="rId13" Type="http://schemas.openxmlformats.org/officeDocument/2006/relationships/hyperlink" Target="https://www.w3schools.com/cssref/pr_pos_vertical-align.asp" TargetMode="External"/><Relationship Id="rId3" Type="http://schemas.openxmlformats.org/officeDocument/2006/relationships/hyperlink" Target="https://www.w3schools.com/cssref/pr_text_direction.asp" TargetMode="External"/><Relationship Id="rId7" Type="http://schemas.openxmlformats.org/officeDocument/2006/relationships/hyperlink" Target="https://www.w3schools.com/cssref/pr_text_text-decoration.asp" TargetMode="External"/><Relationship Id="rId12" Type="http://schemas.openxmlformats.org/officeDocument/2006/relationships/hyperlink" Target="https://www.w3schools.com/cssref/pr_text_unicode-bidi.asp" TargetMode="External"/><Relationship Id="rId2" Type="http://schemas.openxmlformats.org/officeDocument/2006/relationships/hyperlink" Target="https://www.w3schools.com/cssref/pr_text_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text_text-align.asp" TargetMode="External"/><Relationship Id="rId11" Type="http://schemas.openxmlformats.org/officeDocument/2006/relationships/hyperlink" Target="https://www.w3schools.com/cssref/css3_pr_text-overflow.asp" TargetMode="External"/><Relationship Id="rId5" Type="http://schemas.openxmlformats.org/officeDocument/2006/relationships/hyperlink" Target="https://www.w3schools.com/cssref/pr_dim_line-height.asp" TargetMode="External"/><Relationship Id="rId15" Type="http://schemas.openxmlformats.org/officeDocument/2006/relationships/hyperlink" Target="https://www.w3schools.com/cssref/pr_text_word-spacing.asp" TargetMode="External"/><Relationship Id="rId10" Type="http://schemas.openxmlformats.org/officeDocument/2006/relationships/hyperlink" Target="https://www.w3schools.com/cssref/pr_text_text-transform.asp" TargetMode="External"/><Relationship Id="rId4" Type="http://schemas.openxmlformats.org/officeDocument/2006/relationships/hyperlink" Target="https://www.w3schools.com/cssref/pr_text_letter-spacing.asp" TargetMode="External"/><Relationship Id="rId9" Type="http://schemas.openxmlformats.org/officeDocument/2006/relationships/hyperlink" Target="https://www.w3schools.com/cssref/css3_pr_text-shadow.asp" TargetMode="External"/><Relationship Id="rId14" Type="http://schemas.openxmlformats.org/officeDocument/2006/relationships/hyperlink" Target="https://www.w3schools.com/cssref/pr_text_white-space.asp" TargetMode="Externa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font_font-family.asp" TargetMode="External"/><Relationship Id="rId7" Type="http://schemas.openxmlformats.org/officeDocument/2006/relationships/hyperlink" Target="https://www.w3schools.com/cssref/pr_font_weight.asp" TargetMode="External"/><Relationship Id="rId2" Type="http://schemas.openxmlformats.org/officeDocument/2006/relationships/hyperlink" Target="https://www.w3schools.com/cssref/pr_font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font_font-variant.asp" TargetMode="External"/><Relationship Id="rId5" Type="http://schemas.openxmlformats.org/officeDocument/2006/relationships/hyperlink" Target="https://www.w3schools.com/cssref/pr_font_font-style.asp" TargetMode="External"/><Relationship Id="rId4" Type="http://schemas.openxmlformats.org/officeDocument/2006/relationships/hyperlink" Target="https://www.w3schools.com/cssref/pr_font_font-size.asp" TargetMode="Externa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ahblahblahblah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ns-domain-name-server/" TargetMode="External"/><Relationship Id="rId2" Type="http://schemas.openxmlformats.org/officeDocument/2006/relationships/hyperlink" Target="https://www.geeksforgeeks.org/http-non-persistent-persistent-connection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ssh-telnet/" TargetMode="External"/><Relationship Id="rId2" Type="http://schemas.openxmlformats.org/officeDocument/2006/relationships/hyperlink" Target="https://www.geeksforgeeks.org/computer-network-file-transfer-protocol-ftp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_for_Comments" TargetMode="External"/><Relationship Id="rId2" Type="http://schemas.openxmlformats.org/officeDocument/2006/relationships/hyperlink" Target="https://en.wikipedia.org/wiki/Client_(comput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net_Assigned_Numbers_Authority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statuses.com/203" TargetMode="External"/><Relationship Id="rId13" Type="http://schemas.openxmlformats.org/officeDocument/2006/relationships/hyperlink" Target="https://httpstatuses.com/208" TargetMode="External"/><Relationship Id="rId18" Type="http://schemas.openxmlformats.org/officeDocument/2006/relationships/hyperlink" Target="https://httpstatuses.com/303" TargetMode="External"/><Relationship Id="rId3" Type="http://schemas.openxmlformats.org/officeDocument/2006/relationships/hyperlink" Target="https://httpstatuses.com/101" TargetMode="External"/><Relationship Id="rId21" Type="http://schemas.openxmlformats.org/officeDocument/2006/relationships/hyperlink" Target="https://httpstatuses.com/307" TargetMode="External"/><Relationship Id="rId7" Type="http://schemas.openxmlformats.org/officeDocument/2006/relationships/hyperlink" Target="https://httpstatuses.com/202" TargetMode="External"/><Relationship Id="rId12" Type="http://schemas.openxmlformats.org/officeDocument/2006/relationships/hyperlink" Target="https://httpstatuses.com/207" TargetMode="External"/><Relationship Id="rId17" Type="http://schemas.openxmlformats.org/officeDocument/2006/relationships/hyperlink" Target="https://httpstatuses.com/302" TargetMode="External"/><Relationship Id="rId2" Type="http://schemas.openxmlformats.org/officeDocument/2006/relationships/hyperlink" Target="https://httpstatuses.com/100" TargetMode="External"/><Relationship Id="rId16" Type="http://schemas.openxmlformats.org/officeDocument/2006/relationships/hyperlink" Target="https://httpstatuses.com/301" TargetMode="External"/><Relationship Id="rId20" Type="http://schemas.openxmlformats.org/officeDocument/2006/relationships/hyperlink" Target="https://httpstatuses.com/3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ttpstatuses.com/201" TargetMode="External"/><Relationship Id="rId11" Type="http://schemas.openxmlformats.org/officeDocument/2006/relationships/hyperlink" Target="https://httpstatuses.com/206" TargetMode="External"/><Relationship Id="rId5" Type="http://schemas.openxmlformats.org/officeDocument/2006/relationships/hyperlink" Target="https://httpstatuses.com/200" TargetMode="External"/><Relationship Id="rId15" Type="http://schemas.openxmlformats.org/officeDocument/2006/relationships/hyperlink" Target="https://httpstatuses.com/300" TargetMode="External"/><Relationship Id="rId10" Type="http://schemas.openxmlformats.org/officeDocument/2006/relationships/hyperlink" Target="https://httpstatuses.com/205" TargetMode="External"/><Relationship Id="rId19" Type="http://schemas.openxmlformats.org/officeDocument/2006/relationships/hyperlink" Target="https://httpstatuses.com/304" TargetMode="External"/><Relationship Id="rId4" Type="http://schemas.openxmlformats.org/officeDocument/2006/relationships/hyperlink" Target="https://httpstatuses.com/102" TargetMode="External"/><Relationship Id="rId9" Type="http://schemas.openxmlformats.org/officeDocument/2006/relationships/hyperlink" Target="https://httpstatuses.com/204" TargetMode="External"/><Relationship Id="rId14" Type="http://schemas.openxmlformats.org/officeDocument/2006/relationships/hyperlink" Target="https://httpstatuses.com/226" TargetMode="External"/><Relationship Id="rId22" Type="http://schemas.openxmlformats.org/officeDocument/2006/relationships/hyperlink" Target="https://httpstatuses.com/308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webstorm/" TargetMode="External"/><Relationship Id="rId13" Type="http://schemas.openxmlformats.org/officeDocument/2006/relationships/hyperlink" Target="https://aws.amazon.com/cloud9/" TargetMode="External"/><Relationship Id="rId3" Type="http://schemas.openxmlformats.org/officeDocument/2006/relationships/hyperlink" Target="https://github.com/atom" TargetMode="External"/><Relationship Id="rId7" Type="http://schemas.openxmlformats.org/officeDocument/2006/relationships/hyperlink" Target="https://www.jetbrains.com/phpstorm/" TargetMode="External"/><Relationship Id="rId12" Type="http://schemas.openxmlformats.org/officeDocument/2006/relationships/hyperlink" Target="http://brackets.io/" TargetMode="External"/><Relationship Id="rId2" Type="http://schemas.openxmlformats.org/officeDocument/2006/relationships/hyperlink" Target="https://code.visualstudio.com/" TargetMode="External"/><Relationship Id="rId16" Type="http://schemas.openxmlformats.org/officeDocument/2006/relationships/hyperlink" Target="http://lightta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/" TargetMode="External"/><Relationship Id="rId11" Type="http://schemas.openxmlformats.org/officeDocument/2006/relationships/hyperlink" Target="https://www.rj-texted.se/" TargetMode="External"/><Relationship Id="rId5" Type="http://schemas.openxmlformats.org/officeDocument/2006/relationships/hyperlink" Target="https://www.jetbrains.com/pycharm/" TargetMode="External"/><Relationship Id="rId15" Type="http://schemas.openxmlformats.org/officeDocument/2006/relationships/hyperlink" Target="http://www.codeblocks.org/" TargetMode="External"/><Relationship Id="rId10" Type="http://schemas.openxmlformats.org/officeDocument/2006/relationships/hyperlink" Target="https://www.activestate.com/products/komodo-ide/downloads/edit/" TargetMode="External"/><Relationship Id="rId4" Type="http://schemas.openxmlformats.org/officeDocument/2006/relationships/hyperlink" Target="https://www.sublimetext.com/3" TargetMode="External"/><Relationship Id="rId9" Type="http://schemas.openxmlformats.org/officeDocument/2006/relationships/hyperlink" Target="https://netbeans.org/" TargetMode="External"/><Relationship Id="rId14" Type="http://schemas.openxmlformats.org/officeDocument/2006/relationships/hyperlink" Target="http://bluefish.openoffice.nl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ddress.asp" TargetMode="External"/><Relationship Id="rId2" Type="http://schemas.openxmlformats.org/officeDocument/2006/relationships/hyperlink" Target="https://www.w3schools.com/tags/tag_abb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q.asp" TargetMode="External"/><Relationship Id="rId5" Type="http://schemas.openxmlformats.org/officeDocument/2006/relationships/hyperlink" Target="https://www.w3schools.com/tags/tag_cite.asp" TargetMode="External"/><Relationship Id="rId4" Type="http://schemas.openxmlformats.org/officeDocument/2006/relationships/hyperlink" Target="https://www.w3schools.com/tags/tag_blockquote.asp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wildlife.org/who/index.html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ryte.com/wiki/Information_Architectur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example.com" TargetMode="Externa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ol.asp" TargetMode="External"/><Relationship Id="rId7" Type="http://schemas.openxmlformats.org/officeDocument/2006/relationships/hyperlink" Target="https://www.w3schools.com/tags/tag_dd.asp" TargetMode="External"/><Relationship Id="rId2" Type="http://schemas.openxmlformats.org/officeDocument/2006/relationships/hyperlink" Target="https://www.w3schools.com/tags/tag_u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dt.asp" TargetMode="External"/><Relationship Id="rId5" Type="http://schemas.openxmlformats.org/officeDocument/2006/relationships/hyperlink" Target="https://www.w3schools.com/tags/tag_dl.asp" TargetMode="External"/><Relationship Id="rId4" Type="http://schemas.openxmlformats.org/officeDocument/2006/relationships/hyperlink" Target="https://www.w3schools.com/tags/tag_li.asp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2965" cy="5690870"/>
          </a:xfrm>
          <a:custGeom>
            <a:avLst/>
            <a:gdLst/>
            <a:ahLst/>
            <a:cxnLst/>
            <a:rect l="l" t="t" r="r" b="b"/>
            <a:pathLst>
              <a:path w="862965" h="5690870">
                <a:moveTo>
                  <a:pt x="862584" y="0"/>
                </a:moveTo>
                <a:lnTo>
                  <a:pt x="0" y="0"/>
                </a:lnTo>
                <a:lnTo>
                  <a:pt x="0" y="5690616"/>
                </a:lnTo>
                <a:lnTo>
                  <a:pt x="862584" y="7747"/>
                </a:lnTo>
                <a:lnTo>
                  <a:pt x="862584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83664" y="0"/>
            <a:ext cx="10311130" cy="6868159"/>
            <a:chOff x="1883664" y="0"/>
            <a:chExt cx="10311130" cy="6868159"/>
          </a:xfrm>
        </p:grpSpPr>
        <p:sp>
          <p:nvSpPr>
            <p:cNvPr id="4" name="object 4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5857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8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664" y="3194303"/>
              <a:ext cx="8691118" cy="19977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808" y="1892807"/>
              <a:ext cx="8401685" cy="1619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5480" y="2502407"/>
              <a:ext cx="3485134" cy="136982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7201" y="1298997"/>
            <a:ext cx="11430000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0" spc="-5" dirty="0">
                <a:solidFill>
                  <a:schemeClr val="tx1"/>
                </a:solidFill>
                <a:latin typeface="Trebuchet MS"/>
                <a:cs typeface="Trebuchet MS"/>
              </a:rPr>
              <a:t>Advanced</a:t>
            </a:r>
            <a:r>
              <a:rPr sz="4900" b="0" spc="-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4900" b="0" spc="-75" dirty="0">
                <a:solidFill>
                  <a:schemeClr val="tx1"/>
                </a:solidFill>
                <a:latin typeface="Trebuchet MS"/>
                <a:cs typeface="Trebuchet MS"/>
              </a:rPr>
              <a:t>Web</a:t>
            </a:r>
            <a:r>
              <a:rPr sz="4900" b="0" spc="-35" dirty="0">
                <a:solidFill>
                  <a:schemeClr val="tx1"/>
                </a:solidFill>
                <a:latin typeface="Trebuchet MS"/>
                <a:cs typeface="Trebuchet MS"/>
              </a:rPr>
              <a:t> Programming</a:t>
            </a:r>
            <a:br>
              <a:rPr lang="en-IN" sz="4900" b="0" spc="-35" dirty="0">
                <a:solidFill>
                  <a:schemeClr val="tx1"/>
                </a:solidFill>
                <a:latin typeface="Trebuchet MS"/>
                <a:cs typeface="Trebuchet MS"/>
              </a:rPr>
            </a:br>
            <a:r>
              <a:rPr lang="en-IN" sz="4900" b="0" spc="-35" dirty="0">
                <a:solidFill>
                  <a:schemeClr val="tx1"/>
                </a:solidFill>
                <a:latin typeface="Trebuchet MS"/>
                <a:cs typeface="Trebuchet MS"/>
              </a:rPr>
              <a:t>Code(Credit) :CUTM1030(1-2-1)</a:t>
            </a:r>
            <a:endParaRPr sz="49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1800" y="2628201"/>
            <a:ext cx="6639941" cy="1924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5ACFB9-ADA4-2C78-DA5B-70E3E41FA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634" y="2839491"/>
            <a:ext cx="5122545" cy="1341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5542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85" dirty="0">
                <a:solidFill>
                  <a:srgbClr val="5FCAEE"/>
                </a:solidFill>
                <a:latin typeface="Trebuchet MS"/>
                <a:cs typeface="Trebuchet MS"/>
              </a:rPr>
              <a:t>Types</a:t>
            </a:r>
            <a:r>
              <a:rPr sz="3600" b="0" spc="-3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5FCAEE"/>
                </a:solidFill>
                <a:latin typeface="Trebuchet MS"/>
                <a:cs typeface="Trebuchet MS"/>
              </a:rPr>
              <a:t>of</a:t>
            </a:r>
            <a:r>
              <a:rPr sz="3600" b="0" spc="-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dirty="0">
                <a:solidFill>
                  <a:srgbClr val="5FCAEE"/>
                </a:solidFill>
                <a:latin typeface="Trebuchet MS"/>
                <a:cs typeface="Trebuchet MS"/>
              </a:rPr>
              <a:t>web</a:t>
            </a:r>
            <a:r>
              <a:rPr sz="3600" b="0" spc="-2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5FCAEE"/>
                </a:solidFill>
                <a:latin typeface="Trebuchet MS"/>
                <a:cs typeface="Trebuchet MS"/>
              </a:rPr>
              <a:t>architectures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2188286"/>
            <a:ext cx="8112759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internet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medium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constantly changing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expanded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numerous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developers,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programmers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consortia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the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W3C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However,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can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schematically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distinguished.</a:t>
            </a:r>
            <a:endParaRPr sz="18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990"/>
              </a:spcBef>
              <a:buClr>
                <a:srgbClr val="5FCAEE"/>
              </a:buClr>
              <a:buSzPct val="80555"/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Client-server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80555"/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Three-tier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5FCAEE"/>
              </a:buClr>
              <a:buSzPct val="80555"/>
              <a:buAutoNum type="arabicPeriod"/>
              <a:tabLst>
                <a:tab pos="527685" algn="l"/>
                <a:tab pos="52832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Service-oriented architectures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(SOA)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73110"/>
            <a:ext cx="7933055" cy="53378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3200" spc="-20" dirty="0">
                <a:latin typeface="Wingdings"/>
                <a:cs typeface="Wingdings"/>
              </a:rPr>
              <a:t>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2)Ordered</a:t>
            </a:r>
            <a:r>
              <a:rPr sz="32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356870" marR="273050" indent="-344805">
              <a:lnSpc>
                <a:spcPts val="3460"/>
              </a:lnSpc>
              <a:spcBef>
                <a:spcPts val="7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ordered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starts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&lt;ol&gt;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tag.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Each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starts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&lt;li&gt;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tag.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items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marked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numbers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385"/>
              </a:spcBef>
            </a:pPr>
            <a:r>
              <a:rPr sz="3200" spc="-10" dirty="0">
                <a:latin typeface="Calibri"/>
                <a:cs typeface="Calibri"/>
              </a:rPr>
              <a:t>&lt;ol&gt;</a:t>
            </a:r>
            <a:endParaRPr sz="3200">
              <a:latin typeface="Calibri"/>
              <a:cs typeface="Calibri"/>
            </a:endParaRPr>
          </a:p>
          <a:p>
            <a:pPr marL="539750">
              <a:lnSpc>
                <a:spcPts val="3460"/>
              </a:lnSpc>
            </a:pPr>
            <a:r>
              <a:rPr sz="3200" spc="-15" dirty="0">
                <a:latin typeface="Calibri"/>
                <a:cs typeface="Calibri"/>
              </a:rPr>
              <a:t>&lt;li&gt;Coffee&lt;/li&gt;</a:t>
            </a:r>
            <a:endParaRPr sz="3200">
              <a:latin typeface="Calibri"/>
              <a:cs typeface="Calibri"/>
            </a:endParaRPr>
          </a:p>
          <a:p>
            <a:pPr marL="539750">
              <a:lnSpc>
                <a:spcPts val="3454"/>
              </a:lnSpc>
            </a:pPr>
            <a:r>
              <a:rPr sz="3200" spc="-30" dirty="0">
                <a:latin typeface="Calibri"/>
                <a:cs typeface="Calibri"/>
              </a:rPr>
              <a:t>&lt;li&gt;Tea&lt;/li&gt;</a:t>
            </a:r>
            <a:endParaRPr sz="3200">
              <a:latin typeface="Calibri"/>
              <a:cs typeface="Calibri"/>
            </a:endParaRPr>
          </a:p>
          <a:p>
            <a:pPr marL="539750">
              <a:lnSpc>
                <a:spcPts val="3454"/>
              </a:lnSpc>
            </a:pPr>
            <a:r>
              <a:rPr sz="3200" spc="-10" dirty="0">
                <a:latin typeface="Calibri"/>
                <a:cs typeface="Calibri"/>
              </a:rPr>
              <a:t>&lt;li&gt;Milk&lt;/li&gt;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&lt;/ol&gt;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07289"/>
            <a:ext cx="6858000" cy="569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Wingdings"/>
                <a:cs typeface="Wingdings"/>
              </a:rPr>
              <a:t>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3)HTML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r>
              <a:rPr sz="3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Lists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HTML</a:t>
            </a:r>
            <a:r>
              <a:rPr sz="3000" dirty="0">
                <a:latin typeface="Calibri"/>
                <a:cs typeface="Calibri"/>
              </a:rPr>
              <a:t> also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supports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description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lists.</a:t>
            </a:r>
            <a:endParaRPr sz="3000">
              <a:latin typeface="Calibri"/>
              <a:cs typeface="Calibri"/>
            </a:endParaRPr>
          </a:p>
          <a:p>
            <a:pPr marL="356870" marR="271780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description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list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 a</a:t>
            </a:r>
            <a:r>
              <a:rPr sz="3000" spc="-5" dirty="0">
                <a:latin typeface="Calibri"/>
                <a:cs typeface="Calibri"/>
              </a:rPr>
              <a:t> list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terms,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description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each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term.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&lt;dl&gt; </a:t>
            </a:r>
            <a:r>
              <a:rPr sz="3000" spc="-15" dirty="0">
                <a:latin typeface="Calibri"/>
                <a:cs typeface="Calibri"/>
              </a:rPr>
              <a:t>tag </a:t>
            </a:r>
            <a:r>
              <a:rPr sz="3000" spc="-5" dirty="0">
                <a:latin typeface="Calibri"/>
                <a:cs typeface="Calibri"/>
              </a:rPr>
              <a:t>defines </a:t>
            </a:r>
            <a:r>
              <a:rPr sz="3000" dirty="0">
                <a:latin typeface="Calibri"/>
                <a:cs typeface="Calibri"/>
              </a:rPr>
              <a:t>the description </a:t>
            </a:r>
            <a:r>
              <a:rPr sz="3000" spc="-5" dirty="0">
                <a:latin typeface="Calibri"/>
                <a:cs typeface="Calibri"/>
              </a:rPr>
              <a:t>list, 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&lt;dt&gt;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tag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defines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term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(name),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&lt;dd&gt;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tag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describes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term: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&lt;dl&gt;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10" dirty="0">
                <a:latin typeface="Calibri"/>
                <a:cs typeface="Calibri"/>
              </a:rPr>
              <a:t>&lt;dt&gt;Coffee&lt;/dt&gt;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&lt;dd&gt;-</a:t>
            </a:r>
            <a:r>
              <a:rPr sz="3000" dirty="0">
                <a:latin typeface="Calibri"/>
                <a:cs typeface="Calibri"/>
              </a:rPr>
              <a:t> black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drink&lt;/dd&gt;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&lt;dt&gt;Milk&lt;/dt&gt;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&lt;dd&gt;-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white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drink&lt;/dd&gt;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5" dirty="0">
                <a:latin typeface="Calibri"/>
                <a:cs typeface="Calibri"/>
              </a:rPr>
              <a:t>&lt;/dl&gt;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92633"/>
            <a:ext cx="7611745" cy="61207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Unordered</a:t>
            </a:r>
            <a:r>
              <a:rPr sz="27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 Choose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List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Item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Marker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CSS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list-style-type</a:t>
            </a:r>
            <a:r>
              <a:rPr sz="27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define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 </a:t>
            </a:r>
            <a:r>
              <a:rPr sz="2700" spc="5" dirty="0">
                <a:latin typeface="Calibri"/>
                <a:cs typeface="Calibri"/>
              </a:rPr>
              <a:t>of the </a:t>
            </a:r>
            <a:r>
              <a:rPr sz="2700" spc="-5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item </a:t>
            </a:r>
            <a:r>
              <a:rPr sz="2700" spc="-55" dirty="0">
                <a:latin typeface="Calibri"/>
                <a:cs typeface="Calibri"/>
              </a:rPr>
              <a:t>marker. </a:t>
            </a:r>
            <a:r>
              <a:rPr sz="2700" spc="-5" dirty="0">
                <a:latin typeface="Calibri"/>
                <a:cs typeface="Calibri"/>
              </a:rPr>
              <a:t>It </a:t>
            </a:r>
            <a:r>
              <a:rPr sz="2700" dirty="0">
                <a:latin typeface="Calibri"/>
                <a:cs typeface="Calibri"/>
              </a:rPr>
              <a:t>can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spc="5" dirty="0">
                <a:latin typeface="Calibri"/>
                <a:cs typeface="Calibri"/>
              </a:rPr>
              <a:t>one of the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following: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values:disc,circle,square,none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7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Nested</a:t>
            </a:r>
            <a:r>
              <a:rPr sz="27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Lists</a:t>
            </a:r>
            <a:endParaRPr sz="2700">
              <a:latin typeface="Calibri"/>
              <a:cs typeface="Calibri"/>
            </a:endParaRPr>
          </a:p>
          <a:p>
            <a:pPr marL="12700" marR="24771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Lists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nested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(list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inside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list):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Example: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&lt;ul&gt;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10" dirty="0">
                <a:latin typeface="Calibri"/>
                <a:cs typeface="Calibri"/>
              </a:rPr>
              <a:t>&lt;li&gt;Coffee&lt;/li&gt;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35" dirty="0">
                <a:latin typeface="Calibri"/>
                <a:cs typeface="Calibri"/>
              </a:rPr>
              <a:t>&lt;li&gt;Tea</a:t>
            </a:r>
            <a:endParaRPr sz="2700">
              <a:latin typeface="Calibri"/>
              <a:cs typeface="Calibri"/>
            </a:endParaRPr>
          </a:p>
          <a:p>
            <a:pPr marL="668020">
              <a:lnSpc>
                <a:spcPts val="2595"/>
              </a:lnSpc>
            </a:pPr>
            <a:r>
              <a:rPr sz="2700" dirty="0">
                <a:latin typeface="Calibri"/>
                <a:cs typeface="Calibri"/>
              </a:rPr>
              <a:t>&lt;ul&gt;</a:t>
            </a:r>
            <a:endParaRPr sz="2700">
              <a:latin typeface="Calibri"/>
              <a:cs typeface="Calibri"/>
            </a:endParaRPr>
          </a:p>
          <a:p>
            <a:pPr marL="823594">
              <a:lnSpc>
                <a:spcPts val="2595"/>
              </a:lnSpc>
            </a:pPr>
            <a:r>
              <a:rPr sz="2700" dirty="0">
                <a:latin typeface="Calibri"/>
                <a:cs typeface="Calibri"/>
              </a:rPr>
              <a:t>&lt;li&gt;Black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tea&lt;/li&gt;</a:t>
            </a:r>
            <a:endParaRPr sz="2700">
              <a:latin typeface="Calibri"/>
              <a:cs typeface="Calibri"/>
            </a:endParaRPr>
          </a:p>
          <a:p>
            <a:pPr marL="823594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&lt;li&gt;Green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tea&lt;/li&gt;</a:t>
            </a:r>
            <a:endParaRPr sz="2700">
              <a:latin typeface="Calibri"/>
              <a:cs typeface="Calibri"/>
            </a:endParaRPr>
          </a:p>
          <a:p>
            <a:pPr marL="668020">
              <a:lnSpc>
                <a:spcPts val="2595"/>
              </a:lnSpc>
            </a:pPr>
            <a:r>
              <a:rPr sz="2700" dirty="0">
                <a:latin typeface="Calibri"/>
                <a:cs typeface="Calibri"/>
              </a:rPr>
              <a:t>&lt;/ul&gt;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&lt;/li&gt;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&lt;li&gt;Milk&lt;/li&gt;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dirty="0">
                <a:latin typeface="Calibri"/>
                <a:cs typeface="Calibri"/>
              </a:rPr>
              <a:t>&lt;/ul&gt;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25577"/>
            <a:ext cx="8095615" cy="604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Wingdings"/>
                <a:cs typeface="Wingdings"/>
              </a:rPr>
              <a:t>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Ordered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HTML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5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Attribute</a:t>
            </a:r>
            <a:endParaRPr sz="2500">
              <a:latin typeface="Calibri"/>
              <a:cs typeface="Calibri"/>
            </a:endParaRPr>
          </a:p>
          <a:p>
            <a:pPr marL="12700" marR="313690">
              <a:lnSpc>
                <a:spcPts val="2400"/>
              </a:lnSpc>
              <a:spcBef>
                <a:spcPts val="585"/>
              </a:spcBef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5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&lt;ol&gt; tag,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type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list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item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marker:</a:t>
            </a:r>
            <a:endParaRPr sz="2500">
              <a:latin typeface="Calibri"/>
              <a:cs typeface="Calibri"/>
            </a:endParaRPr>
          </a:p>
          <a:p>
            <a:pPr marL="12700" marR="2005964">
              <a:lnSpc>
                <a:spcPct val="100000"/>
              </a:lnSpc>
              <a:spcBef>
                <a:spcPts val="20"/>
              </a:spcBef>
            </a:pPr>
            <a:r>
              <a:rPr sz="2500" spc="-25" dirty="0">
                <a:latin typeface="Calibri"/>
                <a:cs typeface="Calibri"/>
              </a:rPr>
              <a:t>type="1“,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75" dirty="0">
                <a:latin typeface="Calibri"/>
                <a:cs typeface="Calibri"/>
              </a:rPr>
              <a:t>type=“A“,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type=“a“,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type=“I“,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type=“i“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Ex:&lt;ol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type="1"&gt;</a:t>
            </a:r>
            <a:endParaRPr sz="2500">
              <a:latin typeface="Calibri"/>
              <a:cs typeface="Calibri"/>
            </a:endParaRPr>
          </a:p>
          <a:p>
            <a:pPr marL="155575">
              <a:lnSpc>
                <a:spcPts val="2105"/>
              </a:lnSpc>
            </a:pPr>
            <a:r>
              <a:rPr sz="2500" spc="-15" dirty="0">
                <a:latin typeface="Calibri"/>
                <a:cs typeface="Calibri"/>
              </a:rPr>
              <a:t>&lt;li&gt;Coffee&lt;/li&gt;</a:t>
            </a:r>
            <a:endParaRPr sz="2500">
              <a:latin typeface="Calibri"/>
              <a:cs typeface="Calibri"/>
            </a:endParaRPr>
          </a:p>
          <a:p>
            <a:pPr marL="155575">
              <a:lnSpc>
                <a:spcPts val="2400"/>
              </a:lnSpc>
            </a:pPr>
            <a:r>
              <a:rPr sz="2500" spc="-25" dirty="0">
                <a:latin typeface="Calibri"/>
                <a:cs typeface="Calibri"/>
              </a:rPr>
              <a:t>&lt;li&gt;Tea&lt;/li&gt;</a:t>
            </a:r>
            <a:endParaRPr sz="2500">
              <a:latin typeface="Calibri"/>
              <a:cs typeface="Calibri"/>
            </a:endParaRPr>
          </a:p>
          <a:p>
            <a:pPr marL="155575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&lt;li&gt;Milk&lt;/li&gt;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500" spc="-15" dirty="0">
                <a:latin typeface="Calibri"/>
                <a:cs typeface="Calibri"/>
              </a:rPr>
              <a:t>&lt;/ol&gt;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List</a:t>
            </a:r>
            <a:r>
              <a:rPr sz="25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Counting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By default, </a:t>
            </a:r>
            <a:r>
              <a:rPr sz="2500" spc="-5" dirty="0">
                <a:latin typeface="Calibri"/>
                <a:cs typeface="Calibri"/>
              </a:rPr>
              <a:t>an </a:t>
            </a:r>
            <a:r>
              <a:rPr sz="2500" spc="-10" dirty="0">
                <a:latin typeface="Calibri"/>
                <a:cs typeface="Calibri"/>
              </a:rPr>
              <a:t>ordered </a:t>
            </a:r>
            <a:r>
              <a:rPr sz="2500" spc="-5" dirty="0">
                <a:latin typeface="Calibri"/>
                <a:cs typeface="Calibri"/>
              </a:rPr>
              <a:t>list will </a:t>
            </a:r>
            <a:r>
              <a:rPr sz="2500" spc="-10" dirty="0">
                <a:latin typeface="Calibri"/>
                <a:cs typeface="Calibri"/>
              </a:rPr>
              <a:t>start counting </a:t>
            </a:r>
            <a:r>
              <a:rPr sz="2500" spc="-20" dirty="0">
                <a:latin typeface="Calibri"/>
                <a:cs typeface="Calibri"/>
              </a:rPr>
              <a:t>from </a:t>
            </a:r>
            <a:r>
              <a:rPr sz="2500" spc="-5" dirty="0">
                <a:latin typeface="Calibri"/>
                <a:cs typeface="Calibri"/>
              </a:rPr>
              <a:t>1. If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want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start</a:t>
            </a:r>
            <a:r>
              <a:rPr sz="2500" spc="-10" dirty="0">
                <a:latin typeface="Calibri"/>
                <a:cs typeface="Calibri"/>
              </a:rPr>
              <a:t> counting </a:t>
            </a:r>
            <a:r>
              <a:rPr sz="2500" spc="-20" dirty="0">
                <a:latin typeface="Calibri"/>
                <a:cs typeface="Calibri"/>
              </a:rPr>
              <a:t>from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dirty="0">
                <a:latin typeface="Calibri"/>
                <a:cs typeface="Calibri"/>
              </a:rPr>
              <a:t>specified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number,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start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attribute:</a:t>
            </a:r>
            <a:endParaRPr sz="2500">
              <a:latin typeface="Calibri"/>
              <a:cs typeface="Calibri"/>
            </a:endParaRPr>
          </a:p>
          <a:p>
            <a:pPr marL="344170" marR="5772150" indent="-344170" algn="r">
              <a:lnSpc>
                <a:spcPts val="2700"/>
              </a:lnSpc>
              <a:buFont typeface="Arial MT"/>
              <a:buChar char="•"/>
              <a:tabLst>
                <a:tab pos="3441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&lt;ol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start="50"&gt;</a:t>
            </a:r>
            <a:endParaRPr sz="2500">
              <a:latin typeface="Calibri"/>
              <a:cs typeface="Calibri"/>
            </a:endParaRPr>
          </a:p>
          <a:p>
            <a:pPr marR="5705475" algn="r">
              <a:lnSpc>
                <a:spcPts val="2400"/>
              </a:lnSpc>
            </a:pPr>
            <a:r>
              <a:rPr sz="2500" spc="-10" dirty="0">
                <a:latin typeface="Calibri"/>
                <a:cs typeface="Calibri"/>
              </a:rPr>
              <a:t>&lt;li&gt;Coffee&lt;/li&gt;</a:t>
            </a:r>
            <a:endParaRPr sz="2500">
              <a:latin typeface="Calibri"/>
              <a:cs typeface="Calibri"/>
            </a:endParaRPr>
          </a:p>
          <a:p>
            <a:pPr marL="500380">
              <a:lnSpc>
                <a:spcPts val="2400"/>
              </a:lnSpc>
            </a:pPr>
            <a:r>
              <a:rPr sz="2500" spc="-25" dirty="0">
                <a:latin typeface="Calibri"/>
                <a:cs typeface="Calibri"/>
              </a:rPr>
              <a:t>&lt;li&gt;Tea&lt;/li&gt;</a:t>
            </a:r>
            <a:endParaRPr sz="2500">
              <a:latin typeface="Calibri"/>
              <a:cs typeface="Calibri"/>
            </a:endParaRPr>
          </a:p>
          <a:p>
            <a:pPr marL="500380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&lt;li&gt;Milk&lt;/li&gt;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20" dirty="0">
                <a:latin typeface="Calibri"/>
                <a:cs typeface="Calibri"/>
              </a:rPr>
              <a:t>&lt;/ol&gt;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582" y="190322"/>
            <a:ext cx="26301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Forms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54150"/>
            <a:ext cx="8172450" cy="3134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ts val="216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a </a:t>
            </a:r>
            <a:r>
              <a:rPr sz="2000" spc="-15" dirty="0">
                <a:latin typeface="Calibri"/>
                <a:cs typeface="Calibri"/>
              </a:rPr>
              <a:t>server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Wingdings"/>
                <a:cs typeface="Wingdings"/>
              </a:rPr>
              <a:t></a:t>
            </a:r>
            <a:r>
              <a:rPr sz="2000" spc="-15" dirty="0">
                <a:latin typeface="Calibri"/>
                <a:cs typeface="Calibri"/>
              </a:rPr>
              <a:t>List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&lt;form&gt;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356870" marR="1045844" indent="-344805">
              <a:lnSpc>
                <a:spcPts val="192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  <a:tab pos="2219960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accept-charset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character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encodings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submission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spcBef>
                <a:spcPts val="1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  <a:tab pos="18415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Action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form-data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submitted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Autocomplete</a:t>
            </a:r>
            <a:r>
              <a:rPr sz="2000" spc="-26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autocomplete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off</a:t>
            </a:r>
            <a:endParaRPr sz="2000">
              <a:latin typeface="Calibri"/>
              <a:cs typeface="Calibri"/>
            </a:endParaRPr>
          </a:p>
          <a:p>
            <a:pPr marL="356870" marR="763905" indent="-344805">
              <a:lnSpc>
                <a:spcPct val="80000"/>
              </a:lnSpc>
              <a:spcBef>
                <a:spcPts val="484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  <a:tab pos="18415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Enctype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form-data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encoded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submitting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server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(only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method="post")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629" y="4064634"/>
            <a:ext cx="60769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HTTP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form-data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validated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4064634"/>
            <a:ext cx="1477010" cy="1183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N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o</a:t>
            </a:r>
            <a:r>
              <a:rPr sz="20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v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ali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d</a:t>
            </a:r>
            <a:r>
              <a:rPr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at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submitted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5222824"/>
            <a:ext cx="810133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ts val="216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  <a:tab pos="927100" algn="l"/>
              </a:tabLst>
            </a:pP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rel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relationship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between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linked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resource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document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  <a:tab pos="1841500" algn="l"/>
              </a:tabLst>
            </a:pPr>
            <a:r>
              <a:rPr sz="20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Target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response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received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after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submitting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form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65785"/>
            <a:ext cx="7597775" cy="509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7531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&lt;form&gt;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25" dirty="0">
                <a:latin typeface="Calibri"/>
                <a:cs typeface="Calibri"/>
              </a:rPr>
              <a:t>create</a:t>
            </a:r>
            <a:r>
              <a:rPr sz="3200" spc="-5" dirty="0">
                <a:latin typeface="Calibri"/>
                <a:cs typeface="Calibri"/>
              </a:rPr>
              <a:t> 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user</a:t>
            </a:r>
            <a:r>
              <a:rPr sz="3200" spc="-5" dirty="0">
                <a:latin typeface="Calibri"/>
                <a:cs typeface="Calibri"/>
              </a:rPr>
              <a:t> input: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&lt;form&gt;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i="1" spc="-20" dirty="0">
                <a:latin typeface="Calibri"/>
                <a:cs typeface="Calibri"/>
              </a:rPr>
              <a:t>form </a:t>
            </a:r>
            <a:r>
              <a:rPr sz="3200" i="1" spc="-5" dirty="0"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20" dirty="0">
                <a:latin typeface="Calibri"/>
                <a:cs typeface="Calibri"/>
              </a:rPr>
              <a:t>&lt;/form&gt;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Form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input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like: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checkboxes,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radio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buttons,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submit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buttons,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more.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27686"/>
            <a:ext cx="7856220" cy="56007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3000" spc="-5" dirty="0">
                <a:latin typeface="Wingdings"/>
                <a:cs typeface="Wingdings"/>
              </a:rPr>
              <a:t></a:t>
            </a:r>
            <a:r>
              <a:rPr sz="3000" spc="-5" dirty="0">
                <a:latin typeface="Calibri"/>
                <a:cs typeface="Calibri"/>
              </a:rPr>
              <a:t>1)The &lt;input&gt;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ts val="3240"/>
              </a:lnSpc>
              <a:spcBef>
                <a:spcPts val="7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&lt;input&gt;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 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most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important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element.</a:t>
            </a:r>
            <a:endParaRPr sz="3000">
              <a:latin typeface="Calibri"/>
              <a:cs typeface="Calibri"/>
            </a:endParaRPr>
          </a:p>
          <a:p>
            <a:pPr marL="356870" marR="463550" indent="-344805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An &lt;input&gt;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displayed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many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ways,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depending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 the type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attribute.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spc="-15" dirty="0">
                <a:latin typeface="Calibri"/>
                <a:cs typeface="Calibri"/>
              </a:rPr>
              <a:t>--Here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some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examples:</a:t>
            </a:r>
            <a:endParaRPr sz="3000">
              <a:latin typeface="Calibri"/>
              <a:cs typeface="Calibri"/>
            </a:endParaRPr>
          </a:p>
          <a:p>
            <a:pPr marL="356870" marR="559435" indent="-34480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type="text"&gt;Displays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single-line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text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</a:t>
            </a:r>
            <a:endParaRPr sz="3000">
              <a:latin typeface="Calibri"/>
              <a:cs typeface="Calibri"/>
            </a:endParaRPr>
          </a:p>
          <a:p>
            <a:pPr marL="356870" marR="52069" indent="-344805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 </a:t>
            </a:r>
            <a:r>
              <a:rPr sz="3000" spc="-10" dirty="0">
                <a:latin typeface="Calibri"/>
                <a:cs typeface="Calibri"/>
              </a:rPr>
              <a:t>type="radio"&gt;Displays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radio button </a:t>
            </a:r>
            <a:r>
              <a:rPr sz="3000" spc="-25" dirty="0">
                <a:latin typeface="Calibri"/>
                <a:cs typeface="Calibri"/>
              </a:rPr>
              <a:t>(for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selecting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many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choices)</a:t>
            </a:r>
            <a:endParaRPr sz="3000">
              <a:latin typeface="Calibri"/>
              <a:cs typeface="Calibri"/>
            </a:endParaRPr>
          </a:p>
          <a:p>
            <a:pPr marL="356870" marR="151130" indent="-344805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type="submit"&gt;Displays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submit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button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(for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submitting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94"/>
            <a:ext cx="7919720" cy="487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0" dirty="0">
                <a:latin typeface="Calibri"/>
                <a:cs typeface="Calibri"/>
              </a:rPr>
              <a:t>2)Text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Fields</a:t>
            </a:r>
            <a:endParaRPr sz="3000">
              <a:latin typeface="Calibri"/>
              <a:cs typeface="Calibri"/>
            </a:endParaRPr>
          </a:p>
          <a:p>
            <a:pPr marL="356870" marR="443230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type="text"&gt;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defines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single-line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input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</a:t>
            </a:r>
            <a:r>
              <a:rPr sz="3000" spc="-30" dirty="0">
                <a:latin typeface="Calibri"/>
                <a:cs typeface="Calibri"/>
              </a:rPr>
              <a:t> for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b="1" spc="-35" dirty="0">
                <a:latin typeface="Calibri"/>
                <a:cs typeface="Calibri"/>
              </a:rPr>
              <a:t>text</a:t>
            </a:r>
            <a:r>
              <a:rPr sz="3000" b="1" spc="3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input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form</a:t>
            </a:r>
            <a:r>
              <a:rPr sz="3000" spc="-5" dirty="0">
                <a:latin typeface="Calibri"/>
                <a:cs typeface="Calibri"/>
              </a:rPr>
              <a:t> 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two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text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fields: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&lt;form&gt;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&lt;label</a:t>
            </a:r>
            <a:r>
              <a:rPr sz="3000" spc="-10" dirty="0">
                <a:latin typeface="Calibri"/>
                <a:cs typeface="Calibri"/>
              </a:rPr>
              <a:t> for="fname"&gt;First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name:&lt;/label&gt;&lt;br&gt;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10" dirty="0">
                <a:latin typeface="Calibri"/>
                <a:cs typeface="Calibri"/>
              </a:rPr>
              <a:t> type="text"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id="fname"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name="fname"&gt;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dirty="0">
                <a:latin typeface="Calibri"/>
                <a:cs typeface="Calibri"/>
              </a:rPr>
              <a:t>&lt;br&gt;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&lt;label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for="lname"&gt;Last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name:&lt;/label&gt;&lt;br&gt;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type="text"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id="lname"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name="lname"&gt;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15" dirty="0">
                <a:latin typeface="Calibri"/>
                <a:cs typeface="Calibri"/>
              </a:rPr>
              <a:t>&lt;/form&gt;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54177"/>
            <a:ext cx="7882890" cy="475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&lt;label&gt;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endParaRPr sz="2500">
              <a:latin typeface="Calibri"/>
              <a:cs typeface="Calibri"/>
            </a:endParaRPr>
          </a:p>
          <a:p>
            <a:pPr marL="356870" marR="674370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Notice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use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&lt;label&gt;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above.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&lt;label&gt;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defines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label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-15" dirty="0">
                <a:latin typeface="Calibri"/>
                <a:cs typeface="Calibri"/>
              </a:rPr>
              <a:t> many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elements.</a:t>
            </a:r>
            <a:endParaRPr sz="2500">
              <a:latin typeface="Calibri"/>
              <a:cs typeface="Calibri"/>
            </a:endParaRPr>
          </a:p>
          <a:p>
            <a:pPr marL="356870" marR="553085" indent="-344805" algn="just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 &lt;label&gt; element is useful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screen-reader </a:t>
            </a:r>
            <a:r>
              <a:rPr sz="2500" spc="-10" dirty="0">
                <a:latin typeface="Calibri"/>
                <a:cs typeface="Calibri"/>
              </a:rPr>
              <a:t>users, </a:t>
            </a:r>
            <a:r>
              <a:rPr sz="2500" spc="-5" dirty="0">
                <a:latin typeface="Calibri"/>
                <a:cs typeface="Calibri"/>
              </a:rPr>
              <a:t> because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screen-reader will </a:t>
            </a:r>
            <a:r>
              <a:rPr sz="2500" spc="-10" dirty="0">
                <a:latin typeface="Calibri"/>
                <a:cs typeface="Calibri"/>
              </a:rPr>
              <a:t>read </a:t>
            </a:r>
            <a:r>
              <a:rPr sz="2500" spc="-5" dirty="0">
                <a:latin typeface="Calibri"/>
                <a:cs typeface="Calibri"/>
              </a:rPr>
              <a:t>out </a:t>
            </a:r>
            <a:r>
              <a:rPr sz="2500" dirty="0">
                <a:latin typeface="Calibri"/>
                <a:cs typeface="Calibri"/>
              </a:rPr>
              <a:t>loud the label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focused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input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element.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&lt;label&gt;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also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help </a:t>
            </a:r>
            <a:r>
              <a:rPr sz="2500" spc="-15" dirty="0">
                <a:latin typeface="Calibri"/>
                <a:cs typeface="Calibri"/>
              </a:rPr>
              <a:t>users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who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difficulty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clicking on very small regions </a:t>
            </a:r>
            <a:r>
              <a:rPr sz="2500" dirty="0">
                <a:latin typeface="Calibri"/>
                <a:cs typeface="Calibri"/>
              </a:rPr>
              <a:t>(such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radio buttons or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checkboxes)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 because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clicks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&lt;label&gt;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toggles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radio button/checkbox.</a:t>
            </a:r>
            <a:endParaRPr sz="2500">
              <a:latin typeface="Calibri"/>
              <a:cs typeface="Calibri"/>
            </a:endParaRPr>
          </a:p>
          <a:p>
            <a:pPr marL="356870" marR="601980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10" dirty="0">
                <a:latin typeface="Calibri"/>
                <a:cs typeface="Calibri"/>
              </a:rPr>
              <a:t>attribute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 &lt;label&gt; </a:t>
            </a:r>
            <a:r>
              <a:rPr sz="2500" spc="-10" dirty="0">
                <a:latin typeface="Calibri"/>
                <a:cs typeface="Calibri"/>
              </a:rPr>
              <a:t>tag </a:t>
            </a:r>
            <a:r>
              <a:rPr sz="2500" spc="-5" dirty="0">
                <a:latin typeface="Calibri"/>
                <a:cs typeface="Calibri"/>
              </a:rPr>
              <a:t>should </a:t>
            </a:r>
            <a:r>
              <a:rPr sz="2500" dirty="0">
                <a:latin typeface="Calibri"/>
                <a:cs typeface="Calibri"/>
              </a:rPr>
              <a:t>be equal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id </a:t>
            </a:r>
            <a:r>
              <a:rPr sz="2500" spc="-10" dirty="0">
                <a:latin typeface="Calibri"/>
                <a:cs typeface="Calibri"/>
              </a:rPr>
              <a:t>attribute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&lt;input&gt; element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bind them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together.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63321"/>
            <a:ext cx="7997190" cy="425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Calibri"/>
                <a:cs typeface="Calibri"/>
              </a:rPr>
              <a:t>Radio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type="radio"&gt;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radio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button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Radio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select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5" dirty="0">
                <a:latin typeface="Calibri"/>
                <a:cs typeface="Calibri"/>
              </a:rPr>
              <a:t> 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limited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choices.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radio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type="radio"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id="male"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name="gender"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value="male"&gt;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for="male"&gt;Male&lt;/label&gt;&lt;br&gt;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type="radio"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id="female"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name="gender"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value="female"&gt;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for="female"&gt;Female&lt;/label&gt;&lt;br&gt;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type="radio"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id="other"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name="gender"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value="other"&gt;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for="other"&gt;Other&lt;/label&gt;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49377"/>
            <a:ext cx="614553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0" spc="5" dirty="0">
                <a:latin typeface="Wingdings"/>
                <a:cs typeface="Wingdings"/>
              </a:rPr>
              <a:t></a:t>
            </a:r>
            <a:r>
              <a:rPr sz="4700" spc="5" dirty="0">
                <a:latin typeface="Trebuchet MS"/>
                <a:cs typeface="Trebuchet MS"/>
              </a:rPr>
              <a:t>Client-server</a:t>
            </a:r>
            <a:r>
              <a:rPr sz="4700" spc="-175" dirty="0">
                <a:latin typeface="Trebuchet MS"/>
                <a:cs typeface="Trebuchet MS"/>
              </a:rPr>
              <a:t> </a:t>
            </a:r>
            <a:r>
              <a:rPr sz="4700" spc="-5" dirty="0">
                <a:latin typeface="Trebuchet MS"/>
                <a:cs typeface="Trebuchet MS"/>
              </a:rPr>
              <a:t>model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575" y="1076070"/>
            <a:ext cx="8155305" cy="48869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6870" marR="6350" indent="-344805" algn="just">
              <a:lnSpc>
                <a:spcPct val="90200"/>
              </a:lnSpc>
              <a:spcBef>
                <a:spcPts val="300"/>
              </a:spcBef>
            </a:pPr>
            <a:r>
              <a:rPr sz="135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35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Initially,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consisted of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two-tiered architecture: </a:t>
            </a:r>
            <a:r>
              <a:rPr sz="17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clients</a:t>
            </a:r>
            <a:r>
              <a:rPr sz="1700" spc="-5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7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servers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Clients and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servers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shared the tasks and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services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system was supposed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perform.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For example, 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request 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service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server;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server</a:t>
            </a:r>
            <a:r>
              <a:rPr sz="17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answers</a:t>
            </a:r>
            <a:r>
              <a:rPr sz="17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r>
              <a:rPr sz="17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7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providing</a:t>
            </a:r>
            <a:r>
              <a:rPr sz="17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service.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Retrieving</a:t>
            </a:r>
            <a:r>
              <a:rPr sz="17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website</a:t>
            </a:r>
            <a:r>
              <a:rPr sz="17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URL</a:t>
            </a:r>
            <a:r>
              <a:rPr sz="1700" spc="-5" dirty="0">
                <a:solidFill>
                  <a:srgbClr val="3ECDE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address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that directs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to a server to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load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site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 the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client’s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browser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an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two-layer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model,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known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as 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client-server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model.</a:t>
            </a:r>
            <a:endParaRPr sz="1700">
              <a:latin typeface="Trebuchet MS"/>
              <a:cs typeface="Trebuchet MS"/>
            </a:endParaRPr>
          </a:p>
          <a:p>
            <a:pPr marL="356870" marR="7620" indent="-344805" algn="just">
              <a:lnSpc>
                <a:spcPct val="90000"/>
              </a:lnSpc>
              <a:spcBef>
                <a:spcPts val="1000"/>
              </a:spcBef>
            </a:pPr>
            <a:r>
              <a:rPr sz="135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35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internet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protocol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family,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now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consists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700" spc="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around</a:t>
            </a:r>
            <a:r>
              <a:rPr sz="1700" spc="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500</a:t>
            </a:r>
            <a:r>
              <a:rPr sz="1700" spc="5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network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protocols,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 usually used as 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basis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for the 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WWW,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but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usually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comprises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TCP/TCP/IP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reference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model.</a:t>
            </a:r>
            <a:endParaRPr sz="1700">
              <a:latin typeface="Trebuchet MS"/>
              <a:cs typeface="Trebuchet MS"/>
            </a:endParaRPr>
          </a:p>
          <a:p>
            <a:pPr marL="12700" marR="11430" indent="518159" algn="just">
              <a:lnSpc>
                <a:spcPts val="1850"/>
              </a:lnSpc>
              <a:spcBef>
                <a:spcPts val="1010"/>
              </a:spcBef>
            </a:pPr>
            <a:r>
              <a:rPr sz="17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Three prerequisites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must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exist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 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 for 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distributed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another:</a:t>
            </a:r>
            <a:endParaRPr sz="1700">
              <a:latin typeface="Trebuchet MS"/>
              <a:cs typeface="Trebuchet MS"/>
            </a:endParaRPr>
          </a:p>
          <a:p>
            <a:pPr marL="527685" indent="-515620" algn="just">
              <a:lnSpc>
                <a:spcPct val="100000"/>
              </a:lnSpc>
              <a:spcBef>
                <a:spcPts val="760"/>
              </a:spcBef>
              <a:buClr>
                <a:srgbClr val="5FCAEE"/>
              </a:buClr>
              <a:buSzPct val="79411"/>
              <a:buAutoNum type="arabicPeriod"/>
              <a:tabLst>
                <a:tab pos="528320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Representation</a:t>
            </a: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formats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fixed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standard: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5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5"/>
              </a:rPr>
              <a:t>CSS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700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6"/>
              </a:rPr>
              <a:t>XML</a:t>
            </a:r>
            <a:endParaRPr sz="1700">
              <a:latin typeface="Trebuchet MS"/>
              <a:cs typeface="Trebuchet MS"/>
            </a:endParaRPr>
          </a:p>
          <a:p>
            <a:pPr marL="527685" marR="5080" indent="-515620" algn="just">
              <a:lnSpc>
                <a:spcPct val="90200"/>
              </a:lnSpc>
              <a:spcBef>
                <a:spcPts val="994"/>
              </a:spcBef>
              <a:buClr>
                <a:srgbClr val="5FCAEE"/>
              </a:buClr>
              <a:buSzPct val="79411"/>
              <a:buAutoNum type="arabicPeriod"/>
              <a:tabLst>
                <a:tab pos="528320" algn="l"/>
              </a:tabLst>
            </a:pP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Protocols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transfer:</a:t>
            </a:r>
            <a:r>
              <a:rPr sz="1700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u="sng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HTTP</a:t>
            </a:r>
            <a:r>
              <a:rPr sz="1700" spc="-5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700" spc="5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8"/>
              </a:rPr>
              <a:t>HTTPS</a:t>
            </a:r>
            <a:r>
              <a:rPr sz="1700" spc="5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(Hypertext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Transfer</a:t>
            </a:r>
            <a:r>
              <a:rPr sz="1700" spc="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Protocol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Secure)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 used in the web. Other applications, such as mail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servers,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SMTP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(Simple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Mail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Transfer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Protocol)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POP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(Post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Office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Protocol).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Determining 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protocols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depends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on 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application.</a:t>
            </a:r>
            <a:endParaRPr sz="1700">
              <a:latin typeface="Trebuchet MS"/>
              <a:cs typeface="Trebuchet MS"/>
            </a:endParaRPr>
          </a:p>
          <a:p>
            <a:pPr marL="527685" marR="7620" indent="-515620" algn="just">
              <a:lnSpc>
                <a:spcPts val="1820"/>
              </a:lnSpc>
              <a:spcBef>
                <a:spcPts val="1040"/>
              </a:spcBef>
              <a:buClr>
                <a:srgbClr val="5FCAEE"/>
              </a:buClr>
              <a:buSzPct val="79411"/>
              <a:buAutoNum type="arabicPeriod"/>
              <a:tabLst>
                <a:tab pos="528320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standard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addressing: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refers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(Uniform</a:t>
            </a:r>
            <a:r>
              <a:rPr sz="1700" spc="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Resource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Locator) which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instance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general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concept</a:t>
            </a:r>
            <a:r>
              <a:rPr sz="17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15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7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9"/>
              </a:rPr>
              <a:t>URI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10921"/>
            <a:ext cx="8035925" cy="479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Submit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</a:t>
            </a:r>
            <a:endParaRPr sz="2200">
              <a:latin typeface="Calibri"/>
              <a:cs typeface="Calibri"/>
            </a:endParaRPr>
          </a:p>
          <a:p>
            <a:pPr marL="356870" marR="406400" indent="-34480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type="submit"&gt;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submitting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form-handler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6870" marR="221615" indent="-34480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form-handler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typically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script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form-handler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form's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action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attribute.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submit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action="/action_page.php"&gt;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name="fname"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value="John"&gt;&lt;br&gt;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for="lname"&gt;Last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356870" marR="5080" indent="127635">
              <a:lnSpc>
                <a:spcPts val="2110"/>
              </a:lnSpc>
              <a:spcBef>
                <a:spcPts val="250"/>
              </a:spcBef>
            </a:pPr>
            <a:r>
              <a:rPr sz="2200" spc="-5" dirty="0">
                <a:latin typeface="Calibri"/>
                <a:cs typeface="Calibri"/>
              </a:rPr>
              <a:t>&lt;input type="text" </a:t>
            </a:r>
            <a:r>
              <a:rPr sz="2200" dirty="0">
                <a:latin typeface="Calibri"/>
                <a:cs typeface="Calibri"/>
              </a:rPr>
              <a:t>id="lname" name="lname" value="Doe"&gt;&lt;br&gt;&lt;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1870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type="submit"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value="Submit"&gt;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45717"/>
            <a:ext cx="7926705" cy="414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Wingdings"/>
                <a:cs typeface="Wingdings"/>
              </a:rPr>
              <a:t>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Action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Attribute</a:t>
            </a:r>
            <a:endParaRPr sz="2500">
              <a:latin typeface="Calibri"/>
              <a:cs typeface="Calibri"/>
            </a:endParaRPr>
          </a:p>
          <a:p>
            <a:pPr marL="356870" marR="423545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 action </a:t>
            </a:r>
            <a:r>
              <a:rPr sz="2500" spc="-10" dirty="0">
                <a:latin typeface="Calibri"/>
                <a:cs typeface="Calibri"/>
              </a:rPr>
              <a:t>attribute </a:t>
            </a:r>
            <a:r>
              <a:rPr sz="2500" spc="-5" dirty="0">
                <a:latin typeface="Calibri"/>
                <a:cs typeface="Calibri"/>
              </a:rPr>
              <a:t>defines </a:t>
            </a:r>
            <a:r>
              <a:rPr sz="2500" dirty="0">
                <a:latin typeface="Calibri"/>
                <a:cs typeface="Calibri"/>
              </a:rPr>
              <a:t>the action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0" dirty="0">
                <a:latin typeface="Calibri"/>
                <a:cs typeface="Calibri"/>
              </a:rPr>
              <a:t>performed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form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submitted.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25" dirty="0">
                <a:latin typeface="Calibri"/>
                <a:cs typeface="Calibri"/>
              </a:rPr>
              <a:t>Usually,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form data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sent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page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server </a:t>
            </a:r>
            <a:r>
              <a:rPr sz="2500" dirty="0">
                <a:latin typeface="Calibri"/>
                <a:cs typeface="Calibri"/>
              </a:rPr>
              <a:t>when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user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clicks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submit</a:t>
            </a:r>
            <a:r>
              <a:rPr sz="2500" spc="-10" dirty="0">
                <a:latin typeface="Calibri"/>
                <a:cs typeface="Calibri"/>
              </a:rPr>
              <a:t> button.</a:t>
            </a:r>
            <a:endParaRPr sz="2500">
              <a:latin typeface="Calibri"/>
              <a:cs typeface="Calibri"/>
            </a:endParaRPr>
          </a:p>
          <a:p>
            <a:pPr marL="356870" marR="83820" indent="-344805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example </a:t>
            </a:r>
            <a:r>
              <a:rPr sz="2500" spc="-5" dirty="0">
                <a:latin typeface="Calibri"/>
                <a:cs typeface="Calibri"/>
              </a:rPr>
              <a:t>above,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form data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sent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page on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server called "/action_page.php". This </a:t>
            </a:r>
            <a:r>
              <a:rPr sz="2500" spc="-10" dirty="0">
                <a:latin typeface="Calibri"/>
                <a:cs typeface="Calibri"/>
              </a:rPr>
              <a:t>page contains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server-side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script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handles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form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data: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latin typeface="Calibri"/>
                <a:cs typeface="Calibri"/>
              </a:rPr>
              <a:t>&lt;form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action="/action_page.php</a:t>
            </a:r>
            <a:r>
              <a:rPr sz="2500" spc="-5" dirty="0">
                <a:latin typeface="Calibri"/>
                <a:cs typeface="Calibri"/>
              </a:rPr>
              <a:t>"&gt;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6870" marR="412750" indent="-344805">
              <a:lnSpc>
                <a:spcPts val="24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If </a:t>
            </a:r>
            <a:r>
              <a:rPr sz="2500" dirty="0">
                <a:latin typeface="Calibri"/>
                <a:cs typeface="Calibri"/>
              </a:rPr>
              <a:t>the action </a:t>
            </a:r>
            <a:r>
              <a:rPr sz="2500" spc="-10" dirty="0">
                <a:latin typeface="Calibri"/>
                <a:cs typeface="Calibri"/>
              </a:rPr>
              <a:t>attribute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omitted, </a:t>
            </a:r>
            <a:r>
              <a:rPr sz="2500" dirty="0">
                <a:latin typeface="Calibri"/>
                <a:cs typeface="Calibri"/>
              </a:rPr>
              <a:t>the action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set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current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page.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54177"/>
            <a:ext cx="8042909" cy="4980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Target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Attribute</a:t>
            </a:r>
            <a:endParaRPr sz="2500">
              <a:latin typeface="Calibri"/>
              <a:cs typeface="Calibri"/>
            </a:endParaRPr>
          </a:p>
          <a:p>
            <a:pPr marL="356870" marR="513715" indent="-344805">
              <a:lnSpc>
                <a:spcPct val="80000"/>
              </a:lnSpc>
              <a:spcBef>
                <a:spcPts val="6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target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specifies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submitted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result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will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open in a </a:t>
            </a:r>
            <a:r>
              <a:rPr sz="2500" spc="-10" dirty="0">
                <a:latin typeface="Calibri"/>
                <a:cs typeface="Calibri"/>
              </a:rPr>
              <a:t>new </a:t>
            </a:r>
            <a:r>
              <a:rPr sz="2500" spc="-15" dirty="0">
                <a:latin typeface="Calibri"/>
                <a:cs typeface="Calibri"/>
              </a:rPr>
              <a:t>browser </a:t>
            </a:r>
            <a:r>
              <a:rPr sz="2500" spc="-5" dirty="0">
                <a:latin typeface="Calibri"/>
                <a:cs typeface="Calibri"/>
              </a:rPr>
              <a:t>tab, a </a:t>
            </a:r>
            <a:r>
              <a:rPr sz="2500" spc="-15" dirty="0">
                <a:latin typeface="Calibri"/>
                <a:cs typeface="Calibri"/>
              </a:rPr>
              <a:t>frame,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dirty="0">
                <a:latin typeface="Calibri"/>
                <a:cs typeface="Calibri"/>
              </a:rPr>
              <a:t>in the </a:t>
            </a:r>
            <a:r>
              <a:rPr sz="2500" spc="-10" dirty="0">
                <a:latin typeface="Calibri"/>
                <a:cs typeface="Calibri"/>
              </a:rPr>
              <a:t>current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window.</a:t>
            </a:r>
            <a:endParaRPr sz="2500">
              <a:latin typeface="Calibri"/>
              <a:cs typeface="Calibri"/>
            </a:endParaRPr>
          </a:p>
          <a:p>
            <a:pPr marL="356870" marR="376555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default value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dirty="0">
                <a:latin typeface="Calibri"/>
                <a:cs typeface="Calibri"/>
              </a:rPr>
              <a:t>"_self" </a:t>
            </a:r>
            <a:r>
              <a:rPr sz="2500" spc="-5" dirty="0">
                <a:latin typeface="Calibri"/>
                <a:cs typeface="Calibri"/>
              </a:rPr>
              <a:t>which </a:t>
            </a:r>
            <a:r>
              <a:rPr sz="2500" dirty="0">
                <a:latin typeface="Calibri"/>
                <a:cs typeface="Calibri"/>
              </a:rPr>
              <a:t>means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form </a:t>
            </a:r>
            <a:r>
              <a:rPr sz="2500" spc="-5" dirty="0">
                <a:latin typeface="Calibri"/>
                <a:cs typeface="Calibri"/>
              </a:rPr>
              <a:t>will be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submitted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current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window.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10" dirty="0">
                <a:latin typeface="Calibri"/>
                <a:cs typeface="Calibri"/>
              </a:rPr>
              <a:t>To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result </a:t>
            </a:r>
            <a:r>
              <a:rPr sz="2500" spc="-5" dirty="0">
                <a:latin typeface="Calibri"/>
                <a:cs typeface="Calibri"/>
              </a:rPr>
              <a:t>open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new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browser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"_blank".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Example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Here,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submitted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result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will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a</a:t>
            </a:r>
            <a:r>
              <a:rPr sz="2500" spc="-10" dirty="0">
                <a:latin typeface="Calibri"/>
                <a:cs typeface="Calibri"/>
              </a:rPr>
              <a:t> new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browser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latin typeface="Calibri"/>
                <a:cs typeface="Calibri"/>
              </a:rPr>
              <a:t>&lt;form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action="/action_page.php"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target="_blank"&gt;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Try</a:t>
            </a:r>
            <a:r>
              <a:rPr sz="25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5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it</a:t>
            </a:r>
            <a:r>
              <a:rPr sz="25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5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Yourself</a:t>
            </a:r>
            <a:r>
              <a:rPr sz="25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5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»</a:t>
            </a:r>
            <a:endParaRPr sz="2500">
              <a:latin typeface="Calibri"/>
              <a:cs typeface="Calibri"/>
            </a:endParaRPr>
          </a:p>
          <a:p>
            <a:pPr marL="356870" marR="1089660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Other </a:t>
            </a:r>
            <a:r>
              <a:rPr sz="2500" spc="-10" dirty="0">
                <a:latin typeface="Calibri"/>
                <a:cs typeface="Calibri"/>
              </a:rPr>
              <a:t>legal values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5" dirty="0">
                <a:latin typeface="Calibri"/>
                <a:cs typeface="Calibri"/>
              </a:rPr>
              <a:t>"_parent", "_top", or a name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representing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name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iframe.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10306"/>
            <a:ext cx="7888605" cy="44659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Method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Attribute</a:t>
            </a:r>
            <a:endParaRPr sz="3200">
              <a:latin typeface="Calibri"/>
              <a:cs typeface="Calibri"/>
            </a:endParaRPr>
          </a:p>
          <a:p>
            <a:pPr marL="356870" marR="848994" indent="-344805" algn="just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method </a:t>
            </a:r>
            <a:r>
              <a:rPr sz="3200" spc="-10" dirty="0">
                <a:latin typeface="Calibri"/>
                <a:cs typeface="Calibri"/>
              </a:rPr>
              <a:t>attribute </a:t>
            </a:r>
            <a:r>
              <a:rPr sz="3200" spc="-5" dirty="0">
                <a:latin typeface="Calibri"/>
                <a:cs typeface="Calibri"/>
              </a:rPr>
              <a:t>specifies the </a:t>
            </a:r>
            <a:r>
              <a:rPr sz="3200" spc="5" dirty="0">
                <a:latin typeface="Calibri"/>
                <a:cs typeface="Calibri"/>
              </a:rPr>
              <a:t>HTTP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method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b="1" spc="-5" dirty="0">
                <a:latin typeface="Calibri"/>
                <a:cs typeface="Calibri"/>
              </a:rPr>
              <a:t>GET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b="1" spc="-10" dirty="0">
                <a:latin typeface="Calibri"/>
                <a:cs typeface="Calibri"/>
              </a:rPr>
              <a:t>POST</a:t>
            </a:r>
            <a:r>
              <a:rPr sz="3200" spc="-10" dirty="0">
                <a:latin typeface="Calibri"/>
                <a:cs typeface="Calibri"/>
              </a:rPr>
              <a:t>) to be used </a:t>
            </a:r>
            <a:r>
              <a:rPr sz="3200" spc="-5" dirty="0">
                <a:latin typeface="Calibri"/>
                <a:cs typeface="Calibri"/>
              </a:rPr>
              <a:t>when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submitting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marR="598805" indent="-344805">
              <a:lnSpc>
                <a:spcPts val="3460"/>
              </a:lnSpc>
              <a:spcBef>
                <a:spcPts val="81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method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submitting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form: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5" dirty="0">
                <a:latin typeface="Calibri"/>
                <a:cs typeface="Calibri"/>
              </a:rPr>
              <a:t>&lt;form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action="/action_page.php"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method="g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et"&gt;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98118"/>
            <a:ext cx="7981315" cy="5132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" dirty="0">
                <a:latin typeface="Wingdings"/>
                <a:cs typeface="Wingdings"/>
              </a:rPr>
              <a:t>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Name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Attribute</a:t>
            </a:r>
            <a:endParaRPr sz="2700">
              <a:latin typeface="Calibri"/>
              <a:cs typeface="Calibri"/>
            </a:endParaRPr>
          </a:p>
          <a:p>
            <a:pPr marL="356870" marR="749300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Each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field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must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have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name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submitted.</a:t>
            </a:r>
            <a:endParaRPr sz="2700">
              <a:latin typeface="Calibri"/>
              <a:cs typeface="Calibri"/>
            </a:endParaRPr>
          </a:p>
          <a:p>
            <a:pPr marL="356870" marR="103505" indent="-344805">
              <a:lnSpc>
                <a:spcPts val="2600"/>
              </a:lnSpc>
              <a:spcBef>
                <a:spcPts val="6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name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omitted,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data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that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field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sent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marR="574675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example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will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not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submit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"First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name"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field: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&lt;form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action="/action_page.php"&gt;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&lt;label </a:t>
            </a:r>
            <a:r>
              <a:rPr sz="2700" spc="-10" dirty="0">
                <a:latin typeface="Calibri"/>
                <a:cs typeface="Calibri"/>
              </a:rPr>
              <a:t>for="fname"&gt;First</a:t>
            </a:r>
            <a:r>
              <a:rPr sz="2700" spc="-5" dirty="0">
                <a:latin typeface="Calibri"/>
                <a:cs typeface="Calibri"/>
              </a:rPr>
              <a:t> name:&lt;/label&gt;&lt;br&gt;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&lt;input </a:t>
            </a:r>
            <a:r>
              <a:rPr sz="2700" spc="-10" dirty="0">
                <a:latin typeface="Calibri"/>
                <a:cs typeface="Calibri"/>
              </a:rPr>
              <a:t>type="text"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id="fname"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value="John"&gt;&lt;br&gt;&lt;br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595"/>
              </a:lnSpc>
            </a:pPr>
            <a:r>
              <a:rPr sz="2700" spc="5" dirty="0">
                <a:latin typeface="Calibri"/>
                <a:cs typeface="Calibri"/>
              </a:rPr>
              <a:t>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type="submit"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value="Submit"&gt;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&lt;/form&gt;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927" y="190322"/>
            <a:ext cx="44570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sz="4000"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73302"/>
            <a:ext cx="7982584" cy="465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&lt;form&gt;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Elements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&lt;form&gt;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contain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elements: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&lt;label&gt;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&lt;input&gt;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&lt;select&gt;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&lt;textarea&gt;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&lt;button&gt;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&lt;fieldset&gt;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&lt;legend&gt;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&lt;datalist&gt;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&lt;output&gt;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&lt;option&gt;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&lt;optgroup&gt;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14272"/>
            <a:ext cx="8039734" cy="54419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3200" spc="-10" dirty="0">
                <a:latin typeface="Calibri"/>
                <a:cs typeface="Calibri"/>
              </a:rPr>
              <a:t>1)The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&lt;input&gt;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endParaRPr sz="3200">
              <a:latin typeface="Calibri"/>
              <a:cs typeface="Calibri"/>
            </a:endParaRPr>
          </a:p>
          <a:p>
            <a:pPr marL="356870" marR="1421130" indent="-344805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One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&lt;input&gt;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&lt;input&gt;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several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ways,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attribute.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289560">
              <a:lnSpc>
                <a:spcPts val="3650"/>
              </a:lnSpc>
              <a:spcBef>
                <a:spcPts val="385"/>
              </a:spcBef>
            </a:pPr>
            <a:r>
              <a:rPr sz="3200" spc="-10" dirty="0">
                <a:latin typeface="Calibri"/>
                <a:cs typeface="Calibri"/>
              </a:rPr>
              <a:t>&lt;label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for="fname"&gt;First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name:&lt;/label&gt;</a:t>
            </a:r>
            <a:endParaRPr sz="3200">
              <a:latin typeface="Calibri"/>
              <a:cs typeface="Calibri"/>
            </a:endParaRPr>
          </a:p>
          <a:p>
            <a:pPr marL="356870" marR="57150">
              <a:lnSpc>
                <a:spcPts val="3460"/>
              </a:lnSpc>
              <a:spcBef>
                <a:spcPts val="240"/>
              </a:spcBef>
            </a:pPr>
            <a:r>
              <a:rPr sz="3200" spc="-5" dirty="0">
                <a:latin typeface="Calibri"/>
                <a:cs typeface="Calibri"/>
              </a:rPr>
              <a:t>&lt;input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type="text"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id="firstname"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name="first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name"&gt;</a:t>
            </a:r>
            <a:endParaRPr sz="3200">
              <a:latin typeface="Calibri"/>
              <a:cs typeface="Calibri"/>
            </a:endParaRPr>
          </a:p>
          <a:p>
            <a:pPr marL="356870" marR="494665" indent="-344805">
              <a:lnSpc>
                <a:spcPts val="346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omitted,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type: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"text".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7938134" cy="364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&lt;label&gt;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Element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Notice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&lt;label&gt;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above.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&lt;label&gt;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</a:t>
            </a:r>
            <a:r>
              <a:rPr sz="2200" spc="-15" dirty="0">
                <a:latin typeface="Calibri"/>
                <a:cs typeface="Calibri"/>
              </a:rPr>
              <a:t> 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 &lt;label&gt; element is </a:t>
            </a:r>
            <a:r>
              <a:rPr sz="2200" spc="-10" dirty="0">
                <a:latin typeface="Calibri"/>
                <a:cs typeface="Calibri"/>
              </a:rPr>
              <a:t>useful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screen-reader </a:t>
            </a:r>
            <a:r>
              <a:rPr sz="2200" spc="-10" dirty="0">
                <a:latin typeface="Calibri"/>
                <a:cs typeface="Calibri"/>
              </a:rPr>
              <a:t>users, </a:t>
            </a: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screen-reader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loud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focused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 marL="356870" marR="44450" indent="-344805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&lt;label&gt; </a:t>
            </a:r>
            <a:r>
              <a:rPr sz="2200" dirty="0">
                <a:latin typeface="Calibri"/>
                <a:cs typeface="Calibri"/>
              </a:rPr>
              <a:t>element also help </a:t>
            </a:r>
            <a:r>
              <a:rPr sz="2200" spc="-10" dirty="0">
                <a:latin typeface="Calibri"/>
                <a:cs typeface="Calibri"/>
              </a:rPr>
              <a:t>users </a:t>
            </a:r>
            <a:r>
              <a:rPr sz="2200" dirty="0">
                <a:latin typeface="Calibri"/>
                <a:cs typeface="Calibri"/>
              </a:rPr>
              <a:t>who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difficulty </a:t>
            </a:r>
            <a:r>
              <a:rPr sz="2200" dirty="0">
                <a:latin typeface="Calibri"/>
                <a:cs typeface="Calibri"/>
              </a:rPr>
              <a:t>clicking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very </a:t>
            </a:r>
            <a:r>
              <a:rPr sz="2200" dirty="0">
                <a:latin typeface="Calibri"/>
                <a:cs typeface="Calibri"/>
              </a:rPr>
              <a:t>small </a:t>
            </a:r>
            <a:r>
              <a:rPr sz="2200" spc="-5" dirty="0">
                <a:latin typeface="Calibri"/>
                <a:cs typeface="Calibri"/>
              </a:rPr>
              <a:t>regions (such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radio </a:t>
            </a:r>
            <a:r>
              <a:rPr sz="2200" spc="-5" dirty="0">
                <a:latin typeface="Calibri"/>
                <a:cs typeface="Calibri"/>
              </a:rPr>
              <a:t>buttons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checkboxes)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clicks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 </a:t>
            </a:r>
            <a:r>
              <a:rPr sz="2200" dirty="0">
                <a:latin typeface="Calibri"/>
                <a:cs typeface="Calibri"/>
              </a:rPr>
              <a:t>within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&lt;label&gt;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toggles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radio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button/checkbox.</a:t>
            </a:r>
            <a:endParaRPr sz="2200">
              <a:latin typeface="Calibri"/>
              <a:cs typeface="Calibri"/>
            </a:endParaRPr>
          </a:p>
          <a:p>
            <a:pPr marL="356870" indent="-344805" algn="just">
              <a:lnSpc>
                <a:spcPts val="2375"/>
              </a:lnSpc>
              <a:buFont typeface="Arial MT"/>
              <a:buChar char="•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&lt;label&gt;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356870" algn="just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&lt;input&gt;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10" dirty="0">
                <a:latin typeface="Calibri"/>
                <a:cs typeface="Calibri"/>
              </a:rPr>
              <a:t> to</a:t>
            </a:r>
            <a:r>
              <a:rPr sz="2200" spc="-5" dirty="0">
                <a:latin typeface="Calibri"/>
                <a:cs typeface="Calibri"/>
              </a:rPr>
              <a:t> bind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together.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67969"/>
            <a:ext cx="7858759" cy="4842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 &lt;select&gt;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&lt;select&gt;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drop-down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list</a:t>
            </a:r>
            <a:r>
              <a:rPr sz="2000" spc="-1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&lt;label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for="cars"&gt;Choose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car:&lt;/label&gt;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&lt;select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id="cars"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name="cars"&gt;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&lt;option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value="volvo"&gt;Volvo&lt;/option&gt;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&lt;option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value="saab"&gt;Saab&lt;/option&gt;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&lt;option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value="fiat"&gt;Fiat&lt;/option&gt;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&lt;option </a:t>
            </a:r>
            <a:r>
              <a:rPr sz="2000" spc="-10" dirty="0">
                <a:latin typeface="Calibri"/>
                <a:cs typeface="Calibri"/>
              </a:rPr>
              <a:t>value="audi"&gt;Audi&lt;/option&gt;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&lt;/select&gt;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&lt;option&gt;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selected.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default,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drop-down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pre-selected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option, add the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selected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option: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&lt;option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value="fiat"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selected&gt;Fiat&lt;/option&gt;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Try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Yourself</a:t>
            </a:r>
            <a:r>
              <a:rPr sz="200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»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9244"/>
            <a:ext cx="6114415" cy="4281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Visible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Values: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Use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size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specify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number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visible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values: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Example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&lt;label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for="cars"&gt;Choose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car:&lt;/label&gt;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&lt;select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id="cars"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name="cars"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size="3"&gt;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value="volvo"&gt;Volvo&lt;/option&gt;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value="saab"&gt;Saab&lt;/option&gt;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value="fiat"&gt;Fiat&lt;/option&gt;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value="audi"&gt;Audi&lt;/option&gt;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5" dirty="0">
                <a:latin typeface="Calibri"/>
                <a:cs typeface="Calibri"/>
              </a:rPr>
              <a:t>&lt;/select&gt;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Try</a:t>
            </a:r>
            <a:r>
              <a:rPr sz="15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it</a:t>
            </a:r>
            <a:r>
              <a:rPr sz="15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Yourself</a:t>
            </a:r>
            <a:r>
              <a:rPr sz="15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»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10" dirty="0">
                <a:latin typeface="Calibri"/>
                <a:cs typeface="Calibri"/>
              </a:rPr>
              <a:t>Allow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Multiple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Selections: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Use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multiple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allow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select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value: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Example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&lt;label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for="cars"&gt;Choose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car:&lt;/label&gt;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440"/>
              </a:lnSpc>
            </a:pPr>
            <a:r>
              <a:rPr sz="1500" dirty="0">
                <a:latin typeface="Calibri"/>
                <a:cs typeface="Calibri"/>
              </a:rPr>
              <a:t>&lt;select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id="cars"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name="cars"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size="4"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multiple&gt;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value="volvo"&gt;Volvo&lt;/option&gt;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value="saab"&gt;Saab&lt;/option&gt;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value="fiat"&gt;Fiat&lt;/option&gt;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value="audi"&gt;Audi&lt;/option&gt;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5" dirty="0">
                <a:latin typeface="Calibri"/>
                <a:cs typeface="Calibri"/>
              </a:rPr>
              <a:t>&lt;/select&gt;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08175" y="139649"/>
            <a:ext cx="6080760" cy="8966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0" spc="1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500" b="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5700" spc="5" dirty="0">
                <a:latin typeface="Trebuchet MS"/>
                <a:cs typeface="Trebuchet MS"/>
              </a:rPr>
              <a:t>Three-tier</a:t>
            </a:r>
            <a:r>
              <a:rPr sz="5700" spc="-130" dirty="0">
                <a:latin typeface="Trebuchet MS"/>
                <a:cs typeface="Trebuchet MS"/>
              </a:rPr>
              <a:t> </a:t>
            </a:r>
            <a:r>
              <a:rPr sz="5700" dirty="0">
                <a:latin typeface="Trebuchet MS"/>
                <a:cs typeface="Trebuchet MS"/>
              </a:rPr>
              <a:t>model</a:t>
            </a:r>
            <a:endParaRPr sz="5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8175" y="1106550"/>
            <a:ext cx="8468360" cy="51866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870" marR="13335" indent="-344805" algn="just">
              <a:lnSpc>
                <a:spcPct val="80000"/>
              </a:lnSpc>
              <a:spcBef>
                <a:spcPts val="470"/>
              </a:spcBef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00" spc="2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200" spc="27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Three-tier models include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logic between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server,</a:t>
            </a:r>
            <a:r>
              <a:rPr sz="1500" spc="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handles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data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allows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certain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degree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interaction. For example,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server can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process data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while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database server is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dedicated solely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storage.</a:t>
            </a:r>
            <a:r>
              <a:rPr sz="1500" spc="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500" spc="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5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Trebuchet MS"/>
                <a:cs typeface="Trebuchet MS"/>
              </a:rPr>
              <a:t>way,</a:t>
            </a:r>
            <a:r>
              <a:rPr sz="15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content</a:t>
            </a:r>
            <a:r>
              <a:rPr sz="15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500" spc="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500" spc="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dynamically</a:t>
            </a:r>
            <a:r>
              <a:rPr sz="15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loaded</a:t>
            </a:r>
            <a:r>
              <a:rPr sz="1500" spc="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saved.</a:t>
            </a:r>
            <a:r>
              <a:rPr sz="1500" spc="4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The  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script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JavaScript</a:t>
            </a:r>
            <a:r>
              <a:rPr sz="1500" spc="-25" dirty="0">
                <a:solidFill>
                  <a:srgbClr val="3ECDE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often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responsible</a:t>
            </a:r>
            <a:r>
              <a:rPr sz="15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client.</a:t>
            </a:r>
            <a:endParaRPr sz="1500">
              <a:latin typeface="Trebuchet MS"/>
              <a:cs typeface="Trebuchet MS"/>
            </a:endParaRPr>
          </a:p>
          <a:p>
            <a:pPr marL="356870" marR="13970" indent="-344805" algn="just">
              <a:lnSpc>
                <a:spcPct val="80000"/>
              </a:lnSpc>
              <a:spcBef>
                <a:spcPts val="1010"/>
              </a:spcBef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2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Generally,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distinction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made between server-side and client-side data processing. Dynamic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websites are characterized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by the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fact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content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changed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client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side without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new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communication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server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required.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Action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side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is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influenced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scripts so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asynchronous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transfer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necessary.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On the server side,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modified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content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is stored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via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database 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server. 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Optionally,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can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virtual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emulates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physical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one.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620"/>
              </a:lnSpc>
              <a:spcBef>
                <a:spcPts val="650"/>
              </a:spcBef>
            </a:pPr>
            <a:r>
              <a:rPr sz="15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5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5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15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15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languages</a:t>
            </a:r>
            <a:r>
              <a:rPr sz="15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frameworks</a:t>
            </a:r>
            <a:r>
              <a:rPr sz="15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implement</a:t>
            </a:r>
            <a:r>
              <a:rPr sz="15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three-tier</a:t>
            </a:r>
            <a:r>
              <a:rPr sz="15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models.</a:t>
            </a:r>
            <a:r>
              <a:rPr sz="15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620"/>
              </a:lnSpc>
            </a:pP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selection: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Hypertext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Preprocessor</a:t>
            </a:r>
            <a:r>
              <a:rPr sz="15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5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PHP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15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Gateway</a:t>
            </a: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sz="15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(CGI)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JavaServer</a:t>
            </a:r>
            <a:r>
              <a:rPr sz="15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Pages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5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JSP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Active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Pages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500" u="sng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5"/>
              </a:rPr>
              <a:t>ASP.NET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Asynchronous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XML</a:t>
            </a:r>
            <a:r>
              <a:rPr sz="15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5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6"/>
              </a:rPr>
              <a:t>AJAX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Microsoft</a:t>
            </a:r>
            <a:r>
              <a:rPr sz="15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Silverlight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Object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Notation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(JSON)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applets,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VBScript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(client-side</a:t>
            </a:r>
            <a:r>
              <a:rPr sz="15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technologies)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7473315" cy="435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&lt;textarea&gt;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&lt;textarea&gt;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multi-line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area):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&lt;textarea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name="message"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rows="10"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cols="30"&gt;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playing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garden.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&lt;/textarea&gt;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Try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Yourself</a:t>
            </a:r>
            <a:r>
              <a:rPr sz="200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»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visible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cols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visible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displayed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browser: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60" dirty="0">
                <a:latin typeface="Calibri"/>
                <a:cs typeface="Calibri"/>
              </a:rPr>
              <a:t>You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size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CSS: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&lt;textarea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name="message"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style="width:200px;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height:600px;"&gt;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playing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garden.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&lt;/textarea&gt;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10650"/>
            <a:ext cx="760285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&lt;button&gt;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endParaRPr sz="3200">
              <a:latin typeface="Calibri"/>
              <a:cs typeface="Calibri"/>
            </a:endParaRPr>
          </a:p>
          <a:p>
            <a:pPr marL="356870" marR="195897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&lt;button&gt;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clickable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button</a:t>
            </a:r>
            <a:r>
              <a:rPr sz="3200" spc="-2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&lt;button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type="button"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onclick="alert('Hello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World!')"&gt;Click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Me!&lt;/button&gt;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0101"/>
            <a:ext cx="7054850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&lt;fieldset&gt;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&lt;legend&gt;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&lt;fieldset&gt;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related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form.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&lt;legend&gt;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caption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&lt;fieldset&gt;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element.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&lt;form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action="/action_page.php"&gt;</a:t>
            </a:r>
            <a:endParaRPr sz="1800" dirty="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&lt;fieldset&gt;</a:t>
            </a:r>
            <a:endParaRPr sz="1800" dirty="0">
              <a:latin typeface="Calibri"/>
              <a:cs typeface="Calibri"/>
            </a:endParaRPr>
          </a:p>
          <a:p>
            <a:pPr marL="56705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&lt;legend&gt;Personalia:&lt;/legend&gt;</a:t>
            </a:r>
            <a:endParaRPr sz="1800" dirty="0">
              <a:latin typeface="Calibri"/>
              <a:cs typeface="Calibri"/>
            </a:endParaRPr>
          </a:p>
          <a:p>
            <a:pPr marL="56705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for="fname"&gt;First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name:&lt;/label&gt;&lt;br&gt;</a:t>
            </a:r>
            <a:endParaRPr sz="1800" dirty="0">
              <a:latin typeface="Calibri"/>
              <a:cs typeface="Calibri"/>
            </a:endParaRPr>
          </a:p>
          <a:p>
            <a:pPr marL="56705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type="text"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id="fname"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name="fname"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value="John"&gt;&lt;br&gt;</a:t>
            </a:r>
            <a:endParaRPr sz="1800" dirty="0">
              <a:latin typeface="Calibri"/>
              <a:cs typeface="Calibri"/>
            </a:endParaRPr>
          </a:p>
          <a:p>
            <a:pPr marL="56705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for="lname"&gt;Last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name:&lt;/label&gt;&lt;br&gt;</a:t>
            </a:r>
            <a:endParaRPr sz="1800" dirty="0">
              <a:latin typeface="Calibri"/>
              <a:cs typeface="Calibri"/>
            </a:endParaRPr>
          </a:p>
          <a:p>
            <a:pPr marL="56705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type="text"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id="lname"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name="lname"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value="Doe"&gt;&lt;br&gt;&lt;br&gt;</a:t>
            </a:r>
            <a:endParaRPr sz="1800" dirty="0">
              <a:latin typeface="Calibri"/>
              <a:cs typeface="Calibri"/>
            </a:endParaRPr>
          </a:p>
          <a:p>
            <a:pPr marL="56705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type="submit"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value="Submit"&gt;</a:t>
            </a:r>
            <a:endParaRPr sz="1800" dirty="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&lt;/fieldset&gt;</a:t>
            </a:r>
            <a:endParaRPr sz="1800" dirty="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9244"/>
            <a:ext cx="7828280" cy="3245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&lt;datalist&gt; </a:t>
            </a:r>
            <a:r>
              <a:rPr sz="1500" spc="-5" dirty="0">
                <a:latin typeface="Calibri"/>
                <a:cs typeface="Calibri"/>
              </a:rPr>
              <a:t>Element</a:t>
            </a:r>
            <a:endParaRPr sz="1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&lt;datalist&gt;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element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specifies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pre-defined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options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an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&lt;input&gt;</a:t>
            </a:r>
            <a:r>
              <a:rPr sz="1500" spc="-10" dirty="0">
                <a:latin typeface="Calibri"/>
                <a:cs typeface="Calibri"/>
              </a:rPr>
              <a:t> element.</a:t>
            </a:r>
            <a:endParaRPr sz="1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Users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will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see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drop-down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pre-defined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input </a:t>
            </a:r>
            <a:r>
              <a:rPr sz="1500" spc="-10" dirty="0">
                <a:latin typeface="Calibri"/>
                <a:cs typeface="Calibri"/>
              </a:rPr>
              <a:t>data.</a:t>
            </a:r>
            <a:endParaRPr sz="1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&lt;input&gt;</a:t>
            </a:r>
            <a:r>
              <a:rPr sz="1500" spc="-10" dirty="0">
                <a:latin typeface="Calibri"/>
                <a:cs typeface="Calibri"/>
              </a:rPr>
              <a:t> element,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refer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id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dirty="0">
                <a:latin typeface="Calibri"/>
                <a:cs typeface="Calibri"/>
              </a:rPr>
              <a:t> 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&lt;datalist&gt;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element.</a:t>
            </a:r>
            <a:endParaRPr sz="1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Example</a:t>
            </a:r>
            <a:endParaRPr sz="1500" dirty="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&lt;form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action="/action_page.php"&gt;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&lt;input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list="browsers"&gt;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15" dirty="0">
                <a:latin typeface="Calibri"/>
                <a:cs typeface="Calibri"/>
              </a:rPr>
              <a:t>&lt;datalist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id="browsers"&gt;</a:t>
            </a:r>
            <a:endParaRPr sz="1500" dirty="0">
              <a:latin typeface="Calibri"/>
              <a:cs typeface="Calibri"/>
            </a:endParaRPr>
          </a:p>
          <a:p>
            <a:pPr marL="527685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10" dirty="0">
                <a:latin typeface="Calibri"/>
                <a:cs typeface="Calibri"/>
              </a:rPr>
              <a:t> value="Internet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Explorer"&gt;</a:t>
            </a:r>
            <a:endParaRPr sz="1500" dirty="0">
              <a:latin typeface="Calibri"/>
              <a:cs typeface="Calibri"/>
            </a:endParaRPr>
          </a:p>
          <a:p>
            <a:pPr marL="527685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15" dirty="0">
                <a:latin typeface="Calibri"/>
                <a:cs typeface="Calibri"/>
              </a:rPr>
              <a:t> value="Firefox"&gt;</a:t>
            </a:r>
            <a:endParaRPr sz="1500" dirty="0">
              <a:latin typeface="Calibri"/>
              <a:cs typeface="Calibri"/>
            </a:endParaRPr>
          </a:p>
          <a:p>
            <a:pPr marL="527685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value="Chrome"&gt;</a:t>
            </a:r>
            <a:endParaRPr sz="1500" dirty="0">
              <a:latin typeface="Calibri"/>
              <a:cs typeface="Calibri"/>
            </a:endParaRPr>
          </a:p>
          <a:p>
            <a:pPr marL="527685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value="Opera"&gt;</a:t>
            </a:r>
            <a:endParaRPr sz="1500" dirty="0">
              <a:latin typeface="Calibri"/>
              <a:cs typeface="Calibri"/>
            </a:endParaRPr>
          </a:p>
          <a:p>
            <a:pPr marL="527685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&lt;option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value="Safari"&gt;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10" dirty="0">
                <a:latin typeface="Calibri"/>
                <a:cs typeface="Calibri"/>
              </a:rPr>
              <a:t>&lt;/datalist&gt;</a:t>
            </a:r>
            <a:endParaRPr sz="1500" dirty="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5" dirty="0">
                <a:latin typeface="Calibri"/>
                <a:cs typeface="Calibri"/>
              </a:rPr>
              <a:t>&lt;/form&gt;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•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9244"/>
            <a:ext cx="7490459" cy="30380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&lt;output&gt;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Element</a:t>
            </a:r>
            <a:endParaRPr sz="1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&lt;output&gt;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element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represents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calculation </a:t>
            </a:r>
            <a:r>
              <a:rPr sz="1500" spc="-15" dirty="0">
                <a:latin typeface="Calibri"/>
                <a:cs typeface="Calibri"/>
              </a:rPr>
              <a:t>(like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script).</a:t>
            </a: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Example</a:t>
            </a:r>
            <a:endParaRPr sz="1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Perform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calculation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show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&lt;output&gt;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element:</a:t>
            </a:r>
            <a:endParaRPr sz="1500" dirty="0">
              <a:latin typeface="Calibri"/>
              <a:cs typeface="Calibri"/>
            </a:endParaRPr>
          </a:p>
          <a:p>
            <a:pPr marL="356870" marR="2760345" indent="-356870">
              <a:lnSpc>
                <a:spcPct val="80100"/>
              </a:lnSpc>
              <a:spcBef>
                <a:spcPts val="35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&lt;form action="/action_page.php"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oninput="x.value=parseInt(a.value)+parseInt(b.value)"&gt;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0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260"/>
              </a:lnSpc>
            </a:pPr>
            <a:r>
              <a:rPr sz="1500" spc="-5" dirty="0">
                <a:latin typeface="Calibri"/>
                <a:cs typeface="Calibri"/>
              </a:rPr>
              <a:t>&lt;input type="range"</a:t>
            </a:r>
            <a:r>
              <a:rPr sz="1500" spc="30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id="a"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name="a"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value="50"&gt;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5" dirty="0">
                <a:latin typeface="Calibri"/>
                <a:cs typeface="Calibri"/>
              </a:rPr>
              <a:t>100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+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&lt;input type="number"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id="b"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name="b" value="50"&gt;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5" dirty="0">
                <a:latin typeface="Calibri"/>
                <a:cs typeface="Calibri"/>
              </a:rPr>
              <a:t>=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&lt;output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name="x"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for="a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b"&gt;&lt;/output&gt;</a:t>
            </a:r>
            <a:endParaRPr sz="1500" dirty="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dirty="0">
                <a:latin typeface="Calibri"/>
                <a:cs typeface="Calibri"/>
              </a:rPr>
              <a:t>&lt;br&gt;&lt;br&gt;</a:t>
            </a: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&lt;input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type="submit"&gt;</a:t>
            </a:r>
            <a:endParaRPr sz="1500" dirty="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5" dirty="0">
                <a:latin typeface="Calibri"/>
                <a:cs typeface="Calibri"/>
              </a:rPr>
              <a:t>&lt;/form&gt;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•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5629" y="1554861"/>
            <a:ext cx="4908550" cy="237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r>
              <a:rPr sz="2200" spc="-15" dirty="0">
                <a:latin typeface="Calibri"/>
                <a:cs typeface="Calibri"/>
              </a:rPr>
              <a:t> 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multiline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(text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area)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label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5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&lt;input&gt; </a:t>
            </a:r>
            <a:r>
              <a:rPr sz="2200" dirty="0">
                <a:latin typeface="Calibri"/>
                <a:cs typeface="Calibri"/>
              </a:rPr>
              <a:t>element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caption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&lt;fieldset&gt;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drop-down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54861"/>
            <a:ext cx="7898765" cy="405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&lt;input&gt;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&lt;textarea&gt;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&lt;label&gt;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&lt;fieldset&gt;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&lt;legend&gt;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&lt;select&gt;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  <a:tab pos="1841500" algn="l"/>
              </a:tabLst>
            </a:pP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&lt;optgroup&gt;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options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drop-down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&lt;option&gt;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&lt;button&gt;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&lt;datalist&gt;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&lt;output&gt;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629" y="4238371"/>
            <a:ext cx="625157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option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drop-down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clickable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pre-defined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options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controls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calculation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592" y="190322"/>
            <a:ext cx="37407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5" dirty="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sz="40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40" dirty="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79524"/>
            <a:ext cx="4065904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type="color"&gt;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type="date"&gt;</a:t>
            </a:r>
            <a:endParaRPr sz="3000">
              <a:latin typeface="Calibri"/>
              <a:cs typeface="Calibri"/>
            </a:endParaRPr>
          </a:p>
          <a:p>
            <a:pPr marL="356870" marR="55880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type="datetime-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local"&gt;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type="email"&gt;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type="file"&gt;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type="hidden"&gt;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type="image"&gt;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type="month"&gt;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type="number"&gt;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765175"/>
            <a:ext cx="86429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  <a:tab pos="4342130" algn="l"/>
                <a:tab pos="468693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type="button"&gt;	</a:t>
            </a:r>
            <a:r>
              <a:rPr sz="3000" dirty="0">
                <a:latin typeface="Arial MT"/>
                <a:cs typeface="Arial MT"/>
              </a:rPr>
              <a:t>•	</a:t>
            </a: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type="password"&gt;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  <a:tab pos="468693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type="checkbox"&gt;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Arial MT"/>
                <a:cs typeface="Arial MT"/>
              </a:rPr>
              <a:t>•	</a:t>
            </a: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type="radio"&gt;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223" y="1679524"/>
            <a:ext cx="3906520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type="range"&gt;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type="reset"&gt;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type="search"&gt;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type="submit"&gt;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type="tel"&gt;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type="text"&gt;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type="time"&gt;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type="url"&gt;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type="week"&gt;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27428"/>
            <a:ext cx="791972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Type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Text</a:t>
            </a:r>
            <a:endParaRPr sz="3000">
              <a:latin typeface="Calibri"/>
              <a:cs typeface="Calibri"/>
            </a:endParaRPr>
          </a:p>
          <a:p>
            <a:pPr marL="356870" marR="598805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&lt;input </a:t>
            </a:r>
            <a:r>
              <a:rPr sz="3000" spc="-10" dirty="0">
                <a:latin typeface="Calibri"/>
                <a:cs typeface="Calibri"/>
              </a:rPr>
              <a:t>type="text"&gt; </a:t>
            </a:r>
            <a:r>
              <a:rPr sz="3000" spc="-5" dirty="0">
                <a:latin typeface="Calibri"/>
                <a:cs typeface="Calibri"/>
              </a:rPr>
              <a:t>defines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b="1" dirty="0">
                <a:latin typeface="Calibri"/>
                <a:cs typeface="Calibri"/>
              </a:rPr>
              <a:t>single-line </a:t>
            </a:r>
            <a:r>
              <a:rPr sz="3000" b="1" spc="-30" dirty="0">
                <a:latin typeface="Calibri"/>
                <a:cs typeface="Calibri"/>
              </a:rPr>
              <a:t>text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input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field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&lt;form&gt;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&lt;label </a:t>
            </a:r>
            <a:r>
              <a:rPr sz="3000" spc="-10" dirty="0">
                <a:latin typeface="Calibri"/>
                <a:cs typeface="Calibri"/>
              </a:rPr>
              <a:t>for="fname"&gt;First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name:&lt;/label&gt;&lt;br&gt;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type="text"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id="fname"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name="fname"&gt;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dirty="0">
                <a:latin typeface="Calibri"/>
                <a:cs typeface="Calibri"/>
              </a:rPr>
              <a:t>&lt;br&gt;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&lt;label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for="lname"&gt;Last </a:t>
            </a:r>
            <a:r>
              <a:rPr sz="3000" spc="-5" dirty="0">
                <a:latin typeface="Calibri"/>
                <a:cs typeface="Calibri"/>
              </a:rPr>
              <a:t>name:&lt;/label&gt;&lt;br&gt;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type="text"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id="lname"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name="lname"&gt;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15" dirty="0">
                <a:latin typeface="Calibri"/>
                <a:cs typeface="Calibri"/>
              </a:rPr>
              <a:t>&lt;/form&gt;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31925"/>
            <a:ext cx="7997190" cy="40570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Input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Type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Password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10" dirty="0">
                <a:latin typeface="Calibri"/>
                <a:cs typeface="Calibri"/>
              </a:rPr>
              <a:t> type="password"&gt;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defines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password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field</a:t>
            </a:r>
            <a:r>
              <a:rPr sz="2700" spc="5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3085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&lt;form&gt;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&lt;label for="username"&gt;Username:&lt;/label&gt;&lt;br&gt;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920"/>
              </a:lnSpc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type="text"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id="username"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name="username"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&gt;&lt;br&gt;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915"/>
              </a:lnSpc>
            </a:pPr>
            <a:r>
              <a:rPr sz="2700" dirty="0">
                <a:latin typeface="Calibri"/>
                <a:cs typeface="Calibri"/>
              </a:rPr>
              <a:t>&lt;label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for="pwd"&gt;Password:&lt;/label&gt;&lt;br&gt;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type="password"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id="pwd"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name="pwd"&gt;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3070"/>
              </a:lnSpc>
            </a:pPr>
            <a:r>
              <a:rPr sz="2700" spc="-10" dirty="0">
                <a:latin typeface="Calibri"/>
                <a:cs typeface="Calibri"/>
              </a:rPr>
              <a:t>&lt;/form&gt;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8058150" cy="445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Type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Submit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type="submit"&gt;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submitting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form-handler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form-handler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typically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script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processing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form-handler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form's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action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attribute: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action="/action_page.php"&gt;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name="fname"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value="John"&gt;&lt;br&gt;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for="lname"&gt;Last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id="lname"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name="lname"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value="Doe"&gt;&lt;br&gt;&lt;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type="submit"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value="Submit"&gt;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39873" y="249377"/>
            <a:ext cx="7334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solidFill>
                  <a:srgbClr val="5FCAEE"/>
                </a:solidFill>
                <a:latin typeface="Trebuchet MS"/>
                <a:cs typeface="Trebuchet MS"/>
              </a:rPr>
              <a:t>SOA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2188286"/>
            <a:ext cx="844486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architectural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approach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services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available in the network.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architecture,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services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provided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through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over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internet.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common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communication standards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speed up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streamline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service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integrations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service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complete business function in itself.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services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published in such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way that 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makes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easy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developers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assemble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services.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8035925" cy="3783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Type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Reset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type="reset"&gt;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reset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button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reset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default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action="/action_page.php"&gt;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name="fname"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value="John"&gt;&lt;br&gt;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for="lname"&gt;Last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type="text"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id="lname"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name="lname"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value="Doe"&gt;&lt;br&gt;&lt;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type="submit"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value="Submit"&gt;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type="reset"&gt;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7854950" cy="3866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 </a:t>
            </a:r>
            <a:r>
              <a:rPr sz="2000" spc="-5" dirty="0">
                <a:latin typeface="Calibri"/>
                <a:cs typeface="Calibri"/>
              </a:rPr>
              <a:t>Radio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type="radio"&gt;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radio </a:t>
            </a:r>
            <a:r>
              <a:rPr sz="2000" b="1" spc="-5" dirty="0">
                <a:latin typeface="Calibri"/>
                <a:cs typeface="Calibri"/>
              </a:rPr>
              <a:t>button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Radio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buttons </a:t>
            </a:r>
            <a:r>
              <a:rPr sz="2000" spc="-5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limited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choices: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&lt;form&gt;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type="radio"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id="male"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name="gender"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value="male"&gt;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&lt;label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for="male"&gt;Male&lt;/label&gt;&lt;br&gt;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type="radio"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id="female"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name="gender"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value="female"&gt;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&lt;label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for="female"&gt;Female&lt;/label&gt;&lt;br&gt;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type="radio"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id="other"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name="gender"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value="other"&gt;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&lt;label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for="other"&gt;Other&lt;/label&gt;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&lt;/form&gt;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Try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it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Yourself</a:t>
            </a:r>
            <a:r>
              <a:rPr sz="20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»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8046084" cy="38254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type="checkbox"&gt;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checkbox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Checkboxes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ZERO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limited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choices.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&lt;form&gt;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type="checkbox"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id="vehicle1"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name="vehicle1"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value="Bike"&gt;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&lt;label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for="vehicle1"&gt;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bike&lt;/label&gt;&lt;br&gt;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type="checkbox"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id="vehicle2"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name="vehicle2"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value="Car"&gt;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&lt;label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for="vehicle2"&gt;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car&lt;/label&gt;&lt;br&gt;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type="checkbox"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id="vehicle3"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name="vehicle3"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value="Boat"&gt;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&lt;label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for="vehicle3"&gt;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boat&lt;/label&gt;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&lt;/form&gt;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10650"/>
            <a:ext cx="7359650" cy="28555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Type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Button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&lt;input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type="button"&gt;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button</a:t>
            </a:r>
            <a:r>
              <a:rPr sz="3200" spc="-2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&lt;input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type="button"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onclick="alert('Hello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World!')"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value="Click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Me!"&gt;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31925"/>
            <a:ext cx="7769859" cy="45116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Input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Type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endParaRPr sz="2700">
              <a:latin typeface="Calibri"/>
              <a:cs typeface="Calibri"/>
            </a:endParaRPr>
          </a:p>
          <a:p>
            <a:pPr marL="356870" marR="97155" indent="-344805">
              <a:lnSpc>
                <a:spcPts val="2930"/>
              </a:lnSpc>
              <a:spcBef>
                <a:spcPts val="6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type="color"&gt;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fields that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contain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color.</a:t>
            </a:r>
            <a:endParaRPr sz="2700">
              <a:latin typeface="Calibri"/>
              <a:cs typeface="Calibri"/>
            </a:endParaRPr>
          </a:p>
          <a:p>
            <a:pPr marL="356870" marR="493395" indent="-344805">
              <a:lnSpc>
                <a:spcPts val="2930"/>
              </a:lnSpc>
              <a:spcBef>
                <a:spcPts val="6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Depending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browser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support,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picker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show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field.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307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&lt;form&gt;</a:t>
            </a:r>
            <a:endParaRPr sz="2700">
              <a:latin typeface="Calibri"/>
              <a:cs typeface="Calibri"/>
            </a:endParaRPr>
          </a:p>
          <a:p>
            <a:pPr marL="356870" marR="1503045" indent="154940">
              <a:lnSpc>
                <a:spcPts val="2930"/>
              </a:lnSpc>
              <a:spcBef>
                <a:spcPts val="185"/>
              </a:spcBef>
            </a:pPr>
            <a:r>
              <a:rPr sz="2700" dirty="0">
                <a:latin typeface="Calibri"/>
                <a:cs typeface="Calibri"/>
              </a:rPr>
              <a:t>&lt;label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for="favcolor"&gt;Select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favorite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color:&lt;/label&gt;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705"/>
              </a:lnSpc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type="color"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id="favcolor"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name="favcolor"&gt;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3085"/>
              </a:lnSpc>
            </a:pPr>
            <a:r>
              <a:rPr sz="2700" spc="-10" dirty="0">
                <a:latin typeface="Calibri"/>
                <a:cs typeface="Calibri"/>
              </a:rPr>
              <a:t>&lt;/form&gt;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0101"/>
            <a:ext cx="8036559" cy="397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type="date"&gt;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Depending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picker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&lt;form&gt;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for="birthday"&gt;Birthday:&lt;/label&gt;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type="date"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id="birthday"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name="birthday"&gt;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45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restrictions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dates: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&lt;form&gt;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for="datemax"&gt;Enter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before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1980-01-01:&lt;/label&gt;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type="date"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id="datemax"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name="datemax"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max="1979-12-31"&gt;&lt;br&gt;&lt;br&gt;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for="datemin"&gt;Enter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2000-01-01:&lt;/label&gt;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type="date"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id="datemin"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name="datemin"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min="2000-01-02"&gt;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36572"/>
            <a:ext cx="8014334" cy="4391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Input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Type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Datetime-local</a:t>
            </a:r>
            <a:endParaRPr sz="2700">
              <a:latin typeface="Calibri"/>
              <a:cs typeface="Calibri"/>
            </a:endParaRPr>
          </a:p>
          <a:p>
            <a:pPr marL="356870" marR="13335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type="datetime-local"&gt;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date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time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field,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time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zone.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Depending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browser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support,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date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picker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show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field.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&lt;form&gt;</a:t>
            </a:r>
            <a:endParaRPr sz="2700">
              <a:latin typeface="Calibri"/>
              <a:cs typeface="Calibri"/>
            </a:endParaRPr>
          </a:p>
          <a:p>
            <a:pPr marL="356870" marR="1174750" indent="154940">
              <a:lnSpc>
                <a:spcPct val="80000"/>
              </a:lnSpc>
              <a:spcBef>
                <a:spcPts val="325"/>
              </a:spcBef>
            </a:pPr>
            <a:r>
              <a:rPr sz="2700" spc="-5" dirty="0">
                <a:latin typeface="Calibri"/>
                <a:cs typeface="Calibri"/>
              </a:rPr>
              <a:t>&lt;label </a:t>
            </a:r>
            <a:r>
              <a:rPr sz="2700" spc="-10" dirty="0">
                <a:latin typeface="Calibri"/>
                <a:cs typeface="Calibri"/>
              </a:rPr>
              <a:t>for="birthdaytime"&gt;Birthday (date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time):&lt;/label&gt;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270"/>
              </a:lnSpc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type="datetime-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595"/>
              </a:lnSpc>
            </a:pPr>
            <a:r>
              <a:rPr sz="2700" dirty="0">
                <a:latin typeface="Calibri"/>
                <a:cs typeface="Calibri"/>
              </a:rPr>
              <a:t>local"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id="birthdaytime"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name="birthdaytime"&gt;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&lt;/form&gt;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7991475" cy="36792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type="email"&gt;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e-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mail address.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Depending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browser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e-mail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automatically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validated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submitted.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Some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smartphones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recognize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 </a:t>
            </a:r>
            <a:r>
              <a:rPr sz="2000" spc="-15" dirty="0">
                <a:latin typeface="Calibri"/>
                <a:cs typeface="Calibri"/>
              </a:rPr>
              <a:t>".com"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keyboard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match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input.</a:t>
            </a: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&lt;form&gt;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&lt;label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for="email"&gt;Enter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email:&lt;/label&gt;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type="email"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id="email"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name="email"&gt;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&lt;/form&gt;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944" y="1510306"/>
            <a:ext cx="7995920" cy="43688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4170" indent="-34480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Type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  <a:p>
            <a:pPr marL="344170" marR="408305" indent="-344805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&lt;input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type="file"&gt;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spc="-5" dirty="0">
                <a:latin typeface="Calibri"/>
                <a:cs typeface="Calibri"/>
              </a:rPr>
              <a:t> 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file-select </a:t>
            </a:r>
            <a:r>
              <a:rPr sz="3200" dirty="0">
                <a:latin typeface="Calibri"/>
                <a:cs typeface="Calibri"/>
              </a:rPr>
              <a:t> field</a:t>
            </a:r>
            <a:r>
              <a:rPr sz="3200" spc="-5" dirty="0">
                <a:latin typeface="Calibri"/>
                <a:cs typeface="Calibri"/>
              </a:rPr>
              <a:t> 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"Browse"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button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uploads.</a:t>
            </a:r>
            <a:endParaRPr sz="3200">
              <a:latin typeface="Calibri"/>
              <a:cs typeface="Calibri"/>
            </a:endParaRPr>
          </a:p>
          <a:p>
            <a:pPr marL="344170" indent="-34480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44170" indent="-344805">
              <a:lnSpc>
                <a:spcPts val="3650"/>
              </a:lnSpc>
              <a:spcBef>
                <a:spcPts val="385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3200" spc="-20" dirty="0">
                <a:latin typeface="Calibri"/>
                <a:cs typeface="Calibri"/>
              </a:rPr>
              <a:t>&lt;form&gt;</a:t>
            </a:r>
            <a:endParaRPr sz="3200">
              <a:latin typeface="Calibri"/>
              <a:cs typeface="Calibri"/>
            </a:endParaRPr>
          </a:p>
          <a:p>
            <a:pPr marL="527050">
              <a:lnSpc>
                <a:spcPts val="3460"/>
              </a:lnSpc>
            </a:pPr>
            <a:r>
              <a:rPr sz="3200" spc="-10" dirty="0">
                <a:latin typeface="Calibri"/>
                <a:cs typeface="Calibri"/>
              </a:rPr>
              <a:t>&lt;label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for="myfile"&gt;Select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file:&lt;/label&gt;</a:t>
            </a:r>
            <a:endParaRPr sz="3200">
              <a:latin typeface="Calibri"/>
              <a:cs typeface="Calibri"/>
            </a:endParaRPr>
          </a:p>
          <a:p>
            <a:pPr marL="527050">
              <a:lnSpc>
                <a:spcPts val="3454"/>
              </a:lnSpc>
            </a:pPr>
            <a:r>
              <a:rPr sz="3200" spc="-5" dirty="0">
                <a:latin typeface="Calibri"/>
                <a:cs typeface="Calibri"/>
              </a:rPr>
              <a:t>&lt;input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type="file"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id="myfile"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name="myfile"</a:t>
            </a:r>
            <a:endParaRPr sz="3200">
              <a:latin typeface="Calibri"/>
              <a:cs typeface="Calibri"/>
            </a:endParaRPr>
          </a:p>
          <a:p>
            <a:pPr marL="344170">
              <a:lnSpc>
                <a:spcPts val="3460"/>
              </a:lnSpc>
            </a:pPr>
            <a:r>
              <a:rPr sz="3200" spc="-5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  <a:p>
            <a:pPr marL="34417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&lt;/form&gt;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36572"/>
            <a:ext cx="8014334" cy="4391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Input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Type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Month</a:t>
            </a:r>
            <a:endParaRPr sz="2700">
              <a:latin typeface="Calibri"/>
              <a:cs typeface="Calibri"/>
            </a:endParaRPr>
          </a:p>
          <a:p>
            <a:pPr marL="356870" marR="229235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type="month"&gt;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allows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month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60" dirty="0">
                <a:latin typeface="Calibri"/>
                <a:cs typeface="Calibri"/>
              </a:rPr>
              <a:t>year.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Depending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browser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support,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date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picker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show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field.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&lt;form&gt;</a:t>
            </a:r>
            <a:endParaRPr sz="2700">
              <a:latin typeface="Calibri"/>
              <a:cs typeface="Calibri"/>
            </a:endParaRPr>
          </a:p>
          <a:p>
            <a:pPr marL="356870" marR="1077595" indent="154940">
              <a:lnSpc>
                <a:spcPct val="80000"/>
              </a:lnSpc>
              <a:spcBef>
                <a:spcPts val="325"/>
              </a:spcBef>
            </a:pPr>
            <a:r>
              <a:rPr sz="2700" spc="-5" dirty="0">
                <a:latin typeface="Calibri"/>
                <a:cs typeface="Calibri"/>
              </a:rPr>
              <a:t>&lt;label </a:t>
            </a:r>
            <a:r>
              <a:rPr sz="2700" spc="-10" dirty="0">
                <a:latin typeface="Calibri"/>
                <a:cs typeface="Calibri"/>
              </a:rPr>
              <a:t>for="bdaymonth"&gt;Birthday </a:t>
            </a:r>
            <a:r>
              <a:rPr sz="2700" spc="-5" dirty="0">
                <a:latin typeface="Calibri"/>
                <a:cs typeface="Calibri"/>
              </a:rPr>
              <a:t>(month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60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year):&lt;/label&gt;</a:t>
            </a:r>
            <a:endParaRPr sz="2700">
              <a:latin typeface="Calibri"/>
              <a:cs typeface="Calibri"/>
            </a:endParaRPr>
          </a:p>
          <a:p>
            <a:pPr marL="356870" marR="12700" indent="154940">
              <a:lnSpc>
                <a:spcPct val="80000"/>
              </a:lnSpc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type="month"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id="bdaymonth"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name="bdaym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onth"&gt;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&lt;/form&gt;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20" y="3788664"/>
            <a:ext cx="7376159" cy="27523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36775" y="633425"/>
            <a:ext cx="8319770" cy="290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Trebuchet MS"/>
                <a:cs typeface="Trebuchet MS"/>
              </a:rPr>
              <a:t>Web</a:t>
            </a:r>
            <a:r>
              <a:rPr sz="240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rebuchet MS"/>
                <a:cs typeface="Trebuchet MS"/>
              </a:rPr>
              <a:t>Application</a:t>
            </a:r>
            <a:r>
              <a:rPr sz="2400" b="1" spc="-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rebuchet MS"/>
                <a:cs typeface="Trebuchet MS"/>
              </a:rPr>
              <a:t>Architecture</a:t>
            </a:r>
            <a:endParaRPr sz="2400">
              <a:latin typeface="Trebuchet MS"/>
              <a:cs typeface="Trebuchet MS"/>
            </a:endParaRPr>
          </a:p>
          <a:p>
            <a:pPr marL="102235" marR="5080" indent="97155" algn="just">
              <a:lnSpc>
                <a:spcPct val="100000"/>
              </a:lnSpc>
              <a:spcBef>
                <a:spcPts val="2500"/>
              </a:spcBef>
            </a:pP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web </a:t>
            </a:r>
            <a:r>
              <a:rPr sz="2400" dirty="0">
                <a:latin typeface="Trebuchet MS"/>
                <a:cs typeface="Trebuchet MS"/>
              </a:rPr>
              <a:t>application or a </a:t>
            </a:r>
            <a:r>
              <a:rPr sz="2400" spc="-5" dirty="0">
                <a:latin typeface="Trebuchet MS"/>
                <a:cs typeface="Trebuchet MS"/>
              </a:rPr>
              <a:t>web </a:t>
            </a:r>
            <a:r>
              <a:rPr sz="2400" dirty="0">
                <a:latin typeface="Trebuchet MS"/>
                <a:cs typeface="Trebuchet MS"/>
              </a:rPr>
              <a:t>app </a:t>
            </a:r>
            <a:r>
              <a:rPr sz="2400" spc="5" dirty="0">
                <a:latin typeface="Trebuchet MS"/>
                <a:cs typeface="Trebuchet MS"/>
              </a:rPr>
              <a:t>can </a:t>
            </a:r>
            <a:r>
              <a:rPr sz="2400" dirty="0">
                <a:latin typeface="Trebuchet MS"/>
                <a:cs typeface="Trebuchet MS"/>
              </a:rPr>
              <a:t>be </a:t>
            </a:r>
            <a:r>
              <a:rPr sz="2400" spc="-5" dirty="0">
                <a:latin typeface="Trebuchet MS"/>
                <a:cs typeface="Trebuchet MS"/>
              </a:rPr>
              <a:t>termed </a:t>
            </a:r>
            <a:r>
              <a:rPr sz="2400" dirty="0">
                <a:latin typeface="Trebuchet MS"/>
                <a:cs typeface="Trebuchet MS"/>
              </a:rPr>
              <a:t>as a client-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server </a:t>
            </a:r>
            <a:r>
              <a:rPr sz="2400" spc="-5" dirty="0">
                <a:latin typeface="Trebuchet MS"/>
                <a:cs typeface="Trebuchet MS"/>
              </a:rPr>
              <a:t>computer program </a:t>
            </a:r>
            <a:r>
              <a:rPr sz="2400" dirty="0">
                <a:latin typeface="Trebuchet MS"/>
                <a:cs typeface="Trebuchet MS"/>
              </a:rPr>
              <a:t>where the </a:t>
            </a:r>
            <a:r>
              <a:rPr sz="2400" spc="-10" dirty="0">
                <a:latin typeface="Trebuchet MS"/>
                <a:cs typeface="Trebuchet MS"/>
              </a:rPr>
              <a:t>client, </a:t>
            </a:r>
            <a:r>
              <a:rPr sz="2400" spc="-5" dirty="0">
                <a:latin typeface="Trebuchet MS"/>
                <a:cs typeface="Trebuchet MS"/>
              </a:rPr>
              <a:t>including </a:t>
            </a:r>
            <a:r>
              <a:rPr sz="2400" spc="5" dirty="0">
                <a:latin typeface="Trebuchet MS"/>
                <a:cs typeface="Trebuchet MS"/>
              </a:rPr>
              <a:t>the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user interface and client-side logic, runs </a:t>
            </a:r>
            <a:r>
              <a:rPr sz="2400" spc="5" dirty="0">
                <a:latin typeface="Trebuchet MS"/>
                <a:cs typeface="Trebuchet MS"/>
              </a:rPr>
              <a:t>in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web </a:t>
            </a:r>
            <a:r>
              <a:rPr sz="2400" spc="-40" dirty="0">
                <a:latin typeface="Trebuchet MS"/>
                <a:cs typeface="Trebuchet MS"/>
              </a:rPr>
              <a:t>browser. 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Some </a:t>
            </a:r>
            <a:r>
              <a:rPr sz="2400" spc="5" dirty="0">
                <a:latin typeface="Trebuchet MS"/>
                <a:cs typeface="Trebuchet MS"/>
              </a:rPr>
              <a:t>of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most </a:t>
            </a:r>
            <a:r>
              <a:rPr sz="2400" spc="-10" dirty="0">
                <a:latin typeface="Trebuchet MS"/>
                <a:cs typeface="Trebuchet MS"/>
              </a:rPr>
              <a:t>common </a:t>
            </a:r>
            <a:r>
              <a:rPr sz="2400" spc="-5" dirty="0">
                <a:latin typeface="Trebuchet MS"/>
                <a:cs typeface="Trebuchet MS"/>
              </a:rPr>
              <a:t>types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web applications </a:t>
            </a:r>
            <a:r>
              <a:rPr sz="2400" dirty="0">
                <a:latin typeface="Trebuchet MS"/>
                <a:cs typeface="Trebuchet MS"/>
              </a:rPr>
              <a:t>are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webmail, </a:t>
            </a:r>
            <a:r>
              <a:rPr sz="2400" dirty="0">
                <a:latin typeface="Trebuchet MS"/>
                <a:cs typeface="Trebuchet MS"/>
              </a:rPr>
              <a:t>online </a:t>
            </a:r>
            <a:r>
              <a:rPr sz="2400" spc="-10" dirty="0">
                <a:latin typeface="Trebuchet MS"/>
                <a:cs typeface="Trebuchet MS"/>
              </a:rPr>
              <a:t>retail </a:t>
            </a:r>
            <a:r>
              <a:rPr sz="2400" dirty="0">
                <a:latin typeface="Trebuchet MS"/>
                <a:cs typeface="Trebuchet MS"/>
              </a:rPr>
              <a:t>sales, online </a:t>
            </a:r>
            <a:r>
              <a:rPr sz="2400" spc="-5" dirty="0">
                <a:latin typeface="Trebuchet MS"/>
                <a:cs typeface="Trebuchet MS"/>
              </a:rPr>
              <a:t>banking, </a:t>
            </a:r>
            <a:r>
              <a:rPr sz="2400" dirty="0">
                <a:latin typeface="Trebuchet MS"/>
                <a:cs typeface="Trebuchet MS"/>
              </a:rPr>
              <a:t>and online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auctions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among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many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others.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45717"/>
            <a:ext cx="7934325" cy="444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Input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Type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Number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&lt;input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type="number"&gt;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defines 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numeric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input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field.</a:t>
            </a:r>
            <a:endParaRPr sz="2500">
              <a:latin typeface="Calibri"/>
              <a:cs typeface="Calibri"/>
            </a:endParaRPr>
          </a:p>
          <a:p>
            <a:pPr marL="356870" marR="1193165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70" dirty="0">
                <a:latin typeface="Calibri"/>
                <a:cs typeface="Calibri"/>
              </a:rPr>
              <a:t>You</a:t>
            </a:r>
            <a:r>
              <a:rPr sz="2500" spc="-10" dirty="0">
                <a:latin typeface="Calibri"/>
                <a:cs typeface="Calibri"/>
              </a:rPr>
              <a:t> can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also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restrictions 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what </a:t>
            </a:r>
            <a:r>
              <a:rPr sz="2500" spc="-10" dirty="0">
                <a:latin typeface="Calibri"/>
                <a:cs typeface="Calibri"/>
              </a:rPr>
              <a:t>numbers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accepted.</a:t>
            </a:r>
            <a:endParaRPr sz="2500">
              <a:latin typeface="Calibri"/>
              <a:cs typeface="Calibri"/>
            </a:endParaRPr>
          </a:p>
          <a:p>
            <a:pPr marL="356870" marR="758825" indent="-344805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following </a:t>
            </a:r>
            <a:r>
              <a:rPr sz="2500" spc="-15" dirty="0">
                <a:latin typeface="Calibri"/>
                <a:cs typeface="Calibri"/>
              </a:rPr>
              <a:t>example </a:t>
            </a:r>
            <a:r>
              <a:rPr sz="2500" spc="-10" dirty="0">
                <a:latin typeface="Calibri"/>
                <a:cs typeface="Calibri"/>
              </a:rPr>
              <a:t>displays </a:t>
            </a:r>
            <a:r>
              <a:rPr sz="2500" spc="-5" dirty="0">
                <a:latin typeface="Calibri"/>
                <a:cs typeface="Calibri"/>
              </a:rPr>
              <a:t>a numeric </a:t>
            </a:r>
            <a:r>
              <a:rPr sz="2500" dirty="0">
                <a:latin typeface="Calibri"/>
                <a:cs typeface="Calibri"/>
              </a:rPr>
              <a:t>input </a:t>
            </a:r>
            <a:r>
              <a:rPr sz="2500" spc="-5" dirty="0">
                <a:latin typeface="Calibri"/>
                <a:cs typeface="Calibri"/>
              </a:rPr>
              <a:t>field,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where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enter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value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from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5: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Example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ts val="27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latin typeface="Calibri"/>
                <a:cs typeface="Calibri"/>
              </a:rPr>
              <a:t>&lt;form&gt;</a:t>
            </a:r>
            <a:endParaRPr sz="2500">
              <a:latin typeface="Calibri"/>
              <a:cs typeface="Calibri"/>
            </a:endParaRPr>
          </a:p>
          <a:p>
            <a:pPr marL="356870" marR="1332230" indent="142875">
              <a:lnSpc>
                <a:spcPts val="2400"/>
              </a:lnSpc>
              <a:spcBef>
                <a:spcPts val="280"/>
              </a:spcBef>
            </a:pPr>
            <a:r>
              <a:rPr sz="2500" spc="-5" dirty="0">
                <a:latin typeface="Calibri"/>
                <a:cs typeface="Calibri"/>
              </a:rPr>
              <a:t>&lt;label for="quantity"&gt;Quantity </a:t>
            </a:r>
            <a:r>
              <a:rPr sz="2500" spc="-10" dirty="0">
                <a:latin typeface="Calibri"/>
                <a:cs typeface="Calibri"/>
              </a:rPr>
              <a:t>(between </a:t>
            </a:r>
            <a:r>
              <a:rPr sz="2500" spc="-5" dirty="0">
                <a:latin typeface="Calibri"/>
                <a:cs typeface="Calibri"/>
              </a:rPr>
              <a:t>1 and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5):&lt;/label&gt;</a:t>
            </a:r>
            <a:endParaRPr sz="2500">
              <a:latin typeface="Calibri"/>
              <a:cs typeface="Calibri"/>
            </a:endParaRPr>
          </a:p>
          <a:p>
            <a:pPr marL="356870" marR="5080" indent="142875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&lt;input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type="number"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id="quantity" name="quantity"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mi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n="1"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max="5"&gt;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25"/>
              </a:lnSpc>
            </a:pPr>
            <a:r>
              <a:rPr sz="2500" spc="-15" dirty="0">
                <a:latin typeface="Calibri"/>
                <a:cs typeface="Calibri"/>
              </a:rPr>
              <a:t>&lt;/form&gt;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36572"/>
            <a:ext cx="8032115" cy="4308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Input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Type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Range</a:t>
            </a:r>
            <a:endParaRPr sz="2700">
              <a:latin typeface="Calibri"/>
              <a:cs typeface="Calibri"/>
            </a:endParaRPr>
          </a:p>
          <a:p>
            <a:pPr marL="356870" marR="35560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type="range"&gt;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defines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control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entering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number </a:t>
            </a:r>
            <a:r>
              <a:rPr sz="2700" spc="5" dirty="0">
                <a:latin typeface="Calibri"/>
                <a:cs typeface="Calibri"/>
              </a:rPr>
              <a:t>whose </a:t>
            </a:r>
            <a:r>
              <a:rPr sz="2700" spc="-20" dirty="0">
                <a:latin typeface="Calibri"/>
                <a:cs typeface="Calibri"/>
              </a:rPr>
              <a:t>exact </a:t>
            </a:r>
            <a:r>
              <a:rPr sz="2700" spc="-10" dirty="0">
                <a:latin typeface="Calibri"/>
                <a:cs typeface="Calibri"/>
              </a:rPr>
              <a:t>value </a:t>
            </a:r>
            <a:r>
              <a:rPr sz="2700" dirty="0">
                <a:latin typeface="Calibri"/>
                <a:cs typeface="Calibri"/>
              </a:rPr>
              <a:t>is not </a:t>
            </a:r>
            <a:r>
              <a:rPr sz="2700" spc="-10" dirty="0">
                <a:latin typeface="Calibri"/>
                <a:cs typeface="Calibri"/>
              </a:rPr>
              <a:t>important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(like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slider </a:t>
            </a:r>
            <a:r>
              <a:rPr sz="2700" spc="-10" dirty="0">
                <a:latin typeface="Calibri"/>
                <a:cs typeface="Calibri"/>
              </a:rPr>
              <a:t>control). Default </a:t>
            </a:r>
            <a:r>
              <a:rPr sz="2700" spc="-15" dirty="0">
                <a:latin typeface="Calibri"/>
                <a:cs typeface="Calibri"/>
              </a:rPr>
              <a:t>range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0 </a:t>
            </a:r>
            <a:r>
              <a:rPr sz="2700" spc="-10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100.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However, </a:t>
            </a:r>
            <a:r>
              <a:rPr sz="2700" spc="-5" dirty="0">
                <a:latin typeface="Calibri"/>
                <a:cs typeface="Calibri"/>
              </a:rPr>
              <a:t>you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set</a:t>
            </a:r>
            <a:r>
              <a:rPr sz="2700" spc="-5" dirty="0">
                <a:latin typeface="Calibri"/>
                <a:cs typeface="Calibri"/>
              </a:rPr>
              <a:t> restrictions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what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numbers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accepted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min,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max,</a:t>
            </a:r>
            <a:r>
              <a:rPr sz="2700" dirty="0">
                <a:latin typeface="Calibri"/>
                <a:cs typeface="Calibri"/>
              </a:rPr>
              <a:t> 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step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&lt;form&gt;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dirty="0">
                <a:latin typeface="Calibri"/>
                <a:cs typeface="Calibri"/>
              </a:rPr>
              <a:t>&lt;label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for="vol"&gt;Volume</a:t>
            </a:r>
            <a:r>
              <a:rPr sz="2700" spc="-10" dirty="0">
                <a:latin typeface="Calibri"/>
                <a:cs typeface="Calibri"/>
              </a:rPr>
              <a:t> (between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0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50):&lt;/label&gt;</a:t>
            </a:r>
            <a:endParaRPr sz="2700">
              <a:latin typeface="Calibri"/>
              <a:cs typeface="Calibri"/>
            </a:endParaRPr>
          </a:p>
          <a:p>
            <a:pPr marL="356870" marR="5080" indent="154940">
              <a:lnSpc>
                <a:spcPts val="2590"/>
              </a:lnSpc>
              <a:spcBef>
                <a:spcPts val="305"/>
              </a:spcBef>
            </a:pPr>
            <a:r>
              <a:rPr sz="2700" spc="-5" dirty="0">
                <a:latin typeface="Calibri"/>
                <a:cs typeface="Calibri"/>
              </a:rPr>
              <a:t>&lt;input type="range" id="vol" name="vol" </a:t>
            </a:r>
            <a:r>
              <a:rPr sz="2700" dirty="0">
                <a:latin typeface="Calibri"/>
                <a:cs typeface="Calibri"/>
              </a:rPr>
              <a:t>min="0" ma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x="50"&gt;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620"/>
              </a:lnSpc>
            </a:pPr>
            <a:r>
              <a:rPr sz="2700" spc="-5" dirty="0">
                <a:latin typeface="Calibri"/>
                <a:cs typeface="Calibri"/>
              </a:rPr>
              <a:t>&lt;/form&gt;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45717"/>
            <a:ext cx="8013700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Input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Type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75" dirty="0">
                <a:latin typeface="Calibri"/>
                <a:cs typeface="Calibri"/>
              </a:rPr>
              <a:t>Tel</a:t>
            </a:r>
            <a:endParaRPr sz="2500" dirty="0">
              <a:latin typeface="Calibri"/>
              <a:cs typeface="Calibri"/>
            </a:endParaRPr>
          </a:p>
          <a:p>
            <a:pPr marL="356870" marR="247650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&lt;input </a:t>
            </a:r>
            <a:r>
              <a:rPr sz="2500" dirty="0">
                <a:latin typeface="Calibri"/>
                <a:cs typeface="Calibri"/>
              </a:rPr>
              <a:t>type="tel"&gt;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dirty="0">
                <a:latin typeface="Calibri"/>
                <a:cs typeface="Calibri"/>
              </a:rPr>
              <a:t>used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dirty="0">
                <a:latin typeface="Calibri"/>
                <a:cs typeface="Calibri"/>
              </a:rPr>
              <a:t>input fields </a:t>
            </a:r>
            <a:r>
              <a:rPr sz="2500" spc="-5" dirty="0">
                <a:latin typeface="Calibri"/>
                <a:cs typeface="Calibri"/>
              </a:rPr>
              <a:t>that </a:t>
            </a:r>
            <a:r>
              <a:rPr sz="2500" dirty="0">
                <a:latin typeface="Calibri"/>
                <a:cs typeface="Calibri"/>
              </a:rPr>
              <a:t>should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contain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telephone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number.</a:t>
            </a:r>
            <a:endParaRPr sz="2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Example</a:t>
            </a:r>
            <a:endParaRPr sz="2500" dirty="0">
              <a:latin typeface="Calibri"/>
              <a:cs typeface="Calibri"/>
            </a:endParaRPr>
          </a:p>
          <a:p>
            <a:pPr marL="356870" indent="-344805">
              <a:lnSpc>
                <a:spcPts val="27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latin typeface="Calibri"/>
                <a:cs typeface="Calibri"/>
              </a:rPr>
              <a:t>&lt;form&gt;</a:t>
            </a:r>
            <a:endParaRPr sz="2500" dirty="0">
              <a:latin typeface="Calibri"/>
              <a:cs typeface="Calibri"/>
            </a:endParaRPr>
          </a:p>
          <a:p>
            <a:pPr marL="500380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&lt;label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for="phone"&gt;Enter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your </a:t>
            </a:r>
            <a:r>
              <a:rPr sz="2500" spc="-5" dirty="0">
                <a:latin typeface="Calibri"/>
                <a:cs typeface="Calibri"/>
              </a:rPr>
              <a:t>phone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number:&lt;/label&gt;</a:t>
            </a:r>
            <a:endParaRPr sz="2500" dirty="0">
              <a:latin typeface="Calibri"/>
              <a:cs typeface="Calibri"/>
            </a:endParaRPr>
          </a:p>
          <a:p>
            <a:pPr marL="356870" marR="5080" indent="142875">
              <a:lnSpc>
                <a:spcPts val="2400"/>
              </a:lnSpc>
              <a:spcBef>
                <a:spcPts val="280"/>
              </a:spcBef>
            </a:pPr>
            <a:r>
              <a:rPr sz="2500" spc="-5" dirty="0">
                <a:latin typeface="Calibri"/>
                <a:cs typeface="Calibri"/>
              </a:rPr>
              <a:t>&lt;input type="tel" </a:t>
            </a:r>
            <a:r>
              <a:rPr sz="2500" dirty="0">
                <a:latin typeface="Calibri"/>
                <a:cs typeface="Calibri"/>
              </a:rPr>
              <a:t>id="phone" name="phone" </a:t>
            </a:r>
            <a:r>
              <a:rPr sz="2500" spc="-5" dirty="0">
                <a:latin typeface="Calibri"/>
                <a:cs typeface="Calibri"/>
              </a:rPr>
              <a:t>pattern="[0-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9]{3}-[0-9]{2}-[0-9]{3}"&gt;</a:t>
            </a:r>
            <a:endParaRPr sz="2500" dirty="0">
              <a:latin typeface="Calibri"/>
              <a:cs typeface="Calibri"/>
            </a:endParaRPr>
          </a:p>
          <a:p>
            <a:pPr marL="356870">
              <a:lnSpc>
                <a:spcPts val="2425"/>
              </a:lnSpc>
            </a:pPr>
            <a:r>
              <a:rPr sz="2500" spc="-15" dirty="0">
                <a:latin typeface="Calibri"/>
                <a:cs typeface="Calibri"/>
              </a:rPr>
              <a:t>&lt;/form&gt;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•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17623"/>
            <a:ext cx="8021955" cy="45091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Type </a:t>
            </a:r>
            <a:r>
              <a:rPr sz="3000" spc="-10" dirty="0">
                <a:latin typeface="Calibri"/>
                <a:cs typeface="Calibri"/>
              </a:rPr>
              <a:t>Search</a:t>
            </a:r>
            <a:endParaRPr sz="3000">
              <a:latin typeface="Calibri"/>
              <a:cs typeface="Calibri"/>
            </a:endParaRPr>
          </a:p>
          <a:p>
            <a:pPr marL="356870" marR="480695" indent="-344805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&lt;input type="search"&gt;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used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search </a:t>
            </a:r>
            <a:r>
              <a:rPr sz="3000" spc="-5" dirty="0">
                <a:latin typeface="Calibri"/>
                <a:cs typeface="Calibri"/>
              </a:rPr>
              <a:t> fields (a </a:t>
            </a:r>
            <a:r>
              <a:rPr sz="3000" spc="-10" dirty="0">
                <a:latin typeface="Calibri"/>
                <a:cs typeface="Calibri"/>
              </a:rPr>
              <a:t>search </a:t>
            </a:r>
            <a:r>
              <a:rPr sz="3000" spc="-5" dirty="0">
                <a:latin typeface="Calibri"/>
                <a:cs typeface="Calibri"/>
              </a:rPr>
              <a:t>field </a:t>
            </a:r>
            <a:r>
              <a:rPr sz="3000" spc="-15" dirty="0">
                <a:latin typeface="Calibri"/>
                <a:cs typeface="Calibri"/>
              </a:rPr>
              <a:t>behaves </a:t>
            </a:r>
            <a:r>
              <a:rPr sz="3000" spc="-25" dirty="0">
                <a:latin typeface="Calibri"/>
                <a:cs typeface="Calibri"/>
              </a:rPr>
              <a:t>like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regular </a:t>
            </a:r>
            <a:r>
              <a:rPr sz="3000" spc="-25" dirty="0">
                <a:latin typeface="Calibri"/>
                <a:cs typeface="Calibri"/>
              </a:rPr>
              <a:t>text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field).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420"/>
              </a:lnSpc>
              <a:spcBef>
                <a:spcPts val="3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&lt;form&gt;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3240"/>
              </a:lnSpc>
            </a:pPr>
            <a:r>
              <a:rPr sz="3000" spc="-5" dirty="0">
                <a:latin typeface="Calibri"/>
                <a:cs typeface="Calibri"/>
              </a:rPr>
              <a:t>&lt;label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for="gsearch"&gt;Search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Google:&lt;/label&gt;</a:t>
            </a:r>
            <a:endParaRPr sz="3000">
              <a:latin typeface="Calibri"/>
              <a:cs typeface="Calibri"/>
            </a:endParaRPr>
          </a:p>
          <a:p>
            <a:pPr marL="356870" marR="5080" indent="170180">
              <a:lnSpc>
                <a:spcPts val="3240"/>
              </a:lnSpc>
              <a:spcBef>
                <a:spcPts val="229"/>
              </a:spcBef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type="search"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id="gsearch"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name="gsear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ch"&gt;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195"/>
              </a:lnSpc>
            </a:pPr>
            <a:r>
              <a:rPr sz="3000" spc="-15" dirty="0">
                <a:latin typeface="Calibri"/>
                <a:cs typeface="Calibri"/>
              </a:rPr>
              <a:t>&lt;/form&gt;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27428"/>
            <a:ext cx="8034020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Type </a:t>
            </a:r>
            <a:r>
              <a:rPr sz="3000" dirty="0">
                <a:latin typeface="Calibri"/>
                <a:cs typeface="Calibri"/>
              </a:rPr>
              <a:t>Time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&lt;input type="time"&gt; allows </a:t>
            </a:r>
            <a:r>
              <a:rPr sz="3000" spc="5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user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select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15" dirty="0">
                <a:latin typeface="Calibri"/>
                <a:cs typeface="Calibri"/>
              </a:rPr>
              <a:t> zone).</a:t>
            </a:r>
            <a:endParaRPr sz="3000">
              <a:latin typeface="Calibri"/>
              <a:cs typeface="Calibri"/>
            </a:endParaRPr>
          </a:p>
          <a:p>
            <a:pPr marL="356870" marR="54610" indent="-344805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Depending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browser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support,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15" dirty="0">
                <a:latin typeface="Calibri"/>
                <a:cs typeface="Calibri"/>
              </a:rPr>
              <a:t> picker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show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&lt;form&gt;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&lt;label </a:t>
            </a:r>
            <a:r>
              <a:rPr sz="3000" spc="-10" dirty="0">
                <a:latin typeface="Calibri"/>
                <a:cs typeface="Calibri"/>
              </a:rPr>
              <a:t>for="appt"&gt;Select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time:&lt;/label&gt;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type="time"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id="appt"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name="appt"&gt;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15" dirty="0">
                <a:latin typeface="Calibri"/>
                <a:cs typeface="Calibri"/>
              </a:rPr>
              <a:t>&lt;/form&gt;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7764780" cy="36792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Url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type="url"&gt;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URL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address.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Depending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browser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automatically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validated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submitted.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Some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smartphones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recognize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adds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".com"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keyboard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match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url </a:t>
            </a:r>
            <a:r>
              <a:rPr sz="2000" dirty="0">
                <a:latin typeface="Calibri"/>
                <a:cs typeface="Calibri"/>
              </a:rPr>
              <a:t>input.</a:t>
            </a: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&lt;form&gt;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&lt;label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for="homepage"&gt;Add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homepage:&lt;/label&gt;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type="url"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id="homepage"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name="homepage"&gt;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&lt;/form&gt;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27428"/>
            <a:ext cx="796607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Type Week</a:t>
            </a:r>
            <a:endParaRPr sz="3000">
              <a:latin typeface="Calibri"/>
              <a:cs typeface="Calibri"/>
            </a:endParaRPr>
          </a:p>
          <a:p>
            <a:pPr marL="356870" marR="822325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&lt;input </a:t>
            </a:r>
            <a:r>
              <a:rPr sz="3000" spc="-10" dirty="0">
                <a:latin typeface="Calibri"/>
                <a:cs typeface="Calibri"/>
              </a:rPr>
              <a:t>type="week"&gt; </a:t>
            </a:r>
            <a:r>
              <a:rPr sz="3000" spc="-5" dirty="0">
                <a:latin typeface="Calibri"/>
                <a:cs typeface="Calibri"/>
              </a:rPr>
              <a:t>allows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user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select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week</a:t>
            </a:r>
            <a:r>
              <a:rPr sz="3000" dirty="0">
                <a:latin typeface="Calibri"/>
                <a:cs typeface="Calibri"/>
              </a:rPr>
              <a:t> and </a:t>
            </a:r>
            <a:r>
              <a:rPr sz="3000" spc="-75" dirty="0">
                <a:latin typeface="Calibri"/>
                <a:cs typeface="Calibri"/>
              </a:rPr>
              <a:t>year.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Depending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browser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support,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date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picker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show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&lt;form&gt;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&lt;label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for="week"&gt;Select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week:&lt;/label&gt;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&lt;input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type="week"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id="week"</a:t>
            </a:r>
            <a:r>
              <a:rPr sz="3000" spc="-5" dirty="0">
                <a:latin typeface="Calibri"/>
                <a:cs typeface="Calibri"/>
              </a:rPr>
              <a:t> name="week"&gt;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15" dirty="0">
                <a:latin typeface="Calibri"/>
                <a:cs typeface="Calibri"/>
              </a:rPr>
              <a:t>&lt;/form&gt;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583" y="190322"/>
            <a:ext cx="46304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5" dirty="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sz="40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54861"/>
            <a:ext cx="801052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initial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field: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with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(default) </a:t>
            </a:r>
            <a:r>
              <a:rPr sz="2200" spc="-5" dirty="0">
                <a:latin typeface="Calibri"/>
                <a:cs typeface="Calibri"/>
              </a:rPr>
              <a:t>values: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 dirty="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 name="fname"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value="John"&gt;&lt;br&gt;</a:t>
            </a: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for="lname"&gt;Last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id="lname"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name="lname"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value="Doe"&gt;</a:t>
            </a: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0101"/>
            <a:ext cx="7969250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 readonly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Attribute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readonly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read-only.</a:t>
            </a:r>
            <a:endParaRPr sz="1800" dirty="0">
              <a:latin typeface="Calibri"/>
              <a:cs typeface="Calibri"/>
            </a:endParaRPr>
          </a:p>
          <a:p>
            <a:pPr marL="356870" marR="5080" indent="-344805">
              <a:lnSpc>
                <a:spcPts val="1730"/>
              </a:lnSpc>
              <a:spcBef>
                <a:spcPts val="4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read-only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(however,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it,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it).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 </a:t>
            </a:r>
            <a:r>
              <a:rPr sz="1800" spc="-10" dirty="0">
                <a:latin typeface="Calibri"/>
                <a:cs typeface="Calibri"/>
              </a:rPr>
              <a:t>read-only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submitting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form!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read-only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field:</a:t>
            </a:r>
            <a:endParaRPr sz="1800" dirty="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&lt;form&gt;</a:t>
            </a:r>
            <a:endParaRPr sz="1800" dirty="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for="fname"&gt;First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name:&lt;/label&gt;&lt;br&gt;</a:t>
            </a:r>
            <a:endParaRPr sz="1800" dirty="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type="text"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id="fname"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name="fname"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value="John"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readonly&gt;&lt;br&gt;</a:t>
            </a:r>
            <a:endParaRPr sz="1800" dirty="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for="lname"&gt;Last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name:&lt;/label&gt;&lt;br&gt;</a:t>
            </a:r>
            <a:endParaRPr sz="1800" dirty="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type="text"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id="lname"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name="lname"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value="Doe"&gt;</a:t>
            </a:r>
            <a:endParaRPr sz="1800" dirty="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8066405" cy="4521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disabled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disabled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disabled.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disabled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unusable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un-clickable.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disabled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sent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submitting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form!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disabled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name="fname"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value="John"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disabl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ed&gt;&lt;br&gt;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for="lname"&gt;Last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id="lname"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name="lname"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value="Doe"&gt;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55394" y="261569"/>
            <a:ext cx="7454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40" dirty="0">
                <a:latin typeface="Wingdings"/>
                <a:cs typeface="Wingdings"/>
              </a:rPr>
              <a:t></a:t>
            </a:r>
            <a:r>
              <a:rPr sz="4000" spc="-60" dirty="0">
                <a:latin typeface="Trebuchet MS"/>
                <a:cs typeface="Trebuchet MS"/>
              </a:rPr>
              <a:t>W</a:t>
            </a:r>
            <a:r>
              <a:rPr sz="4000" spc="5" dirty="0">
                <a:latin typeface="Trebuchet MS"/>
                <a:cs typeface="Trebuchet MS"/>
              </a:rPr>
              <a:t>eb</a:t>
            </a:r>
            <a:r>
              <a:rPr sz="4000" spc="-30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Ap</a:t>
            </a:r>
            <a:r>
              <a:rPr sz="4000" spc="-15" dirty="0">
                <a:latin typeface="Trebuchet MS"/>
                <a:cs typeface="Trebuchet MS"/>
              </a:rPr>
              <a:t>p</a:t>
            </a:r>
            <a:r>
              <a:rPr sz="4000" dirty="0">
                <a:latin typeface="Trebuchet MS"/>
                <a:cs typeface="Trebuchet MS"/>
              </a:rPr>
              <a:t>li</a:t>
            </a:r>
            <a:r>
              <a:rPr sz="4000" spc="-15" dirty="0">
                <a:latin typeface="Trebuchet MS"/>
                <a:cs typeface="Trebuchet MS"/>
              </a:rPr>
              <a:t>c</a:t>
            </a:r>
            <a:r>
              <a:rPr sz="4000" spc="5" dirty="0">
                <a:latin typeface="Trebuchet MS"/>
                <a:cs typeface="Trebuchet MS"/>
              </a:rPr>
              <a:t>ation</a:t>
            </a:r>
            <a:r>
              <a:rPr sz="4000" spc="-30" dirty="0">
                <a:latin typeface="Trebuchet MS"/>
                <a:cs typeface="Trebuchet MS"/>
              </a:rPr>
              <a:t> </a:t>
            </a:r>
            <a:r>
              <a:rPr sz="4000" spc="5" dirty="0">
                <a:latin typeface="Trebuchet MS"/>
                <a:cs typeface="Trebuchet MS"/>
              </a:rPr>
              <a:t>Co</a:t>
            </a:r>
            <a:r>
              <a:rPr sz="4000" spc="15" dirty="0">
                <a:latin typeface="Trebuchet MS"/>
                <a:cs typeface="Trebuchet MS"/>
              </a:rPr>
              <a:t>m</a:t>
            </a:r>
            <a:r>
              <a:rPr sz="4000" spc="5" dirty="0">
                <a:latin typeface="Trebuchet MS"/>
                <a:cs typeface="Trebuchet MS"/>
              </a:rPr>
              <a:t>ponents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394" y="978534"/>
            <a:ext cx="8612505" cy="55086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7505" marR="7620" indent="-344805" algn="just">
              <a:lnSpc>
                <a:spcPct val="90000"/>
              </a:lnSpc>
              <a:spcBef>
                <a:spcPts val="31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UI/UX 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Components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includes activity logs, dashboards,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notifications,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settings,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statistics,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etc.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These components have nothing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do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operation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web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architecture. Instead, they are part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layout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web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131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Structural</a:t>
            </a:r>
            <a:r>
              <a:rPr sz="1800" b="1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sz="1800" b="1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800" b="1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major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structural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  <a:p>
            <a:pPr marL="357505" algn="just">
              <a:lnSpc>
                <a:spcPts val="205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sides.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7505" marR="5080" indent="-344805" algn="just">
              <a:lnSpc>
                <a:spcPct val="90000"/>
              </a:lnSpc>
              <a:spcBef>
                <a:spcPts val="150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800" b="1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Component</a:t>
            </a:r>
            <a:r>
              <a:rPr sz="1800" b="1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800" spc="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component is developed in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CSS,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HTML,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JS.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As it exists within the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user’s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browser,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 for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operating system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or device-related adjustments.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 component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representation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application’s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functionality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end-user interacts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R="5080" algn="r">
              <a:lnSpc>
                <a:spcPts val="2050"/>
              </a:lnSpc>
              <a:spcBef>
                <a:spcPts val="1285"/>
              </a:spcBef>
              <a:tabLst>
                <a:tab pos="344170" algn="l"/>
                <a:tab pos="1185545" algn="l"/>
                <a:tab pos="2552065" algn="l"/>
                <a:tab pos="2780665" algn="l"/>
                <a:tab pos="3310890" algn="l"/>
                <a:tab pos="4084954" algn="l"/>
                <a:tab pos="5371465" algn="l"/>
                <a:tab pos="5874385" algn="l"/>
                <a:tab pos="6271260" algn="l"/>
                <a:tab pos="6926580" algn="l"/>
                <a:tab pos="7594600" algn="l"/>
                <a:tab pos="8109584" algn="l"/>
                <a:tab pos="846582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er	Co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	-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erv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er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nt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ld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	a</a:t>
            </a:r>
            <a:endParaRPr sz="1800">
              <a:latin typeface="Trebuchet MS"/>
              <a:cs typeface="Trebuchet MS"/>
            </a:endParaRPr>
          </a:p>
          <a:p>
            <a:pPr marR="10160" algn="r">
              <a:lnSpc>
                <a:spcPts val="1945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combination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several</a:t>
            </a:r>
            <a:r>
              <a:rPr sz="1800" u="heavy" spc="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programming</a:t>
            </a:r>
            <a:r>
              <a:rPr sz="1800" u="heavy" spc="2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languages</a:t>
            </a:r>
            <a:r>
              <a:rPr sz="1800" spc="5" dirty="0">
                <a:solidFill>
                  <a:srgbClr val="3ECDE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frameworks,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including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Java,</a:t>
            </a:r>
            <a:endParaRPr sz="1800">
              <a:latin typeface="Trebuchet MS"/>
              <a:cs typeface="Trebuchet MS"/>
            </a:endParaRPr>
          </a:p>
          <a:p>
            <a:pPr marL="357505" marR="6350" algn="just">
              <a:lnSpc>
                <a:spcPct val="90000"/>
              </a:lnSpc>
              <a:spcBef>
                <a:spcPts val="11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.Net,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NodeJS, 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PHP,</a:t>
            </a:r>
            <a:r>
              <a:rPr sz="18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Python, and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Ruby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Rails.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component has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least two parts; app logic and database.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former is the main control center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web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 latter is where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persistent data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stored.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7909559" cy="4253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visible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characters,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default</a:t>
            </a:r>
            <a:r>
              <a:rPr sz="2200" spc="-5" dirty="0">
                <a:latin typeface="Calibri"/>
                <a:cs typeface="Calibri"/>
              </a:rPr>
              <a:t> value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dirty="0">
                <a:latin typeface="Calibri"/>
                <a:cs typeface="Calibri"/>
              </a:rPr>
              <a:t> 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latin typeface="Calibri"/>
                <a:cs typeface="Calibri"/>
              </a:rPr>
              <a:t>Note: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-10" dirty="0">
                <a:latin typeface="Calibri"/>
                <a:cs typeface="Calibri"/>
              </a:rPr>
              <a:t> attribute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works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types:</a:t>
            </a:r>
            <a:r>
              <a:rPr sz="2200" spc="-5" dirty="0">
                <a:latin typeface="Calibri"/>
                <a:cs typeface="Calibri"/>
              </a:rPr>
              <a:t> text,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search,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tel,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url, </a:t>
            </a:r>
            <a:r>
              <a:rPr sz="2200" dirty="0">
                <a:latin typeface="Calibri"/>
                <a:cs typeface="Calibri"/>
              </a:rPr>
              <a:t>email,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password.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Set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type="text"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 name="fname"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size="50"&gt;&lt;br&gt;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for="pin"&gt;PIN:&lt;/label&gt;&lt;br&gt;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id="pin" </a:t>
            </a:r>
            <a:r>
              <a:rPr sz="2200" dirty="0">
                <a:latin typeface="Calibri"/>
                <a:cs typeface="Calibri"/>
              </a:rPr>
              <a:t>name="pin"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size="4"&gt;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8063865" cy="445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maxlength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maxlength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maximum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characters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allowed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field.</a:t>
            </a:r>
            <a:endParaRPr sz="22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Calibri"/>
                <a:cs typeface="Calibri"/>
              </a:rPr>
              <a:t>Note: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maxlength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set,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input field </a:t>
            </a:r>
            <a:r>
              <a:rPr sz="2200" dirty="0">
                <a:latin typeface="Calibri"/>
                <a:cs typeface="Calibri"/>
              </a:rPr>
              <a:t>will not accept more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than the </a:t>
            </a:r>
            <a:r>
              <a:rPr sz="2200" spc="-5" dirty="0">
                <a:latin typeface="Calibri"/>
                <a:cs typeface="Calibri"/>
              </a:rPr>
              <a:t>specified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characters. </a:t>
            </a:r>
            <a:r>
              <a:rPr sz="2200" spc="-25" dirty="0">
                <a:latin typeface="Calibri"/>
                <a:cs typeface="Calibri"/>
              </a:rPr>
              <a:t>However,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attribute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provide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feedback.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So,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want 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user,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JavaScript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code.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Set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maximum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length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type="text"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name="fname"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size="50"&gt;&lt;br&gt;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 for="pin"&gt;PIN:&lt;/label&gt;&lt;br&gt;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id="pin" </a:t>
            </a:r>
            <a:r>
              <a:rPr sz="2200" dirty="0">
                <a:latin typeface="Calibri"/>
                <a:cs typeface="Calibri"/>
              </a:rPr>
              <a:t>name="pin"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maxlength="4"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size="4"&gt;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0101"/>
            <a:ext cx="8036559" cy="436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Attributes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minimum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maximum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field.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types: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number,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range,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15" dirty="0">
                <a:latin typeface="Calibri"/>
                <a:cs typeface="Calibri"/>
              </a:rPr>
              <a:t>date,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datetime-local,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month,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week.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b="1" spc="-10" dirty="0">
                <a:latin typeface="Calibri"/>
                <a:cs typeface="Calibri"/>
              </a:rPr>
              <a:t>Tip: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together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range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legal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</a:t>
            </a:r>
            <a:r>
              <a:rPr sz="1800" spc="-15" dirty="0">
                <a:latin typeface="Calibri"/>
                <a:cs typeface="Calibri"/>
              </a:rPr>
              <a:t> date,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min </a:t>
            </a:r>
            <a:r>
              <a:rPr sz="1800" spc="-15" dirty="0">
                <a:latin typeface="Calibri"/>
                <a:cs typeface="Calibri"/>
              </a:rPr>
              <a:t>date,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range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legal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values: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&lt;form&gt;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for="datemax"&gt;Enter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date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before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1980-01-01:&lt;/label&gt;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type="date"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id="datemax"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name="datemax"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max="1979-12-31"&gt;&lt;br&gt;&lt;br&gt;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945"/>
              </a:lnSpc>
              <a:spcBef>
                <a:spcPts val="1300"/>
              </a:spcBef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for="datemin"&gt;Enter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2000-01-01:&lt;/label&gt;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type="date"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id="datemin"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name="datemin"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min="2000-01-02"&gt;&lt;br&gt;&lt;br&gt;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945"/>
              </a:lnSpc>
              <a:spcBef>
                <a:spcPts val="1295"/>
              </a:spcBef>
            </a:pPr>
            <a:r>
              <a:rPr sz="1800" spc="-10" dirty="0">
                <a:latin typeface="Calibri"/>
                <a:cs typeface="Calibri"/>
              </a:rPr>
              <a:t>&lt;label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for="quantity"&gt;Quantity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(between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5):&lt;/label&gt;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type="number"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id="quantity"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name="quantity"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min="1"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max="5"&gt;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36572"/>
            <a:ext cx="7962265" cy="4144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Attribute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 input multiple </a:t>
            </a:r>
            <a:r>
              <a:rPr sz="2700" spc="-10" dirty="0">
                <a:latin typeface="Calibri"/>
                <a:cs typeface="Calibri"/>
              </a:rPr>
              <a:t>attribute </a:t>
            </a:r>
            <a:r>
              <a:rPr sz="2700" dirty="0">
                <a:latin typeface="Calibri"/>
                <a:cs typeface="Calibri"/>
              </a:rPr>
              <a:t>specifies </a:t>
            </a:r>
            <a:r>
              <a:rPr sz="2700" spc="-5" dirty="0">
                <a:latin typeface="Calibri"/>
                <a:cs typeface="Calibri"/>
              </a:rPr>
              <a:t>that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user 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allowed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enter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more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than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field.</a:t>
            </a:r>
            <a:endParaRPr sz="2700">
              <a:latin typeface="Calibri"/>
              <a:cs typeface="Calibri"/>
            </a:endParaRPr>
          </a:p>
          <a:p>
            <a:pPr marL="356870" marR="233679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works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following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types: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email,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file.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file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upload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field </a:t>
            </a:r>
            <a:r>
              <a:rPr sz="2700" spc="-5" dirty="0">
                <a:latin typeface="Calibri"/>
                <a:cs typeface="Calibri"/>
              </a:rPr>
              <a:t>that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accepts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&lt;form&gt;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dirty="0">
                <a:latin typeface="Calibri"/>
                <a:cs typeface="Calibri"/>
              </a:rPr>
              <a:t>&lt;label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for="files"&gt;Select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files:&lt;/label&gt;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&lt;input</a:t>
            </a:r>
            <a:r>
              <a:rPr sz="2700" dirty="0">
                <a:latin typeface="Calibri"/>
                <a:cs typeface="Calibri"/>
              </a:rPr>
              <a:t> type="file" </a:t>
            </a:r>
            <a:r>
              <a:rPr sz="2700" spc="-5" dirty="0">
                <a:latin typeface="Calibri"/>
                <a:cs typeface="Calibri"/>
              </a:rPr>
              <a:t>id="files"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name="files"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spc="-10" dirty="0">
                <a:latin typeface="Calibri"/>
                <a:cs typeface="Calibri"/>
              </a:rPr>
              <a:t>&lt;/form&gt;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7898130" cy="417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pattern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15" dirty="0">
                <a:latin typeface="Calibri"/>
                <a:cs typeface="Calibri"/>
              </a:rPr>
              <a:t>pattern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regular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expression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field's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checked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against,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submitted.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pattern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types: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date,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search,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url,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tel,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password.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Calibri"/>
                <a:cs typeface="Calibri"/>
              </a:rPr>
              <a:t>Tip: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global</a:t>
            </a:r>
            <a:r>
              <a:rPr sz="20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title</a:t>
            </a:r>
            <a:r>
              <a:rPr sz="2000" spc="3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describe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pattern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Calibri"/>
                <a:cs typeface="Calibri"/>
              </a:rPr>
              <a:t>Tip: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Learn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regular</a:t>
            </a:r>
            <a:r>
              <a:rPr sz="20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expressions</a:t>
            </a:r>
            <a:r>
              <a:rPr sz="2000" spc="7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JavaScript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tutorial.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 input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10" dirty="0">
                <a:latin typeface="Calibri"/>
                <a:cs typeface="Calibri"/>
              </a:rPr>
              <a:t> three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special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characters):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&lt;form&gt;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&lt;label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for="country_code"&gt;Country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code:&lt;/label&gt;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type="text"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id="country_code"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name="country_code"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pattern="[A-Za-z]{3}"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title="Three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letter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code"&gt;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&lt;/form&gt;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8025130" cy="41103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placeholder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</a:t>
            </a:r>
            <a:endParaRPr sz="2000">
              <a:latin typeface="Calibri"/>
              <a:cs typeface="Calibri"/>
            </a:endParaRPr>
          </a:p>
          <a:p>
            <a:pPr marL="356870" marR="206375" indent="-344805">
              <a:lnSpc>
                <a:spcPct val="801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placeholder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short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describes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expected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sample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short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expected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format).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displayed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before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enters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placeholder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following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text,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search,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url,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tel,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password.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placeholder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text: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&lt;form&gt;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&lt;label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for="phone"&gt;Enter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number:&lt;/label&gt;</a:t>
            </a:r>
            <a:endParaRPr sz="200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type="tel"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id="phone"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name="phone"</a:t>
            </a:r>
            <a:endParaRPr sz="2000">
              <a:latin typeface="Calibri"/>
              <a:cs typeface="Calibri"/>
            </a:endParaRPr>
          </a:p>
          <a:p>
            <a:pPr marL="472440" marR="3845560">
              <a:lnSpc>
                <a:spcPct val="8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placeholder="123-45-678"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pattern="[0-9]{3}-[0-9]{2}-[0-9]{3}"&gt;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1920"/>
              </a:lnSpc>
            </a:pPr>
            <a:r>
              <a:rPr sz="2000" spc="-20" dirty="0">
                <a:latin typeface="Calibri"/>
                <a:cs typeface="Calibri"/>
              </a:rPr>
              <a:t>&lt;/form&gt;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64005"/>
            <a:ext cx="7994650" cy="34227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required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must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filled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5" dirty="0">
                <a:latin typeface="Calibri"/>
                <a:cs typeface="Calibri"/>
              </a:rPr>
              <a:t>before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submitting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form.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required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search,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url,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tel,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password,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pickers,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number,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checkbox,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radio,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file.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field: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Calibri"/>
                <a:cs typeface="Calibri"/>
              </a:rPr>
              <a:t>&lt;form&gt;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&lt;label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for="username"&gt;Username:&lt;/label&gt;</a:t>
            </a:r>
            <a:endParaRPr sz="2000" dirty="0">
              <a:latin typeface="Calibri"/>
              <a:cs typeface="Calibri"/>
            </a:endParaRPr>
          </a:p>
          <a:p>
            <a:pPr marL="47244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type="text"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id="username"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name="username"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required&gt;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&lt;/form&gt;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7852409" cy="432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intervals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5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step="3",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could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-3,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latin typeface="Calibri"/>
                <a:cs typeface="Calibri"/>
              </a:rPr>
              <a:t>Tip: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together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max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min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attributes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range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legal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 marL="356870" marR="177800" indent="-34480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step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works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types: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number,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range,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date, </a:t>
            </a:r>
            <a:r>
              <a:rPr sz="2200" spc="-5" dirty="0">
                <a:latin typeface="Calibri"/>
                <a:cs typeface="Calibri"/>
              </a:rPr>
              <a:t>datetime-local,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month,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time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week.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intervals: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for="points"&gt;Points:&lt;/label&gt;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type="number"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id="points"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name="points"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step="3"&gt;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7686040" cy="4253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autofocus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autofocus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automatically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focus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loads.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Let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"First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name"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 automatically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focus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name="fname"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autofocus&gt;&lt;br&gt;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for="lname"&gt;Last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id="lname"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name="lname"&gt;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Try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it</a:t>
            </a:r>
            <a:r>
              <a:rPr sz="22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Yourself</a:t>
            </a:r>
            <a:r>
              <a:rPr sz="22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»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8077200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</a:t>
            </a:r>
            <a:r>
              <a:rPr sz="2200" dirty="0">
                <a:latin typeface="Calibri"/>
                <a:cs typeface="Calibri"/>
              </a:rPr>
              <a:t> 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&lt;input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type="image"&gt;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Define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image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submit</a:t>
            </a:r>
            <a:r>
              <a:rPr sz="2200" spc="-10" dirty="0">
                <a:latin typeface="Calibri"/>
                <a:cs typeface="Calibri"/>
              </a:rPr>
              <a:t> button,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attributes: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for="fname"&gt;First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type="text"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id="fname"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name="fname"&gt;&lt;br&gt;&lt;br&gt;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&lt;label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for="lname"&gt;Last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name:&lt;/label&gt;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 type="text"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id="lname"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name="lname"&gt;&lt;br&gt;&lt;br&gt;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type="image"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src="img_submit.gif"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alt="Submit"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width="48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0"/>
              </a:lnSpc>
            </a:pPr>
            <a:r>
              <a:rPr sz="2200" dirty="0">
                <a:latin typeface="Calibri"/>
                <a:cs typeface="Calibri"/>
              </a:rPr>
              <a:t>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height="48"&gt;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92275" y="515569"/>
            <a:ext cx="4836795" cy="5603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96570" marR="130810" indent="-344805" algn="just">
              <a:lnSpc>
                <a:spcPct val="89700"/>
              </a:lnSpc>
              <a:spcBef>
                <a:spcPts val="340"/>
              </a:spcBef>
            </a:pPr>
            <a:r>
              <a:rPr sz="3000" b="1" spc="-637" baseline="6944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350" spc="-42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3000" b="1" spc="-637" baseline="6944" dirty="0">
                <a:solidFill>
                  <a:srgbClr val="FF0000"/>
                </a:solidFill>
                <a:latin typeface="Trebuchet MS"/>
                <a:cs typeface="Trebuchet MS"/>
              </a:rPr>
              <a:t>rc</a:t>
            </a:r>
            <a:r>
              <a:rPr sz="1700" spc="-4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00" b="1" spc="-637" baseline="6944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1700" spc="-425" dirty="0">
                <a:solidFill>
                  <a:srgbClr val="404040"/>
                </a:solidFill>
                <a:latin typeface="Trebuchet MS"/>
                <a:cs typeface="Trebuchet MS"/>
              </a:rPr>
              <a:t>n </a:t>
            </a:r>
            <a:r>
              <a:rPr sz="3000" b="1" spc="-540" baseline="6944" dirty="0">
                <a:solidFill>
                  <a:srgbClr val="FF0000"/>
                </a:solidFill>
                <a:latin typeface="Trebuchet MS"/>
                <a:cs typeface="Trebuchet MS"/>
              </a:rPr>
              <a:t>ite</a:t>
            </a:r>
            <a:r>
              <a:rPr sz="1700" spc="-360" dirty="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sz="3000" b="1" spc="-540" baseline="6944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1700" spc="-36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00" b="1" spc="-540" baseline="6944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700" spc="-36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00" b="1" spc="-540" baseline="6944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1700" spc="-3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00" b="1" spc="-540" baseline="6944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700" spc="-3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00" b="1" spc="-540" baseline="6944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b="1" spc="-532" baseline="69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terms,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700" spc="4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sz="1700" spc="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web application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pattern of interaction between various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that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we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discussed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above.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“type”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is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directly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proportional 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how 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logic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distributed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among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sides.</a:t>
            </a:r>
            <a:endParaRPr sz="1700">
              <a:latin typeface="Trebuchet MS"/>
              <a:cs typeface="Trebuchet MS"/>
            </a:endParaRPr>
          </a:p>
          <a:p>
            <a:pPr marL="152400" algn="just">
              <a:lnSpc>
                <a:spcPts val="1945"/>
              </a:lnSpc>
              <a:spcBef>
                <a:spcPts val="790"/>
              </a:spcBef>
            </a:pPr>
            <a:r>
              <a:rPr sz="135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350" spc="77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700" b="1" spc="1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primary</a:t>
            </a:r>
            <a:r>
              <a:rPr sz="1700" b="1" spc="1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1700" b="1" spc="1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b="1" spc="1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700" b="1" spc="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website</a:t>
            </a:r>
            <a:endParaRPr sz="1700">
              <a:latin typeface="Trebuchet MS"/>
              <a:cs typeface="Trebuchet MS"/>
            </a:endParaRPr>
          </a:p>
          <a:p>
            <a:pPr marL="496570" algn="just">
              <a:lnSpc>
                <a:spcPts val="1945"/>
              </a:lnSpc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r>
              <a:rPr sz="17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are: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152400" marR="130175" algn="just">
              <a:lnSpc>
                <a:spcPct val="90100"/>
              </a:lnSpc>
              <a:spcBef>
                <a:spcPts val="1510"/>
              </a:spcBef>
            </a:pPr>
            <a:r>
              <a:rPr sz="1700" b="1" dirty="0">
                <a:solidFill>
                  <a:srgbClr val="FF0000"/>
                </a:solidFill>
                <a:latin typeface="Trebuchet MS"/>
                <a:cs typeface="Trebuchet MS"/>
              </a:rPr>
              <a:t>1)Serverless</a:t>
            </a:r>
            <a:r>
              <a:rPr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Trebuchet MS"/>
                <a:cs typeface="Trebuchet MS"/>
              </a:rPr>
              <a:t>Architecture</a:t>
            </a:r>
            <a:r>
              <a:rPr sz="17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serverless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 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simple way 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build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 run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services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without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having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infrastructure.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deploy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runs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servers,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but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management 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done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third-party service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provider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AWS.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don’t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need</a:t>
            </a:r>
            <a:r>
              <a:rPr sz="1700" spc="5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provision,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scale,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maintain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servers</a:t>
            </a:r>
            <a:r>
              <a:rPr sz="1700" spc="5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in5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order to run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your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applications, databases,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storage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systems.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31975" y="179577"/>
            <a:ext cx="3107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latin typeface="Trebuchet MS"/>
                <a:cs typeface="Trebuchet MS"/>
              </a:rPr>
              <a:t>Types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Web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Applications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6728" y="121918"/>
            <a:ext cx="4050791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4861"/>
            <a:ext cx="7839709" cy="438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 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refers</a:t>
            </a:r>
            <a:r>
              <a:rPr sz="2200" spc="-10" dirty="0">
                <a:latin typeface="Calibri"/>
                <a:cs typeface="Calibri"/>
              </a:rPr>
              <a:t> 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&lt;datalist&gt;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5" dirty="0">
                <a:latin typeface="Calibri"/>
                <a:cs typeface="Calibri"/>
              </a:rPr>
              <a:t> that</a:t>
            </a:r>
            <a:r>
              <a:rPr sz="2200" spc="-10" dirty="0">
                <a:latin typeface="Calibri"/>
                <a:cs typeface="Calibri"/>
              </a:rPr>
              <a:t> contains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pre-defined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options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&lt;input&gt;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&lt;input&gt;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pre-defined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&lt;datalist&gt;: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&lt;form&gt;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list="browsers"&gt;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10" dirty="0">
                <a:latin typeface="Calibri"/>
                <a:cs typeface="Calibri"/>
              </a:rPr>
              <a:t>&lt;datalist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id="browsers"&gt;</a:t>
            </a:r>
            <a:endParaRPr sz="2200">
              <a:latin typeface="Calibri"/>
              <a:cs typeface="Calibri"/>
            </a:endParaRPr>
          </a:p>
          <a:p>
            <a:pPr marL="60960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&lt;option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value="Internet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Explorer"&gt;</a:t>
            </a:r>
            <a:endParaRPr sz="2200">
              <a:latin typeface="Calibri"/>
              <a:cs typeface="Calibri"/>
            </a:endParaRPr>
          </a:p>
          <a:p>
            <a:pPr marL="60960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&lt;option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value="Firefox"&gt;</a:t>
            </a:r>
            <a:endParaRPr sz="2200">
              <a:latin typeface="Calibri"/>
              <a:cs typeface="Calibri"/>
            </a:endParaRPr>
          </a:p>
          <a:p>
            <a:pPr marL="60960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&lt;option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value="Chrome"&gt;</a:t>
            </a:r>
            <a:endParaRPr sz="2200">
              <a:latin typeface="Calibri"/>
              <a:cs typeface="Calibri"/>
            </a:endParaRPr>
          </a:p>
          <a:p>
            <a:pPr marL="60960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&lt;option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value="Opera"&gt;</a:t>
            </a:r>
            <a:endParaRPr sz="2200">
              <a:latin typeface="Calibri"/>
              <a:cs typeface="Calibri"/>
            </a:endParaRPr>
          </a:p>
          <a:p>
            <a:pPr marL="609600">
              <a:lnSpc>
                <a:spcPts val="2110"/>
              </a:lnSpc>
            </a:pPr>
            <a:r>
              <a:rPr sz="2200" dirty="0">
                <a:latin typeface="Calibri"/>
                <a:cs typeface="Calibri"/>
              </a:rPr>
              <a:t>&lt;option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value="Safari"&gt;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&lt;/datalist&gt;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&lt;/form&gt;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79244"/>
            <a:ext cx="7836534" cy="3641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autocomplete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Attribute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input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autocomplete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specifies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whether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5" dirty="0">
                <a:latin typeface="Calibri"/>
                <a:cs typeface="Calibri"/>
              </a:rPr>
              <a:t>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input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field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10" dirty="0">
                <a:latin typeface="Calibri"/>
                <a:cs typeface="Calibri"/>
              </a:rPr>
              <a:t>autocomplete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off.</a:t>
            </a:r>
            <a:endParaRPr sz="1500">
              <a:latin typeface="Calibri"/>
              <a:cs typeface="Calibri"/>
            </a:endParaRPr>
          </a:p>
          <a:p>
            <a:pPr marL="356870" marR="123189" indent="-344805">
              <a:lnSpc>
                <a:spcPct val="80000"/>
              </a:lnSpc>
              <a:spcBef>
                <a:spcPts val="3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10" dirty="0">
                <a:latin typeface="Calibri"/>
                <a:cs typeface="Calibri"/>
              </a:rPr>
              <a:t>Autocomplete allows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browser to </a:t>
            </a:r>
            <a:r>
              <a:rPr sz="1500" spc="-5" dirty="0">
                <a:latin typeface="Calibri"/>
                <a:cs typeface="Calibri"/>
              </a:rPr>
              <a:t>predict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value. </a:t>
            </a:r>
            <a:r>
              <a:rPr sz="1500" dirty="0">
                <a:latin typeface="Calibri"/>
                <a:cs typeface="Calibri"/>
              </a:rPr>
              <a:t>When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dirty="0">
                <a:latin typeface="Calibri"/>
                <a:cs typeface="Calibri"/>
              </a:rPr>
              <a:t>user </a:t>
            </a:r>
            <a:r>
              <a:rPr sz="1500" spc="-10" dirty="0">
                <a:latin typeface="Calibri"/>
                <a:cs typeface="Calibri"/>
              </a:rPr>
              <a:t>starts to </a:t>
            </a:r>
            <a:r>
              <a:rPr sz="1500" spc="5" dirty="0">
                <a:latin typeface="Calibri"/>
                <a:cs typeface="Calibri"/>
              </a:rPr>
              <a:t>type </a:t>
            </a:r>
            <a:r>
              <a:rPr sz="1500" spc="-5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field,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browser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display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options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fill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field,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earlier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values.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autocomplete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spc="-5" dirty="0">
                <a:latin typeface="Calibri"/>
                <a:cs typeface="Calibri"/>
              </a:rPr>
              <a:t> works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&lt;form&gt;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following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&lt;input&gt; </a:t>
            </a:r>
            <a:r>
              <a:rPr sz="1500" dirty="0">
                <a:latin typeface="Calibri"/>
                <a:cs typeface="Calibri"/>
              </a:rPr>
              <a:t>types: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text,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search,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url,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10" dirty="0">
                <a:latin typeface="Calibri"/>
                <a:cs typeface="Calibri"/>
              </a:rPr>
              <a:t>tel,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email,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password,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datepickers,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range,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color.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Example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HTML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form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autocomplete </a:t>
            </a:r>
            <a:r>
              <a:rPr sz="1500" dirty="0">
                <a:latin typeface="Calibri"/>
                <a:cs typeface="Calibri"/>
              </a:rPr>
              <a:t>on,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off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input </a:t>
            </a:r>
            <a:r>
              <a:rPr sz="1500" spc="-10" dirty="0">
                <a:latin typeface="Calibri"/>
                <a:cs typeface="Calibri"/>
              </a:rPr>
              <a:t>field:</a:t>
            </a:r>
            <a:endParaRPr sz="150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500" spc="-5" dirty="0">
                <a:latin typeface="Calibri"/>
                <a:cs typeface="Calibri"/>
              </a:rPr>
              <a:t>&lt;form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action="/action_page.php"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autocomplete="on"&gt;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&lt;label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for="fname"&gt;First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name:&lt;/label&gt;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&lt;input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type="text" id="fname"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name="fname"&gt;&lt;br&gt;&lt;br&gt;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&lt;label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for="lname"&gt;Last </a:t>
            </a:r>
            <a:r>
              <a:rPr sz="1500" spc="-5" dirty="0">
                <a:latin typeface="Calibri"/>
                <a:cs typeface="Calibri"/>
              </a:rPr>
              <a:t>name:&lt;/label&gt;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&lt;input type="text"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id="lname"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name="lname"&gt;&lt;br&gt;&lt;br&gt;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&lt;label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for="email"&gt;Email:&lt;/label&gt;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&lt;input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type="email"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id="email"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name="email"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autocomplete="off"&gt;&lt;br&gt;&lt;br&gt;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spc="-5" dirty="0">
                <a:latin typeface="Calibri"/>
                <a:cs typeface="Calibri"/>
              </a:rPr>
              <a:t>&lt;input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type="submit"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value="Submit"&gt;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5" dirty="0">
                <a:latin typeface="Calibri"/>
                <a:cs typeface="Calibri"/>
              </a:rPr>
              <a:t>&lt;/form&gt;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970" y="465200"/>
            <a:ext cx="300062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C</a:t>
            </a:r>
            <a:r>
              <a:rPr sz="4400" dirty="0"/>
              <a:t>S</a:t>
            </a:r>
            <a:r>
              <a:rPr sz="4400" spc="-5" dirty="0"/>
              <a:t>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10650"/>
            <a:ext cx="8131809" cy="49047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Calibri"/>
                <a:cs typeface="Calibri"/>
              </a:rPr>
              <a:t>CSS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ascading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tyle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heets</a:t>
            </a:r>
            <a:endParaRPr sz="3200">
              <a:latin typeface="Calibri"/>
              <a:cs typeface="Calibri"/>
            </a:endParaRPr>
          </a:p>
          <a:p>
            <a:pPr marL="356870" marR="16827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describes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how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HTML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elements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are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to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be 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displayed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on</a:t>
            </a:r>
            <a:r>
              <a:rPr sz="3200" b="1" spc="-15" dirty="0">
                <a:latin typeface="Calibri"/>
                <a:cs typeface="Calibri"/>
              </a:rPr>
              <a:t> screen,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paper,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or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other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  <a:p>
            <a:pPr marL="356870" marR="92075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saves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lot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of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work</a:t>
            </a:r>
            <a:r>
              <a:rPr sz="3200" spc="-5" dirty="0">
                <a:latin typeface="Calibri"/>
                <a:cs typeface="Calibri"/>
              </a:rPr>
              <a:t>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control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layout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once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External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stylesheets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stored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CSS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files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pages,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including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design,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layout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variations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devices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screen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sizes.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26257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10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17270"/>
            <a:ext cx="4570095" cy="487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body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182880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background-color: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lightblue;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  <a:spcBef>
                <a:spcPts val="2165"/>
              </a:spcBef>
            </a:pPr>
            <a:r>
              <a:rPr sz="3000" dirty="0">
                <a:latin typeface="Calibri"/>
                <a:cs typeface="Calibri"/>
              </a:rPr>
              <a:t>h1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182880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color: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white;</a:t>
            </a:r>
            <a:endParaRPr sz="3000">
              <a:latin typeface="Calibri"/>
              <a:cs typeface="Calibri"/>
            </a:endParaRPr>
          </a:p>
          <a:p>
            <a:pPr marL="182880">
              <a:lnSpc>
                <a:spcPts val="2880"/>
              </a:lnSpc>
            </a:pPr>
            <a:r>
              <a:rPr sz="3000" spc="-10" dirty="0">
                <a:latin typeface="Calibri"/>
                <a:cs typeface="Calibri"/>
              </a:rPr>
              <a:t>text-align: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center;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  <a:spcBef>
                <a:spcPts val="2160"/>
              </a:spcBef>
            </a:pPr>
            <a:r>
              <a:rPr sz="3000" dirty="0">
                <a:latin typeface="Calibri"/>
                <a:cs typeface="Calibri"/>
              </a:rPr>
              <a:t>p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182880" marR="1142365">
              <a:lnSpc>
                <a:spcPts val="2880"/>
              </a:lnSpc>
              <a:spcBef>
                <a:spcPts val="340"/>
              </a:spcBef>
            </a:pPr>
            <a:r>
              <a:rPr sz="3000" spc="-15" dirty="0">
                <a:latin typeface="Calibri"/>
                <a:cs typeface="Calibri"/>
              </a:rPr>
              <a:t>font-family: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verdana;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font-size: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20px;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2905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22244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75" dirty="0">
                <a:latin typeface="Calibri"/>
                <a:cs typeface="Calibri"/>
              </a:rPr>
              <a:t> </a:t>
            </a:r>
            <a:r>
              <a:rPr sz="4000" b="0" spc="-30" dirty="0">
                <a:latin typeface="Calibri"/>
                <a:cs typeface="Calibri"/>
              </a:rPr>
              <a:t>Syntax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50518"/>
            <a:ext cx="7740650" cy="7683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7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CSS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rule-set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consists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selector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declaration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block: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237687"/>
            <a:ext cx="8169275" cy="33210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386715" indent="-344805">
              <a:lnSpc>
                <a:spcPts val="2590"/>
              </a:lnSpc>
              <a:spcBef>
                <a:spcPts val="7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selector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points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want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style.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declaration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block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contains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more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declarations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separated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semicolons.</a:t>
            </a:r>
            <a:endParaRPr sz="2700">
              <a:latin typeface="Calibri"/>
              <a:cs typeface="Calibri"/>
            </a:endParaRPr>
          </a:p>
          <a:p>
            <a:pPr marL="356870" marR="480695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Each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declaration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includes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CSS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name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separated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</a:t>
            </a:r>
            <a:r>
              <a:rPr sz="2700" spc="5" dirty="0">
                <a:latin typeface="Calibri"/>
                <a:cs typeface="Calibri"/>
              </a:rPr>
              <a:t> 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colon.</a:t>
            </a:r>
            <a:endParaRPr sz="2700">
              <a:latin typeface="Calibri"/>
              <a:cs typeface="Calibri"/>
            </a:endParaRPr>
          </a:p>
          <a:p>
            <a:pPr marL="356870" marR="347980" indent="-344805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Multiple CSS </a:t>
            </a:r>
            <a:r>
              <a:rPr sz="2700" spc="-5" dirty="0">
                <a:latin typeface="Calibri"/>
                <a:cs typeface="Calibri"/>
              </a:rPr>
              <a:t>declarations </a:t>
            </a:r>
            <a:r>
              <a:rPr sz="2700" spc="-10" dirty="0">
                <a:latin typeface="Calibri"/>
                <a:cs typeface="Calibri"/>
              </a:rPr>
              <a:t>are </a:t>
            </a:r>
            <a:r>
              <a:rPr sz="2700" spc="-15" dirty="0">
                <a:latin typeface="Calibri"/>
                <a:cs typeface="Calibri"/>
              </a:rPr>
              <a:t>separated </a:t>
            </a:r>
            <a:r>
              <a:rPr sz="2700" spc="5" dirty="0">
                <a:latin typeface="Calibri"/>
                <a:cs typeface="Calibri"/>
              </a:rPr>
              <a:t>with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semicolons,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declaration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blocks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surrounded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curly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braces.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705" y="1933584"/>
            <a:ext cx="7345492" cy="1076686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622" y="190322"/>
            <a:ext cx="27495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sz="4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Selectors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17270"/>
            <a:ext cx="8187055" cy="54229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marR="749935" indent="-344805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CSS </a:t>
            </a:r>
            <a:r>
              <a:rPr sz="3000" spc="-10" dirty="0">
                <a:latin typeface="Calibri"/>
                <a:cs typeface="Calibri"/>
              </a:rPr>
              <a:t>selectors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used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"find" (or select)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HTML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you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want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style.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65" dirty="0">
                <a:latin typeface="Calibri"/>
                <a:cs typeface="Calibri"/>
              </a:rPr>
              <a:t>We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divide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selectors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into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five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categories:</a:t>
            </a:r>
            <a:endParaRPr sz="3000">
              <a:latin typeface="Calibri"/>
              <a:cs typeface="Calibri"/>
            </a:endParaRPr>
          </a:p>
          <a:p>
            <a:pPr marL="356870" marR="144780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Simple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selectors </a:t>
            </a:r>
            <a:r>
              <a:rPr sz="3000" spc="-5" dirty="0">
                <a:latin typeface="Calibri"/>
                <a:cs typeface="Calibri"/>
              </a:rPr>
              <a:t>(select elements </a:t>
            </a:r>
            <a:r>
              <a:rPr sz="3000" dirty="0">
                <a:latin typeface="Calibri"/>
                <a:cs typeface="Calibri"/>
              </a:rPr>
              <a:t>based </a:t>
            </a:r>
            <a:r>
              <a:rPr sz="3000" spc="-5" dirty="0">
                <a:latin typeface="Calibri"/>
                <a:cs typeface="Calibri"/>
              </a:rPr>
              <a:t>on name,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id,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class)</a:t>
            </a:r>
            <a:endParaRPr sz="3000">
              <a:latin typeface="Calibri"/>
              <a:cs typeface="Calibri"/>
            </a:endParaRPr>
          </a:p>
          <a:p>
            <a:pPr marL="356870" marR="144145" indent="-344805">
              <a:lnSpc>
                <a:spcPts val="288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Combinator </a:t>
            </a:r>
            <a:r>
              <a:rPr sz="3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selectors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000" spc="-5" dirty="0">
                <a:latin typeface="Calibri"/>
                <a:cs typeface="Calibri"/>
              </a:rPr>
              <a:t>(select elements based on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specific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relationship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between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them)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ts val="288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Pseudo-class</a:t>
            </a:r>
            <a:r>
              <a:rPr sz="30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3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selectors</a:t>
            </a:r>
            <a:r>
              <a:rPr sz="3000" spc="-4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000" spc="-5" dirty="0">
                <a:latin typeface="Calibri"/>
                <a:cs typeface="Calibri"/>
              </a:rPr>
              <a:t>(select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based 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certain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state)</a:t>
            </a:r>
            <a:endParaRPr sz="3000">
              <a:latin typeface="Calibri"/>
              <a:cs typeface="Calibri"/>
            </a:endParaRPr>
          </a:p>
          <a:p>
            <a:pPr marL="356870" marR="106680" indent="-344805">
              <a:lnSpc>
                <a:spcPts val="288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Pseudo-elements</a:t>
            </a:r>
            <a:r>
              <a:rPr sz="30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3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selectors</a:t>
            </a:r>
            <a:r>
              <a:rPr sz="3000" spc="-8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3000" spc="-5" dirty="0">
                <a:latin typeface="Calibri"/>
                <a:cs typeface="Calibri"/>
              </a:rPr>
              <a:t>(select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style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part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element)</a:t>
            </a:r>
            <a:endParaRPr sz="3000">
              <a:latin typeface="Calibri"/>
              <a:cs typeface="Calibri"/>
            </a:endParaRPr>
          </a:p>
          <a:p>
            <a:pPr marL="356870" marR="378460" indent="-344805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Attribute selectors</a:t>
            </a:r>
            <a:r>
              <a:rPr sz="3000" spc="-1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3000" spc="-5" dirty="0">
                <a:latin typeface="Calibri"/>
                <a:cs typeface="Calibri"/>
              </a:rPr>
              <a:t>(select elements </a:t>
            </a:r>
            <a:r>
              <a:rPr sz="3000" dirty="0">
                <a:latin typeface="Calibri"/>
                <a:cs typeface="Calibri"/>
              </a:rPr>
              <a:t>based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attribute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attribute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57702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5" dirty="0">
                <a:latin typeface="Calibri"/>
                <a:cs typeface="Calibri"/>
              </a:rPr>
              <a:t>1.</a:t>
            </a:r>
            <a:r>
              <a:rPr sz="4000" b="0" spc="-4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The</a:t>
            </a:r>
            <a:r>
              <a:rPr sz="4000" b="0" spc="-4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2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element</a:t>
            </a:r>
            <a:r>
              <a:rPr sz="4000" b="0" spc="-2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Selector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60652"/>
            <a:ext cx="7748905" cy="43180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selects HTML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based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name.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marR="457834" indent="-344805">
              <a:lnSpc>
                <a:spcPts val="3460"/>
              </a:lnSpc>
              <a:spcBef>
                <a:spcPts val="81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Here,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&lt;p&gt;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5" dirty="0">
                <a:latin typeface="Calibri"/>
                <a:cs typeface="Calibri"/>
              </a:rPr>
              <a:t> be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center-aligned,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color: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ts val="3650"/>
              </a:lnSpc>
              <a:spcBef>
                <a:spcPts val="3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4275455">
              <a:lnSpc>
                <a:spcPts val="3460"/>
              </a:lnSpc>
              <a:spcBef>
                <a:spcPts val="240"/>
              </a:spcBef>
            </a:pPr>
            <a:r>
              <a:rPr sz="3200" spc="-10" dirty="0">
                <a:latin typeface="Calibri"/>
                <a:cs typeface="Calibri"/>
              </a:rPr>
              <a:t>text-align: </a:t>
            </a:r>
            <a:r>
              <a:rPr sz="3200" spc="-15" dirty="0">
                <a:latin typeface="Calibri"/>
                <a:cs typeface="Calibri"/>
              </a:rPr>
              <a:t>center;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color: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red;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404"/>
              </a:lnSpc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42868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60" dirty="0">
                <a:latin typeface="Calibri"/>
                <a:cs typeface="Calibri"/>
              </a:rPr>
              <a:t>2.The</a:t>
            </a:r>
            <a:r>
              <a:rPr sz="4000" b="0" spc="-5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2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id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Selector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884047"/>
            <a:ext cx="7935595" cy="529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975360" indent="-344805">
              <a:lnSpc>
                <a:spcPts val="2900"/>
              </a:lnSpc>
              <a:spcBef>
                <a:spcPts val="4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selector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id </a:t>
            </a:r>
            <a:r>
              <a:rPr sz="2700" spc="-10" dirty="0">
                <a:latin typeface="Calibri"/>
                <a:cs typeface="Calibri"/>
              </a:rPr>
              <a:t>attribute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specific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element.</a:t>
            </a:r>
            <a:endParaRPr sz="2700">
              <a:latin typeface="Calibri"/>
              <a:cs typeface="Calibri"/>
            </a:endParaRPr>
          </a:p>
          <a:p>
            <a:pPr marL="356870" marR="62865" indent="-344805">
              <a:lnSpc>
                <a:spcPts val="291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unique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within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page,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selector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unique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element!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ts val="2910"/>
              </a:lnSpc>
              <a:spcBef>
                <a:spcPts val="6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20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specific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id,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write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(#)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character,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marR="1018540" indent="-344805">
              <a:lnSpc>
                <a:spcPts val="2930"/>
              </a:lnSpc>
              <a:spcBef>
                <a:spcPts val="6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CSS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rule below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will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applied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id="para1":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3085"/>
              </a:lnSpc>
              <a:spcBef>
                <a:spcPts val="2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#para1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 marR="4947920">
              <a:lnSpc>
                <a:spcPts val="2910"/>
              </a:lnSpc>
              <a:spcBef>
                <a:spcPts val="215"/>
              </a:spcBef>
            </a:pPr>
            <a:r>
              <a:rPr sz="2700" spc="-5" dirty="0">
                <a:latin typeface="Calibri"/>
                <a:cs typeface="Calibri"/>
              </a:rPr>
              <a:t>text-align: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center;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color: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red;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88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0"/>
            <a:ext cx="50266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5" dirty="0">
                <a:latin typeface="Calibri"/>
                <a:cs typeface="Calibri"/>
              </a:rPr>
              <a:t>3.</a:t>
            </a:r>
            <a:r>
              <a:rPr sz="4000" b="0" spc="-3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The</a:t>
            </a:r>
            <a:r>
              <a:rPr sz="4000" b="0" spc="-3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2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class</a:t>
            </a:r>
            <a:r>
              <a:rPr sz="4000" b="0" spc="-5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Selector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23366"/>
            <a:ext cx="7764780" cy="542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selector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selects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HTML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specific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attribute.</a:t>
            </a:r>
            <a:endParaRPr sz="3000">
              <a:latin typeface="Calibri"/>
              <a:cs typeface="Calibri"/>
            </a:endParaRPr>
          </a:p>
          <a:p>
            <a:pPr marL="356870" marR="9525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3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select elements with </a:t>
            </a:r>
            <a:r>
              <a:rPr sz="3000" dirty="0">
                <a:latin typeface="Calibri"/>
                <a:cs typeface="Calibri"/>
              </a:rPr>
              <a:t>a specific </a:t>
            </a:r>
            <a:r>
              <a:rPr sz="3000" spc="-5" dirty="0">
                <a:latin typeface="Calibri"/>
                <a:cs typeface="Calibri"/>
              </a:rPr>
              <a:t>class, write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period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(.)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character,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marR="386715" indent="-34480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 this </a:t>
            </a:r>
            <a:r>
              <a:rPr sz="3000" spc="-15" dirty="0">
                <a:latin typeface="Calibri"/>
                <a:cs typeface="Calibri"/>
              </a:rPr>
              <a:t>example </a:t>
            </a:r>
            <a:r>
              <a:rPr sz="3000" dirty="0">
                <a:latin typeface="Calibri"/>
                <a:cs typeface="Calibri"/>
              </a:rPr>
              <a:t>all </a:t>
            </a:r>
            <a:r>
              <a:rPr sz="3000" spc="-5" dirty="0">
                <a:latin typeface="Calibri"/>
                <a:cs typeface="Calibri"/>
              </a:rPr>
              <a:t>HTML elements with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class="center"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center-aligned: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.center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527685" marR="448945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text-align: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center;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color:</a:t>
            </a:r>
            <a:r>
              <a:rPr sz="3000" spc="-10" dirty="0">
                <a:latin typeface="Calibri"/>
                <a:cs typeface="Calibri"/>
              </a:rPr>
              <a:t> red;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59709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5" dirty="0">
                <a:latin typeface="Calibri"/>
                <a:cs typeface="Calibri"/>
              </a:rPr>
              <a:t>4.</a:t>
            </a:r>
            <a:r>
              <a:rPr sz="4000" b="0" spc="-4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The</a:t>
            </a:r>
            <a:r>
              <a:rPr sz="4000" b="0" spc="-4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25" dirty="0">
                <a:latin typeface="Calibri"/>
                <a:cs typeface="Calibri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Universal</a:t>
            </a:r>
            <a:r>
              <a:rPr sz="4000" b="0" spc="-3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Selector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60652"/>
            <a:ext cx="7266940" cy="43180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12700" indent="-344805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universal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(*)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selects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HTML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page.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ts val="3460"/>
              </a:lnSpc>
              <a:spcBef>
                <a:spcPts val="81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below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affect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every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page: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ts val="3650"/>
              </a:lnSpc>
              <a:spcBef>
                <a:spcPts val="3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*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3792854">
              <a:lnSpc>
                <a:spcPts val="3460"/>
              </a:lnSpc>
              <a:spcBef>
                <a:spcPts val="240"/>
              </a:spcBef>
            </a:pPr>
            <a:r>
              <a:rPr sz="3200" spc="-10" dirty="0">
                <a:latin typeface="Calibri"/>
                <a:cs typeface="Calibri"/>
              </a:rPr>
              <a:t>text-align: </a:t>
            </a:r>
            <a:r>
              <a:rPr sz="3200" spc="-15" dirty="0">
                <a:latin typeface="Calibri"/>
                <a:cs typeface="Calibri"/>
              </a:rPr>
              <a:t>center;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color: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blue;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404"/>
              </a:lnSpc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1975" y="484073"/>
            <a:ext cx="4418330" cy="426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2)Single-Page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 Applications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single-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SPA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architecture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interacts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dynamically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rewriting 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rather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loading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entire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pages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from a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server.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way,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avoid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interruption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experience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successive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pages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makes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behave more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desktop application.</a:t>
            </a:r>
            <a:endParaRPr sz="180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994"/>
              </a:spcBef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the vital code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HTML,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JavaScript,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CSS is retrieved with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single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load,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appropriate resources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dynamically loaded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added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necessary.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228600"/>
            <a:ext cx="3810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05867"/>
            <a:ext cx="59709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5" dirty="0">
                <a:latin typeface="Calibri"/>
                <a:cs typeface="Calibri"/>
              </a:rPr>
              <a:t>5.</a:t>
            </a:r>
            <a:r>
              <a:rPr sz="4000" b="0" spc="-4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The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10" dirty="0">
                <a:latin typeface="Calibri"/>
                <a:cs typeface="Calibri"/>
              </a:rPr>
              <a:t> Grouping</a:t>
            </a:r>
            <a:r>
              <a:rPr sz="4000" b="0" spc="-3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Selector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21206"/>
            <a:ext cx="8061325" cy="505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selector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selects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style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definitions.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10" dirty="0">
                <a:latin typeface="Calibri"/>
                <a:cs typeface="Calibri"/>
              </a:rPr>
              <a:t>Look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CSS</a:t>
            </a:r>
            <a:r>
              <a:rPr sz="2200" spc="-5" dirty="0">
                <a:latin typeface="Calibri"/>
                <a:cs typeface="Calibri"/>
              </a:rPr>
              <a:t> code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h1,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h2,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same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definitions):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h1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text-align: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center;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color: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90"/>
              </a:spcBef>
            </a:pPr>
            <a:r>
              <a:rPr sz="2200" spc="-5" dirty="0">
                <a:latin typeface="Calibri"/>
                <a:cs typeface="Calibri"/>
              </a:rPr>
              <a:t>h2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text-align: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center;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color: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text-align: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center;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color: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066" y="465200"/>
            <a:ext cx="65589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Calibri"/>
                <a:cs typeface="Calibri"/>
              </a:rPr>
              <a:t>5.</a:t>
            </a:r>
            <a:r>
              <a:rPr sz="4400" b="0" spc="-1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The</a:t>
            </a:r>
            <a:r>
              <a:rPr sz="4400" b="0" spc="1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CSS</a:t>
            </a:r>
            <a:r>
              <a:rPr sz="4400" b="0" spc="40" dirty="0">
                <a:latin typeface="Calibri"/>
                <a:cs typeface="Calibri"/>
              </a:rPr>
              <a:t> </a:t>
            </a:r>
            <a:r>
              <a:rPr sz="4400" b="0" spc="-20" dirty="0">
                <a:latin typeface="Calibri"/>
                <a:cs typeface="Calibri"/>
              </a:rPr>
              <a:t>Grouping</a:t>
            </a:r>
            <a:r>
              <a:rPr sz="4400" b="0" spc="40" dirty="0">
                <a:latin typeface="Calibri"/>
                <a:cs typeface="Calibri"/>
              </a:rPr>
              <a:t> </a:t>
            </a:r>
            <a:r>
              <a:rPr sz="4400" b="0" spc="-20" dirty="0">
                <a:latin typeface="Calibri"/>
                <a:cs typeface="Calibri"/>
              </a:rPr>
              <a:t>Selector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10650"/>
            <a:ext cx="8001634" cy="37338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this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example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grouped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selectors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above: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h1,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h2,</a:t>
            </a:r>
            <a:r>
              <a:rPr sz="3200" spc="-5" dirty="0">
                <a:latin typeface="Calibri"/>
                <a:cs typeface="Calibri"/>
              </a:rPr>
              <a:t> 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4528185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text-align: </a:t>
            </a:r>
            <a:r>
              <a:rPr sz="3200" spc="-15" dirty="0">
                <a:latin typeface="Calibri"/>
                <a:cs typeface="Calibri"/>
              </a:rPr>
              <a:t>center;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color: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red;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2437" y="2446845"/>
          <a:ext cx="8535034" cy="356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0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5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Selector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82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.</a:t>
                      </a:r>
                      <a:r>
                        <a:rPr sz="1800" i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.intro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class="intro"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#</a:t>
                      </a:r>
                      <a:r>
                        <a:rPr sz="1800" i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#firstname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id="firstname"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56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82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i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&lt;p&gt;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666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i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element,eleme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800" i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nt,..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div,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&lt;div&gt;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&lt;p&gt;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20" y="756869"/>
            <a:ext cx="3258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Segoe UI"/>
                <a:cs typeface="Segoe UI"/>
              </a:rPr>
              <a:t>All</a:t>
            </a:r>
            <a:r>
              <a:rPr sz="2400" b="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CSS</a:t>
            </a:r>
            <a:r>
              <a:rPr sz="2400" b="0" spc="-1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Simple Selectors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144" y="465200"/>
            <a:ext cx="5832856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Add</a:t>
            </a:r>
            <a:r>
              <a:rPr sz="4400" spc="-30" dirty="0"/>
              <a:t> </a:t>
            </a:r>
            <a:r>
              <a:rPr sz="4400" spc="-5" dirty="0"/>
              <a:t>CSS</a:t>
            </a:r>
            <a:r>
              <a:rPr sz="4400" spc="-25" dirty="0"/>
              <a:t> </a:t>
            </a:r>
            <a:r>
              <a:rPr sz="4400" spc="-195" dirty="0"/>
              <a:t>To</a:t>
            </a:r>
            <a:r>
              <a:rPr sz="4400" spc="-25" dirty="0"/>
              <a:t> </a:t>
            </a:r>
            <a:r>
              <a:rPr sz="4400" spc="-5" dirty="0"/>
              <a:t>HTML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8055609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0861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When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browser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reads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sheet,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format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document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according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sheet.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Three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Ways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Insert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There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three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ways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inserting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sheet: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External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Internal </a:t>
            </a:r>
            <a:r>
              <a:rPr sz="3200" spc="-10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Inline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0"/>
            <a:ext cx="548355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1.</a:t>
            </a:r>
            <a:r>
              <a:rPr sz="4000" spc="-70" dirty="0"/>
              <a:t> </a:t>
            </a:r>
            <a:r>
              <a:rPr sz="4000" spc="-10" dirty="0"/>
              <a:t>External</a:t>
            </a:r>
            <a:r>
              <a:rPr sz="4000" spc="-60" dirty="0"/>
              <a:t> </a:t>
            </a:r>
            <a:r>
              <a:rPr sz="4000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716406"/>
            <a:ext cx="7797165" cy="54603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external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style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sheet,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look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entire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website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just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file!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Each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reference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external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</a:t>
            </a:r>
            <a:endParaRPr sz="2200">
              <a:latin typeface="Calibri"/>
              <a:cs typeface="Calibri"/>
            </a:endParaRPr>
          </a:p>
          <a:p>
            <a:pPr marR="278130" algn="ctr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sheet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&lt;link&gt;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head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section.</a:t>
            </a:r>
            <a:endParaRPr sz="2200">
              <a:latin typeface="Calibri"/>
              <a:cs typeface="Calibri"/>
            </a:endParaRPr>
          </a:p>
          <a:p>
            <a:pPr marL="344170" marR="347345" indent="-344170">
              <a:lnSpc>
                <a:spcPts val="2380"/>
              </a:lnSpc>
              <a:buFont typeface="Arial MT"/>
              <a:buChar char="•"/>
              <a:tabLst>
                <a:tab pos="3441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Example:External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styles</a:t>
            </a:r>
            <a:r>
              <a:rPr sz="2200" spc="-10" dirty="0">
                <a:latin typeface="Calibri"/>
                <a:cs typeface="Calibri"/>
              </a:rPr>
              <a:t> 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&lt;link&gt;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element,</a:t>
            </a:r>
            <a:endParaRPr sz="2200">
              <a:latin typeface="Calibri"/>
              <a:cs typeface="Calibri"/>
            </a:endParaRPr>
          </a:p>
          <a:p>
            <a:pPr marR="2114550" algn="ctr">
              <a:lnSpc>
                <a:spcPts val="2380"/>
              </a:lnSpc>
            </a:pPr>
            <a:r>
              <a:rPr sz="2200" spc="-5" dirty="0">
                <a:latin typeface="Calibri"/>
                <a:cs typeface="Calibri"/>
              </a:rPr>
              <a:t>inside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&lt;head&gt;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page: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&lt;!DOCTYPE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html&gt;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&lt;html&gt;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&lt;head&gt;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&lt;link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rel="stylesheet"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type="text/css"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href="mystyle.css"&gt;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&lt;/head&gt;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1590"/>
              </a:spcBef>
            </a:pPr>
            <a:r>
              <a:rPr sz="2200" dirty="0">
                <a:latin typeface="Calibri"/>
                <a:cs typeface="Calibri"/>
              </a:rPr>
              <a:t>&lt;h1&gt;This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heading&lt;/h1&gt;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&lt;p&gt;This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paragraph.&lt;/p&gt;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&lt;/html&gt;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248" y="190322"/>
            <a:ext cx="6448552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1.</a:t>
            </a:r>
            <a:r>
              <a:rPr sz="4000" spc="-60" dirty="0"/>
              <a:t> </a:t>
            </a:r>
            <a:r>
              <a:rPr sz="4000" spc="-10" dirty="0"/>
              <a:t>External</a:t>
            </a:r>
            <a:r>
              <a:rPr sz="4000" spc="-25" dirty="0"/>
              <a:t> </a:t>
            </a:r>
            <a:r>
              <a:rPr sz="4000" dirty="0"/>
              <a:t>CSS:css</a:t>
            </a:r>
            <a:r>
              <a:rPr sz="4000" spc="-45" dirty="0"/>
              <a:t> </a:t>
            </a:r>
            <a:r>
              <a:rPr sz="4000" spc="-5" dirty="0"/>
              <a:t>file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155014"/>
            <a:ext cx="8066405" cy="47205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935355" indent="-344805">
              <a:lnSpc>
                <a:spcPts val="2590"/>
              </a:lnSpc>
              <a:spcBef>
                <a:spcPts val="7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external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sheet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written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any </a:t>
            </a:r>
            <a:r>
              <a:rPr sz="2700" spc="-20" dirty="0">
                <a:latin typeface="Calibri"/>
                <a:cs typeface="Calibri"/>
              </a:rPr>
              <a:t>text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editor,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must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saved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.css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extension.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external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.css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file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not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contain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any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5" dirty="0">
                <a:latin typeface="Calibri"/>
                <a:cs typeface="Calibri"/>
              </a:rPr>
              <a:t> tags.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Here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how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"mystyle.css"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file looks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like: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"mystyle.css"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body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background-color: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lightblue;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  <a:spcBef>
                <a:spcPts val="1950"/>
              </a:spcBef>
            </a:pPr>
            <a:r>
              <a:rPr sz="2700" spc="-5" dirty="0">
                <a:latin typeface="Calibri"/>
                <a:cs typeface="Calibri"/>
              </a:rPr>
              <a:t>h1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 marR="5069205">
              <a:lnSpc>
                <a:spcPct val="80000"/>
              </a:lnSpc>
              <a:spcBef>
                <a:spcPts val="325"/>
              </a:spcBef>
            </a:pPr>
            <a:r>
              <a:rPr sz="2700" dirty="0">
                <a:latin typeface="Calibri"/>
                <a:cs typeface="Calibri"/>
              </a:rPr>
              <a:t>color: </a:t>
            </a:r>
            <a:r>
              <a:rPr sz="2700" spc="-10" dirty="0">
                <a:latin typeface="Calibri"/>
                <a:cs typeface="Calibri"/>
              </a:rPr>
              <a:t>navy;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margin-left: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20px;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59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1762"/>
            <a:ext cx="586455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2.</a:t>
            </a:r>
            <a:r>
              <a:rPr sz="4000" spc="-75" dirty="0"/>
              <a:t> </a:t>
            </a:r>
            <a:r>
              <a:rPr sz="4000" spc="-10" dirty="0"/>
              <a:t>Internal</a:t>
            </a:r>
            <a:r>
              <a:rPr sz="4000" spc="-60" dirty="0"/>
              <a:t> </a:t>
            </a:r>
            <a:r>
              <a:rPr sz="4000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011758"/>
            <a:ext cx="4494530" cy="33032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  <a:tab pos="4381500" algn="l"/>
              </a:tabLst>
            </a:pP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ernal </a:t>
            </a:r>
            <a:r>
              <a:rPr sz="2500" spc="-25" dirty="0">
                <a:latin typeface="Calibri"/>
                <a:cs typeface="Calibri"/>
              </a:rPr>
              <a:t>s</a:t>
            </a:r>
            <a:r>
              <a:rPr sz="2500" spc="-5" dirty="0">
                <a:latin typeface="Calibri"/>
                <a:cs typeface="Calibri"/>
              </a:rPr>
              <a:t>tyle</a:t>
            </a:r>
            <a:r>
              <a:rPr sz="2500" spc="-10" dirty="0">
                <a:latin typeface="Calibri"/>
                <a:cs typeface="Calibri"/>
              </a:rPr>
              <a:t> s</a:t>
            </a:r>
            <a:r>
              <a:rPr sz="2500" spc="5" dirty="0">
                <a:latin typeface="Calibri"/>
                <a:cs typeface="Calibri"/>
              </a:rPr>
              <a:t>h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</a:t>
            </a:r>
            <a:r>
              <a:rPr sz="2500" spc="-5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} 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used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one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single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HTML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page has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dirty="0">
                <a:latin typeface="Calibri"/>
                <a:cs typeface="Calibri"/>
              </a:rPr>
              <a:t>unique</a:t>
            </a:r>
            <a:r>
              <a:rPr sz="2500" spc="-5" dirty="0">
                <a:latin typeface="Calibri"/>
                <a:cs typeface="Calibri"/>
              </a:rPr>
              <a:t> style.</a:t>
            </a:r>
            <a:endParaRPr sz="2500">
              <a:latin typeface="Calibri"/>
              <a:cs typeface="Calibri"/>
            </a:endParaRPr>
          </a:p>
          <a:p>
            <a:pPr marL="356870" marR="573405" indent="-344805" algn="just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internal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style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defined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inside the </a:t>
            </a:r>
            <a:r>
              <a:rPr sz="2500" spc="-5" dirty="0">
                <a:latin typeface="Calibri"/>
                <a:cs typeface="Calibri"/>
              </a:rPr>
              <a:t>&lt;style&gt; element, </a:t>
            </a:r>
            <a:r>
              <a:rPr sz="2500" dirty="0">
                <a:latin typeface="Calibri"/>
                <a:cs typeface="Calibri"/>
              </a:rPr>
              <a:t> inside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head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section.</a:t>
            </a:r>
            <a:endParaRPr sz="2500">
              <a:latin typeface="Calibri"/>
              <a:cs typeface="Calibri"/>
            </a:endParaRPr>
          </a:p>
          <a:p>
            <a:pPr marL="356870" marR="601345" indent="-344805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Example:Internal styles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defined </a:t>
            </a:r>
            <a:r>
              <a:rPr sz="2500" dirty="0">
                <a:latin typeface="Calibri"/>
                <a:cs typeface="Calibri"/>
              </a:rPr>
              <a:t>within the </a:t>
            </a:r>
            <a:r>
              <a:rPr sz="2500" spc="-5" dirty="0">
                <a:latin typeface="Calibri"/>
                <a:cs typeface="Calibri"/>
              </a:rPr>
              <a:t>&lt;style&gt;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element, </a:t>
            </a:r>
            <a:r>
              <a:rPr sz="2500" dirty="0">
                <a:latin typeface="Calibri"/>
                <a:cs typeface="Calibri"/>
              </a:rPr>
              <a:t>inside the &lt;head&gt;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section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 </a:t>
            </a:r>
            <a:r>
              <a:rPr sz="2500" dirty="0">
                <a:latin typeface="Calibri"/>
                <a:cs typeface="Calibri"/>
              </a:rPr>
              <a:t>HTML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page: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4671440"/>
            <a:ext cx="3662045" cy="1931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ts val="27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&lt;!DOCTYPE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html&gt;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spc="-10" dirty="0">
                <a:latin typeface="Calibri"/>
                <a:cs typeface="Calibri"/>
              </a:rPr>
              <a:t>&lt;html&gt;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&lt;head&gt;</a:t>
            </a:r>
            <a:endParaRPr sz="2500">
              <a:latin typeface="Calibri"/>
              <a:cs typeface="Calibri"/>
            </a:endParaRPr>
          </a:p>
          <a:p>
            <a:pPr marL="356870" marR="2376170">
              <a:lnSpc>
                <a:spcPts val="2400"/>
              </a:lnSpc>
              <a:spcBef>
                <a:spcPts val="280"/>
              </a:spcBef>
            </a:pPr>
            <a:r>
              <a:rPr sz="2500" spc="-10" dirty="0">
                <a:latin typeface="Calibri"/>
                <a:cs typeface="Calibri"/>
              </a:rPr>
              <a:t>&lt;styl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&gt;  </a:t>
            </a:r>
            <a:r>
              <a:rPr sz="2500" dirty="0">
                <a:latin typeface="Calibri"/>
                <a:cs typeface="Calibri"/>
              </a:rPr>
              <a:t>body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>
              <a:lnSpc>
                <a:spcPts val="2420"/>
              </a:lnSpc>
            </a:pPr>
            <a:r>
              <a:rPr sz="2500" spc="-10" dirty="0">
                <a:latin typeface="Calibri"/>
                <a:cs typeface="Calibri"/>
              </a:rPr>
              <a:t>background-color: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linen;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1621917"/>
            <a:ext cx="2463800" cy="223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dirty="0">
                <a:latin typeface="Calibri"/>
                <a:cs typeface="Calibri"/>
              </a:rPr>
              <a:t>h1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155575" marR="5080">
              <a:lnSpc>
                <a:spcPts val="2400"/>
              </a:lnSpc>
              <a:spcBef>
                <a:spcPts val="280"/>
              </a:spcBef>
            </a:pPr>
            <a:r>
              <a:rPr sz="2500" spc="-10" dirty="0">
                <a:latin typeface="Calibri"/>
                <a:cs typeface="Calibri"/>
              </a:rPr>
              <a:t>color: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maroon; </a:t>
            </a:r>
            <a:r>
              <a:rPr sz="2500" spc="-5" dirty="0">
                <a:latin typeface="Calibri"/>
                <a:cs typeface="Calibri"/>
              </a:rPr>
              <a:t> margin-left: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40px;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500" spc="-15" dirty="0">
                <a:latin typeface="Calibri"/>
                <a:cs typeface="Calibri"/>
              </a:rPr>
              <a:t>&lt;/style&gt;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&lt;/head&gt;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&lt;body&gt;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302" y="4061586"/>
            <a:ext cx="359092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dirty="0">
                <a:latin typeface="Calibri"/>
                <a:cs typeface="Calibri"/>
              </a:rPr>
              <a:t>&lt;h1&gt;This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heading&lt;/h1&gt;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&lt;p&gt;This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paragraph.&lt;/p&gt;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0302" y="4975936"/>
            <a:ext cx="111061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&lt;/body&gt;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&lt;/html&gt;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382"/>
            <a:ext cx="540735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3.</a:t>
            </a:r>
            <a:r>
              <a:rPr sz="4400" spc="-45" dirty="0"/>
              <a:t> </a:t>
            </a:r>
            <a:r>
              <a:rPr sz="4400" spc="-5" dirty="0"/>
              <a:t>Inline</a:t>
            </a:r>
            <a:r>
              <a:rPr sz="4400" spc="-25" dirty="0"/>
              <a:t> </a:t>
            </a:r>
            <a:r>
              <a:rPr sz="4400" spc="-10" dirty="0"/>
              <a:t>CSS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173302"/>
            <a:ext cx="7951470" cy="465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inline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</a:t>
            </a:r>
            <a:r>
              <a:rPr sz="2200" spc="-10" dirty="0">
                <a:latin typeface="Calibri"/>
                <a:cs typeface="Calibri"/>
              </a:rPr>
              <a:t> may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apply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unique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</a:t>
            </a:r>
            <a:r>
              <a:rPr sz="2200" spc="-10" dirty="0">
                <a:latin typeface="Calibri"/>
                <a:cs typeface="Calibri"/>
              </a:rPr>
              <a:t> 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single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9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inline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relevant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style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contain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property.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Example:Inline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styles</a:t>
            </a:r>
            <a:r>
              <a:rPr sz="2200" spc="-10" dirty="0">
                <a:latin typeface="Calibri"/>
                <a:cs typeface="Calibri"/>
              </a:rPr>
              <a:t> are </a:t>
            </a:r>
            <a:r>
              <a:rPr sz="2200" spc="-5" dirty="0">
                <a:latin typeface="Calibri"/>
                <a:cs typeface="Calibri"/>
              </a:rPr>
              <a:t>defined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"style"</a:t>
            </a:r>
            <a:r>
              <a:rPr sz="2200" spc="-10" dirty="0">
                <a:latin typeface="Calibri"/>
                <a:cs typeface="Calibri"/>
              </a:rPr>
              <a:t> attribute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relevant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&lt;!DOCTYPE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&lt;html&gt;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&lt;body&gt;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90"/>
              </a:spcBef>
            </a:pPr>
            <a:r>
              <a:rPr sz="2200" dirty="0">
                <a:latin typeface="Calibri"/>
                <a:cs typeface="Calibri"/>
              </a:rPr>
              <a:t>&lt;h1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style="color:blue;text-align:center;"&gt;This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heading&lt;/h1&gt;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5" dirty="0">
                <a:latin typeface="Calibri"/>
                <a:cs typeface="Calibri"/>
              </a:rPr>
              <a:t>&lt;p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style="color:red;"&gt;This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paragraph.&lt;/p&gt;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&lt;/body&gt;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&lt;/html&gt;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742" y="52781"/>
            <a:ext cx="31140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7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Comments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70100"/>
            <a:ext cx="7915909" cy="373252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5080" indent="-344805">
              <a:lnSpc>
                <a:spcPts val="2900"/>
              </a:lnSpc>
              <a:spcBef>
                <a:spcPts val="4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Comments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explain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code,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may </a:t>
            </a:r>
            <a:r>
              <a:rPr sz="2700" dirty="0">
                <a:latin typeface="Calibri"/>
                <a:cs typeface="Calibri"/>
              </a:rPr>
              <a:t>help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when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you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edit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source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code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later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date.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Comments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ignored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browsers.</a:t>
            </a:r>
            <a:endParaRPr sz="2700">
              <a:latin typeface="Calibri"/>
              <a:cs typeface="Calibri"/>
            </a:endParaRPr>
          </a:p>
          <a:p>
            <a:pPr marL="356870" marR="252095" indent="-344805">
              <a:lnSpc>
                <a:spcPts val="2930"/>
              </a:lnSpc>
              <a:spcBef>
                <a:spcPts val="6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CSS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comment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placed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inside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&lt;style&gt;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starts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/*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ends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*/: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marR="2791460" indent="-344805">
              <a:lnSpc>
                <a:spcPts val="29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/*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single-line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comment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*/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895"/>
              </a:lnSpc>
            </a:pPr>
            <a:r>
              <a:rPr sz="2700" dirty="0">
                <a:latin typeface="Calibri"/>
                <a:cs typeface="Calibri"/>
              </a:rPr>
              <a:t>color: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red;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182" y="190322"/>
            <a:ext cx="21697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sz="4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Colors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59942"/>
            <a:ext cx="7828915" cy="46380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89535" indent="-344805">
              <a:lnSpc>
                <a:spcPts val="291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Colors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using</a:t>
            </a:r>
            <a:r>
              <a:rPr sz="2700" spc="-10" dirty="0">
                <a:latin typeface="Calibri"/>
                <a:cs typeface="Calibri"/>
              </a:rPr>
              <a:t> predefined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names,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RGB,</a:t>
            </a:r>
            <a:r>
              <a:rPr sz="2700" dirty="0">
                <a:latin typeface="Calibri"/>
                <a:cs typeface="Calibri"/>
              </a:rPr>
              <a:t> HEX,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HSL,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RGBA,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HSLA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values.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CSS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Names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CSS,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using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name: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700" spc="5" dirty="0">
                <a:latin typeface="Wingdings"/>
                <a:cs typeface="Wingdings"/>
              </a:rPr>
              <a:t></a:t>
            </a:r>
            <a:r>
              <a:rPr sz="2700" spc="5" dirty="0">
                <a:latin typeface="Calibri"/>
                <a:cs typeface="Calibri"/>
              </a:rPr>
              <a:t>1.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spc="-10" dirty="0">
                <a:solidFill>
                  <a:srgbClr val="FF0000"/>
                </a:solidFill>
                <a:latin typeface="Calibri"/>
                <a:cs typeface="Calibri"/>
              </a:rPr>
              <a:t>Background</a:t>
            </a:r>
            <a:r>
              <a:rPr sz="27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60" dirty="0">
                <a:latin typeface="Calibri"/>
                <a:cs typeface="Calibri"/>
              </a:rPr>
              <a:t>You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background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2700">
              <a:latin typeface="Calibri"/>
              <a:cs typeface="Calibri"/>
            </a:endParaRPr>
          </a:p>
          <a:p>
            <a:pPr marL="12700" marR="941705">
              <a:lnSpc>
                <a:spcPts val="2930"/>
              </a:lnSpc>
              <a:spcBef>
                <a:spcPts val="670"/>
              </a:spcBef>
            </a:pPr>
            <a:r>
              <a:rPr sz="2700" spc="-5" dirty="0">
                <a:latin typeface="Calibri"/>
                <a:cs typeface="Calibri"/>
              </a:rPr>
              <a:t>&lt;h1 style="background-color:DodgerBlue;"&gt;Hello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World&lt;/h1&gt;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700" dirty="0">
                <a:latin typeface="Calibri"/>
                <a:cs typeface="Calibri"/>
              </a:rPr>
              <a:t>&lt;p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style="background-color:Tomato;"&gt;Lorem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085"/>
              </a:lnSpc>
            </a:pPr>
            <a:r>
              <a:rPr sz="2700" spc="-5" dirty="0">
                <a:latin typeface="Calibri"/>
                <a:cs typeface="Calibri"/>
              </a:rPr>
              <a:t>ipsum...&lt;/p&gt;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08175" y="1018159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3)Microservices</a:t>
            </a:r>
            <a:r>
              <a:rPr sz="1800" b="1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—</a:t>
            </a:r>
            <a:r>
              <a:rPr sz="180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800" spc="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8175" y="1292174"/>
            <a:ext cx="1311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8175" y="1567053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lightweight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9172" y="1292174"/>
            <a:ext cx="876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small</a:t>
            </a:r>
            <a:endParaRPr sz="1800">
              <a:latin typeface="Trebuchet MS"/>
              <a:cs typeface="Trebuchet MS"/>
            </a:endParaRPr>
          </a:p>
          <a:p>
            <a:pPr marR="45085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8921" y="1292174"/>
            <a:ext cx="622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8175" y="1841068"/>
            <a:ext cx="30454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responsible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executing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0040" algn="l"/>
                <a:tab pos="1097280" algn="l"/>
                <a:tab pos="264668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24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6645" y="2390394"/>
            <a:ext cx="131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8175" y="2390394"/>
            <a:ext cx="223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Microservices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58242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framework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allows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1905" y="2664409"/>
            <a:ext cx="36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8175" y="2939288"/>
            <a:ext cx="30454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developers working with it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800" spc="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enhance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productivity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speed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entire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deployment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18288"/>
            <a:ext cx="48006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10650"/>
            <a:ext cx="7903845" cy="37338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2.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Text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Color:You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color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text: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style="color:Tomato;"&gt;Hello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World&lt;/h1&gt;</a:t>
            </a:r>
            <a:endParaRPr sz="3200">
              <a:latin typeface="Calibri"/>
              <a:cs typeface="Calibri"/>
            </a:endParaRPr>
          </a:p>
          <a:p>
            <a:pPr marL="12700" marR="184277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&lt;p style="color:DodgerBlue;"&gt;Lorem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ipsum...&lt;/p&gt;</a:t>
            </a:r>
            <a:endParaRPr sz="3200">
              <a:latin typeface="Calibri"/>
              <a:cs typeface="Calibri"/>
            </a:endParaRPr>
          </a:p>
          <a:p>
            <a:pPr marL="12700" marR="701675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&lt;p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style="color:MediumSeaGreen;"&gt;Ut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wisi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enim...&lt;/p&gt;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923366"/>
            <a:ext cx="7926070" cy="461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52145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3.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CSS Border Color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You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color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borders: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12700" marR="70485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style="border:2px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solid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Tomato;"&gt;Hello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World&lt;/h1&gt;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style="border:2px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solid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DodgerBlue;"&gt;Hello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World&lt;/h1&gt;</a:t>
            </a:r>
            <a:endParaRPr sz="3200">
              <a:latin typeface="Calibri"/>
              <a:cs typeface="Calibri"/>
            </a:endParaRPr>
          </a:p>
          <a:p>
            <a:pPr marL="12700" marR="974725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style="border:2px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solid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Violet;"&gt;Hello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World&lt;/h1&gt;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20458"/>
            <a:ext cx="7985125" cy="5587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3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32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spc="-35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12700" marR="1106170">
              <a:lnSpc>
                <a:spcPts val="3460"/>
              </a:lnSpc>
              <a:spcBef>
                <a:spcPts val="820"/>
              </a:spcBef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style="background-color:rgb(255,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99,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71);"&gt;...&lt;/h1&gt;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210"/>
              </a:lnSpc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style="background-color:#ff6347;"&gt;...&lt;/h1&gt;</a:t>
            </a:r>
            <a:endParaRPr sz="3200">
              <a:latin typeface="Calibri"/>
              <a:cs typeface="Calibri"/>
            </a:endParaRPr>
          </a:p>
          <a:p>
            <a:pPr marL="12700" marR="1100455">
              <a:lnSpc>
                <a:spcPts val="3460"/>
              </a:lnSpc>
              <a:spcBef>
                <a:spcPts val="240"/>
              </a:spcBef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style="background-color:hsl(9,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100%,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64%);"&gt;...&lt;/h1&gt;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12700" marR="304165">
              <a:lnSpc>
                <a:spcPts val="3460"/>
              </a:lnSpc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style="background-color:rgba(255,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99,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71,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0.5);"&gt;...&lt;/h1&gt;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210"/>
              </a:lnSpc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style="background-color:hsla(9,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100%,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64%,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0.5);"&gt;...&lt;/h1&gt;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405" y="14681"/>
            <a:ext cx="50827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CSS</a:t>
            </a:r>
            <a:r>
              <a:rPr sz="4000" spc="-65" dirty="0"/>
              <a:t> </a:t>
            </a:r>
            <a:r>
              <a:rPr sz="4000" spc="-20" dirty="0"/>
              <a:t>Box</a:t>
            </a:r>
            <a:r>
              <a:rPr sz="4000" spc="-100" dirty="0"/>
              <a:t> </a:t>
            </a:r>
            <a:r>
              <a:rPr sz="400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695070"/>
            <a:ext cx="8220709" cy="310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All HTML </a:t>
            </a:r>
            <a:r>
              <a:rPr sz="2800" spc="-5" dirty="0">
                <a:latin typeface="Calibri"/>
                <a:cs typeface="Calibri"/>
              </a:rPr>
              <a:t>elements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considered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boxes.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CSS,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term </a:t>
            </a:r>
            <a:r>
              <a:rPr sz="2800" spc="-15" dirty="0">
                <a:latin typeface="Calibri"/>
                <a:cs typeface="Calibri"/>
              </a:rPr>
              <a:t>"box </a:t>
            </a:r>
            <a:r>
              <a:rPr sz="2800" spc="-5" dirty="0">
                <a:latin typeface="Calibri"/>
                <a:cs typeface="Calibri"/>
              </a:rPr>
              <a:t>model"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talking about </a:t>
            </a:r>
            <a:r>
              <a:rPr sz="2800" dirty="0">
                <a:latin typeface="Calibri"/>
                <a:cs typeface="Calibri"/>
              </a:rPr>
              <a:t> design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layout.</a:t>
            </a:r>
            <a:endParaRPr sz="2800" dirty="0">
              <a:latin typeface="Calibri"/>
              <a:cs typeface="Calibri"/>
            </a:endParaRPr>
          </a:p>
          <a:p>
            <a:pPr marL="356870" marR="301625" indent="-34480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CSS </a:t>
            </a:r>
            <a:r>
              <a:rPr sz="2800" spc="-20" dirty="0">
                <a:latin typeface="Calibri"/>
                <a:cs typeface="Calibri"/>
              </a:rPr>
              <a:t>box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essentially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box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wraps </a:t>
            </a:r>
            <a:r>
              <a:rPr sz="2800" spc="-10" dirty="0">
                <a:latin typeface="Calibri"/>
                <a:cs typeface="Calibri"/>
              </a:rPr>
              <a:t> around </a:t>
            </a:r>
            <a:r>
              <a:rPr sz="2800" spc="-5" dirty="0">
                <a:latin typeface="Calibri"/>
                <a:cs typeface="Calibri"/>
              </a:rPr>
              <a:t>every </a:t>
            </a:r>
            <a:r>
              <a:rPr sz="2800" dirty="0">
                <a:latin typeface="Calibri"/>
                <a:cs typeface="Calibri"/>
              </a:rPr>
              <a:t>HTML </a:t>
            </a:r>
            <a:r>
              <a:rPr sz="2800" spc="-5" dirty="0">
                <a:latin typeface="Calibri"/>
                <a:cs typeface="Calibri"/>
              </a:rPr>
              <a:t>element.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consists </a:t>
            </a:r>
            <a:r>
              <a:rPr sz="2800" spc="5" dirty="0">
                <a:latin typeface="Calibri"/>
                <a:cs typeface="Calibri"/>
              </a:rPr>
              <a:t>of: </a:t>
            </a:r>
            <a:r>
              <a:rPr sz="2800" spc="-10" dirty="0">
                <a:latin typeface="Calibri"/>
                <a:cs typeface="Calibri"/>
              </a:rPr>
              <a:t>margins,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borders,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padding,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actual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illustrates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box</a:t>
            </a:r>
            <a:r>
              <a:rPr sz="2800" spc="-5" dirty="0">
                <a:latin typeface="Calibri"/>
                <a:cs typeface="Calibri"/>
              </a:rPr>
              <a:t> model: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056887"/>
            <a:ext cx="7543800" cy="2801111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56338"/>
            <a:ext cx="46869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spc="-20" dirty="0">
                <a:latin typeface="Wingdings"/>
                <a:cs typeface="Wingdings"/>
              </a:rPr>
              <a:t></a:t>
            </a:r>
            <a:r>
              <a:rPr sz="2500" b="0" i="1" spc="-20" dirty="0">
                <a:latin typeface="Calibri"/>
                <a:cs typeface="Calibri"/>
              </a:rPr>
              <a:t>Explanation</a:t>
            </a:r>
            <a:r>
              <a:rPr sz="2500" b="0" i="1" spc="90" dirty="0">
                <a:latin typeface="Calibri"/>
                <a:cs typeface="Calibri"/>
              </a:rPr>
              <a:t> </a:t>
            </a:r>
            <a:r>
              <a:rPr sz="2500" b="0" i="1" spc="-10" dirty="0">
                <a:latin typeface="Calibri"/>
                <a:cs typeface="Calibri"/>
              </a:rPr>
              <a:t>of</a:t>
            </a:r>
            <a:r>
              <a:rPr sz="2500" b="0" i="1" spc="-5" dirty="0">
                <a:latin typeface="Calibri"/>
                <a:cs typeface="Calibri"/>
              </a:rPr>
              <a:t> </a:t>
            </a:r>
            <a:r>
              <a:rPr sz="2500" b="0" i="1" spc="-10" dirty="0">
                <a:latin typeface="Calibri"/>
                <a:cs typeface="Calibri"/>
              </a:rPr>
              <a:t>the</a:t>
            </a:r>
            <a:r>
              <a:rPr sz="2500" b="0" i="1" spc="10" dirty="0">
                <a:latin typeface="Calibri"/>
                <a:cs typeface="Calibri"/>
              </a:rPr>
              <a:t> </a:t>
            </a:r>
            <a:r>
              <a:rPr sz="2500" b="0" i="1" spc="-10" dirty="0">
                <a:latin typeface="Calibri"/>
                <a:cs typeface="Calibri"/>
              </a:rPr>
              <a:t>different</a:t>
            </a:r>
            <a:r>
              <a:rPr sz="2500" b="0" i="1" spc="35" dirty="0">
                <a:latin typeface="Calibri"/>
                <a:cs typeface="Calibri"/>
              </a:rPr>
              <a:t> </a:t>
            </a:r>
            <a:r>
              <a:rPr sz="2500" b="0" i="1" spc="-10" dirty="0">
                <a:latin typeface="Calibri"/>
                <a:cs typeface="Calibri"/>
              </a:rPr>
              <a:t>parts: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554177"/>
            <a:ext cx="8044180" cy="54381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487045">
              <a:lnSpc>
                <a:spcPts val="2400"/>
              </a:lnSpc>
              <a:spcBef>
                <a:spcPts val="675"/>
              </a:spcBef>
              <a:buSzPct val="96000"/>
              <a:buAutoNum type="arabicPeriod"/>
              <a:tabLst>
                <a:tab pos="259715" algn="l"/>
              </a:tabLst>
            </a:pPr>
            <a:r>
              <a:rPr sz="2500" b="1" spc="-15" dirty="0">
                <a:latin typeface="Calibri"/>
                <a:cs typeface="Calibri"/>
              </a:rPr>
              <a:t>Content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content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box, </a:t>
            </a:r>
            <a:r>
              <a:rPr sz="2500" spc="-10" dirty="0">
                <a:latin typeface="Calibri"/>
                <a:cs typeface="Calibri"/>
              </a:rPr>
              <a:t>where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images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appear</a:t>
            </a:r>
            <a:endParaRPr sz="2500">
              <a:latin typeface="Calibri"/>
              <a:cs typeface="Calibri"/>
            </a:endParaRPr>
          </a:p>
          <a:p>
            <a:pPr marL="12700" marR="79375">
              <a:lnSpc>
                <a:spcPts val="2400"/>
              </a:lnSpc>
              <a:spcBef>
                <a:spcPts val="605"/>
              </a:spcBef>
              <a:buSzPct val="96000"/>
              <a:buAutoNum type="arabicPeriod"/>
              <a:tabLst>
                <a:tab pos="259715" algn="l"/>
              </a:tabLst>
            </a:pPr>
            <a:r>
              <a:rPr sz="2500" b="1" spc="-10" dirty="0">
                <a:latin typeface="Calibri"/>
                <a:cs typeface="Calibri"/>
              </a:rPr>
              <a:t>Padding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5" dirty="0">
                <a:latin typeface="Calibri"/>
                <a:cs typeface="Calibri"/>
              </a:rPr>
              <a:t> Clears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area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around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content.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padding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transparent</a:t>
            </a:r>
            <a:endParaRPr sz="2500">
              <a:latin typeface="Calibri"/>
              <a:cs typeface="Calibri"/>
            </a:endParaRPr>
          </a:p>
          <a:p>
            <a:pPr marL="259079" indent="-247015">
              <a:lnSpc>
                <a:spcPct val="100000"/>
              </a:lnSpc>
              <a:spcBef>
                <a:spcPts val="20"/>
              </a:spcBef>
              <a:buSzPct val="96000"/>
              <a:buAutoNum type="arabicPeriod"/>
              <a:tabLst>
                <a:tab pos="259715" algn="l"/>
              </a:tabLst>
            </a:pPr>
            <a:r>
              <a:rPr sz="2500" b="1" spc="-10" dirty="0">
                <a:latin typeface="Calibri"/>
                <a:cs typeface="Calibri"/>
              </a:rPr>
              <a:t>Border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border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goes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around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padding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content</a:t>
            </a:r>
            <a:endParaRPr sz="2500">
              <a:latin typeface="Calibri"/>
              <a:cs typeface="Calibri"/>
            </a:endParaRPr>
          </a:p>
          <a:p>
            <a:pPr marL="12700" marR="458470">
              <a:lnSpc>
                <a:spcPts val="2400"/>
              </a:lnSpc>
              <a:spcBef>
                <a:spcPts val="585"/>
              </a:spcBef>
              <a:buSzPct val="96000"/>
              <a:buAutoNum type="arabicPeriod"/>
              <a:tabLst>
                <a:tab pos="259715" algn="l"/>
              </a:tabLst>
            </a:pPr>
            <a:r>
              <a:rPr sz="2500" b="1" spc="-10" dirty="0">
                <a:latin typeface="Calibri"/>
                <a:cs typeface="Calibri"/>
              </a:rPr>
              <a:t>Margin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Clears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area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outside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border.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margin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transparent</a:t>
            </a:r>
            <a:endParaRPr sz="2500">
              <a:latin typeface="Calibri"/>
              <a:cs typeface="Calibri"/>
            </a:endParaRPr>
          </a:p>
          <a:p>
            <a:pPr marL="356870" marR="115570" indent="-344805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box </a:t>
            </a:r>
            <a:r>
              <a:rPr sz="2500" dirty="0">
                <a:latin typeface="Calibri"/>
                <a:cs typeface="Calibri"/>
              </a:rPr>
              <a:t>model </a:t>
            </a:r>
            <a:r>
              <a:rPr sz="2500" spc="-10" dirty="0">
                <a:latin typeface="Calibri"/>
                <a:cs typeface="Calibri"/>
              </a:rPr>
              <a:t>allows </a:t>
            </a:r>
            <a:r>
              <a:rPr sz="2500" spc="-5" dirty="0">
                <a:latin typeface="Calibri"/>
                <a:cs typeface="Calibri"/>
              </a:rPr>
              <a:t>us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add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border around </a:t>
            </a:r>
            <a:r>
              <a:rPr sz="2500" spc="-5" dirty="0">
                <a:latin typeface="Calibri"/>
                <a:cs typeface="Calibri"/>
              </a:rPr>
              <a:t>elements,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5" dirty="0">
                <a:latin typeface="Calibri"/>
                <a:cs typeface="Calibri"/>
              </a:rPr>
              <a:t> to </a:t>
            </a:r>
            <a:r>
              <a:rPr sz="2500" spc="-5" dirty="0">
                <a:latin typeface="Calibri"/>
                <a:cs typeface="Calibri"/>
              </a:rPr>
              <a:t>define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space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between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elements.</a:t>
            </a:r>
            <a:endParaRPr sz="2500">
              <a:latin typeface="Calibri"/>
              <a:cs typeface="Calibri"/>
            </a:endParaRPr>
          </a:p>
          <a:p>
            <a:pPr marL="12700" marR="2247265">
              <a:lnSpc>
                <a:spcPct val="100000"/>
              </a:lnSpc>
              <a:spcBef>
                <a:spcPts val="25"/>
              </a:spcBef>
            </a:pPr>
            <a:r>
              <a:rPr sz="2500" spc="-10" dirty="0">
                <a:latin typeface="Wingdings"/>
                <a:cs typeface="Wingdings"/>
              </a:rPr>
              <a:t></a:t>
            </a:r>
            <a:r>
              <a:rPr sz="2500" spc="-10" dirty="0">
                <a:latin typeface="Calibri"/>
                <a:cs typeface="Calibri"/>
              </a:rPr>
              <a:t>Example:Demonstration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box </a:t>
            </a:r>
            <a:r>
              <a:rPr sz="2500" dirty="0">
                <a:latin typeface="Calibri"/>
                <a:cs typeface="Calibri"/>
              </a:rPr>
              <a:t>model: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div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155575">
              <a:lnSpc>
                <a:spcPts val="2105"/>
              </a:lnSpc>
            </a:pP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width:</a:t>
            </a:r>
            <a:r>
              <a:rPr sz="25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300px;</a:t>
            </a:r>
            <a:endParaRPr sz="2500">
              <a:latin typeface="Calibri"/>
              <a:cs typeface="Calibri"/>
            </a:endParaRPr>
          </a:p>
          <a:p>
            <a:pPr marL="155575" marR="4654550">
              <a:lnSpc>
                <a:spcPts val="2400"/>
              </a:lnSpc>
              <a:spcBef>
                <a:spcPts val="280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border: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15px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solid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green; </a:t>
            </a:r>
            <a:r>
              <a:rPr sz="2500" spc="-5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padding: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50px;</a:t>
            </a:r>
            <a:endParaRPr sz="2500">
              <a:latin typeface="Calibri"/>
              <a:cs typeface="Calibri"/>
            </a:endParaRPr>
          </a:p>
          <a:p>
            <a:pPr marL="155575">
              <a:lnSpc>
                <a:spcPts val="2120"/>
              </a:lnSpc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margin:</a:t>
            </a:r>
            <a:r>
              <a:rPr sz="25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20px;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95" y="190322"/>
            <a:ext cx="534154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CSS</a:t>
            </a:r>
            <a:r>
              <a:rPr sz="4000" spc="-105" dirty="0"/>
              <a:t> </a:t>
            </a:r>
            <a:r>
              <a:rPr sz="4000" dirty="0"/>
              <a:t>Backgrounds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579995" cy="392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properties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effects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elements.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background-color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background-image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background-repeat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background-attachment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background-position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7769556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1.</a:t>
            </a:r>
            <a:r>
              <a:rPr sz="4400" spc="-20" dirty="0"/>
              <a:t> </a:t>
            </a:r>
            <a:r>
              <a:rPr sz="4400" spc="-5" dirty="0"/>
              <a:t>CSS </a:t>
            </a:r>
            <a:r>
              <a:rPr sz="4400" spc="-15" dirty="0"/>
              <a:t>background-color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background-color</a:t>
            </a:r>
            <a:r>
              <a:rPr spc="-80" dirty="0"/>
              <a:t> </a:t>
            </a:r>
            <a:r>
              <a:rPr spc="-5" dirty="0"/>
              <a:t>property</a:t>
            </a:r>
            <a:r>
              <a:rPr spc="-25" dirty="0"/>
              <a:t> </a:t>
            </a:r>
            <a:r>
              <a:rPr dirty="0"/>
              <a:t>specifies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background</a:t>
            </a:r>
            <a:r>
              <a:rPr spc="-70" dirty="0"/>
              <a:t> </a:t>
            </a:r>
            <a:r>
              <a:rPr dirty="0"/>
              <a:t>color</a:t>
            </a:r>
            <a:r>
              <a:rPr spc="-3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5" dirty="0"/>
              <a:t>an</a:t>
            </a:r>
          </a:p>
          <a:p>
            <a:pPr marL="356870">
              <a:lnSpc>
                <a:spcPts val="2375"/>
              </a:lnSpc>
            </a:pPr>
            <a:r>
              <a:rPr dirty="0"/>
              <a:t>element.</a:t>
            </a: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Example:The</a:t>
            </a:r>
            <a:r>
              <a:rPr spc="-55" dirty="0"/>
              <a:t> </a:t>
            </a:r>
            <a:r>
              <a:rPr spc="-5" dirty="0"/>
              <a:t>background</a:t>
            </a:r>
            <a:r>
              <a:rPr spc="-50" dirty="0"/>
              <a:t> </a:t>
            </a:r>
            <a:r>
              <a:rPr dirty="0"/>
              <a:t>color</a:t>
            </a:r>
            <a:r>
              <a:rPr spc="-40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5" dirty="0"/>
              <a:t>a</a:t>
            </a:r>
            <a:r>
              <a:rPr dirty="0"/>
              <a:t> </a:t>
            </a:r>
            <a:r>
              <a:rPr spc="-10" dirty="0"/>
              <a:t>page</a:t>
            </a:r>
            <a:r>
              <a:rPr spc="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set</a:t>
            </a:r>
            <a:r>
              <a:rPr spc="10" dirty="0"/>
              <a:t> </a:t>
            </a:r>
            <a:r>
              <a:rPr spc="-20" dirty="0"/>
              <a:t>like</a:t>
            </a:r>
            <a:r>
              <a:rPr spc="-10" dirty="0"/>
              <a:t> </a:t>
            </a:r>
            <a:r>
              <a:rPr spc="5" dirty="0"/>
              <a:t>this: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/>
          </a:p>
          <a:p>
            <a:pPr marL="1027430">
              <a:lnSpc>
                <a:spcPts val="2375"/>
              </a:lnSpc>
            </a:pPr>
            <a:r>
              <a:rPr dirty="0"/>
              <a:t>body</a:t>
            </a:r>
            <a:r>
              <a:rPr spc="-45" dirty="0"/>
              <a:t> </a:t>
            </a:r>
            <a:r>
              <a:rPr dirty="0"/>
              <a:t>{</a:t>
            </a:r>
          </a:p>
          <a:p>
            <a:pPr marL="1600835">
              <a:lnSpc>
                <a:spcPts val="2115"/>
              </a:lnSpc>
            </a:pPr>
            <a:r>
              <a:rPr spc="-5" dirty="0"/>
              <a:t>background-color:</a:t>
            </a:r>
            <a:r>
              <a:rPr spc="-110" dirty="0"/>
              <a:t> </a:t>
            </a:r>
            <a:r>
              <a:rPr spc="-5" dirty="0"/>
              <a:t>lightblue;</a:t>
            </a:r>
          </a:p>
          <a:p>
            <a:pPr marL="1729105">
              <a:lnSpc>
                <a:spcPts val="2375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Wingdings"/>
                <a:cs typeface="Wingdings"/>
              </a:rPr>
              <a:t></a:t>
            </a:r>
            <a:r>
              <a:rPr i="1" spc="-5" dirty="0">
                <a:solidFill>
                  <a:srgbClr val="FF0000"/>
                </a:solidFill>
                <a:latin typeface="Calibri"/>
                <a:cs typeface="Calibri"/>
              </a:rPr>
              <a:t>Opacity</a:t>
            </a:r>
            <a:r>
              <a:rPr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FF0000"/>
                </a:solidFill>
                <a:latin typeface="Calibri"/>
                <a:cs typeface="Calibri"/>
              </a:rPr>
              <a:t>Transparency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4603826"/>
            <a:ext cx="1238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3731717"/>
            <a:ext cx="7519670" cy="2106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5080" indent="-344805">
              <a:lnSpc>
                <a:spcPct val="801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 opacity </a:t>
            </a:r>
            <a:r>
              <a:rPr sz="2200" spc="-5" dirty="0">
                <a:latin typeface="Calibri"/>
                <a:cs typeface="Calibri"/>
              </a:rPr>
              <a:t>property </a:t>
            </a:r>
            <a:r>
              <a:rPr sz="2200" dirty="0">
                <a:latin typeface="Calibri"/>
                <a:cs typeface="Calibri"/>
              </a:rPr>
              <a:t>specifies the </a:t>
            </a:r>
            <a:r>
              <a:rPr sz="2200" spc="-5" dirty="0">
                <a:latin typeface="Calibri"/>
                <a:cs typeface="Calibri"/>
              </a:rPr>
              <a:t>opacity/transparency </a:t>
            </a:r>
            <a:r>
              <a:rPr sz="2200" spc="5" dirty="0">
                <a:latin typeface="Calibri"/>
                <a:cs typeface="Calibri"/>
              </a:rPr>
              <a:t>of an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take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1.0.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lower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transparent:</a:t>
            </a:r>
            <a:endParaRPr sz="2200">
              <a:latin typeface="Calibri"/>
              <a:cs typeface="Calibri"/>
            </a:endParaRPr>
          </a:p>
          <a:p>
            <a:pPr marL="1564005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body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26250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background-color: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lightblue;</a:t>
            </a:r>
            <a:endParaRPr sz="2200">
              <a:latin typeface="Calibri"/>
              <a:cs typeface="Calibri"/>
            </a:endParaRPr>
          </a:p>
          <a:p>
            <a:pPr marL="2362835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opacity:0.3;</a:t>
            </a:r>
            <a:endParaRPr sz="2200">
              <a:latin typeface="Calibri"/>
              <a:cs typeface="Calibri"/>
            </a:endParaRPr>
          </a:p>
          <a:p>
            <a:pPr marL="24269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57207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Calibri"/>
                <a:cs typeface="Calibri"/>
              </a:rPr>
              <a:t>2.</a:t>
            </a:r>
            <a:r>
              <a:rPr sz="4400" b="0" spc="-2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CSS</a:t>
            </a:r>
            <a:r>
              <a:rPr sz="4400" b="0" spc="10" dirty="0">
                <a:latin typeface="Calibri"/>
                <a:cs typeface="Calibri"/>
              </a:rPr>
              <a:t> </a:t>
            </a:r>
            <a:r>
              <a:rPr sz="4400" b="0" spc="-15" dirty="0">
                <a:latin typeface="Calibri"/>
                <a:cs typeface="Calibri"/>
              </a:rPr>
              <a:t>Background</a:t>
            </a:r>
            <a:r>
              <a:rPr sz="4400" b="0" spc="45" dirty="0">
                <a:latin typeface="Calibri"/>
                <a:cs typeface="Calibri"/>
              </a:rPr>
              <a:t> </a:t>
            </a:r>
            <a:r>
              <a:rPr sz="4400" b="0" spc="-15" dirty="0">
                <a:latin typeface="Calibri"/>
                <a:cs typeface="Calibri"/>
              </a:rPr>
              <a:t>Image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21420"/>
            <a:ext cx="8023859" cy="4232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850" spc="-2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700" b="1" i="1" spc="-20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700" b="1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dirty="0">
                <a:solidFill>
                  <a:srgbClr val="FF0000"/>
                </a:solidFill>
                <a:latin typeface="Calibri"/>
                <a:cs typeface="Calibri"/>
              </a:rPr>
              <a:t>background-image</a:t>
            </a:r>
            <a:endParaRPr sz="2700">
              <a:latin typeface="Calibri"/>
              <a:cs typeface="Calibri"/>
            </a:endParaRPr>
          </a:p>
          <a:p>
            <a:pPr marL="356870" marR="196850" indent="-344805">
              <a:lnSpc>
                <a:spcPts val="2930"/>
              </a:lnSpc>
              <a:spcBef>
                <a:spcPts val="6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background-image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background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element.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ts val="2930"/>
              </a:lnSpc>
              <a:spcBef>
                <a:spcPts val="6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5" dirty="0">
                <a:latin typeface="Calibri"/>
                <a:cs typeface="Calibri"/>
              </a:rPr>
              <a:t>By default,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0" dirty="0">
                <a:latin typeface="Calibri"/>
                <a:cs typeface="Calibri"/>
              </a:rPr>
              <a:t> repeated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 it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covers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entire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background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page </a:t>
            </a:r>
            <a:r>
              <a:rPr sz="2700" spc="-5" dirty="0">
                <a:latin typeface="Calibri"/>
                <a:cs typeface="Calibri"/>
              </a:rPr>
              <a:t>can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like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3085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body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920"/>
              </a:lnSpc>
            </a:pPr>
            <a:r>
              <a:rPr sz="2700" spc="-5" dirty="0">
                <a:latin typeface="Calibri"/>
                <a:cs typeface="Calibri"/>
              </a:rPr>
              <a:t>background-image: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url("paper.gif");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307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4681"/>
            <a:ext cx="53841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5" dirty="0">
                <a:latin typeface="Calibri"/>
                <a:cs typeface="Calibri"/>
              </a:rPr>
              <a:t>3.</a:t>
            </a:r>
            <a:r>
              <a:rPr sz="4000" b="0" spc="-5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Background</a:t>
            </a:r>
            <a:r>
              <a:rPr sz="4000" b="0" spc="-105" dirty="0">
                <a:latin typeface="Calibri"/>
                <a:cs typeface="Calibri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Repeat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21420"/>
            <a:ext cx="7900670" cy="42322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850" spc="-3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700" i="1" spc="-35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700" i="1" spc="-10" dirty="0">
                <a:solidFill>
                  <a:srgbClr val="FF0000"/>
                </a:solidFill>
                <a:latin typeface="Calibri"/>
                <a:cs typeface="Calibri"/>
              </a:rPr>
              <a:t> background-repeat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ts val="2930"/>
              </a:lnSpc>
              <a:spcBef>
                <a:spcPts val="6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5" dirty="0">
                <a:latin typeface="Calibri"/>
                <a:cs typeface="Calibri"/>
              </a:rPr>
              <a:t>By default,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background-image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 repeats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both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horizontally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vertically.</a:t>
            </a:r>
            <a:endParaRPr sz="2700">
              <a:latin typeface="Calibri"/>
              <a:cs typeface="Calibri"/>
            </a:endParaRPr>
          </a:p>
          <a:p>
            <a:pPr marL="356870" marR="166370" indent="-344805">
              <a:lnSpc>
                <a:spcPts val="2930"/>
              </a:lnSpc>
              <a:spcBef>
                <a:spcPts val="6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Some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repeated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horizontally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vertically,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they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will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look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strange,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like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i="1" spc="-1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070"/>
              </a:lnSpc>
              <a:spcBef>
                <a:spcPts val="335"/>
              </a:spcBef>
            </a:pPr>
            <a:r>
              <a:rPr sz="2700" dirty="0">
                <a:latin typeface="Calibri"/>
                <a:cs typeface="Calibri"/>
              </a:rPr>
              <a:t>body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167640">
              <a:lnSpc>
                <a:spcPts val="3070"/>
              </a:lnSpc>
            </a:pPr>
            <a:r>
              <a:rPr sz="2700" spc="-5" dirty="0">
                <a:latin typeface="Calibri"/>
                <a:cs typeface="Calibri"/>
              </a:rPr>
              <a:t>background-image: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url("gradient_bg.png");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075"/>
              </a:lnSpc>
              <a:spcBef>
                <a:spcPts val="340"/>
              </a:spcBef>
            </a:pPr>
            <a:r>
              <a:rPr sz="2700" spc="-10" dirty="0">
                <a:latin typeface="Calibri"/>
                <a:cs typeface="Calibri"/>
              </a:rPr>
              <a:t>background-repeat: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repeat-x;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07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70692"/>
            <a:ext cx="6073775" cy="539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b="0" spc="-50" dirty="0">
                <a:latin typeface="Wingdings"/>
                <a:cs typeface="Wingdings"/>
              </a:rPr>
              <a:t></a:t>
            </a:r>
            <a:r>
              <a:rPr sz="3200" b="0" i="1" spc="-50" dirty="0">
                <a:latin typeface="Calibri"/>
                <a:cs typeface="Calibri"/>
              </a:rPr>
              <a:t>CSS</a:t>
            </a:r>
            <a:r>
              <a:rPr sz="3200" b="0" i="1" spc="35" dirty="0">
                <a:latin typeface="Calibri"/>
                <a:cs typeface="Calibri"/>
              </a:rPr>
              <a:t> </a:t>
            </a:r>
            <a:r>
              <a:rPr sz="3200" b="0" i="1" spc="-15" dirty="0">
                <a:latin typeface="Calibri"/>
                <a:cs typeface="Calibri"/>
              </a:rPr>
              <a:t>background-repeat:</a:t>
            </a:r>
            <a:r>
              <a:rPr sz="3200" b="0" i="1" spc="105" dirty="0">
                <a:latin typeface="Calibri"/>
                <a:cs typeface="Calibri"/>
              </a:rPr>
              <a:t> </a:t>
            </a:r>
            <a:r>
              <a:rPr sz="3200" b="0" i="1" spc="-5" dirty="0">
                <a:latin typeface="Calibri"/>
                <a:cs typeface="Calibri"/>
              </a:rPr>
              <a:t>no-repeat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75182"/>
            <a:ext cx="7586980" cy="470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Showing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once</a:t>
            </a:r>
            <a:r>
              <a:rPr sz="3200" spc="-5" dirty="0">
                <a:latin typeface="Calibri"/>
                <a:cs typeface="Calibri"/>
              </a:rPr>
              <a:t> is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background-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20" dirty="0">
                <a:latin typeface="Calibri"/>
                <a:cs typeface="Calibri"/>
              </a:rPr>
              <a:t>repeat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property: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Show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once: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body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421005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background-image: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url("img_tree.png");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background-repeat: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no-repeat;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2437" y="132029"/>
            <a:ext cx="97732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8135" algn="l"/>
                <a:tab pos="5042535" algn="l"/>
                <a:tab pos="6414770" algn="l"/>
              </a:tabLst>
            </a:pPr>
            <a:r>
              <a:rPr lang="en-IN" sz="4400" spc="-5" dirty="0">
                <a:latin typeface="Trebuchet MS"/>
                <a:cs typeface="Trebuchet MS"/>
              </a:rPr>
              <a:t>Layers </a:t>
            </a:r>
            <a:r>
              <a:rPr sz="4400" spc="-5" dirty="0">
                <a:latin typeface="Trebuchet MS"/>
                <a:cs typeface="Trebuchet MS"/>
              </a:rPr>
              <a:t>of</a:t>
            </a:r>
            <a:r>
              <a:rPr lang="en-IN" sz="4400" spc="-5" dirty="0">
                <a:latin typeface="Trebuchet MS"/>
                <a:cs typeface="Trebuchet MS"/>
              </a:rPr>
              <a:t> </a:t>
            </a:r>
            <a:r>
              <a:rPr sz="4400" spc="-10" dirty="0">
                <a:latin typeface="Trebuchet MS"/>
                <a:cs typeface="Trebuchet MS"/>
              </a:rPr>
              <a:t>web</a:t>
            </a:r>
            <a:r>
              <a:rPr lang="en-IN" sz="4400" spc="-10" dirty="0">
                <a:latin typeface="Trebuchet MS"/>
                <a:cs typeface="Trebuchet MS"/>
              </a:rPr>
              <a:t> </a:t>
            </a:r>
            <a:r>
              <a:rPr sz="4400" spc="-5" dirty="0">
                <a:latin typeface="Trebuchet MS"/>
                <a:cs typeface="Trebuchet MS"/>
              </a:rPr>
              <a:t>applications: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436" y="809845"/>
            <a:ext cx="11637163" cy="5768887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application,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big or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small,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contains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major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components:</a:t>
            </a:r>
            <a:endParaRPr sz="1800" dirty="0">
              <a:latin typeface="Trebuchet MS"/>
              <a:cs typeface="Trebuchet MS"/>
            </a:endParaRPr>
          </a:p>
          <a:p>
            <a:pPr marL="356870" marR="10160" indent="-344805" algn="just">
              <a:lnSpc>
                <a:spcPct val="100000"/>
              </a:lnSpc>
              <a:spcBef>
                <a:spcPts val="1005"/>
              </a:spcBef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Layer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MVC</a:t>
            </a:r>
            <a:r>
              <a:rPr lang="en-IN" sz="18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en-IN" b="0" i="0" dirty="0">
                <a:solidFill>
                  <a:srgbClr val="BDC1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Model-View-Controller) </a:t>
            </a:r>
            <a:r>
              <a:rPr sz="18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sz="180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r>
              <a:rPr sz="1800" spc="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component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gives</a:t>
            </a:r>
            <a:r>
              <a:rPr sz="1800" spc="5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interface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application.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Regardless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it is for users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browser or for another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services.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bridge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getting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application.</a:t>
            </a:r>
            <a:endParaRPr sz="1800" dirty="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1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38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does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logic,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calculating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banking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storing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items </a:t>
            </a:r>
            <a:r>
              <a:rPr sz="1800" spc="-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shopping cart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 online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catalog.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does not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contain any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code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existing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retrieving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source.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logic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managed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layer.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layer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more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focused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interface.</a:t>
            </a:r>
            <a:endParaRPr sz="1800" dirty="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98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Business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:- 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known as Business Logic or Domain Logic or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Layer.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 of the business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layer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accept user requests from the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browser,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them, 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determine the routes through which the data 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accessed.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workflows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the data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requests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travel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end lay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encoded in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layer.</a:t>
            </a:r>
            <a:endParaRPr sz="1800" dirty="0">
              <a:latin typeface="Trebuchet MS"/>
              <a:cs typeface="Trebuchet MS"/>
            </a:endParaRPr>
          </a:p>
          <a:p>
            <a:pPr marL="356870" marR="8255" indent="-344805" algn="just">
              <a:lnSpc>
                <a:spcPct val="100000"/>
              </a:lnSpc>
              <a:spcBef>
                <a:spcPts val="101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Access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:-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layer is built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keep the code you use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pull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 from your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store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like database, flat files, or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web services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separate from business logic and presentation code.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So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stores,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don’t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rewriting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whole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thing.</a:t>
            </a:r>
            <a:endParaRPr sz="1800" dirty="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Error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handling, 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security,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logging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:- When you build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web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people generally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tend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focus on the end-goal, building,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testing only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situations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when things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right.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Alas! things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rarely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right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real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world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43214"/>
            <a:ext cx="7903845" cy="53441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32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background-position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ts val="3460"/>
              </a:lnSpc>
              <a:spcBef>
                <a:spcPts val="81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background-position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specify 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position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15" dirty="0">
                <a:latin typeface="Calibri"/>
                <a:cs typeface="Calibri"/>
              </a:rPr>
              <a:t>background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image.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marR="605155" indent="-34480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Position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top-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corner: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ts val="3650"/>
              </a:lnSpc>
              <a:spcBef>
                <a:spcPts val="3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body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737235">
              <a:lnSpc>
                <a:spcPts val="3460"/>
              </a:lnSpc>
              <a:spcBef>
                <a:spcPts val="244"/>
              </a:spcBef>
            </a:pPr>
            <a:r>
              <a:rPr sz="3200" spc="-10" dirty="0">
                <a:latin typeface="Calibri"/>
                <a:cs typeface="Calibri"/>
              </a:rPr>
              <a:t>background-image: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url("img_tree.png");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background-repeat: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no-repeat; </a:t>
            </a:r>
            <a:r>
              <a:rPr sz="3200" spc="-10" dirty="0">
                <a:latin typeface="Calibri"/>
                <a:cs typeface="Calibri"/>
              </a:rPr>
              <a:t> background-position: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top;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400"/>
              </a:lnSpc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90881"/>
            <a:ext cx="936975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4.</a:t>
            </a:r>
            <a:r>
              <a:rPr sz="4000" spc="-50" dirty="0"/>
              <a:t> </a:t>
            </a:r>
            <a:r>
              <a:rPr sz="4000" dirty="0"/>
              <a:t>CSS</a:t>
            </a:r>
            <a:r>
              <a:rPr sz="4000" spc="-40" dirty="0"/>
              <a:t> </a:t>
            </a:r>
            <a:r>
              <a:rPr sz="4000" spc="-10" dirty="0"/>
              <a:t>background-attachment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54861"/>
            <a:ext cx="7862570" cy="39179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6870" marR="5080" indent="-344805">
              <a:lnSpc>
                <a:spcPct val="8010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background-attachment </a:t>
            </a:r>
            <a:r>
              <a:rPr sz="2200" spc="-5" dirty="0">
                <a:latin typeface="Calibri"/>
                <a:cs typeface="Calibri"/>
              </a:rPr>
              <a:t>property specifies </a:t>
            </a:r>
            <a:r>
              <a:rPr sz="2200" dirty="0">
                <a:latin typeface="Calibri"/>
                <a:cs typeface="Calibri"/>
              </a:rPr>
              <a:t>whether 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background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image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scroll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fixed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(will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scroll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page):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Specify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background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image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fixed: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body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 marR="2820670">
              <a:lnSpc>
                <a:spcPct val="80000"/>
              </a:lnSpc>
              <a:spcBef>
                <a:spcPts val="265"/>
              </a:spcBef>
            </a:pPr>
            <a:r>
              <a:rPr sz="2200" spc="-5" dirty="0">
                <a:latin typeface="Calibri"/>
                <a:cs typeface="Calibri"/>
              </a:rPr>
              <a:t>background-image: url("img_tree.png");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background-repeat: no-repeat;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background-position: </a:t>
            </a:r>
            <a:r>
              <a:rPr sz="2200" spc="-10" dirty="0">
                <a:latin typeface="Calibri"/>
                <a:cs typeface="Calibri"/>
              </a:rPr>
              <a:t>right </a:t>
            </a:r>
            <a:r>
              <a:rPr sz="2200" spc="-5" dirty="0">
                <a:latin typeface="Calibri"/>
                <a:cs typeface="Calibri"/>
              </a:rPr>
              <a:t>top;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background-attachment: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fixed;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background-attachment: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scroll;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72262"/>
            <a:ext cx="82708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5" dirty="0">
                <a:latin typeface="Calibri"/>
                <a:cs typeface="Calibri"/>
              </a:rPr>
              <a:t>5.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background</a:t>
            </a:r>
            <a:r>
              <a:rPr sz="4000" b="0" spc="-8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-</a:t>
            </a:r>
            <a:r>
              <a:rPr sz="4000" b="0" spc="-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Shorthand</a:t>
            </a:r>
            <a:r>
              <a:rPr sz="4000" b="0" spc="-9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property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64158"/>
            <a:ext cx="8148320" cy="49803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10" dirty="0">
                <a:latin typeface="Calibri"/>
                <a:cs typeface="Calibri"/>
              </a:rPr>
              <a:t>To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shorten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code,</a:t>
            </a:r>
            <a:r>
              <a:rPr sz="2500" spc="-5" dirty="0">
                <a:latin typeface="Calibri"/>
                <a:cs typeface="Calibri"/>
              </a:rPr>
              <a:t> it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also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possible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specify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all the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background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properties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single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property.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called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shorthand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property.</a:t>
            </a:r>
            <a:endParaRPr sz="2500">
              <a:latin typeface="Calibri"/>
              <a:cs typeface="Calibri"/>
            </a:endParaRPr>
          </a:p>
          <a:p>
            <a:pPr marL="356870" marR="4401820" indent="-356870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Instead </a:t>
            </a:r>
            <a:r>
              <a:rPr sz="2500" spc="-5" dirty="0">
                <a:latin typeface="Calibri"/>
                <a:cs typeface="Calibri"/>
              </a:rPr>
              <a:t>of writing:body {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background-color:</a:t>
            </a:r>
            <a:r>
              <a:rPr sz="2500" spc="-15" dirty="0">
                <a:latin typeface="Calibri"/>
                <a:cs typeface="Calibri"/>
              </a:rPr>
              <a:t> #ffffff;</a:t>
            </a:r>
            <a:endParaRPr sz="2500">
              <a:latin typeface="Calibri"/>
              <a:cs typeface="Calibri"/>
            </a:endParaRPr>
          </a:p>
          <a:p>
            <a:pPr marL="500380" marR="2465070">
              <a:lnSpc>
                <a:spcPct val="80000"/>
              </a:lnSpc>
              <a:spcBef>
                <a:spcPts val="20"/>
              </a:spcBef>
            </a:pPr>
            <a:r>
              <a:rPr sz="2500" spc="-5" dirty="0">
                <a:latin typeface="Calibri"/>
                <a:cs typeface="Calibri"/>
              </a:rPr>
              <a:t>background-image: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url("img_tree.png");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background-repeat: </a:t>
            </a:r>
            <a:r>
              <a:rPr sz="2500" spc="-5" dirty="0">
                <a:latin typeface="Calibri"/>
                <a:cs typeface="Calibri"/>
              </a:rPr>
              <a:t>no-repeat;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background-position: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right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top;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56870" marR="127635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r>
              <a:rPr sz="2500" spc="-5" dirty="0">
                <a:latin typeface="Calibri"/>
                <a:cs typeface="Calibri"/>
              </a:rPr>
              <a:t>Use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shorthand </a:t>
            </a:r>
            <a:r>
              <a:rPr sz="2500" spc="-10" dirty="0">
                <a:latin typeface="Calibri"/>
                <a:cs typeface="Calibri"/>
              </a:rPr>
              <a:t>property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set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background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properties </a:t>
            </a:r>
            <a:r>
              <a:rPr sz="2500" spc="-5" dirty="0">
                <a:latin typeface="Calibri"/>
                <a:cs typeface="Calibri"/>
              </a:rPr>
              <a:t>in one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declaration: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450">
              <a:latin typeface="Calibri"/>
              <a:cs typeface="Calibri"/>
            </a:endParaRPr>
          </a:p>
          <a:p>
            <a:pPr marL="356870" indent="-344805">
              <a:lnSpc>
                <a:spcPts val="27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body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>
              <a:lnSpc>
                <a:spcPts val="2400"/>
              </a:lnSpc>
            </a:pPr>
            <a:r>
              <a:rPr sz="2500" spc="-10" dirty="0">
                <a:latin typeface="Calibri"/>
                <a:cs typeface="Calibri"/>
              </a:rPr>
              <a:t>background: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#ffffff</a:t>
            </a:r>
            <a:r>
              <a:rPr sz="2500" spc="-5" dirty="0">
                <a:latin typeface="Calibri"/>
                <a:cs typeface="Calibri"/>
              </a:rPr>
              <a:t> url("img_tree.png")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no-repeat</a:t>
            </a:r>
            <a:r>
              <a:rPr sz="2500" spc="-5" dirty="0">
                <a:latin typeface="Calibri"/>
                <a:cs typeface="Calibri"/>
              </a:rPr>
              <a:t> right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top;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350" y="14681"/>
            <a:ext cx="551908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CSS</a:t>
            </a:r>
            <a:r>
              <a:rPr sz="4000" spc="-80" dirty="0"/>
              <a:t> </a:t>
            </a:r>
            <a:r>
              <a:rPr sz="4000" spc="-15" dirty="0"/>
              <a:t>Borders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627329"/>
            <a:ext cx="8291195" cy="594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Border</a:t>
            </a:r>
            <a:r>
              <a:rPr sz="20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Properties:</a:t>
            </a:r>
            <a:r>
              <a:rPr sz="2000" b="1" i="1" spc="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specify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style,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width,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element's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border.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Calibri"/>
              <a:cs typeface="Calibri"/>
            </a:endParaRPr>
          </a:p>
          <a:p>
            <a:pPr marL="12700">
              <a:lnSpc>
                <a:spcPts val="2500"/>
              </a:lnSpc>
            </a:pPr>
            <a:r>
              <a:rPr sz="2100" spc="-2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i="1" spc="-25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Border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Style:</a:t>
            </a:r>
            <a:r>
              <a:rPr sz="20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border-style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border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80"/>
              </a:lnSpc>
            </a:pPr>
            <a:r>
              <a:rPr sz="2000" spc="-30" dirty="0">
                <a:latin typeface="Calibri"/>
                <a:cs typeface="Calibri"/>
              </a:rPr>
              <a:t>display.</a:t>
            </a:r>
            <a:endParaRPr sz="2000" dirty="0">
              <a:latin typeface="Calibri"/>
              <a:cs typeface="Calibri"/>
            </a:endParaRPr>
          </a:p>
          <a:p>
            <a:pPr marL="12700" marR="4795520">
              <a:lnSpc>
                <a:spcPct val="120100"/>
              </a:lnSpc>
              <a:spcBef>
                <a:spcPts val="5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dotted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Defines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dotted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dashed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Defines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dashed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solid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solid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border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Defines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double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groove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Defines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grooved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border.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effect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border-color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value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ridge</a:t>
            </a:r>
            <a:r>
              <a:rPr sz="2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Defines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ridged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border.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effect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border-color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inset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border.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effect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border-color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outset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 </a:t>
            </a:r>
            <a:r>
              <a:rPr sz="2000" spc="-15" dirty="0">
                <a:latin typeface="Calibri"/>
                <a:cs typeface="Calibri"/>
              </a:rPr>
              <a:t>Defines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3D outset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border.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effect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border-color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value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Defines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hidden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Defines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hidden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23113"/>
            <a:ext cx="9750756" cy="43018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525"/>
              </a:spcBef>
            </a:pPr>
            <a:r>
              <a:rPr sz="3000" spc="-10" dirty="0">
                <a:latin typeface="Wingdings"/>
                <a:cs typeface="Wingdings"/>
              </a:rPr>
              <a:t>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Example: </a:t>
            </a:r>
            <a:r>
              <a:rPr sz="3000" spc="-10" dirty="0">
                <a:latin typeface="Calibri"/>
                <a:cs typeface="Calibri"/>
              </a:rPr>
              <a:t>Demonstration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different </a:t>
            </a:r>
            <a:r>
              <a:rPr sz="3000" spc="-10" dirty="0">
                <a:latin typeface="Calibri"/>
                <a:cs typeface="Calibri"/>
              </a:rPr>
              <a:t>border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styles:</a:t>
            </a:r>
            <a:endParaRPr sz="3000" dirty="0">
              <a:latin typeface="Calibri"/>
              <a:cs typeface="Calibri"/>
            </a:endParaRPr>
          </a:p>
          <a:p>
            <a:pPr marL="12700" marR="2721610">
              <a:lnSpc>
                <a:spcPct val="90000"/>
              </a:lnSpc>
              <a:spcBef>
                <a:spcPts val="675"/>
              </a:spcBef>
            </a:pPr>
            <a:r>
              <a:rPr sz="3000" spc="-10" dirty="0">
                <a:latin typeface="Calibri"/>
                <a:cs typeface="Calibri"/>
              </a:rPr>
              <a:t>p.dotted </a:t>
            </a:r>
            <a:r>
              <a:rPr sz="3000" spc="-5" dirty="0">
                <a:latin typeface="Calibri"/>
                <a:cs typeface="Calibri"/>
              </a:rPr>
              <a:t>{border-style: </a:t>
            </a:r>
            <a:r>
              <a:rPr sz="3000" spc="-15" dirty="0">
                <a:latin typeface="Calibri"/>
                <a:cs typeface="Calibri"/>
              </a:rPr>
              <a:t>dotted;}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p.dashed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{border-style: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dashed;}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p.solid </a:t>
            </a:r>
            <a:r>
              <a:rPr sz="3000" spc="-5" dirty="0">
                <a:latin typeface="Calibri"/>
                <a:cs typeface="Calibri"/>
              </a:rPr>
              <a:t>{border-style: </a:t>
            </a:r>
            <a:r>
              <a:rPr sz="3000" dirty="0">
                <a:latin typeface="Calibri"/>
                <a:cs typeface="Calibri"/>
              </a:rPr>
              <a:t>solid;}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p.double </a:t>
            </a:r>
            <a:r>
              <a:rPr sz="3000" spc="-5" dirty="0">
                <a:latin typeface="Calibri"/>
                <a:cs typeface="Calibri"/>
              </a:rPr>
              <a:t>{border-style: double;}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p.groove </a:t>
            </a:r>
            <a:r>
              <a:rPr sz="3000" spc="-5" dirty="0">
                <a:latin typeface="Calibri"/>
                <a:cs typeface="Calibri"/>
              </a:rPr>
              <a:t>{border-style: </a:t>
            </a:r>
            <a:r>
              <a:rPr sz="3000" spc="-15" dirty="0">
                <a:latin typeface="Calibri"/>
                <a:cs typeface="Calibri"/>
              </a:rPr>
              <a:t>groove;}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p.ridge {border-style: ridge;}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p.inset {border-style: inset;}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p.outset {border-style: outset;} </a:t>
            </a:r>
            <a:r>
              <a:rPr sz="3000" dirty="0">
                <a:latin typeface="Calibri"/>
                <a:cs typeface="Calibri"/>
              </a:rPr>
              <a:t> p.none </a:t>
            </a:r>
            <a:r>
              <a:rPr sz="3000" spc="-5" dirty="0">
                <a:latin typeface="Calibri"/>
                <a:cs typeface="Calibri"/>
              </a:rPr>
              <a:t>{border-style: none;} </a:t>
            </a:r>
            <a:r>
              <a:rPr sz="3000" dirty="0">
                <a:latin typeface="Calibri"/>
                <a:cs typeface="Calibri"/>
              </a:rPr>
              <a:t> p.hidden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{border-style: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hidden;}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ts val="3245"/>
              </a:lnSpc>
            </a:pPr>
            <a:r>
              <a:rPr sz="3000" dirty="0">
                <a:latin typeface="Calibri"/>
                <a:cs typeface="Calibri"/>
              </a:rPr>
              <a:t>p.mix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{border-style: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dotted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dashed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solid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double;}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05867"/>
            <a:ext cx="41827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5" dirty="0">
                <a:latin typeface="Calibri"/>
                <a:cs typeface="Calibri"/>
              </a:rPr>
              <a:t>2.</a:t>
            </a:r>
            <a:r>
              <a:rPr sz="4000" b="0" spc="-4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CSS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Border</a:t>
            </a:r>
            <a:r>
              <a:rPr sz="4000" b="0" spc="-3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Width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01750"/>
            <a:ext cx="8055609" cy="532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border-width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borders.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spcBef>
                <a:spcPts val="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specific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px,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pt,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cm,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pre-defined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thin,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medium,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thick: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6870" indent="-344805">
              <a:lnSpc>
                <a:spcPts val="19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b="1" spc="-10" dirty="0">
                <a:latin typeface="Calibri"/>
                <a:cs typeface="Calibri"/>
              </a:rPr>
              <a:t>p.one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0375" marR="5807075">
              <a:lnSpc>
                <a:spcPct val="80000"/>
              </a:lnSpc>
              <a:spcBef>
                <a:spcPts val="215"/>
              </a:spcBef>
            </a:pPr>
            <a:r>
              <a:rPr sz="1800" b="1" spc="-10" dirty="0">
                <a:latin typeface="Calibri"/>
                <a:cs typeface="Calibri"/>
              </a:rPr>
              <a:t>border-style: solid; </a:t>
            </a:r>
            <a:r>
              <a:rPr sz="1800" b="1" spc="-4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border-width: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5px;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73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  <a:spcBef>
                <a:spcPts val="1300"/>
              </a:spcBef>
            </a:pPr>
            <a:r>
              <a:rPr sz="1800" b="1" spc="-20" dirty="0">
                <a:latin typeface="Calibri"/>
                <a:cs typeface="Calibri"/>
              </a:rPr>
              <a:t>p.two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b="1" spc="-10" dirty="0">
                <a:latin typeface="Calibri"/>
                <a:cs typeface="Calibri"/>
              </a:rPr>
              <a:t>border-style: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solid;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b="1" spc="-10" dirty="0">
                <a:latin typeface="Calibri"/>
                <a:cs typeface="Calibri"/>
              </a:rPr>
              <a:t>border-width: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medium;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  <a:spcBef>
                <a:spcPts val="1300"/>
              </a:spcBef>
            </a:pPr>
            <a:r>
              <a:rPr sz="1800" b="1" spc="-15" dirty="0">
                <a:latin typeface="Calibri"/>
                <a:cs typeface="Calibri"/>
              </a:rPr>
              <a:t>p.three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b="1" spc="-10" dirty="0">
                <a:latin typeface="Calibri"/>
                <a:cs typeface="Calibri"/>
              </a:rPr>
              <a:t>border-style: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dotted;</a:t>
            </a:r>
            <a:endParaRPr sz="1800">
              <a:latin typeface="Calibri"/>
              <a:cs typeface="Calibri"/>
            </a:endParaRPr>
          </a:p>
          <a:p>
            <a:pPr marL="460375">
              <a:lnSpc>
                <a:spcPts val="1730"/>
              </a:lnSpc>
            </a:pPr>
            <a:r>
              <a:rPr sz="1800" b="1" spc="-10" dirty="0">
                <a:latin typeface="Calibri"/>
                <a:cs typeface="Calibri"/>
              </a:rPr>
              <a:t>border-width: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2px;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  <a:spcBef>
                <a:spcPts val="1295"/>
              </a:spcBef>
            </a:pPr>
            <a:r>
              <a:rPr sz="1800" b="1" spc="-15" dirty="0">
                <a:latin typeface="Calibri"/>
                <a:cs typeface="Calibri"/>
              </a:rPr>
              <a:t>p.four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60375" marR="5618480">
              <a:lnSpc>
                <a:spcPts val="1730"/>
              </a:lnSpc>
              <a:spcBef>
                <a:spcPts val="200"/>
              </a:spcBef>
            </a:pPr>
            <a:r>
              <a:rPr sz="1800" b="1" spc="-10" dirty="0">
                <a:latin typeface="Calibri"/>
                <a:cs typeface="Calibri"/>
              </a:rPr>
              <a:t>border-style: </a:t>
            </a:r>
            <a:r>
              <a:rPr sz="1800" b="1" spc="-15" dirty="0">
                <a:latin typeface="Calibri"/>
                <a:cs typeface="Calibri"/>
              </a:rPr>
              <a:t>dotted;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border-width: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thick;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739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58825"/>
            <a:ext cx="7962900" cy="58635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6870" marR="5080" indent="-344805" algn="just">
              <a:lnSpc>
                <a:spcPct val="80100"/>
              </a:lnSpc>
              <a:spcBef>
                <a:spcPts val="630"/>
              </a:spcBef>
              <a:buFont typeface="Arial MT"/>
              <a:buChar char="•"/>
              <a:tabLst>
                <a:tab pos="357505" algn="l"/>
              </a:tabLst>
            </a:pP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sz="2200" b="1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5" dirty="0">
                <a:solidFill>
                  <a:srgbClr val="FF0000"/>
                </a:solidFill>
                <a:latin typeface="Calibri"/>
                <a:cs typeface="Calibri"/>
              </a:rPr>
              <a:t>Side</a:t>
            </a:r>
            <a:r>
              <a:rPr sz="2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Widths: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border-width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four </a:t>
            </a:r>
            <a:r>
              <a:rPr sz="2200" spc="-5" dirty="0">
                <a:latin typeface="Calibri"/>
                <a:cs typeface="Calibri"/>
              </a:rPr>
              <a:t>values </a:t>
            </a:r>
            <a:r>
              <a:rPr sz="2200" spc="-10" dirty="0">
                <a:latin typeface="Calibri"/>
                <a:cs typeface="Calibri"/>
              </a:rPr>
              <a:t>(for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top </a:t>
            </a:r>
            <a:r>
              <a:rPr sz="2200" spc="-30" dirty="0">
                <a:latin typeface="Calibri"/>
                <a:cs typeface="Calibri"/>
              </a:rPr>
              <a:t>border, </a:t>
            </a:r>
            <a:r>
              <a:rPr sz="2200" spc="-10" dirty="0">
                <a:latin typeface="Calibri"/>
                <a:cs typeface="Calibri"/>
              </a:rPr>
              <a:t>right </a:t>
            </a:r>
            <a:r>
              <a:rPr sz="2200" spc="-30" dirty="0">
                <a:latin typeface="Calibri"/>
                <a:cs typeface="Calibri"/>
              </a:rPr>
              <a:t>border, </a:t>
            </a:r>
            <a:r>
              <a:rPr sz="2200" spc="-5" dirty="0">
                <a:latin typeface="Calibri"/>
                <a:cs typeface="Calibri"/>
              </a:rPr>
              <a:t>bottom </a:t>
            </a:r>
            <a:r>
              <a:rPr sz="2200" spc="-30" dirty="0">
                <a:latin typeface="Calibri"/>
                <a:cs typeface="Calibri"/>
              </a:rPr>
              <a:t>border,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left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border):</a:t>
            </a:r>
            <a:endParaRPr sz="22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sz="2200" b="1" i="1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 algn="just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p.one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border-style: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solid;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border-width: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5px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20px;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/*</a:t>
            </a:r>
            <a:r>
              <a:rPr sz="2200" spc="-15" dirty="0">
                <a:latin typeface="Calibri"/>
                <a:cs typeface="Calibri"/>
              </a:rPr>
              <a:t> 5px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top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bottom,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20px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sides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spc="-15" dirty="0">
                <a:latin typeface="Calibri"/>
                <a:cs typeface="Calibri"/>
              </a:rPr>
              <a:t>p.two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border-style: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solid;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border-width: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20px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5px; </a:t>
            </a:r>
            <a:r>
              <a:rPr sz="2200" spc="5" dirty="0">
                <a:latin typeface="Calibri"/>
                <a:cs typeface="Calibri"/>
              </a:rPr>
              <a:t>/*</a:t>
            </a:r>
            <a:r>
              <a:rPr sz="2200" spc="-10" dirty="0">
                <a:latin typeface="Calibri"/>
                <a:cs typeface="Calibri"/>
              </a:rPr>
              <a:t> 20px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bottom,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5px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sides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spc="-15" dirty="0">
                <a:latin typeface="Calibri"/>
                <a:cs typeface="Calibri"/>
              </a:rPr>
              <a:t>p.three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border-style: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solid;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border-width: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25px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10px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4px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35px;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/*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25px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top,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10px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4px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bottom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35px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left */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43967"/>
            <a:ext cx="7083756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5" dirty="0"/>
              <a:t>3.</a:t>
            </a:r>
            <a:r>
              <a:rPr sz="4000" spc="-60" dirty="0"/>
              <a:t> </a:t>
            </a:r>
            <a:r>
              <a:rPr sz="4000" dirty="0"/>
              <a:t>CSS</a:t>
            </a:r>
            <a:r>
              <a:rPr sz="4000" spc="-50" dirty="0"/>
              <a:t> </a:t>
            </a:r>
            <a:r>
              <a:rPr sz="4000" spc="-5" dirty="0"/>
              <a:t>Border</a:t>
            </a:r>
            <a:r>
              <a:rPr sz="4000" spc="-60" dirty="0"/>
              <a:t> </a:t>
            </a:r>
            <a:r>
              <a:rPr sz="4000" spc="-5" dirty="0"/>
              <a:t>Color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222070"/>
            <a:ext cx="8000365" cy="44170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marR="5080" indent="-344805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border-color </a:t>
            </a:r>
            <a:r>
              <a:rPr sz="3000" spc="-5" dirty="0">
                <a:latin typeface="Calibri"/>
                <a:cs typeface="Calibri"/>
              </a:rPr>
              <a:t>property </a:t>
            </a:r>
            <a:r>
              <a:rPr sz="3000" dirty="0">
                <a:latin typeface="Calibri"/>
                <a:cs typeface="Calibri"/>
              </a:rPr>
              <a:t>is used </a:t>
            </a:r>
            <a:r>
              <a:rPr sz="3000" spc="-15" dirty="0">
                <a:latin typeface="Calibri"/>
                <a:cs typeface="Calibri"/>
              </a:rPr>
              <a:t>to set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color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four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borders.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15" dirty="0">
                <a:latin typeface="Calibri"/>
                <a:cs typeface="Calibri"/>
              </a:rPr>
              <a:t> set</a:t>
            </a:r>
            <a:r>
              <a:rPr sz="3000" spc="-10" dirty="0">
                <a:latin typeface="Calibri"/>
                <a:cs typeface="Calibri"/>
              </a:rPr>
              <a:t> by: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name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color</a:t>
            </a:r>
            <a:r>
              <a:rPr sz="3000" dirty="0">
                <a:latin typeface="Calibri"/>
                <a:cs typeface="Calibri"/>
              </a:rPr>
              <a:t> name,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like</a:t>
            </a:r>
            <a:r>
              <a:rPr sz="3000" spc="-10" dirty="0">
                <a:latin typeface="Calibri"/>
                <a:cs typeface="Calibri"/>
              </a:rPr>
              <a:t> "red"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HEX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HEX</a:t>
            </a:r>
            <a:r>
              <a:rPr sz="3000" spc="-10" dirty="0">
                <a:latin typeface="Calibri"/>
                <a:cs typeface="Calibri"/>
              </a:rPr>
              <a:t> value, </a:t>
            </a:r>
            <a:r>
              <a:rPr sz="3000" spc="-25" dirty="0">
                <a:latin typeface="Calibri"/>
                <a:cs typeface="Calibri"/>
              </a:rPr>
              <a:t>like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"#ff0000"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RGB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RGB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like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"rgb(255,0,0)"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HSL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HSL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like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"hsl(0,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100%,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50%)"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transparent</a:t>
            </a:r>
            <a:endParaRPr sz="3000">
              <a:latin typeface="Calibri"/>
              <a:cs typeface="Calibri"/>
            </a:endParaRPr>
          </a:p>
          <a:p>
            <a:pPr marL="356870" marR="680085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b="1" spc="-20" dirty="0">
                <a:latin typeface="Calibri"/>
                <a:cs typeface="Calibri"/>
              </a:rPr>
              <a:t>Note: </a:t>
            </a:r>
            <a:r>
              <a:rPr sz="3000" spc="5" dirty="0">
                <a:latin typeface="Calibri"/>
                <a:cs typeface="Calibri"/>
              </a:rPr>
              <a:t>If </a:t>
            </a:r>
            <a:r>
              <a:rPr sz="3000" spc="-10" dirty="0">
                <a:latin typeface="Calibri"/>
                <a:cs typeface="Calibri"/>
              </a:rPr>
              <a:t>border-color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set, </a:t>
            </a:r>
            <a:r>
              <a:rPr sz="3000" dirty="0">
                <a:latin typeface="Calibri"/>
                <a:cs typeface="Calibri"/>
              </a:rPr>
              <a:t>it inherits 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54177"/>
            <a:ext cx="5855335" cy="513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78529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Example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Demonstration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border</a:t>
            </a:r>
            <a:r>
              <a:rPr sz="2500" spc="-15" dirty="0">
                <a:latin typeface="Calibri"/>
                <a:cs typeface="Calibri"/>
              </a:rPr>
              <a:t> colors: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ts val="27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p.one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 marR="2922270">
              <a:lnSpc>
                <a:spcPts val="2400"/>
              </a:lnSpc>
              <a:spcBef>
                <a:spcPts val="280"/>
              </a:spcBef>
            </a:pPr>
            <a:r>
              <a:rPr sz="2500" spc="-5" dirty="0">
                <a:latin typeface="Calibri"/>
                <a:cs typeface="Calibri"/>
              </a:rPr>
              <a:t>border-style: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solid;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border-color: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red;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25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  <a:spcBef>
                <a:spcPts val="1805"/>
              </a:spcBef>
            </a:pPr>
            <a:r>
              <a:rPr sz="2500" spc="-20" dirty="0">
                <a:latin typeface="Calibri"/>
                <a:cs typeface="Calibri"/>
              </a:rPr>
              <a:t>p.two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 marR="2741295">
              <a:lnSpc>
                <a:spcPts val="2400"/>
              </a:lnSpc>
              <a:spcBef>
                <a:spcPts val="280"/>
              </a:spcBef>
            </a:pPr>
            <a:r>
              <a:rPr sz="2500" spc="-5" dirty="0">
                <a:latin typeface="Calibri"/>
                <a:cs typeface="Calibri"/>
              </a:rPr>
              <a:t>border-style: </a:t>
            </a:r>
            <a:r>
              <a:rPr sz="2500" dirty="0">
                <a:latin typeface="Calibri"/>
                <a:cs typeface="Calibri"/>
              </a:rPr>
              <a:t>solid;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border-color: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green;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2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  <a:spcBef>
                <a:spcPts val="1800"/>
              </a:spcBef>
            </a:pPr>
            <a:r>
              <a:rPr sz="2500" spc="-15" dirty="0">
                <a:latin typeface="Calibri"/>
                <a:cs typeface="Calibri"/>
              </a:rPr>
              <a:t>p.three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 marR="2658745">
              <a:lnSpc>
                <a:spcPts val="2400"/>
              </a:lnSpc>
              <a:spcBef>
                <a:spcPts val="284"/>
              </a:spcBef>
            </a:pPr>
            <a:r>
              <a:rPr sz="2500" spc="-5" dirty="0">
                <a:latin typeface="Calibri"/>
                <a:cs typeface="Calibri"/>
              </a:rPr>
              <a:t>border-style: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dotted;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border-color: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blue;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2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824380"/>
            <a:ext cx="8026400" cy="446595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i="1" spc="-10" dirty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sz="32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Side</a:t>
            </a:r>
            <a:r>
              <a:rPr sz="32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Colors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border-color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25" dirty="0">
                <a:latin typeface="Calibri"/>
                <a:cs typeface="Calibri"/>
              </a:rPr>
              <a:t>four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values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(for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border,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border,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bottom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border,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border).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ts val="365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  <a:tab pos="357505" algn="l"/>
                <a:tab pos="1710689" algn="l"/>
              </a:tabLst>
            </a:pPr>
            <a:r>
              <a:rPr sz="3200" spc="-5" dirty="0">
                <a:latin typeface="Calibri"/>
                <a:cs typeface="Calibri"/>
              </a:rPr>
              <a:t>p.one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15" dirty="0">
                <a:latin typeface="Calibri"/>
                <a:cs typeface="Calibri"/>
              </a:rPr>
              <a:t>border-style: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solid;</a:t>
            </a:r>
            <a:endParaRPr sz="3200">
              <a:latin typeface="Calibri"/>
              <a:cs typeface="Calibri"/>
            </a:endParaRPr>
          </a:p>
          <a:p>
            <a:pPr marL="1646555">
              <a:lnSpc>
                <a:spcPts val="3650"/>
              </a:lnSpc>
            </a:pPr>
            <a:r>
              <a:rPr sz="3200" spc="-15" dirty="0">
                <a:latin typeface="Calibri"/>
                <a:cs typeface="Calibri"/>
              </a:rPr>
              <a:t>border-color: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green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blue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yellow;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 marR="230504">
              <a:lnSpc>
                <a:spcPts val="3460"/>
              </a:lnSpc>
              <a:spcBef>
                <a:spcPts val="819"/>
              </a:spcBef>
            </a:pPr>
            <a:r>
              <a:rPr sz="3200" spc="-5" dirty="0">
                <a:latin typeface="Calibri"/>
                <a:cs typeface="Calibri"/>
              </a:rPr>
              <a:t>/* </a:t>
            </a:r>
            <a:r>
              <a:rPr sz="3200" spc="-25" dirty="0">
                <a:latin typeface="Calibri"/>
                <a:cs typeface="Calibri"/>
              </a:rPr>
              <a:t>red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top,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green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blue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bottom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yellow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*/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819592" y="1057592"/>
            <a:ext cx="8552815" cy="5657215"/>
            <a:chOff x="1819592" y="1057592"/>
            <a:chExt cx="8552815" cy="5657215"/>
          </a:xfrm>
        </p:grpSpPr>
        <p:sp>
          <p:nvSpPr>
            <p:cNvPr id="13" name="object 13"/>
            <p:cNvSpPr/>
            <p:nvPr/>
          </p:nvSpPr>
          <p:spPr>
            <a:xfrm>
              <a:off x="1828799" y="1066800"/>
              <a:ext cx="8534400" cy="5638800"/>
            </a:xfrm>
            <a:custGeom>
              <a:avLst/>
              <a:gdLst/>
              <a:ahLst/>
              <a:cxnLst/>
              <a:rect l="l" t="t" r="r" b="b"/>
              <a:pathLst>
                <a:path w="8534400" h="5638800">
                  <a:moveTo>
                    <a:pt x="8534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534400" y="5638800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8799" y="1066800"/>
              <a:ext cx="8534400" cy="5638800"/>
            </a:xfrm>
            <a:custGeom>
              <a:avLst/>
              <a:gdLst/>
              <a:ahLst/>
              <a:cxnLst/>
              <a:rect l="l" t="t" r="r" b="b"/>
              <a:pathLst>
                <a:path w="8534400" h="5638800">
                  <a:moveTo>
                    <a:pt x="0" y="5638800"/>
                  </a:moveTo>
                  <a:lnTo>
                    <a:pt x="8534400" y="5638800"/>
                  </a:lnTo>
                  <a:lnTo>
                    <a:pt x="8534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8288">
              <a:solidFill>
                <a:srgbClr val="2D8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8175" y="971646"/>
            <a:ext cx="7033895" cy="56026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latin typeface="Trebuchet MS"/>
                <a:cs typeface="Trebuchet MS"/>
              </a:rPr>
              <a:t>Architecture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of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20" dirty="0">
                <a:latin typeface="Trebuchet MS"/>
                <a:cs typeface="Trebuchet MS"/>
              </a:rPr>
              <a:t> Web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12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5" dirty="0">
                <a:latin typeface="Trebuchet MS"/>
                <a:cs typeface="Trebuchet MS"/>
              </a:rPr>
              <a:t>HTTP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Protocols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-5" dirty="0">
                <a:latin typeface="Trebuchet MS"/>
                <a:cs typeface="Trebuchet MS"/>
              </a:rPr>
              <a:t>Difference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HTTP1.0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and </a:t>
            </a:r>
            <a:r>
              <a:rPr sz="1500" spc="5" dirty="0">
                <a:latin typeface="Trebuchet MS"/>
                <a:cs typeface="Trebuchet MS"/>
              </a:rPr>
              <a:t>HTTP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1.1,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Stateless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nature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of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protocol,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10" dirty="0">
                <a:latin typeface="Trebuchet MS"/>
                <a:cs typeface="Trebuchet MS"/>
              </a:rPr>
              <a:t>M</a:t>
            </a:r>
            <a:r>
              <a:rPr sz="1500" spc="-5" dirty="0">
                <a:latin typeface="Trebuchet MS"/>
                <a:cs typeface="Trebuchet MS"/>
              </a:rPr>
              <a:t>eth</a:t>
            </a:r>
            <a:r>
              <a:rPr sz="1500" spc="5" dirty="0">
                <a:latin typeface="Trebuchet MS"/>
                <a:cs typeface="Trebuchet MS"/>
              </a:rPr>
              <a:t>ods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(</a:t>
            </a:r>
            <a:r>
              <a:rPr sz="1500" spc="10" dirty="0">
                <a:latin typeface="Trebuchet MS"/>
                <a:cs typeface="Trebuchet MS"/>
              </a:rPr>
              <a:t>GE</a:t>
            </a:r>
            <a:r>
              <a:rPr sz="1500" spc="-225" dirty="0">
                <a:latin typeface="Trebuchet MS"/>
                <a:cs typeface="Trebuchet MS"/>
              </a:rPr>
              <a:t>T</a:t>
            </a:r>
            <a:r>
              <a:rPr sz="1500" dirty="0">
                <a:latin typeface="Trebuchet MS"/>
                <a:cs typeface="Trebuchet MS"/>
              </a:rPr>
              <a:t>,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P</a:t>
            </a:r>
            <a:r>
              <a:rPr sz="1500" spc="-10" dirty="0">
                <a:latin typeface="Trebuchet MS"/>
                <a:cs typeface="Trebuchet MS"/>
              </a:rPr>
              <a:t>O</a:t>
            </a:r>
            <a:r>
              <a:rPr sz="1500" spc="-5" dirty="0">
                <a:latin typeface="Trebuchet MS"/>
                <a:cs typeface="Trebuchet MS"/>
              </a:rPr>
              <a:t>S</a:t>
            </a:r>
            <a:r>
              <a:rPr sz="1500" spc="-225" dirty="0">
                <a:latin typeface="Trebuchet MS"/>
                <a:cs typeface="Trebuchet MS"/>
              </a:rPr>
              <a:t>T</a:t>
            </a:r>
            <a:r>
              <a:rPr sz="1500" dirty="0">
                <a:latin typeface="Trebuchet MS"/>
                <a:cs typeface="Trebuchet MS"/>
              </a:rPr>
              <a:t>,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</a:t>
            </a:r>
            <a:r>
              <a:rPr sz="1500" spc="10" dirty="0">
                <a:latin typeface="Trebuchet MS"/>
                <a:cs typeface="Trebuchet MS"/>
              </a:rPr>
              <a:t>E</a:t>
            </a:r>
            <a:r>
              <a:rPr sz="1500" spc="5" dirty="0">
                <a:latin typeface="Trebuchet MS"/>
                <a:cs typeface="Trebuchet MS"/>
              </a:rPr>
              <a:t>AD,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PU</a:t>
            </a:r>
            <a:r>
              <a:rPr sz="1500" spc="-225" dirty="0">
                <a:latin typeface="Trebuchet MS"/>
                <a:cs typeface="Trebuchet MS"/>
              </a:rPr>
              <a:t>T</a:t>
            </a:r>
            <a:r>
              <a:rPr sz="1500" dirty="0">
                <a:latin typeface="Trebuchet MS"/>
                <a:cs typeface="Trebuchet MS"/>
              </a:rPr>
              <a:t>,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DE</a:t>
            </a:r>
            <a:r>
              <a:rPr sz="1500" dirty="0">
                <a:latin typeface="Trebuchet MS"/>
                <a:cs typeface="Trebuchet MS"/>
              </a:rPr>
              <a:t>L</a:t>
            </a:r>
            <a:r>
              <a:rPr sz="1500" spc="10" dirty="0">
                <a:latin typeface="Trebuchet MS"/>
                <a:cs typeface="Trebuchet MS"/>
              </a:rPr>
              <a:t>ETE</a:t>
            </a:r>
            <a:r>
              <a:rPr sz="1500" spc="-5" dirty="0">
                <a:latin typeface="Trebuchet MS"/>
                <a:cs typeface="Trebuchet MS"/>
              </a:rPr>
              <a:t>),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5" dirty="0">
                <a:latin typeface="Trebuchet MS"/>
                <a:cs typeface="Trebuchet MS"/>
              </a:rPr>
              <a:t>HTTP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session,Status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codes,Persistent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connections,HTTPS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HTML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Document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Object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Model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(DOM),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Elements,Events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H</a:t>
            </a:r>
            <a:r>
              <a:rPr sz="1500" spc="10" dirty="0">
                <a:latin typeface="Trebuchet MS"/>
                <a:cs typeface="Trebuchet MS"/>
              </a:rPr>
              <a:t>TM</a:t>
            </a:r>
            <a:r>
              <a:rPr sz="1500" spc="5" dirty="0">
                <a:latin typeface="Trebuchet MS"/>
                <a:cs typeface="Trebuchet MS"/>
              </a:rPr>
              <a:t>L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Elements,Objects,Events,Canvas,Audio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&amp; </a:t>
            </a:r>
            <a:r>
              <a:rPr sz="1500" spc="-5" dirty="0">
                <a:latin typeface="Trebuchet MS"/>
                <a:cs typeface="Trebuchet MS"/>
              </a:rPr>
              <a:t>Video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Support,Geo-location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Support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CSS: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Styling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HTML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with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CSS,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Inline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Styling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(Inline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CSS),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External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Styling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(External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CSS),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CSS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Fonts,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CSS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Box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5" dirty="0">
                <a:latin typeface="Trebuchet MS"/>
                <a:cs typeface="Trebuchet MS"/>
              </a:rPr>
              <a:t>Model,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5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id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Attribute,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6870" algn="l"/>
              </a:tabLst>
            </a:pPr>
            <a:r>
              <a:rPr sz="12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10" dirty="0">
                <a:latin typeface="Trebuchet MS"/>
                <a:cs typeface="Trebuchet MS"/>
              </a:rPr>
              <a:t>T</a:t>
            </a:r>
            <a:r>
              <a:rPr sz="1500" spc="-10" dirty="0">
                <a:latin typeface="Trebuchet MS"/>
                <a:cs typeface="Trebuchet MS"/>
              </a:rPr>
              <a:t>h</a:t>
            </a:r>
            <a:r>
              <a:rPr sz="1500" spc="5" dirty="0">
                <a:latin typeface="Trebuchet MS"/>
                <a:cs typeface="Trebuchet MS"/>
              </a:rPr>
              <a:t>e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</a:t>
            </a:r>
            <a:r>
              <a:rPr sz="1500" spc="5" dirty="0">
                <a:latin typeface="Trebuchet MS"/>
                <a:cs typeface="Trebuchet MS"/>
              </a:rPr>
              <a:t>l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10" dirty="0">
                <a:latin typeface="Trebuchet MS"/>
                <a:cs typeface="Trebuchet MS"/>
              </a:rPr>
              <a:t>s</a:t>
            </a:r>
            <a:r>
              <a:rPr sz="1500" spc="5" dirty="0">
                <a:latin typeface="Trebuchet MS"/>
                <a:cs typeface="Trebuchet MS"/>
              </a:rPr>
              <a:t>s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</a:t>
            </a:r>
            <a:r>
              <a:rPr sz="1500" dirty="0">
                <a:latin typeface="Trebuchet MS"/>
                <a:cs typeface="Trebuchet MS"/>
              </a:rPr>
              <a:t>tt</a:t>
            </a:r>
            <a:r>
              <a:rPr sz="1500" spc="-10" dirty="0">
                <a:latin typeface="Trebuchet MS"/>
                <a:cs typeface="Trebuchet MS"/>
              </a:rPr>
              <a:t>r</a:t>
            </a:r>
            <a:r>
              <a:rPr sz="1500" dirty="0">
                <a:latin typeface="Trebuchet MS"/>
                <a:cs typeface="Trebuchet MS"/>
              </a:rPr>
              <a:t>ib</a:t>
            </a:r>
            <a:r>
              <a:rPr sz="1500" spc="-10" dirty="0">
                <a:latin typeface="Trebuchet MS"/>
                <a:cs typeface="Trebuchet MS"/>
              </a:rPr>
              <a:t>u</a:t>
            </a:r>
            <a:r>
              <a:rPr sz="1500" dirty="0">
                <a:latin typeface="Trebuchet MS"/>
                <a:cs typeface="Trebuchet MS"/>
              </a:rPr>
              <a:t>t</a:t>
            </a:r>
            <a:r>
              <a:rPr sz="1500" spc="-5" dirty="0">
                <a:latin typeface="Trebuchet MS"/>
                <a:cs typeface="Trebuchet MS"/>
              </a:rPr>
              <a:t>e</a:t>
            </a:r>
            <a:r>
              <a:rPr sz="1500" spc="5" dirty="0">
                <a:latin typeface="Trebuchet MS"/>
                <a:cs typeface="Trebuchet MS"/>
              </a:rPr>
              <a:t>,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56870" algn="l"/>
              </a:tabLst>
            </a:pPr>
            <a:r>
              <a:rPr sz="12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500" spc="5" dirty="0">
                <a:latin typeface="Trebuchet MS"/>
                <a:cs typeface="Trebuchet MS"/>
              </a:rPr>
              <a:t>HTML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Style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Tags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992" y="164528"/>
            <a:ext cx="1717420" cy="97669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36774" y="325577"/>
            <a:ext cx="22828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420" dirty="0">
                <a:latin typeface="Trebuchet MS"/>
                <a:cs typeface="Trebuchet MS"/>
              </a:rPr>
              <a:t>T</a:t>
            </a:r>
            <a:r>
              <a:rPr sz="3200" b="0" spc="-20" dirty="0">
                <a:latin typeface="Trebuchet MS"/>
                <a:cs typeface="Trebuchet MS"/>
              </a:rPr>
              <a:t>o</a:t>
            </a:r>
            <a:r>
              <a:rPr sz="3200" b="0" spc="-10" dirty="0">
                <a:latin typeface="Trebuchet MS"/>
                <a:cs typeface="Trebuchet MS"/>
              </a:rPr>
              <a:t>pics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346913"/>
            <a:ext cx="72148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0" spc="35" dirty="0">
                <a:latin typeface="Wingdings"/>
                <a:cs typeface="Wingdings"/>
              </a:rPr>
              <a:t></a:t>
            </a:r>
            <a:r>
              <a:rPr sz="4200" spc="-70" dirty="0">
                <a:latin typeface="Trebuchet MS"/>
                <a:cs typeface="Trebuchet MS"/>
              </a:rPr>
              <a:t>W</a:t>
            </a:r>
            <a:r>
              <a:rPr sz="4200" dirty="0">
                <a:latin typeface="Trebuchet MS"/>
                <a:cs typeface="Trebuchet MS"/>
              </a:rPr>
              <a:t>eb</a:t>
            </a:r>
            <a:r>
              <a:rPr sz="4200" spc="-29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</a:t>
            </a:r>
            <a:r>
              <a:rPr sz="4200" dirty="0">
                <a:latin typeface="Trebuchet MS"/>
                <a:cs typeface="Trebuchet MS"/>
              </a:rPr>
              <a:t>p</a:t>
            </a:r>
            <a:r>
              <a:rPr sz="4200" spc="10" dirty="0">
                <a:latin typeface="Trebuchet MS"/>
                <a:cs typeface="Trebuchet MS"/>
              </a:rPr>
              <a:t> </a:t>
            </a:r>
            <a:r>
              <a:rPr sz="4200" spc="-15" dirty="0">
                <a:latin typeface="Trebuchet MS"/>
                <a:cs typeface="Trebuchet MS"/>
              </a:rPr>
              <a:t>D</a:t>
            </a:r>
            <a:r>
              <a:rPr sz="4200" dirty="0">
                <a:latin typeface="Trebuchet MS"/>
                <a:cs typeface="Trebuchet MS"/>
              </a:rPr>
              <a:t>eve</a:t>
            </a:r>
            <a:r>
              <a:rPr sz="4200" spc="10" dirty="0">
                <a:latin typeface="Trebuchet MS"/>
                <a:cs typeface="Trebuchet MS"/>
              </a:rPr>
              <a:t>l</a:t>
            </a:r>
            <a:r>
              <a:rPr sz="4200" dirty="0">
                <a:latin typeface="Trebuchet MS"/>
                <a:cs typeface="Trebuchet MS"/>
              </a:rPr>
              <a:t>op</a:t>
            </a:r>
            <a:r>
              <a:rPr sz="4200" spc="-15" dirty="0">
                <a:latin typeface="Trebuchet MS"/>
                <a:cs typeface="Trebuchet MS"/>
              </a:rPr>
              <a:t>m</a:t>
            </a:r>
            <a:r>
              <a:rPr sz="4200" dirty="0">
                <a:latin typeface="Trebuchet MS"/>
                <a:cs typeface="Trebuchet MS"/>
              </a:rPr>
              <a:t>ent</a:t>
            </a:r>
            <a:r>
              <a:rPr sz="4200" spc="-100" dirty="0">
                <a:latin typeface="Trebuchet MS"/>
                <a:cs typeface="Trebuchet MS"/>
              </a:rPr>
              <a:t> </a:t>
            </a:r>
            <a:r>
              <a:rPr sz="4200" spc="-175" dirty="0">
                <a:latin typeface="Trebuchet MS"/>
                <a:cs typeface="Trebuchet MS"/>
              </a:rPr>
              <a:t>T</a:t>
            </a:r>
            <a:r>
              <a:rPr sz="4200" spc="-5" dirty="0">
                <a:latin typeface="Trebuchet MS"/>
                <a:cs typeface="Trebuchet MS"/>
              </a:rPr>
              <a:t>ip</a:t>
            </a:r>
            <a:r>
              <a:rPr sz="4200" spc="-20" dirty="0">
                <a:latin typeface="Trebuchet MS"/>
                <a:cs typeface="Trebuchet MS"/>
              </a:rPr>
              <a:t>s</a:t>
            </a:r>
            <a:r>
              <a:rPr sz="4200" dirty="0">
                <a:latin typeface="Trebuchet MS"/>
                <a:cs typeface="Trebuchet MS"/>
              </a:rPr>
              <a:t>!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575" y="1069975"/>
            <a:ext cx="8383270" cy="4795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105"/>
              </a:spcBef>
              <a:tabLst>
                <a:tab pos="344170" algn="l"/>
              </a:tabLst>
            </a:pPr>
            <a:r>
              <a:rPr sz="135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working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can’t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labeled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‘the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best.’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endParaRPr sz="1700">
              <a:latin typeface="Trebuchet MS"/>
              <a:cs typeface="Trebuchet MS"/>
            </a:endParaRPr>
          </a:p>
          <a:p>
            <a:pPr marR="10795" algn="ctr">
              <a:lnSpc>
                <a:spcPts val="18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working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ability that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makes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worthy to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called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great.</a:t>
            </a:r>
            <a:endParaRPr sz="170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ts val="1630"/>
              </a:lnSpc>
              <a:spcBef>
                <a:spcPts val="994"/>
              </a:spcBef>
            </a:pPr>
            <a:r>
              <a:rPr sz="135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35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order to ensure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web application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able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give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maximum performance,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galore</a:t>
            </a:r>
            <a:r>
              <a:rPr sz="1700" spc="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points</a:t>
            </a:r>
            <a:r>
              <a:rPr sz="1700" spc="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700" spc="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spc="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kept</a:t>
            </a:r>
            <a:r>
              <a:rPr sz="1700" spc="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mind</a:t>
            </a:r>
            <a:r>
              <a:rPr sz="1700" spc="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700" spc="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700" spc="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development.</a:t>
            </a:r>
            <a:r>
              <a:rPr sz="170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spc="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app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must: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62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Avoid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frequent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crashes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scale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down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easily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faster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automated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deployments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errors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point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failure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Solve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query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consistent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uniform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manner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605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Support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latest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standards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technologies</a:t>
            </a:r>
            <a:endParaRPr sz="1700">
              <a:latin typeface="Trebuchet MS"/>
              <a:cs typeface="Trebuchet MS"/>
            </a:endParaRPr>
          </a:p>
          <a:p>
            <a:pPr marL="356870" indent="-344805">
              <a:lnSpc>
                <a:spcPts val="1835"/>
              </a:lnSpc>
              <a:spcBef>
                <a:spcPts val="600"/>
              </a:spcBef>
              <a:buClr>
                <a:srgbClr val="5FCAEE"/>
              </a:buClr>
              <a:buSzPct val="79411"/>
              <a:buFont typeface="Wingdings"/>
              <a:buChar char=""/>
              <a:tabLst>
                <a:tab pos="356870" algn="l"/>
                <a:tab pos="357505" algn="l"/>
                <a:tab pos="1161415" algn="l"/>
                <a:tab pos="2609850" algn="l"/>
                <a:tab pos="3545840" algn="l"/>
                <a:tab pos="4621530" algn="l"/>
                <a:tab pos="4993640" algn="l"/>
                <a:tab pos="5755640" algn="l"/>
                <a:tab pos="6247130" algn="l"/>
                <a:tab pos="7097395" algn="l"/>
                <a:tab pos="746315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ze	st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d	s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y	me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	l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n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nc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f	m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356870">
              <a:lnSpc>
                <a:spcPts val="18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intrusions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62560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5" dirty="0">
                <a:latin typeface="Calibri"/>
                <a:cs typeface="Calibri"/>
              </a:rPr>
              <a:t>4.CSS</a:t>
            </a:r>
            <a:r>
              <a:rPr sz="4000" b="0" spc="-3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Border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- Individual</a:t>
            </a:r>
            <a:r>
              <a:rPr sz="4000" b="0" spc="-5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Sides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932420" cy="43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CSS, there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also </a:t>
            </a:r>
            <a:r>
              <a:rPr sz="3000" spc="-5" dirty="0">
                <a:latin typeface="Calibri"/>
                <a:cs typeface="Calibri"/>
              </a:rPr>
              <a:t>properties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specifying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borders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(top,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right,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bottom,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left):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p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527685" marR="2907030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border-top-style: dotted; </a:t>
            </a:r>
            <a:r>
              <a:rPr sz="3000" spc="-5" dirty="0">
                <a:latin typeface="Calibri"/>
                <a:cs typeface="Calibri"/>
              </a:rPr>
              <a:t> border-right-style: </a:t>
            </a:r>
            <a:r>
              <a:rPr sz="3000" dirty="0">
                <a:latin typeface="Calibri"/>
                <a:cs typeface="Calibri"/>
              </a:rPr>
              <a:t>solid;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border-bottom-style: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dotted;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border-left-style: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solid;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35025"/>
            <a:ext cx="5459095" cy="5760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If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border-style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four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Calibri"/>
                <a:cs typeface="Calibri"/>
              </a:rPr>
              <a:t>border-style: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dotted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solid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double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dashed;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top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dotted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solid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bottom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double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left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dashed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63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If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border-style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Calibri"/>
                <a:cs typeface="Calibri"/>
              </a:rPr>
              <a:t>border-style: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dotted </a:t>
            </a:r>
            <a:r>
              <a:rPr sz="2200" b="1" dirty="0">
                <a:latin typeface="Calibri"/>
                <a:cs typeface="Calibri"/>
              </a:rPr>
              <a:t>solid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double;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top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dotted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left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solid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bottom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double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63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border-style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Calibri"/>
                <a:cs typeface="Calibri"/>
              </a:rPr>
              <a:t>border-style: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dotted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solid;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top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bottom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dotted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left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solid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63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border-style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latin typeface="Calibri"/>
                <a:cs typeface="Calibri"/>
              </a:rPr>
              <a:t>border-style: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dotted;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spc="-15" dirty="0">
                <a:latin typeface="Calibri"/>
                <a:cs typeface="Calibri"/>
              </a:rPr>
              <a:t>four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borders 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dotted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0" y="335025"/>
            <a:ext cx="10166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i="1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70001"/>
            <a:ext cx="5189855" cy="51930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8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/*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Four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*/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115"/>
              </a:lnSpc>
            </a:pPr>
            <a:r>
              <a:rPr sz="220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border-style: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dotted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solid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double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dashed;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356870" marR="2769235">
              <a:lnSpc>
                <a:spcPct val="80000"/>
              </a:lnSpc>
            </a:pPr>
            <a:r>
              <a:rPr sz="2200" spc="5" dirty="0">
                <a:latin typeface="Calibri"/>
                <a:cs typeface="Calibri"/>
              </a:rPr>
              <a:t>/*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*/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1850"/>
              </a:lnSpc>
            </a:pPr>
            <a:r>
              <a:rPr sz="2200" spc="-5" dirty="0">
                <a:latin typeface="Calibri"/>
                <a:cs typeface="Calibri"/>
              </a:rPr>
              <a:t>border-style: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dotted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solid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double;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356870" marR="2954655">
              <a:lnSpc>
                <a:spcPts val="2110"/>
              </a:lnSpc>
            </a:pPr>
            <a:r>
              <a:rPr sz="2200" spc="5" dirty="0">
                <a:latin typeface="Calibri"/>
                <a:cs typeface="Calibri"/>
              </a:rPr>
              <a:t>/*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Two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*/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1870"/>
              </a:lnSpc>
            </a:pPr>
            <a:r>
              <a:rPr sz="2200" spc="-5" dirty="0">
                <a:latin typeface="Calibri"/>
                <a:cs typeface="Calibri"/>
              </a:rPr>
              <a:t>border-style: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dotted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solid;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356870" marR="3061970">
              <a:lnSpc>
                <a:spcPct val="80000"/>
              </a:lnSpc>
            </a:pPr>
            <a:r>
              <a:rPr sz="2200" spc="5" dirty="0">
                <a:latin typeface="Calibri"/>
                <a:cs typeface="Calibri"/>
              </a:rPr>
              <a:t>/*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*/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1850"/>
              </a:lnSpc>
            </a:pPr>
            <a:r>
              <a:rPr sz="2200" spc="-5" dirty="0">
                <a:latin typeface="Calibri"/>
                <a:cs typeface="Calibri"/>
              </a:rPr>
              <a:t>border-style: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dotted;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465200"/>
            <a:ext cx="74244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15" dirty="0">
                <a:solidFill>
                  <a:srgbClr val="000000"/>
                </a:solidFill>
                <a:latin typeface="Calibri"/>
                <a:cs typeface="Calibri"/>
              </a:rPr>
              <a:t>Border</a:t>
            </a:r>
            <a:r>
              <a:rPr sz="440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Shorthand</a:t>
            </a:r>
            <a:r>
              <a:rPr sz="4400" b="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15" dirty="0">
                <a:solidFill>
                  <a:srgbClr val="000000"/>
                </a:solidFill>
                <a:latin typeface="Calibri"/>
                <a:cs typeface="Calibri"/>
              </a:rPr>
              <a:t>Property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36572"/>
            <a:ext cx="7985125" cy="42265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7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2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shorten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code,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also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possible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individual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border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properties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property.</a:t>
            </a:r>
            <a:endParaRPr sz="2700">
              <a:latin typeface="Calibri"/>
              <a:cs typeface="Calibri"/>
            </a:endParaRPr>
          </a:p>
          <a:p>
            <a:pPr marL="356870" marR="444500" indent="-344805">
              <a:lnSpc>
                <a:spcPts val="2590"/>
              </a:lnSpc>
              <a:spcBef>
                <a:spcPts val="65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border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shorthand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following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individual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border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properties: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border-width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border-style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(required)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border-color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p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595"/>
              </a:lnSpc>
            </a:pPr>
            <a:r>
              <a:rPr sz="2700" spc="-10" dirty="0">
                <a:latin typeface="Calibri"/>
                <a:cs typeface="Calibri"/>
              </a:rPr>
              <a:t>border: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5px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solid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red;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754242"/>
            <a:ext cx="5438775" cy="52895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spc="-15" dirty="0">
                <a:latin typeface="Wingdings"/>
                <a:cs typeface="Wingdings"/>
              </a:rPr>
              <a:t></a:t>
            </a:r>
            <a:r>
              <a:rPr sz="3200" spc="-15" dirty="0">
                <a:latin typeface="Calibri"/>
                <a:cs typeface="Calibri"/>
              </a:rPr>
              <a:t>Left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Border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235585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border-left: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6px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solid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red; </a:t>
            </a:r>
            <a:r>
              <a:rPr sz="3200" spc="-15" dirty="0">
                <a:latin typeface="Calibri"/>
                <a:cs typeface="Calibri"/>
              </a:rPr>
              <a:t> background-color: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lightgrey;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200" spc="-20" dirty="0">
                <a:latin typeface="Wingdings"/>
                <a:cs typeface="Wingdings"/>
              </a:rPr>
              <a:t></a:t>
            </a:r>
            <a:r>
              <a:rPr sz="3200" spc="-20" dirty="0">
                <a:latin typeface="Calibri"/>
                <a:cs typeface="Calibri"/>
              </a:rPr>
              <a:t>Bottom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Border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508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border-bottom: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6px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solid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red;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background-color: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lightgrey;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55486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5.</a:t>
            </a:r>
            <a:r>
              <a:rPr sz="4400" spc="-30" dirty="0"/>
              <a:t> </a:t>
            </a:r>
            <a:r>
              <a:rPr sz="4400" spc="-5" dirty="0"/>
              <a:t>CSS</a:t>
            </a:r>
            <a:r>
              <a:rPr sz="4400" spc="-15" dirty="0"/>
              <a:t> </a:t>
            </a:r>
            <a:r>
              <a:rPr sz="4400" spc="-20" dirty="0"/>
              <a:t>Rounded</a:t>
            </a:r>
            <a:r>
              <a:rPr sz="4400" spc="20" dirty="0"/>
              <a:t> </a:t>
            </a:r>
            <a:r>
              <a:rPr sz="4400" spc="-20" dirty="0"/>
              <a:t>Borders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240905" cy="363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border-radius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used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rounded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borders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316484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border: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2px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solid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red;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border-radius: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5px;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2897" y="985837"/>
          <a:ext cx="8234680" cy="5638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5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000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Property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74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border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declaration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border-bottom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bottom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declaration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border-bottom-color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5" dirty="0">
                          <a:latin typeface="Calibri"/>
                          <a:cs typeface="Calibri"/>
                        </a:rPr>
                        <a:t>bottom</a:t>
                      </a:r>
                      <a:r>
                        <a:rPr sz="17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598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border-bottom-style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 style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bottom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border-bottom-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17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width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width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bottom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7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border-color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four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62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border-left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declaration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97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7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border-left-color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7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latin typeface="Calibri"/>
                          <a:cs typeface="Calibri"/>
                        </a:rPr>
                        <a:t>border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81000" y="448055"/>
            <a:ext cx="3416935" cy="551815"/>
          </a:xfrm>
          <a:custGeom>
            <a:avLst/>
            <a:gdLst/>
            <a:ahLst/>
            <a:cxnLst/>
            <a:rect l="l" t="t" r="r" b="b"/>
            <a:pathLst>
              <a:path w="3416935" h="551815">
                <a:moveTo>
                  <a:pt x="3416808" y="0"/>
                </a:moveTo>
                <a:lnTo>
                  <a:pt x="0" y="0"/>
                </a:lnTo>
                <a:lnTo>
                  <a:pt x="0" y="551688"/>
                </a:lnTo>
                <a:lnTo>
                  <a:pt x="3416808" y="551688"/>
                </a:lnTo>
                <a:lnTo>
                  <a:pt x="3416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519125"/>
            <a:ext cx="3416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Segoe UI"/>
                <a:cs typeface="Segoe UI"/>
              </a:rPr>
              <a:t>All</a:t>
            </a:r>
            <a:r>
              <a:rPr sz="2400" b="0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CSS</a:t>
            </a:r>
            <a:r>
              <a:rPr sz="2400" b="0" spc="-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Border</a:t>
            </a:r>
            <a:r>
              <a:rPr sz="2400" b="0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5" dirty="0">
                <a:solidFill>
                  <a:srgbClr val="000000"/>
                </a:solidFill>
                <a:latin typeface="Segoe UI"/>
                <a:cs typeface="Segoe UI"/>
              </a:rPr>
              <a:t>Properties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6237" y="223837"/>
          <a:ext cx="8305800" cy="624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1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border-left-style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style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border-left-width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width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72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border-radius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5244" marR="377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four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border-*-radius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rounded </a:t>
                      </a:r>
                      <a:r>
                        <a:rPr sz="1300" spc="-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corners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72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border-right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declaration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1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border-right-color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1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border-right-style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style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1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border-right-width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width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33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border-style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style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four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0"/>
                        </a:rPr>
                        <a:t>border-top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declaration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21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1"/>
                        </a:rPr>
                        <a:t>border-top-color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28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2"/>
                        </a:rPr>
                        <a:t>border-top-style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style</a:t>
                      </a:r>
                      <a:r>
                        <a:rPr sz="13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236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3"/>
                        </a:rPr>
                        <a:t>border-top-width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width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236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4"/>
                        </a:rPr>
                        <a:t>border-width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width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four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borders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772" y="167767"/>
            <a:ext cx="5034027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CSS</a:t>
            </a:r>
            <a:r>
              <a:rPr sz="4000" spc="-105" dirty="0"/>
              <a:t> </a:t>
            </a:r>
            <a:r>
              <a:rPr sz="4000" spc="-10" dirty="0"/>
              <a:t>Margins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716406"/>
            <a:ext cx="7941945" cy="57289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261620" indent="-344805">
              <a:lnSpc>
                <a:spcPct val="8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i="1" spc="5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Margins</a:t>
            </a:r>
            <a:r>
              <a:rPr sz="2200" dirty="0">
                <a:latin typeface="Calibri"/>
                <a:cs typeface="Calibri"/>
              </a:rPr>
              <a:t>:The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properties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used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space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around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outside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borders.</a:t>
            </a:r>
            <a:endParaRPr sz="2200">
              <a:latin typeface="Calibri"/>
              <a:cs typeface="Calibri"/>
            </a:endParaRPr>
          </a:p>
          <a:p>
            <a:pPr marL="356870" marR="118745" indent="-344805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CSS,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full </a:t>
            </a:r>
            <a:r>
              <a:rPr sz="2200" spc="-10" dirty="0">
                <a:latin typeface="Calibri"/>
                <a:cs typeface="Calibri"/>
              </a:rPr>
              <a:t>control </a:t>
            </a:r>
            <a:r>
              <a:rPr sz="2200" dirty="0">
                <a:latin typeface="Calibri"/>
                <a:cs typeface="Calibri"/>
              </a:rPr>
              <a:t>over the </a:t>
            </a:r>
            <a:r>
              <a:rPr sz="2200" spc="-5" dirty="0">
                <a:latin typeface="Calibri"/>
                <a:cs typeface="Calibri"/>
              </a:rPr>
              <a:t>margins. There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 properties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setting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(top,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bottom,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left).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75"/>
              </a:lnSpc>
            </a:pPr>
            <a:r>
              <a:rPr sz="2300" spc="-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Margin</a:t>
            </a:r>
            <a:r>
              <a:rPr sz="2200" b="1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Individual</a:t>
            </a:r>
            <a:r>
              <a:rPr sz="2200" b="1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Sides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6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CSS </a:t>
            </a:r>
            <a:r>
              <a:rPr sz="2200" spc="-5" dirty="0">
                <a:latin typeface="Calibri"/>
                <a:cs typeface="Calibri"/>
              </a:rPr>
              <a:t>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properties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specifying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5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element:</a:t>
            </a:r>
            <a:endParaRPr sz="2200">
              <a:latin typeface="Calibri"/>
              <a:cs typeface="Calibri"/>
            </a:endParaRPr>
          </a:p>
          <a:p>
            <a:pPr marL="1091565" marR="5055235" indent="127635">
              <a:lnSpc>
                <a:spcPct val="100000"/>
              </a:lnSpc>
            </a:pPr>
            <a:r>
              <a:rPr sz="2200" b="1" i="1" dirty="0">
                <a:solidFill>
                  <a:srgbClr val="0F243E"/>
                </a:solidFill>
                <a:latin typeface="Calibri"/>
                <a:cs typeface="Calibri"/>
              </a:rPr>
              <a:t>margin-top </a:t>
            </a:r>
            <a:r>
              <a:rPr sz="2200" b="1" i="1" spc="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0F243E"/>
                </a:solidFill>
                <a:latin typeface="Calibri"/>
                <a:cs typeface="Calibri"/>
              </a:rPr>
              <a:t>margin-right </a:t>
            </a:r>
            <a:r>
              <a:rPr sz="2200" b="1" i="1" spc="5" dirty="0">
                <a:solidFill>
                  <a:srgbClr val="0F243E"/>
                </a:solidFill>
                <a:latin typeface="Calibri"/>
                <a:cs typeface="Calibri"/>
              </a:rPr>
              <a:t> m</a:t>
            </a:r>
            <a:r>
              <a:rPr sz="2200" b="1" i="1" spc="10" dirty="0">
                <a:solidFill>
                  <a:srgbClr val="0F243E"/>
                </a:solidFill>
                <a:latin typeface="Calibri"/>
                <a:cs typeface="Calibri"/>
              </a:rPr>
              <a:t>a</a:t>
            </a:r>
            <a:r>
              <a:rPr sz="2200" b="1" i="1" spc="-15" dirty="0">
                <a:solidFill>
                  <a:srgbClr val="0F243E"/>
                </a:solidFill>
                <a:latin typeface="Calibri"/>
                <a:cs typeface="Calibri"/>
              </a:rPr>
              <a:t>r</a:t>
            </a:r>
            <a:r>
              <a:rPr sz="2200" b="1" i="1" spc="5" dirty="0">
                <a:solidFill>
                  <a:srgbClr val="0F243E"/>
                </a:solidFill>
                <a:latin typeface="Calibri"/>
                <a:cs typeface="Calibri"/>
              </a:rPr>
              <a:t>gi</a:t>
            </a:r>
            <a:r>
              <a:rPr sz="2200" b="1" i="1" spc="20" dirty="0">
                <a:solidFill>
                  <a:srgbClr val="0F243E"/>
                </a:solidFill>
                <a:latin typeface="Calibri"/>
                <a:cs typeface="Calibri"/>
              </a:rPr>
              <a:t>n</a:t>
            </a:r>
            <a:r>
              <a:rPr sz="2200" b="1" i="1" spc="-5" dirty="0">
                <a:solidFill>
                  <a:srgbClr val="0F243E"/>
                </a:solidFill>
                <a:latin typeface="Calibri"/>
                <a:cs typeface="Calibri"/>
              </a:rPr>
              <a:t>-</a:t>
            </a:r>
            <a:r>
              <a:rPr sz="2200" b="1" i="1" spc="10" dirty="0">
                <a:solidFill>
                  <a:srgbClr val="0F243E"/>
                </a:solidFill>
                <a:latin typeface="Calibri"/>
                <a:cs typeface="Calibri"/>
              </a:rPr>
              <a:t>bo</a:t>
            </a:r>
            <a:r>
              <a:rPr sz="2200" b="1" i="1" spc="-25" dirty="0">
                <a:solidFill>
                  <a:srgbClr val="0F243E"/>
                </a:solidFill>
                <a:latin typeface="Calibri"/>
                <a:cs typeface="Calibri"/>
              </a:rPr>
              <a:t>tt</a:t>
            </a:r>
            <a:r>
              <a:rPr sz="2200" b="1" i="1" spc="-10" dirty="0">
                <a:solidFill>
                  <a:srgbClr val="0F243E"/>
                </a:solidFill>
                <a:latin typeface="Calibri"/>
                <a:cs typeface="Calibri"/>
              </a:rPr>
              <a:t>o</a:t>
            </a:r>
            <a:r>
              <a:rPr sz="2200" b="1" i="1" dirty="0">
                <a:solidFill>
                  <a:srgbClr val="0F243E"/>
                </a:solidFill>
                <a:latin typeface="Calibri"/>
                <a:cs typeface="Calibri"/>
              </a:rPr>
              <a:t>m  margin-left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All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properties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0F243E"/>
                </a:solidFill>
                <a:latin typeface="Calibri"/>
                <a:cs typeface="Calibri"/>
              </a:rPr>
              <a:t>auto</a:t>
            </a:r>
            <a:r>
              <a:rPr sz="2200" b="1" spc="-1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browser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calculates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i="1" spc="5" dirty="0">
                <a:solidFill>
                  <a:srgbClr val="0F243E"/>
                </a:solidFill>
                <a:latin typeface="Calibri"/>
                <a:cs typeface="Calibri"/>
              </a:rPr>
              <a:t>length</a:t>
            </a:r>
            <a:r>
              <a:rPr sz="2200" b="1" i="1" spc="-5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px,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pt,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cm,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265"/>
              </a:spcBef>
            </a:pPr>
            <a:r>
              <a:rPr sz="2200" b="1" i="1" spc="5" dirty="0">
                <a:solidFill>
                  <a:srgbClr val="0F243E"/>
                </a:solidFill>
                <a:latin typeface="Calibri"/>
                <a:cs typeface="Calibri"/>
              </a:rPr>
              <a:t>%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specifies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margin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5" dirty="0">
                <a:latin typeface="Calibri"/>
                <a:cs typeface="Calibri"/>
              </a:rPr>
              <a:t>% of </a:t>
            </a:r>
            <a:r>
              <a:rPr sz="2200" dirty="0">
                <a:latin typeface="Calibri"/>
                <a:cs typeface="Calibri"/>
              </a:rPr>
              <a:t>the width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containing </a:t>
            </a:r>
            <a:r>
              <a:rPr sz="2200" dirty="0">
                <a:latin typeface="Calibri"/>
                <a:cs typeface="Calibri"/>
              </a:rPr>
              <a:t>element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0F243E"/>
                </a:solidFill>
                <a:latin typeface="Calibri"/>
                <a:cs typeface="Calibri"/>
              </a:rPr>
              <a:t>inherit</a:t>
            </a:r>
            <a:r>
              <a:rPr sz="2200" b="1" i="1" spc="-5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parent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420"/>
            <a:ext cx="7181215" cy="402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r>
              <a:rPr sz="3200" spc="-15" dirty="0">
                <a:latin typeface="Calibri"/>
                <a:cs typeface="Calibri"/>
              </a:rPr>
              <a:t>Set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different </a:t>
            </a:r>
            <a:r>
              <a:rPr sz="3200" spc="-10" dirty="0">
                <a:latin typeface="Calibri"/>
                <a:cs typeface="Calibri"/>
              </a:rPr>
              <a:t>margins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four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sides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&lt;p&gt;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281305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margin-top: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100px;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margin-bottom: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100px;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margin-right: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150px;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margin-left: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80px;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0"/>
              </a:spcBef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89175" y="783462"/>
            <a:ext cx="12420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Trebuchet MS"/>
                <a:cs typeface="Trebuchet MS"/>
              </a:rPr>
              <a:t>HT</a:t>
            </a:r>
            <a:r>
              <a:rPr sz="3200" spc="-25" dirty="0">
                <a:latin typeface="Trebuchet MS"/>
                <a:cs typeface="Trebuchet MS"/>
              </a:rPr>
              <a:t>T</a:t>
            </a:r>
            <a:r>
              <a:rPr sz="3200" spc="-5" dirty="0">
                <a:latin typeface="Trebuchet MS"/>
                <a:cs typeface="Trebuchet MS"/>
              </a:rPr>
              <a:t>PS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775" y="1548765"/>
            <a:ext cx="800417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Hyper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Transfer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Secure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(HTTPS)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secure version of </a:t>
            </a:r>
            <a:r>
              <a:rPr sz="2400" spc="-100" dirty="0">
                <a:solidFill>
                  <a:srgbClr val="404040"/>
                </a:solidFill>
                <a:latin typeface="Trebuchet MS"/>
                <a:cs typeface="Trebuchet MS"/>
              </a:rPr>
              <a:t>HTTP,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protocol over which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sent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between your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browser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 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website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are</a:t>
            </a:r>
            <a:r>
              <a:rPr sz="24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24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to.</a:t>
            </a:r>
            <a:r>
              <a:rPr sz="24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'S'</a:t>
            </a:r>
            <a:r>
              <a:rPr sz="2400" spc="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24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r>
              <a:rPr sz="2400" spc="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24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stands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'Secure'.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means all communications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your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browser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website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encrypted.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HTTPS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often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protect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highly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confidential online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transactions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banking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shopping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order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forms.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40537"/>
            <a:ext cx="7980680" cy="61855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7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b="1" i="1" spc="5" dirty="0">
                <a:solidFill>
                  <a:srgbClr val="FF0000"/>
                </a:solidFill>
                <a:latin typeface="Calibri"/>
                <a:cs typeface="Calibri"/>
              </a:rPr>
              <a:t>Margin</a:t>
            </a:r>
            <a:r>
              <a:rPr sz="2700" b="1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700" b="1" i="1" spc="5" dirty="0">
                <a:solidFill>
                  <a:srgbClr val="FF0000"/>
                </a:solidFill>
                <a:latin typeface="Calibri"/>
                <a:cs typeface="Calibri"/>
              </a:rPr>
              <a:t> Shorthand</a:t>
            </a:r>
            <a:r>
              <a:rPr sz="2700" b="1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spc="-20" dirty="0">
                <a:solidFill>
                  <a:srgbClr val="FF0000"/>
                </a:solidFill>
                <a:latin typeface="Calibri"/>
                <a:cs typeface="Calibri"/>
              </a:rPr>
              <a:t>Property: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shorten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code,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 is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possible </a:t>
            </a:r>
            <a:r>
              <a:rPr sz="2700" spc="-10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specify all the </a:t>
            </a:r>
            <a:r>
              <a:rPr sz="2700" spc="-10" dirty="0">
                <a:latin typeface="Calibri"/>
                <a:cs typeface="Calibri"/>
              </a:rPr>
              <a:t>margin </a:t>
            </a:r>
            <a:r>
              <a:rPr sz="2700" spc="-5" dirty="0">
                <a:latin typeface="Calibri"/>
                <a:cs typeface="Calibri"/>
              </a:rPr>
              <a:t>properties </a:t>
            </a:r>
            <a:r>
              <a:rPr sz="2700" spc="5" dirty="0">
                <a:latin typeface="Calibri"/>
                <a:cs typeface="Calibri"/>
              </a:rPr>
              <a:t>in one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property.</a:t>
            </a:r>
            <a:endParaRPr sz="2700">
              <a:latin typeface="Calibri"/>
              <a:cs typeface="Calibri"/>
            </a:endParaRPr>
          </a:p>
          <a:p>
            <a:pPr marL="356870" marR="360680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b="1" i="1" spc="5" dirty="0">
                <a:solidFill>
                  <a:srgbClr val="FF0000"/>
                </a:solidFill>
                <a:latin typeface="Calibri"/>
                <a:cs typeface="Calibri"/>
              </a:rPr>
              <a:t>margin</a:t>
            </a:r>
            <a:r>
              <a:rPr sz="2700" b="1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shorthand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following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individual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margin</a:t>
            </a:r>
            <a:r>
              <a:rPr sz="2700" spc="-5" dirty="0">
                <a:latin typeface="Calibri"/>
                <a:cs typeface="Calibri"/>
              </a:rPr>
              <a:t> properties: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margin-top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margin-right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margin-bottom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margin-left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So,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here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how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10" dirty="0">
                <a:latin typeface="Calibri"/>
                <a:cs typeface="Calibri"/>
              </a:rPr>
              <a:t> works: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If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margin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has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four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b="1" dirty="0">
                <a:latin typeface="Calibri"/>
                <a:cs typeface="Calibri"/>
              </a:rPr>
              <a:t>margin:</a:t>
            </a:r>
            <a:r>
              <a:rPr sz="2700" b="1" spc="-7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25px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50px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75px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100px;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top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margin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25px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margin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50px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bottom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margin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75px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margin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100px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382"/>
            <a:ext cx="822675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2.</a:t>
            </a:r>
            <a:r>
              <a:rPr sz="4400" spc="-20" dirty="0"/>
              <a:t> </a:t>
            </a:r>
            <a:r>
              <a:rPr sz="4400" spc="-5" dirty="0"/>
              <a:t>CSS</a:t>
            </a:r>
            <a:r>
              <a:rPr sz="4400" dirty="0"/>
              <a:t> </a:t>
            </a:r>
            <a:r>
              <a:rPr sz="4400" spc="-20" dirty="0"/>
              <a:t>Margin</a:t>
            </a:r>
            <a:r>
              <a:rPr sz="4400" spc="25" dirty="0"/>
              <a:t> </a:t>
            </a:r>
            <a:r>
              <a:rPr sz="4400" spc="-15" dirty="0"/>
              <a:t>Collapse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112342"/>
            <a:ext cx="7833995" cy="51320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Margin </a:t>
            </a:r>
            <a:r>
              <a:rPr sz="2700" spc="-25" dirty="0">
                <a:latin typeface="Calibri"/>
                <a:cs typeface="Calibri"/>
              </a:rPr>
              <a:t>Collapse:Top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bottom margins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elements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sometimes collapsed </a:t>
            </a:r>
            <a:r>
              <a:rPr sz="2700" spc="-15" dirty="0">
                <a:latin typeface="Calibri"/>
                <a:cs typeface="Calibri"/>
              </a:rPr>
              <a:t>into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single </a:t>
            </a:r>
            <a:r>
              <a:rPr sz="2700" spc="-10" dirty="0">
                <a:latin typeface="Calibri"/>
                <a:cs typeface="Calibri"/>
              </a:rPr>
              <a:t>margin </a:t>
            </a:r>
            <a:r>
              <a:rPr sz="2700" spc="-5" dirty="0">
                <a:latin typeface="Calibri"/>
                <a:cs typeface="Calibri"/>
              </a:rPr>
              <a:t>that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equal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largest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two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margins.</a:t>
            </a:r>
            <a:endParaRPr sz="2700">
              <a:latin typeface="Calibri"/>
              <a:cs typeface="Calibri"/>
            </a:endParaRPr>
          </a:p>
          <a:p>
            <a:pPr marL="356870" marR="157480" indent="-344805">
              <a:lnSpc>
                <a:spcPts val="293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does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not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happen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left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right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margins!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Only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top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bottom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margins!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Example:Demonstration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margin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collapse: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ts val="3075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h1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920"/>
              </a:lnSpc>
            </a:pPr>
            <a:r>
              <a:rPr sz="2700" spc="-10" dirty="0">
                <a:latin typeface="Calibri"/>
                <a:cs typeface="Calibri"/>
              </a:rPr>
              <a:t>margin: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0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0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50px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0;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308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356870">
              <a:lnSpc>
                <a:spcPts val="3075"/>
              </a:lnSpc>
            </a:pPr>
            <a:r>
              <a:rPr sz="2700" spc="-5" dirty="0">
                <a:latin typeface="Calibri"/>
                <a:cs typeface="Calibri"/>
              </a:rPr>
              <a:t>h2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12445">
              <a:lnSpc>
                <a:spcPts val="2915"/>
              </a:lnSpc>
            </a:pPr>
            <a:r>
              <a:rPr sz="2700" spc="-10" dirty="0">
                <a:latin typeface="Calibri"/>
                <a:cs typeface="Calibri"/>
              </a:rPr>
              <a:t>margin: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20px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0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0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0;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3085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2437" y="1290637"/>
          <a:ext cx="8382000" cy="525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10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Property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margin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shorthand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setting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margin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declaration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687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margin-bottom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bottom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margin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106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margin-left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margin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131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margin-right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margin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margin-top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margin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804" y="420065"/>
            <a:ext cx="3467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Segoe UI"/>
                <a:cs typeface="Segoe UI"/>
              </a:rPr>
              <a:t>All</a:t>
            </a:r>
            <a:r>
              <a:rPr sz="2400" b="0" spc="-1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CSS Margin</a:t>
            </a:r>
            <a:r>
              <a:rPr sz="2400" b="0" spc="-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Segoe UI"/>
                <a:cs typeface="Segoe UI"/>
              </a:rPr>
              <a:t>Properties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998" y="465200"/>
            <a:ext cx="5375402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CSS</a:t>
            </a:r>
            <a:r>
              <a:rPr sz="4400" spc="-100" dirty="0"/>
              <a:t> </a:t>
            </a:r>
            <a:r>
              <a:rPr sz="4400" spc="-25" dirty="0"/>
              <a:t>Padding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510650"/>
            <a:ext cx="7826375" cy="42221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-15" dirty="0">
                <a:latin typeface="Calibri"/>
                <a:cs typeface="Calibri"/>
              </a:rPr>
              <a:t> Padding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padding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properties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generate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around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element's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inside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borders.</a:t>
            </a:r>
            <a:endParaRPr sz="3200">
              <a:latin typeface="Calibri"/>
              <a:cs typeface="Calibri"/>
            </a:endParaRPr>
          </a:p>
          <a:p>
            <a:pPr marL="356870" marR="131445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you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control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over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padding.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properties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setting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padding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each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(top, </a:t>
            </a:r>
            <a:r>
              <a:rPr sz="3200" spc="-10" dirty="0">
                <a:latin typeface="Calibri"/>
                <a:cs typeface="Calibri"/>
              </a:rPr>
              <a:t> right,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bottom,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left).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78994"/>
            <a:ext cx="7946390" cy="606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b="1" i="1" spc="-5" dirty="0">
                <a:solidFill>
                  <a:srgbClr val="FF0000"/>
                </a:solidFill>
                <a:latin typeface="Calibri"/>
                <a:cs typeface="Calibri"/>
              </a:rPr>
              <a:t>Padding</a:t>
            </a:r>
            <a:r>
              <a:rPr sz="3000" b="1" i="1" dirty="0">
                <a:solidFill>
                  <a:srgbClr val="FF0000"/>
                </a:solidFill>
                <a:latin typeface="Calibri"/>
                <a:cs typeface="Calibri"/>
              </a:rPr>
              <a:t> -</a:t>
            </a:r>
            <a:r>
              <a:rPr sz="30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Calibri"/>
                <a:cs typeface="Calibri"/>
              </a:rPr>
              <a:t>Individual</a:t>
            </a:r>
            <a:r>
              <a:rPr sz="3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FF0000"/>
                </a:solidFill>
                <a:latin typeface="Calibri"/>
                <a:cs typeface="Calibri"/>
              </a:rPr>
              <a:t>Sides</a:t>
            </a:r>
            <a:endParaRPr sz="3000">
              <a:latin typeface="Calibri"/>
              <a:cs typeface="Calibri"/>
            </a:endParaRPr>
          </a:p>
          <a:p>
            <a:pPr marL="356870" marR="103505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CSS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 properties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specifying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padding</a:t>
            </a:r>
            <a:r>
              <a:rPr sz="3000" spc="-30" dirty="0">
                <a:latin typeface="Calibri"/>
                <a:cs typeface="Calibri"/>
              </a:rPr>
              <a:t> for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side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5" dirty="0">
                <a:latin typeface="Calibri"/>
                <a:cs typeface="Calibri"/>
              </a:rPr>
              <a:t> element: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padding-top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padding-right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padding-bottom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padding-left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All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padding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properties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have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following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values: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length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specifies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padding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5" dirty="0">
                <a:latin typeface="Calibri"/>
                <a:cs typeface="Calibri"/>
              </a:rPr>
              <a:t> px,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pt,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cm,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  <a:p>
            <a:pPr marL="356870" marR="374015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%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specifies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padding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%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width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containing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</a:t>
            </a:r>
            <a:endParaRPr sz="3000">
              <a:latin typeface="Calibri"/>
              <a:cs typeface="Calibri"/>
            </a:endParaRPr>
          </a:p>
          <a:p>
            <a:pPr marL="356870" marR="685800" indent="-344805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inherit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specifies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padding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should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inherited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parent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10306"/>
            <a:ext cx="7283450" cy="42710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ts val="365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Set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padding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all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four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sides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a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&lt;div&gt;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ts val="365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div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39750" marR="2942590">
              <a:lnSpc>
                <a:spcPct val="90000"/>
              </a:lnSpc>
              <a:spcBef>
                <a:spcPts val="195"/>
              </a:spcBef>
            </a:pPr>
            <a:r>
              <a:rPr sz="3200" spc="-5" dirty="0">
                <a:latin typeface="Calibri"/>
                <a:cs typeface="Calibri"/>
              </a:rPr>
              <a:t>padding-top: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50px;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padding-right: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30px;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padding-bottom: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50px;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padding-left: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80px;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460"/>
              </a:lnSpc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25577"/>
            <a:ext cx="7968615" cy="616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Padding</a:t>
            </a:r>
            <a:r>
              <a:rPr sz="25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5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Calibri"/>
                <a:cs typeface="Calibri"/>
              </a:rPr>
              <a:t>Shorthand</a:t>
            </a:r>
            <a:r>
              <a:rPr sz="25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Calibri"/>
                <a:cs typeface="Calibri"/>
              </a:rPr>
              <a:t>Property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10" dirty="0">
                <a:latin typeface="Calibri"/>
                <a:cs typeface="Calibri"/>
              </a:rPr>
              <a:t>To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shorten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code, it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possible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specify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padding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properties </a:t>
            </a:r>
            <a:r>
              <a:rPr sz="2500" spc="-5" dirty="0">
                <a:latin typeface="Calibri"/>
                <a:cs typeface="Calibri"/>
              </a:rPr>
              <a:t>in one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property.</a:t>
            </a:r>
            <a:endParaRPr sz="2500">
              <a:latin typeface="Calibri"/>
              <a:cs typeface="Calibri"/>
            </a:endParaRPr>
          </a:p>
          <a:p>
            <a:pPr marL="356870" marR="782320" indent="-344805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padding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shorthand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following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individual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padding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properties: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padding-top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padding-right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padding-bottom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padding-left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20" dirty="0">
                <a:latin typeface="Calibri"/>
                <a:cs typeface="Calibri"/>
              </a:rPr>
              <a:t>So, </a:t>
            </a:r>
            <a:r>
              <a:rPr sz="2500" spc="-10" dirty="0">
                <a:latin typeface="Calibri"/>
                <a:cs typeface="Calibri"/>
              </a:rPr>
              <a:t>here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how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works: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padding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has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four </a:t>
            </a:r>
            <a:r>
              <a:rPr sz="2500" spc="-10" dirty="0">
                <a:latin typeface="Calibri"/>
                <a:cs typeface="Calibri"/>
              </a:rPr>
              <a:t>values: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padding: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25px</a:t>
            </a:r>
            <a:r>
              <a:rPr sz="2500" b="1" spc="-4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50px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75px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100px;</a:t>
            </a:r>
            <a:endParaRPr sz="2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top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padding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25px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right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padding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50px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bottom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padding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75px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left padding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100px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995"/>
              </a:lnSpc>
              <a:buFont typeface="Arial MT"/>
              <a:buChar char="•"/>
              <a:tabLst>
                <a:tab pos="356870" algn="l"/>
                <a:tab pos="357505" algn="l"/>
                <a:tab pos="2016760" algn="l"/>
                <a:tab pos="2713990" algn="l"/>
                <a:tab pos="6994525" algn="l"/>
              </a:tabLst>
            </a:pPr>
            <a:r>
              <a:rPr sz="2500" spc="-10" dirty="0">
                <a:latin typeface="Calibri"/>
                <a:cs typeface="Calibri"/>
              </a:rPr>
              <a:t>Examples:	</a:t>
            </a:r>
            <a:r>
              <a:rPr sz="2500" dirty="0">
                <a:latin typeface="Calibri"/>
                <a:cs typeface="Calibri"/>
              </a:rPr>
              <a:t>div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	</a:t>
            </a:r>
            <a:r>
              <a:rPr sz="2500" dirty="0">
                <a:latin typeface="Calibri"/>
                <a:cs typeface="Calibri"/>
              </a:rPr>
              <a:t>padding: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25px 50px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75px </a:t>
            </a:r>
            <a:r>
              <a:rPr sz="2500" spc="-5" dirty="0">
                <a:latin typeface="Calibri"/>
                <a:cs typeface="Calibri"/>
              </a:rPr>
              <a:t>100px;	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2437" y="1214437"/>
          <a:ext cx="8381365" cy="525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210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Property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2003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padding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shorthand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setting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padding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declaration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83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padding-bottom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bottom padding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20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padding-left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padding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133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padding-right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padding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15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padding-top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padding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953" y="344170"/>
            <a:ext cx="361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Segoe UI"/>
                <a:cs typeface="Segoe UI"/>
              </a:rPr>
              <a:t>All</a:t>
            </a:r>
            <a:r>
              <a:rPr sz="2400" b="0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CSS </a:t>
            </a:r>
            <a:r>
              <a:rPr sz="2400" b="0" spc="-10" dirty="0">
                <a:solidFill>
                  <a:srgbClr val="000000"/>
                </a:solidFill>
                <a:latin typeface="Segoe UI"/>
                <a:cs typeface="Segoe UI"/>
              </a:rPr>
              <a:t>Padding</a:t>
            </a:r>
            <a:r>
              <a:rPr sz="2400" b="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5" dirty="0">
                <a:solidFill>
                  <a:srgbClr val="000000"/>
                </a:solidFill>
                <a:latin typeface="Segoe UI"/>
                <a:cs typeface="Segoe UI"/>
              </a:rPr>
              <a:t>Properties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9382"/>
            <a:ext cx="784575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CSS</a:t>
            </a:r>
            <a:r>
              <a:rPr sz="4400" spc="-50" dirty="0"/>
              <a:t> </a:t>
            </a:r>
            <a:r>
              <a:rPr sz="4400" spc="-15" dirty="0"/>
              <a:t>Height</a:t>
            </a:r>
            <a:r>
              <a:rPr sz="4400" spc="15" dirty="0"/>
              <a:t> </a:t>
            </a:r>
            <a:r>
              <a:rPr sz="4400" spc="-10" dirty="0"/>
              <a:t>and</a:t>
            </a:r>
            <a:r>
              <a:rPr sz="4400" dirty="0"/>
              <a:t> </a:t>
            </a:r>
            <a:r>
              <a:rPr sz="4400" spc="-10" dirty="0"/>
              <a:t>Width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21206"/>
            <a:ext cx="8361680" cy="4789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 Setting</a:t>
            </a:r>
            <a:r>
              <a:rPr sz="2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height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 and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width: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properties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used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to set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marL="356870" marR="291465" indent="-344805">
              <a:lnSpc>
                <a:spcPct val="801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and width </a:t>
            </a:r>
            <a:r>
              <a:rPr sz="2200" spc="-5" dirty="0">
                <a:latin typeface="Calibri"/>
                <a:cs typeface="Calibri"/>
              </a:rPr>
              <a:t>properties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5" dirty="0">
                <a:latin typeface="Calibri"/>
                <a:cs typeface="Calibri"/>
              </a:rPr>
              <a:t>include padding, </a:t>
            </a:r>
            <a:r>
              <a:rPr sz="2200" spc="-10" dirty="0">
                <a:latin typeface="Calibri"/>
                <a:cs typeface="Calibri"/>
              </a:rPr>
              <a:t>borders,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margins.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sets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height/width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area inside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padding,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border,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margin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15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 height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2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width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FF0000"/>
                </a:solidFill>
                <a:latin typeface="Calibri"/>
                <a:cs typeface="Calibri"/>
              </a:rPr>
              <a:t>Values: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properties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may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have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auto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default.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browser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calculates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length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height/width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px,</a:t>
            </a:r>
            <a:r>
              <a:rPr sz="2200" spc="5" dirty="0">
                <a:latin typeface="Calibri"/>
                <a:cs typeface="Calibri"/>
              </a:rPr>
              <a:t> cm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height/width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percent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containing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height/width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default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inherit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height/width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10" dirty="0">
                <a:latin typeface="Calibri"/>
                <a:cs typeface="Calibri"/>
              </a:rPr>
              <a:t> parent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94"/>
            <a:ext cx="7495540" cy="58807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marR="133985" indent="-344805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Example1:Set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height </a:t>
            </a:r>
            <a:r>
              <a:rPr sz="3000" dirty="0">
                <a:latin typeface="Calibri"/>
                <a:cs typeface="Calibri"/>
              </a:rPr>
              <a:t>and width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&lt;div&gt;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div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182880" marR="510159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alibri"/>
                <a:cs typeface="Calibri"/>
              </a:rPr>
              <a:t>height: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200px;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width: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50%;</a:t>
            </a:r>
            <a:endParaRPr sz="3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background-color: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powderblue;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Example2:Set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height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width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another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5" dirty="0">
                <a:latin typeface="Calibri"/>
                <a:cs typeface="Calibri"/>
              </a:rPr>
              <a:t>&lt;div&gt;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div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182880" marR="5100320">
              <a:lnSpc>
                <a:spcPts val="2880"/>
              </a:lnSpc>
              <a:spcBef>
                <a:spcPts val="335"/>
              </a:spcBef>
            </a:pPr>
            <a:r>
              <a:rPr sz="3000" spc="-5" dirty="0">
                <a:latin typeface="Calibri"/>
                <a:cs typeface="Calibri"/>
              </a:rPr>
              <a:t>height: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100px;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width: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500px;</a:t>
            </a:r>
            <a:endParaRPr sz="3000">
              <a:latin typeface="Calibri"/>
              <a:cs typeface="Calibri"/>
            </a:endParaRPr>
          </a:p>
          <a:p>
            <a:pPr marL="182880">
              <a:lnSpc>
                <a:spcPts val="2545"/>
              </a:lnSpc>
            </a:pPr>
            <a:r>
              <a:rPr sz="3000" spc="-5" dirty="0">
                <a:latin typeface="Calibri"/>
                <a:cs typeface="Calibri"/>
              </a:rPr>
              <a:t>background-color: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powderblue;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93975" y="325577"/>
            <a:ext cx="30181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5FCAEE"/>
                </a:solidFill>
                <a:latin typeface="Trebuchet MS"/>
                <a:cs typeface="Trebuchet MS"/>
              </a:rPr>
              <a:t>History</a:t>
            </a:r>
            <a:r>
              <a:rPr sz="3200" spc="-2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5FCAEE"/>
                </a:solidFill>
                <a:latin typeface="Trebuchet MS"/>
                <a:cs typeface="Trebuchet MS"/>
              </a:rPr>
              <a:t>of</a:t>
            </a:r>
            <a:r>
              <a:rPr sz="3200" spc="-3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5FCAEE"/>
                </a:solidFill>
                <a:latin typeface="Trebuchet MS"/>
                <a:cs typeface="Trebuchet MS"/>
              </a:rPr>
              <a:t>HTTP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4375" y="1167206"/>
            <a:ext cx="8079105" cy="5692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6350" indent="-344805" algn="just">
              <a:lnSpc>
                <a:spcPct val="100000"/>
              </a:lnSpc>
              <a:spcBef>
                <a:spcPts val="110"/>
              </a:spcBef>
            </a:pPr>
            <a:r>
              <a:rPr sz="175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750" spc="229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Trebuchet MS"/>
                <a:cs typeface="Trebuchet MS"/>
              </a:rPr>
              <a:t>Tim</a:t>
            </a:r>
            <a:r>
              <a:rPr sz="2200" spc="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Berners-Lee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created the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initial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HTTP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standard in the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early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1990s 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as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part of 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his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work in defining the original </a:t>
            </a:r>
            <a:r>
              <a:rPr sz="2200" u="heavy" spc="-2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World </a:t>
            </a:r>
            <a:r>
              <a:rPr sz="2200" spc="-15" dirty="0">
                <a:solidFill>
                  <a:srgbClr val="3ECDE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Wide</a:t>
            </a:r>
            <a:r>
              <a:rPr sz="22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2200" u="heavy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Three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primary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 versions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were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widely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deployed </a:t>
            </a:r>
            <a:r>
              <a:rPr sz="2200" spc="-6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2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1990s:</a:t>
            </a:r>
            <a:endParaRPr sz="2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75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750" spc="22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22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5" dirty="0">
                <a:solidFill>
                  <a:srgbClr val="404040"/>
                </a:solidFill>
                <a:latin typeface="Trebuchet MS"/>
                <a:cs typeface="Trebuchet MS"/>
              </a:rPr>
              <a:t>0.9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Support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basic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hypertext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documents</a:t>
            </a:r>
            <a:endParaRPr sz="2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90"/>
              </a:spcBef>
            </a:pPr>
            <a:r>
              <a:rPr sz="175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22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5" dirty="0">
                <a:solidFill>
                  <a:srgbClr val="404040"/>
                </a:solidFill>
                <a:latin typeface="Trebuchet MS"/>
                <a:cs typeface="Trebuchet MS"/>
              </a:rPr>
              <a:t>1.0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Extensions to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support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rich</a:t>
            </a:r>
            <a:r>
              <a:rPr sz="2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websites</a:t>
            </a:r>
            <a:endParaRPr sz="2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75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750" spc="24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2200" b="1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5" dirty="0">
                <a:solidFill>
                  <a:srgbClr val="404040"/>
                </a:solidFill>
                <a:latin typeface="Trebuchet MS"/>
                <a:cs typeface="Trebuchet MS"/>
              </a:rPr>
              <a:t>1.1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2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Developed</a:t>
            </a:r>
            <a:r>
              <a:rPr sz="22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2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22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22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limitations</a:t>
            </a:r>
            <a:r>
              <a:rPr sz="22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2200">
              <a:latin typeface="Trebuchet MS"/>
              <a:cs typeface="Trebuchet MS"/>
            </a:endParaRPr>
          </a:p>
          <a:p>
            <a:pPr marL="356870" algn="just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2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1.0,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specified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Internet</a:t>
            </a:r>
            <a:r>
              <a:rPr sz="2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RFC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2068</a:t>
            </a:r>
            <a:endParaRPr sz="2200">
              <a:latin typeface="Trebuchet MS"/>
              <a:cs typeface="Trebuchet MS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10"/>
              </a:spcBef>
            </a:pPr>
            <a:r>
              <a:rPr sz="175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750" spc="-14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latest</a:t>
            </a:r>
            <a:r>
              <a:rPr sz="22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version,</a:t>
            </a:r>
            <a:r>
              <a:rPr sz="22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2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2.0,</a:t>
            </a:r>
            <a:r>
              <a:rPr sz="22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became</a:t>
            </a:r>
            <a:r>
              <a:rPr sz="22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approved</a:t>
            </a:r>
            <a:r>
              <a:rPr sz="22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standard </a:t>
            </a:r>
            <a:r>
              <a:rPr sz="2200" spc="-6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 2015. 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maintains backward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compatibility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HTTP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1.1 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offers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additional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22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enhancements.</a:t>
            </a:r>
            <a:endParaRPr sz="220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985"/>
              </a:spcBef>
            </a:pPr>
            <a:r>
              <a:rPr sz="175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While standard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HTTP does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not encrypt traffic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sent over a 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network,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standard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adds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encryption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HTTP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through the use 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2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Secure </a:t>
            </a:r>
            <a:r>
              <a:rPr sz="22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Sockets </a:t>
            </a:r>
            <a:r>
              <a:rPr sz="22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Layer</a:t>
            </a:r>
            <a:r>
              <a:rPr sz="2200" spc="-5" dirty="0">
                <a:solidFill>
                  <a:srgbClr val="3ECDE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Trebuchet MS"/>
                <a:cs typeface="Trebuchet MS"/>
              </a:rPr>
              <a:t>or, </a:t>
            </a:r>
            <a:r>
              <a:rPr sz="2200" spc="-55" dirty="0">
                <a:solidFill>
                  <a:srgbClr val="404040"/>
                </a:solidFill>
                <a:latin typeface="Trebuchet MS"/>
                <a:cs typeface="Trebuchet MS"/>
              </a:rPr>
              <a:t>later, </a:t>
            </a:r>
            <a:r>
              <a:rPr sz="2200" spc="-35" dirty="0">
                <a:solidFill>
                  <a:srgbClr val="404040"/>
                </a:solidFill>
                <a:latin typeface="Trebuchet MS"/>
                <a:cs typeface="Trebuchet MS"/>
              </a:rPr>
              <a:t>Transport </a:t>
            </a:r>
            <a:r>
              <a:rPr sz="2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Trebuchet MS"/>
                <a:cs typeface="Trebuchet MS"/>
              </a:rPr>
              <a:t>Security.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150" y="289382"/>
            <a:ext cx="3549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CSS</a:t>
            </a:r>
            <a:r>
              <a:rPr sz="4400" spc="-95" dirty="0"/>
              <a:t> </a:t>
            </a:r>
            <a:r>
              <a:rPr sz="4400" spc="-120" dirty="0"/>
              <a:t>Text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21206"/>
            <a:ext cx="8021320" cy="4991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1)Text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Color</a:t>
            </a:r>
            <a:r>
              <a:rPr sz="2200" dirty="0">
                <a:latin typeface="Calibri"/>
                <a:cs typeface="Calibri"/>
              </a:rPr>
              <a:t>:The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used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set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text.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color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spc="-5" dirty="0">
                <a:latin typeface="Calibri"/>
                <a:cs typeface="Calibri"/>
              </a:rPr>
              <a:t>"red"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HEX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dirty="0">
                <a:latin typeface="Calibri"/>
                <a:cs typeface="Calibri"/>
              </a:rPr>
              <a:t>"#ff0000"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RGB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"rgb(255,0,0)"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default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defined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body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selector.</a:t>
            </a:r>
            <a:endParaRPr sz="2200">
              <a:latin typeface="Calibri"/>
              <a:cs typeface="Calibri"/>
            </a:endParaRPr>
          </a:p>
          <a:p>
            <a:pPr marL="355536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body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color: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blue;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h1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color: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green;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325577"/>
            <a:ext cx="7815580" cy="62001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228600">
              <a:lnSpc>
                <a:spcPts val="2400"/>
              </a:lnSpc>
              <a:spcBef>
                <a:spcPts val="675"/>
              </a:spcBef>
            </a:pPr>
            <a:r>
              <a:rPr sz="2500" b="1" i="1" spc="-45" dirty="0">
                <a:solidFill>
                  <a:srgbClr val="FF0000"/>
                </a:solidFill>
                <a:latin typeface="Calibri"/>
                <a:cs typeface="Calibri"/>
              </a:rPr>
              <a:t>2)Text</a:t>
            </a: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dirty="0">
                <a:solidFill>
                  <a:srgbClr val="FF0000"/>
                </a:solidFill>
                <a:latin typeface="Calibri"/>
                <a:cs typeface="Calibri"/>
              </a:rPr>
              <a:t>Alignment: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i="1" spc="-15" dirty="0">
                <a:solidFill>
                  <a:srgbClr val="FF0000"/>
                </a:solidFill>
                <a:latin typeface="Calibri"/>
                <a:cs typeface="Calibri"/>
              </a:rPr>
              <a:t>text-align</a:t>
            </a:r>
            <a:r>
              <a:rPr sz="2500" i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used</a:t>
            </a:r>
            <a:r>
              <a:rPr sz="2500" spc="-15" dirty="0">
                <a:latin typeface="Calibri"/>
                <a:cs typeface="Calibri"/>
              </a:rPr>
              <a:t> 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horizontal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alignment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text.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0" dirty="0">
                <a:latin typeface="Calibri"/>
                <a:cs typeface="Calibri"/>
              </a:rPr>
              <a:t>left </a:t>
            </a:r>
            <a:r>
              <a:rPr sz="2500" spc="-5" dirty="0">
                <a:latin typeface="Calibri"/>
                <a:cs typeface="Calibri"/>
              </a:rPr>
              <a:t>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right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aligned,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centered, </a:t>
            </a:r>
            <a:r>
              <a:rPr sz="2500" spc="-5" dirty="0">
                <a:latin typeface="Calibri"/>
                <a:cs typeface="Calibri"/>
              </a:rPr>
              <a:t>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justified.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following </a:t>
            </a:r>
            <a:r>
              <a:rPr sz="2500" spc="-15" dirty="0">
                <a:latin typeface="Calibri"/>
                <a:cs typeface="Calibri"/>
              </a:rPr>
              <a:t>example </a:t>
            </a:r>
            <a:r>
              <a:rPr sz="2500" spc="-10" dirty="0">
                <a:latin typeface="Calibri"/>
                <a:cs typeface="Calibri"/>
              </a:rPr>
              <a:t>shows center </a:t>
            </a:r>
            <a:r>
              <a:rPr sz="2500" dirty="0">
                <a:latin typeface="Calibri"/>
                <a:cs typeface="Calibri"/>
              </a:rPr>
              <a:t>aligned, and </a:t>
            </a:r>
            <a:r>
              <a:rPr sz="2500" spc="-10" dirty="0">
                <a:latin typeface="Calibri"/>
                <a:cs typeface="Calibri"/>
              </a:rPr>
              <a:t>left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right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aligned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(left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alignment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default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direction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left-to-right,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5" dirty="0">
                <a:latin typeface="Calibri"/>
                <a:cs typeface="Calibri"/>
              </a:rPr>
              <a:t>right alignment is </a:t>
            </a:r>
            <a:r>
              <a:rPr sz="2500" spc="-10" dirty="0">
                <a:latin typeface="Calibri"/>
                <a:cs typeface="Calibri"/>
              </a:rPr>
              <a:t>default </a:t>
            </a:r>
            <a:r>
              <a:rPr sz="2500" spc="-5" dirty="0">
                <a:latin typeface="Calibri"/>
                <a:cs typeface="Calibri"/>
              </a:rPr>
              <a:t>if </a:t>
            </a:r>
            <a:r>
              <a:rPr sz="2500" spc="-20" dirty="0">
                <a:latin typeface="Calibri"/>
                <a:cs typeface="Calibri"/>
              </a:rPr>
              <a:t>text 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direction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right-to-left):</a:t>
            </a:r>
            <a:endParaRPr sz="2500">
              <a:latin typeface="Calibri"/>
              <a:cs typeface="Calibri"/>
            </a:endParaRPr>
          </a:p>
          <a:p>
            <a:pPr marL="3491229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ts val="27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h1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>
              <a:lnSpc>
                <a:spcPts val="2400"/>
              </a:lnSpc>
            </a:pPr>
            <a:r>
              <a:rPr sz="2500" spc="-10" dirty="0">
                <a:latin typeface="Calibri"/>
                <a:cs typeface="Calibri"/>
              </a:rPr>
              <a:t>text-align: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center;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  <a:spcBef>
                <a:spcPts val="1800"/>
              </a:spcBef>
            </a:pPr>
            <a:r>
              <a:rPr sz="2500" dirty="0">
                <a:latin typeface="Calibri"/>
                <a:cs typeface="Calibri"/>
              </a:rPr>
              <a:t>h2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>
              <a:lnSpc>
                <a:spcPts val="2400"/>
              </a:lnSpc>
            </a:pPr>
            <a:r>
              <a:rPr sz="2500" spc="-10" dirty="0">
                <a:latin typeface="Calibri"/>
                <a:cs typeface="Calibri"/>
              </a:rPr>
              <a:t>text-align:</a:t>
            </a:r>
            <a:r>
              <a:rPr sz="2500" spc="-5" dirty="0">
                <a:latin typeface="Calibri"/>
                <a:cs typeface="Calibri"/>
              </a:rPr>
              <a:t> left;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  <a:spcBef>
                <a:spcPts val="1805"/>
              </a:spcBef>
            </a:pPr>
            <a:r>
              <a:rPr sz="2500" dirty="0">
                <a:latin typeface="Calibri"/>
                <a:cs typeface="Calibri"/>
              </a:rPr>
              <a:t>h3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500380">
              <a:lnSpc>
                <a:spcPts val="2400"/>
              </a:lnSpc>
            </a:pPr>
            <a:r>
              <a:rPr sz="2500" spc="-10" dirty="0">
                <a:latin typeface="Calibri"/>
                <a:cs typeface="Calibri"/>
              </a:rPr>
              <a:t>text-align:</a:t>
            </a:r>
            <a:r>
              <a:rPr sz="2500" spc="-5" dirty="0">
                <a:latin typeface="Calibri"/>
                <a:cs typeface="Calibri"/>
              </a:rPr>
              <a:t> right;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40537"/>
            <a:ext cx="8190865" cy="57905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7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b="1" i="1" spc="-65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2700" b="1" i="1" dirty="0">
                <a:solidFill>
                  <a:srgbClr val="FF0000"/>
                </a:solidFill>
                <a:latin typeface="Calibri"/>
                <a:cs typeface="Calibri"/>
              </a:rPr>
              <a:t>Direction: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direction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unicode-bidi properties </a:t>
            </a:r>
            <a:r>
              <a:rPr sz="2700" spc="-6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change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direction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element: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915"/>
              </a:lnSpc>
              <a:spcBef>
                <a:spcPts val="25"/>
              </a:spcBef>
            </a:pPr>
            <a:r>
              <a:rPr sz="2700" dirty="0">
                <a:latin typeface="Calibri"/>
                <a:cs typeface="Calibri"/>
              </a:rPr>
              <a:t>EX:p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16827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direction: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rtl;</a:t>
            </a:r>
            <a:endParaRPr sz="2700">
              <a:latin typeface="Calibri"/>
              <a:cs typeface="Calibri"/>
            </a:endParaRPr>
          </a:p>
          <a:p>
            <a:pPr marL="168275">
              <a:lnSpc>
                <a:spcPts val="2595"/>
              </a:lnSpc>
            </a:pPr>
            <a:r>
              <a:rPr sz="2700" spc="-5" dirty="0">
                <a:latin typeface="Calibri"/>
                <a:cs typeface="Calibri"/>
              </a:rPr>
              <a:t>unicode-bidi: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bidi-override;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920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b="1" i="1" spc="-15" dirty="0">
                <a:solidFill>
                  <a:srgbClr val="FF0000"/>
                </a:solidFill>
                <a:latin typeface="Calibri"/>
                <a:cs typeface="Calibri"/>
              </a:rPr>
              <a:t>Vertical</a:t>
            </a:r>
            <a:r>
              <a:rPr sz="2700" b="1" i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spc="5" dirty="0">
                <a:solidFill>
                  <a:srgbClr val="FF0000"/>
                </a:solidFill>
                <a:latin typeface="Calibri"/>
                <a:cs typeface="Calibri"/>
              </a:rPr>
              <a:t>Alignment</a:t>
            </a:r>
            <a:endParaRPr sz="2700">
              <a:latin typeface="Calibri"/>
              <a:cs typeface="Calibri"/>
            </a:endParaRPr>
          </a:p>
          <a:p>
            <a:pPr marL="356870" marR="46355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vertical-align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sets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vertical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alignment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element.</a:t>
            </a:r>
            <a:endParaRPr sz="2700">
              <a:latin typeface="Calibri"/>
              <a:cs typeface="Calibri"/>
            </a:endParaRPr>
          </a:p>
          <a:p>
            <a:pPr marL="356870" marR="833755" indent="-344805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example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demonstrates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how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set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vertical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alignment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text: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012950" algn="l"/>
                <a:tab pos="4768850" algn="l"/>
              </a:tabLst>
            </a:pPr>
            <a:r>
              <a:rPr sz="2700" dirty="0">
                <a:latin typeface="Calibri"/>
                <a:cs typeface="Calibri"/>
              </a:rPr>
              <a:t>EX: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img.top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	</a:t>
            </a:r>
            <a:r>
              <a:rPr sz="2700" spc="-5" dirty="0">
                <a:latin typeface="Calibri"/>
                <a:cs typeface="Calibri"/>
              </a:rPr>
              <a:t>vertical-align: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top;	</a:t>
            </a: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12700" marR="2598420">
              <a:lnSpc>
                <a:spcPts val="5190"/>
              </a:lnSpc>
              <a:spcBef>
                <a:spcPts val="295"/>
              </a:spcBef>
              <a:tabLst>
                <a:tab pos="2308225" algn="l"/>
                <a:tab pos="5476240" algn="l"/>
              </a:tabLst>
            </a:pPr>
            <a:r>
              <a:rPr sz="2700" spc="5" dirty="0">
                <a:latin typeface="Calibri"/>
                <a:cs typeface="Calibri"/>
              </a:rPr>
              <a:t>img.middle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	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spc="5" dirty="0">
                <a:latin typeface="Calibri"/>
                <a:cs typeface="Calibri"/>
              </a:rPr>
              <a:t>e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1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</a:t>
            </a:r>
            <a:r>
              <a:rPr sz="2700" spc="5" dirty="0">
                <a:latin typeface="Calibri"/>
                <a:cs typeface="Calibri"/>
              </a:rPr>
              <a:t>-</a:t>
            </a:r>
            <a:r>
              <a:rPr sz="2700" dirty="0">
                <a:latin typeface="Calibri"/>
                <a:cs typeface="Calibri"/>
              </a:rPr>
              <a:t>alig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: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mi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5" dirty="0">
                <a:latin typeface="Calibri"/>
                <a:cs typeface="Calibri"/>
              </a:rPr>
              <a:t>dl</a:t>
            </a:r>
            <a:r>
              <a:rPr sz="2700" spc="-1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;	}  img.bottom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 </a:t>
            </a:r>
            <a:r>
              <a:rPr sz="2700" spc="-5" dirty="0">
                <a:latin typeface="Calibri"/>
                <a:cs typeface="Calibri"/>
              </a:rPr>
              <a:t>vertical-align: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bottom;}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59689"/>
            <a:ext cx="7879715" cy="57892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56845">
              <a:lnSpc>
                <a:spcPts val="2880"/>
              </a:lnSpc>
              <a:spcBef>
                <a:spcPts val="795"/>
              </a:spcBef>
            </a:pPr>
            <a:r>
              <a:rPr sz="3000" b="1" i="1" spc="-55" dirty="0">
                <a:solidFill>
                  <a:srgbClr val="FF0000"/>
                </a:solidFill>
                <a:latin typeface="Calibri"/>
                <a:cs typeface="Calibri"/>
              </a:rPr>
              <a:t>3)Text </a:t>
            </a:r>
            <a:r>
              <a:rPr sz="3000" b="1" i="1" spc="-5" dirty="0">
                <a:solidFill>
                  <a:srgbClr val="FF0000"/>
                </a:solidFill>
                <a:latin typeface="Calibri"/>
                <a:cs typeface="Calibri"/>
              </a:rPr>
              <a:t>Decoration: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text-decoration </a:t>
            </a:r>
            <a:r>
              <a:rPr sz="3000" spc="-5" dirty="0">
                <a:latin typeface="Calibri"/>
                <a:cs typeface="Calibri"/>
              </a:rPr>
              <a:t>property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set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remove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decorations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text.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value text-decoration: </a:t>
            </a:r>
            <a:r>
              <a:rPr sz="3000" dirty="0">
                <a:latin typeface="Calibri"/>
                <a:cs typeface="Calibri"/>
              </a:rPr>
              <a:t>none; is </a:t>
            </a:r>
            <a:r>
              <a:rPr sz="3000" spc="-10" dirty="0">
                <a:latin typeface="Calibri"/>
                <a:cs typeface="Calibri"/>
              </a:rPr>
              <a:t>often </a:t>
            </a:r>
            <a:r>
              <a:rPr sz="3000" spc="-5" dirty="0">
                <a:latin typeface="Calibri"/>
                <a:cs typeface="Calibri"/>
              </a:rPr>
              <a:t>used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remove</a:t>
            </a:r>
            <a:r>
              <a:rPr sz="3000" dirty="0">
                <a:latin typeface="Calibri"/>
                <a:cs typeface="Calibri"/>
              </a:rPr>
              <a:t> underlines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links: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  <a:tab pos="1000125" algn="l"/>
                <a:tab pos="4808855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15" dirty="0">
                <a:latin typeface="Calibri"/>
                <a:cs typeface="Calibri"/>
              </a:rPr>
              <a:t>text-decoration: </a:t>
            </a:r>
            <a:r>
              <a:rPr sz="3000" dirty="0">
                <a:latin typeface="Calibri"/>
                <a:cs typeface="Calibri"/>
              </a:rPr>
              <a:t>none;	}</a:t>
            </a:r>
            <a:endParaRPr sz="3000">
              <a:latin typeface="Calibri"/>
              <a:cs typeface="Calibri"/>
            </a:endParaRPr>
          </a:p>
          <a:p>
            <a:pPr marL="356870" marR="715645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 text-decoration</a:t>
            </a:r>
            <a:r>
              <a:rPr sz="30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sz="3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30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2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000" i="1" spc="-6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decorate</a:t>
            </a:r>
            <a:r>
              <a:rPr sz="30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25" dirty="0">
                <a:solidFill>
                  <a:srgbClr val="FF0000"/>
                </a:solidFill>
                <a:latin typeface="Calibri"/>
                <a:cs typeface="Calibri"/>
              </a:rPr>
              <a:t>text: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  <a:tab pos="1213485" algn="l"/>
                <a:tab pos="5481955" algn="l"/>
              </a:tabLst>
            </a:pPr>
            <a:r>
              <a:rPr sz="3000" dirty="0">
                <a:latin typeface="Calibri"/>
                <a:cs typeface="Calibri"/>
              </a:rPr>
              <a:t>h1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15" dirty="0">
                <a:latin typeface="Calibri"/>
                <a:cs typeface="Calibri"/>
              </a:rPr>
              <a:t>text-decoration: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overline;	</a:t>
            </a: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356870" marR="1863089">
              <a:lnSpc>
                <a:spcPts val="5760"/>
              </a:lnSpc>
              <a:spcBef>
                <a:spcPts val="355"/>
              </a:spcBef>
              <a:tabLst>
                <a:tab pos="1213485" algn="l"/>
                <a:tab pos="5544185" algn="l"/>
              </a:tabLst>
            </a:pPr>
            <a:r>
              <a:rPr sz="3000" dirty="0">
                <a:latin typeface="Calibri"/>
                <a:cs typeface="Calibri"/>
              </a:rPr>
              <a:t>h2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15" dirty="0">
                <a:latin typeface="Calibri"/>
                <a:cs typeface="Calibri"/>
              </a:rPr>
              <a:t>text-decoration: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line-through;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}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h3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15" dirty="0">
                <a:latin typeface="Calibri"/>
                <a:cs typeface="Calibri"/>
              </a:rPr>
              <a:t>text-decoration: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underline;	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37185"/>
            <a:ext cx="8498205" cy="617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i="1" spc="-60" dirty="0">
                <a:solidFill>
                  <a:srgbClr val="FF0000"/>
                </a:solidFill>
                <a:latin typeface="Calibri"/>
                <a:cs typeface="Calibri"/>
              </a:rPr>
              <a:t>4)Text</a:t>
            </a:r>
            <a:r>
              <a:rPr sz="3200" b="1" i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spc="-15" dirty="0">
                <a:solidFill>
                  <a:srgbClr val="FF0000"/>
                </a:solidFill>
                <a:latin typeface="Calibri"/>
                <a:cs typeface="Calibri"/>
              </a:rPr>
              <a:t>Transformation:</a:t>
            </a:r>
            <a:r>
              <a:rPr sz="3200" spc="-15" dirty="0">
                <a:latin typeface="Calibri"/>
                <a:cs typeface="Calibri"/>
              </a:rPr>
              <a:t>The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text-transform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specify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uppercase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lowercase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letters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text.</a:t>
            </a:r>
            <a:endParaRPr sz="3200">
              <a:latin typeface="Calibri"/>
              <a:cs typeface="Calibri"/>
            </a:endParaRPr>
          </a:p>
          <a:p>
            <a:pPr marL="356870" marR="21653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turn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everything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uppercase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lowercase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letters,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capitalize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letter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word:</a:t>
            </a:r>
            <a:endParaRPr sz="3200">
              <a:latin typeface="Calibri"/>
              <a:cs typeface="Calibri"/>
            </a:endParaRPr>
          </a:p>
          <a:p>
            <a:pPr marL="3567429">
              <a:lnSpc>
                <a:spcPct val="100000"/>
              </a:lnSpc>
              <a:spcBef>
                <a:spcPts val="775"/>
              </a:spcBef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  <a:tab pos="2784475" algn="l"/>
                <a:tab pos="7378065" algn="l"/>
              </a:tabLst>
            </a:pPr>
            <a:r>
              <a:rPr sz="3200" spc="-15" dirty="0">
                <a:latin typeface="Calibri"/>
                <a:cs typeface="Calibri"/>
              </a:rPr>
              <a:t>p.uppercase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20" dirty="0">
                <a:latin typeface="Calibri"/>
                <a:cs typeface="Calibri"/>
              </a:rPr>
              <a:t>text-transform: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uppercase;	</a:t>
            </a: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356870" marR="1172845">
              <a:lnSpc>
                <a:spcPts val="7680"/>
              </a:lnSpc>
              <a:spcBef>
                <a:spcPts val="700"/>
              </a:spcBef>
              <a:tabLst>
                <a:tab pos="2710815" algn="l"/>
                <a:tab pos="2734945" algn="l"/>
              </a:tabLst>
            </a:pPr>
            <a:r>
              <a:rPr sz="3200" spc="-20" dirty="0">
                <a:latin typeface="Calibri"/>
                <a:cs typeface="Calibri"/>
              </a:rPr>
              <a:t>p.lowercase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	</a:t>
            </a:r>
            <a:r>
              <a:rPr sz="3200" spc="-20" dirty="0">
                <a:latin typeface="Calibri"/>
                <a:cs typeface="Calibri"/>
              </a:rPr>
              <a:t>text-transform: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lowercase;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}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p.capitalize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20" dirty="0">
                <a:latin typeface="Calibri"/>
                <a:cs typeface="Calibri"/>
              </a:rPr>
              <a:t>text-transform: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capitalize;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40537"/>
            <a:ext cx="8021320" cy="5790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368925">
              <a:lnSpc>
                <a:spcPct val="100000"/>
              </a:lnSpc>
              <a:spcBef>
                <a:spcPts val="110"/>
              </a:spcBef>
            </a:pPr>
            <a:r>
              <a:rPr sz="2700" dirty="0">
                <a:latin typeface="Calibri"/>
                <a:cs typeface="Calibri"/>
              </a:rPr>
              <a:t>5)</a:t>
            </a:r>
            <a:r>
              <a:rPr sz="2700" b="1" i="1" dirty="0">
                <a:solidFill>
                  <a:srgbClr val="FF0000"/>
                </a:solidFill>
                <a:latin typeface="Calibri"/>
                <a:cs typeface="Calibri"/>
              </a:rPr>
              <a:t>CSS </a:t>
            </a:r>
            <a:r>
              <a:rPr sz="2700" b="1" i="1" spc="-65" dirty="0">
                <a:solidFill>
                  <a:srgbClr val="FF0000"/>
                </a:solidFill>
                <a:latin typeface="Calibri"/>
                <a:cs typeface="Calibri"/>
              </a:rPr>
              <a:t>Text </a:t>
            </a:r>
            <a:r>
              <a:rPr sz="2700" b="1" i="1" spc="5" dirty="0">
                <a:solidFill>
                  <a:srgbClr val="FF0000"/>
                </a:solidFill>
                <a:latin typeface="Calibri"/>
                <a:cs typeface="Calibri"/>
              </a:rPr>
              <a:t>Spacing </a:t>
            </a:r>
            <a:r>
              <a:rPr sz="2700" b="1" i="1" spc="-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spc="-45" dirty="0">
                <a:solidFill>
                  <a:srgbClr val="FF0000"/>
                </a:solidFill>
                <a:latin typeface="Calibri"/>
                <a:cs typeface="Calibri"/>
              </a:rPr>
              <a:t>1)Text</a:t>
            </a:r>
            <a:r>
              <a:rPr sz="27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spc="-5" dirty="0">
                <a:solidFill>
                  <a:srgbClr val="FF0000"/>
                </a:solidFill>
                <a:latin typeface="Calibri"/>
                <a:cs typeface="Calibri"/>
              </a:rPr>
              <a:t>Indentation</a:t>
            </a:r>
            <a:endParaRPr sz="2700">
              <a:latin typeface="Calibri"/>
              <a:cs typeface="Calibri"/>
            </a:endParaRPr>
          </a:p>
          <a:p>
            <a:pPr marL="356870" marR="1235710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text-indent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used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specify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indentation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first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line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text: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  <a:tab pos="878205" algn="l"/>
              </a:tabLst>
            </a:pPr>
            <a:r>
              <a:rPr sz="2700" spc="5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	</a:t>
            </a:r>
            <a:r>
              <a:rPr sz="2700" spc="-10" dirty="0">
                <a:latin typeface="Calibri"/>
                <a:cs typeface="Calibri"/>
              </a:rPr>
              <a:t>text-indent: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50px;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b="1" i="1" spc="-5" dirty="0">
                <a:solidFill>
                  <a:srgbClr val="FF0000"/>
                </a:solidFill>
                <a:latin typeface="Calibri"/>
                <a:cs typeface="Calibri"/>
              </a:rPr>
              <a:t>2)Letter</a:t>
            </a:r>
            <a:r>
              <a:rPr sz="2700" b="1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spc="5" dirty="0">
                <a:solidFill>
                  <a:srgbClr val="FF0000"/>
                </a:solidFill>
                <a:latin typeface="Calibri"/>
                <a:cs typeface="Calibri"/>
              </a:rPr>
              <a:t>Spacing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letter-spacing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used</a:t>
            </a:r>
            <a:r>
              <a:rPr sz="2700" spc="-10" dirty="0">
                <a:latin typeface="Calibri"/>
                <a:cs typeface="Calibri"/>
              </a:rPr>
              <a:t> to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space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between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characters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5" dirty="0">
                <a:latin typeface="Calibri"/>
                <a:cs typeface="Calibri"/>
              </a:rPr>
              <a:t> 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text.</a:t>
            </a:r>
            <a:endParaRPr sz="2700">
              <a:latin typeface="Calibri"/>
              <a:cs typeface="Calibri"/>
            </a:endParaRPr>
          </a:p>
          <a:p>
            <a:pPr marL="356870" marR="244475" indent="-344805">
              <a:lnSpc>
                <a:spcPts val="2590"/>
              </a:lnSpc>
              <a:spcBef>
                <a:spcPts val="65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following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example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demonstrates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how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increase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decrease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space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between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characters: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  <a:tab pos="1052195" algn="l"/>
              </a:tabLst>
            </a:pPr>
            <a:r>
              <a:rPr sz="2700" dirty="0">
                <a:latin typeface="Calibri"/>
                <a:cs typeface="Calibri"/>
              </a:rPr>
              <a:t>h1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	</a:t>
            </a:r>
            <a:r>
              <a:rPr sz="2700" spc="-5" dirty="0">
                <a:latin typeface="Calibri"/>
                <a:cs typeface="Calibri"/>
              </a:rPr>
              <a:t>letter-spacing: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3px;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945"/>
              </a:spcBef>
              <a:tabLst>
                <a:tab pos="1052195" algn="l"/>
              </a:tabLst>
            </a:pPr>
            <a:r>
              <a:rPr sz="2700" dirty="0">
                <a:latin typeface="Calibri"/>
                <a:cs typeface="Calibri"/>
              </a:rPr>
              <a:t>h2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	</a:t>
            </a:r>
            <a:r>
              <a:rPr sz="2700" spc="-5" dirty="0">
                <a:latin typeface="Calibri"/>
                <a:cs typeface="Calibri"/>
              </a:rPr>
              <a:t>letter-spacing: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-3px;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173481"/>
            <a:ext cx="8025765" cy="6123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273685">
              <a:lnSpc>
                <a:spcPts val="2400"/>
              </a:lnSpc>
              <a:spcBef>
                <a:spcPts val="675"/>
              </a:spcBef>
            </a:pP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3)Line Height</a:t>
            </a:r>
            <a:r>
              <a:rPr sz="2500" b="1" spc="-5" dirty="0">
                <a:latin typeface="Calibri"/>
                <a:cs typeface="Calibri"/>
              </a:rPr>
              <a:t>: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line-height </a:t>
            </a:r>
            <a:r>
              <a:rPr sz="2500" spc="-10" dirty="0">
                <a:latin typeface="Calibri"/>
                <a:cs typeface="Calibri"/>
              </a:rPr>
              <a:t>property </a:t>
            </a:r>
            <a:r>
              <a:rPr sz="2500" spc="-5" dirty="0">
                <a:latin typeface="Calibri"/>
                <a:cs typeface="Calibri"/>
              </a:rPr>
              <a:t>is used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specify the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space</a:t>
            </a:r>
            <a:r>
              <a:rPr sz="2500" spc="-10" dirty="0">
                <a:latin typeface="Calibri"/>
                <a:cs typeface="Calibri"/>
              </a:rPr>
              <a:t> between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lines: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  <a:tab pos="1595120" algn="l"/>
              </a:tabLst>
            </a:pPr>
            <a:r>
              <a:rPr sz="2500" spc="-5" dirty="0">
                <a:latin typeface="Calibri"/>
                <a:cs typeface="Calibri"/>
              </a:rPr>
              <a:t>p.small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	</a:t>
            </a:r>
            <a:r>
              <a:rPr sz="2500" dirty="0">
                <a:latin typeface="Calibri"/>
                <a:cs typeface="Calibri"/>
              </a:rPr>
              <a:t>line-height: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0.8;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tabLst>
                <a:tab pos="1308100" algn="l"/>
              </a:tabLst>
            </a:pPr>
            <a:r>
              <a:rPr sz="2500" spc="-5" dirty="0">
                <a:latin typeface="Calibri"/>
                <a:cs typeface="Calibri"/>
              </a:rPr>
              <a:t>p.big {	line-height: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1.8;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12700" marR="19050">
              <a:lnSpc>
                <a:spcPts val="2400"/>
              </a:lnSpc>
              <a:spcBef>
                <a:spcPts val="580"/>
              </a:spcBef>
            </a:pPr>
            <a:r>
              <a:rPr sz="2500" b="1" i="1" spc="-20" dirty="0">
                <a:solidFill>
                  <a:srgbClr val="FF0000"/>
                </a:solidFill>
                <a:latin typeface="Calibri"/>
                <a:cs typeface="Calibri"/>
              </a:rPr>
              <a:t>4)Word</a:t>
            </a: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5" dirty="0">
                <a:solidFill>
                  <a:srgbClr val="FF0000"/>
                </a:solidFill>
                <a:latin typeface="Calibri"/>
                <a:cs typeface="Calibri"/>
              </a:rPr>
              <a:t>Spacing:</a:t>
            </a:r>
            <a:r>
              <a:rPr sz="25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The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word-spacing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specify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space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between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words</a:t>
            </a:r>
            <a:r>
              <a:rPr sz="2500" spc="-5" dirty="0">
                <a:latin typeface="Calibri"/>
                <a:cs typeface="Calibri"/>
              </a:rPr>
              <a:t> in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text.</a:t>
            </a:r>
            <a:endParaRPr sz="2500">
              <a:latin typeface="Calibri"/>
              <a:cs typeface="Calibri"/>
            </a:endParaRPr>
          </a:p>
          <a:p>
            <a:pPr marL="356870" marR="447675" indent="-344805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following </a:t>
            </a:r>
            <a:r>
              <a:rPr sz="2500" spc="-15" dirty="0">
                <a:latin typeface="Calibri"/>
                <a:cs typeface="Calibri"/>
              </a:rPr>
              <a:t>example </a:t>
            </a:r>
            <a:r>
              <a:rPr sz="2500" spc="-10" dirty="0">
                <a:latin typeface="Calibri"/>
                <a:cs typeface="Calibri"/>
              </a:rPr>
              <a:t>demonstrates </a:t>
            </a:r>
            <a:r>
              <a:rPr sz="2500" spc="-5" dirty="0">
                <a:latin typeface="Calibri"/>
                <a:cs typeface="Calibri"/>
              </a:rPr>
              <a:t>how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increase </a:t>
            </a:r>
            <a:r>
              <a:rPr sz="2500" spc="-10" dirty="0">
                <a:latin typeface="Calibri"/>
                <a:cs typeface="Calibri"/>
              </a:rPr>
              <a:t>or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decrease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space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between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words: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  <a:tab pos="1000125" algn="l"/>
              </a:tabLst>
            </a:pPr>
            <a:r>
              <a:rPr sz="2500" dirty="0">
                <a:latin typeface="Calibri"/>
                <a:cs typeface="Calibri"/>
              </a:rPr>
              <a:t>h1</a:t>
            </a:r>
            <a:r>
              <a:rPr sz="2500" spc="-5" dirty="0">
                <a:latin typeface="Calibri"/>
                <a:cs typeface="Calibri"/>
              </a:rPr>
              <a:t> {	</a:t>
            </a:r>
            <a:r>
              <a:rPr sz="2500" spc="-10" dirty="0">
                <a:latin typeface="Calibri"/>
                <a:cs typeface="Calibri"/>
              </a:rPr>
              <a:t>word-spacing: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10px;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805"/>
              </a:spcBef>
              <a:tabLst>
                <a:tab pos="1000125" algn="l"/>
              </a:tabLst>
            </a:pPr>
            <a:r>
              <a:rPr sz="2500" dirty="0">
                <a:latin typeface="Calibri"/>
                <a:cs typeface="Calibri"/>
              </a:rPr>
              <a:t>h2</a:t>
            </a:r>
            <a:r>
              <a:rPr sz="2500" spc="-5" dirty="0">
                <a:latin typeface="Calibri"/>
                <a:cs typeface="Calibri"/>
              </a:rPr>
              <a:t> {	</a:t>
            </a:r>
            <a:r>
              <a:rPr sz="2500" spc="-10" dirty="0">
                <a:latin typeface="Calibri"/>
                <a:cs typeface="Calibri"/>
              </a:rPr>
              <a:t>word-spacing: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-5px;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400"/>
              </a:lnSpc>
              <a:spcBef>
                <a:spcPts val="580"/>
              </a:spcBef>
            </a:pP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5)White </a:t>
            </a:r>
            <a:r>
              <a:rPr sz="2500" b="1" i="1" spc="-5" dirty="0">
                <a:solidFill>
                  <a:srgbClr val="FF0000"/>
                </a:solidFill>
                <a:latin typeface="Calibri"/>
                <a:cs typeface="Calibri"/>
              </a:rPr>
              <a:t>Space</a:t>
            </a:r>
            <a:r>
              <a:rPr sz="2500" spc="-5" dirty="0">
                <a:latin typeface="Calibri"/>
                <a:cs typeface="Calibri"/>
              </a:rPr>
              <a:t>:The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white-space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specifies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how</a:t>
            </a:r>
            <a:r>
              <a:rPr sz="2500" spc="-10" dirty="0">
                <a:latin typeface="Calibri"/>
                <a:cs typeface="Calibri"/>
              </a:rPr>
              <a:t> white-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space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inside </a:t>
            </a:r>
            <a:r>
              <a:rPr sz="2500" spc="-5" dirty="0">
                <a:latin typeface="Calibri"/>
                <a:cs typeface="Calibri"/>
              </a:rPr>
              <a:t>an element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dirty="0">
                <a:latin typeface="Calibri"/>
                <a:cs typeface="Calibri"/>
              </a:rPr>
              <a:t>handled.</a:t>
            </a:r>
            <a:endParaRPr sz="2500">
              <a:latin typeface="Calibri"/>
              <a:cs typeface="Calibri"/>
            </a:endParaRPr>
          </a:p>
          <a:p>
            <a:pPr marL="356870" marR="324485" indent="-344805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This </a:t>
            </a:r>
            <a:r>
              <a:rPr sz="2500" spc="-15" dirty="0">
                <a:latin typeface="Calibri"/>
                <a:cs typeface="Calibri"/>
              </a:rPr>
              <a:t>example </a:t>
            </a:r>
            <a:r>
              <a:rPr sz="2500" spc="-10" dirty="0">
                <a:latin typeface="Calibri"/>
                <a:cs typeface="Calibri"/>
              </a:rPr>
              <a:t>demonstrates </a:t>
            </a:r>
            <a:r>
              <a:rPr sz="2500" spc="-5" dirty="0">
                <a:latin typeface="Calibri"/>
                <a:cs typeface="Calibri"/>
              </a:rPr>
              <a:t>how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disable </a:t>
            </a:r>
            <a:r>
              <a:rPr sz="2500" spc="-20" dirty="0">
                <a:latin typeface="Calibri"/>
                <a:cs typeface="Calibri"/>
              </a:rPr>
              <a:t>text </a:t>
            </a:r>
            <a:r>
              <a:rPr sz="2500" spc="-10" dirty="0">
                <a:latin typeface="Calibri"/>
                <a:cs typeface="Calibri"/>
              </a:rPr>
              <a:t>wrapping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inside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element: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94030" algn="l"/>
              </a:tabLst>
            </a:pPr>
            <a:r>
              <a:rPr sz="2500" spc="-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	white-space: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nowrap;}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0"/>
            <a:ext cx="7928609" cy="45631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0" dirty="0">
                <a:latin typeface="Calibri"/>
                <a:cs typeface="Calibri"/>
              </a:rPr>
              <a:t>6)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32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9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3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Shadow</a:t>
            </a:r>
            <a:endParaRPr sz="3200">
              <a:latin typeface="Calibri"/>
              <a:cs typeface="Calibri"/>
            </a:endParaRPr>
          </a:p>
          <a:p>
            <a:pPr marL="12700" marR="227329">
              <a:lnSpc>
                <a:spcPts val="3460"/>
              </a:lnSpc>
              <a:spcBef>
                <a:spcPts val="819"/>
              </a:spcBef>
            </a:pPr>
            <a:r>
              <a:rPr sz="3200" spc="-65" dirty="0">
                <a:latin typeface="Calibri"/>
                <a:cs typeface="Calibri"/>
              </a:rPr>
              <a:t>1)Text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Shadow:The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text-shadow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shadow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text.</a:t>
            </a:r>
            <a:endParaRPr sz="3200">
              <a:latin typeface="Calibri"/>
              <a:cs typeface="Calibri"/>
            </a:endParaRPr>
          </a:p>
          <a:p>
            <a:pPr marL="356870" marR="942340" indent="-344805">
              <a:lnSpc>
                <a:spcPct val="90000"/>
              </a:lnSpc>
              <a:spcBef>
                <a:spcPts val="7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simplest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you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horizontal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shadow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(2px)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vertical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shadow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(2px):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4230"/>
              </a:lnSpc>
              <a:spcBef>
                <a:spcPts val="85"/>
              </a:spcBef>
              <a:tabLst>
                <a:tab pos="1910080" algn="l"/>
                <a:tab pos="2092960" algn="l"/>
                <a:tab pos="2734945" algn="l"/>
                <a:tab pos="2921000" algn="l"/>
              </a:tabLst>
            </a:pPr>
            <a:r>
              <a:rPr sz="3200" spc="-10" dirty="0">
                <a:latin typeface="Calibri"/>
                <a:cs typeface="Calibri"/>
              </a:rPr>
              <a:t>Example1:		h1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15" dirty="0">
                <a:latin typeface="Calibri"/>
                <a:cs typeface="Calibri"/>
              </a:rPr>
              <a:t>text-shadow: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2px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2px;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}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Example2:	h1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15" dirty="0">
                <a:latin typeface="Calibri"/>
                <a:cs typeface="Calibri"/>
              </a:rPr>
              <a:t>text-shadow: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2px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2px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red;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}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Example2:	h1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15" dirty="0">
                <a:latin typeface="Calibri"/>
                <a:cs typeface="Calibri"/>
              </a:rPr>
              <a:t>text-shadow: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2px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2px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5px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red;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3837" y="1138237"/>
          <a:ext cx="8610600" cy="5562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Property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color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direction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direction/writing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direction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letter-spacing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Increases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decreases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line-height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height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text-align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 horizontal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alignment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text-decoration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decoration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added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text-indent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indentation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text-block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text-shadow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shadow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effect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added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0"/>
                        </a:rPr>
                        <a:t>text-transform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Controls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capitalization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1"/>
                        </a:rPr>
                        <a:t>text-overflow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how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overflowed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is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displayed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signaled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user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4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2"/>
                        </a:rPr>
                        <a:t>unicode-bidi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3187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together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direction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  <a:hlinkClick r:id="rId3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property to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or return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overridden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languages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document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3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3"/>
                        </a:rPr>
                        <a:t>vertical-align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vertical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alignment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element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4"/>
                        </a:rPr>
                        <a:t>white-space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white-space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inside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handled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15"/>
                        </a:rPr>
                        <a:t>word-spacing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Increases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decreases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words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text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804" y="267970"/>
            <a:ext cx="303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Segoe UI"/>
                <a:cs typeface="Segoe UI"/>
              </a:rPr>
              <a:t>All</a:t>
            </a:r>
            <a:r>
              <a:rPr sz="2400" b="0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CSS</a:t>
            </a:r>
            <a:r>
              <a:rPr sz="2400" b="0" spc="-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spc="-65" dirty="0">
                <a:solidFill>
                  <a:srgbClr val="000000"/>
                </a:solidFill>
                <a:latin typeface="Segoe UI"/>
                <a:cs typeface="Segoe UI"/>
              </a:rPr>
              <a:t>Text</a:t>
            </a:r>
            <a:r>
              <a:rPr sz="2400" b="0" spc="-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Segoe UI"/>
                <a:cs typeface="Segoe UI"/>
              </a:rPr>
              <a:t>Properties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71245"/>
            <a:ext cx="37630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CSS</a:t>
            </a:r>
            <a:r>
              <a:rPr sz="4000" spc="-90" dirty="0"/>
              <a:t> </a:t>
            </a:r>
            <a:r>
              <a:rPr sz="4000" spc="-15" dirty="0"/>
              <a:t>Fonts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695070"/>
            <a:ext cx="7974330" cy="3490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966469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CSS </a:t>
            </a:r>
            <a:r>
              <a:rPr sz="2800" spc="-20" dirty="0">
                <a:latin typeface="Calibri"/>
                <a:cs typeface="Calibri"/>
              </a:rPr>
              <a:t>font </a:t>
            </a:r>
            <a:r>
              <a:rPr sz="2800" spc="-10" dirty="0">
                <a:latin typeface="Calibri"/>
                <a:cs typeface="Calibri"/>
              </a:rPr>
              <a:t>properties define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font </a:t>
            </a:r>
            <a:r>
              <a:rPr sz="2800" spc="-35" dirty="0">
                <a:latin typeface="Calibri"/>
                <a:cs typeface="Calibri"/>
              </a:rPr>
              <a:t>family,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boldness,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size,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style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CSS</a:t>
            </a:r>
            <a:r>
              <a:rPr sz="32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30" dirty="0">
                <a:solidFill>
                  <a:srgbClr val="FF0000"/>
                </a:solidFill>
                <a:latin typeface="Calibri"/>
                <a:cs typeface="Calibri"/>
              </a:rPr>
              <a:t>Font</a:t>
            </a:r>
            <a:r>
              <a:rPr sz="3200" i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types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30" dirty="0">
                <a:latin typeface="Calibri"/>
                <a:cs typeface="Calibri"/>
              </a:rPr>
              <a:t>font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family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names:</a:t>
            </a:r>
            <a:endParaRPr sz="3200">
              <a:latin typeface="Calibri"/>
              <a:cs typeface="Calibri"/>
            </a:endParaRPr>
          </a:p>
          <a:p>
            <a:pPr marL="356870" marR="619125" indent="-344805">
              <a:lnSpc>
                <a:spcPct val="100499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Calibri"/>
                <a:cs typeface="Calibri"/>
              </a:rPr>
              <a:t>generic </a:t>
            </a:r>
            <a:r>
              <a:rPr sz="3200" b="1" spc="-10" dirty="0">
                <a:latin typeface="Calibri"/>
                <a:cs typeface="Calibri"/>
              </a:rPr>
              <a:t>family </a:t>
            </a:r>
            <a:r>
              <a:rPr sz="3200" spc="-5" dirty="0">
                <a:latin typeface="Calibri"/>
                <a:cs typeface="Calibri"/>
              </a:rPr>
              <a:t>-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group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font </a:t>
            </a:r>
            <a:r>
              <a:rPr sz="2800" spc="-5" dirty="0">
                <a:latin typeface="Calibri"/>
                <a:cs typeface="Calibri"/>
              </a:rPr>
              <a:t>families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similar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(like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"Serif"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"Monospace")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ct val="100400"/>
              </a:lnSpc>
              <a:spcBef>
                <a:spcPts val="7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25" dirty="0">
                <a:latin typeface="Calibri"/>
                <a:cs typeface="Calibri"/>
              </a:rPr>
              <a:t>font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family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family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(like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"Times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Roman"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"Arial")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637" y="4491037"/>
          <a:ext cx="8228965" cy="2453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814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Generic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Font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family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0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Times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Roman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Georgia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27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fonts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ends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22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Sans-serif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Arial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Verdana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"Sans"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means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these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fonts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ends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14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Monospace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25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Courier</a:t>
                      </a:r>
                      <a:r>
                        <a:rPr sz="18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ts val="1714"/>
                        </a:lnSpc>
                      </a:pPr>
                      <a:r>
                        <a:rPr sz="1800" spc="-5" dirty="0">
                          <a:latin typeface="Lucida Console"/>
                          <a:cs typeface="Lucida Console"/>
                        </a:rPr>
                        <a:t>Lucida</a:t>
                      </a:r>
                      <a:r>
                        <a:rPr sz="1800" spc="-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5" dirty="0">
                          <a:latin typeface="Lucida Console"/>
                          <a:cs typeface="Lucida Console"/>
                        </a:rPr>
                        <a:t>Console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387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monospace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6835">
                        <a:lnSpc>
                          <a:spcPts val="146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width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17775" y="249377"/>
            <a:ext cx="11093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5FCAEE"/>
                </a:solidFill>
                <a:latin typeface="Trebuchet MS"/>
                <a:cs typeface="Trebuchet MS"/>
              </a:rPr>
              <a:t>HT</a:t>
            </a:r>
            <a:r>
              <a:rPr sz="3600" b="0" spc="-20" dirty="0">
                <a:solidFill>
                  <a:srgbClr val="5FCAEE"/>
                </a:solidFill>
                <a:latin typeface="Trebuchet MS"/>
                <a:cs typeface="Trebuchet MS"/>
              </a:rPr>
              <a:t>T</a:t>
            </a:r>
            <a:r>
              <a:rPr sz="3600" b="0" dirty="0">
                <a:solidFill>
                  <a:srgbClr val="5FCAEE"/>
                </a:solidFill>
                <a:latin typeface="Trebuchet MS"/>
                <a:cs typeface="Trebuchet MS"/>
              </a:rPr>
              <a:t>P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9175" y="1167206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  <a:tab pos="1289685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	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3260" y="1167206"/>
            <a:ext cx="1547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ro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3598" y="1533525"/>
            <a:ext cx="289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7514" algn="l"/>
                <a:tab pos="259778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ou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	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1255" y="1167206"/>
            <a:ext cx="4407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  <a:tab pos="2097405" algn="l"/>
                <a:tab pos="2771140" algn="l"/>
                <a:tab pos="4116070" algn="l"/>
              </a:tabLst>
            </a:pP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ows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	f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etc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ng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  <a:tabLst>
                <a:tab pos="1079500" algn="l"/>
                <a:tab pos="2957195" algn="l"/>
                <a:tab pos="3444875" algn="l"/>
                <a:tab pos="3935729" algn="l"/>
              </a:tabLst>
            </a:pP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TML	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ocu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.	It	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9175" y="1898980"/>
            <a:ext cx="7863840" cy="381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foundation</a:t>
            </a:r>
            <a:r>
              <a:rPr sz="24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24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24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exchange</a:t>
            </a:r>
            <a:r>
              <a:rPr sz="24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4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24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24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client-server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protocol,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means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requests are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initiated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by 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recipient,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usually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browser.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complete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document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reconstructed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different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sub-documents fetched,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instance text,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layout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description,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images,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videos,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scripts,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more.</a:t>
            </a:r>
            <a:endParaRPr sz="2400">
              <a:latin typeface="Trebuchet MS"/>
              <a:cs typeface="Trebuchet MS"/>
            </a:endParaRPr>
          </a:p>
          <a:p>
            <a:pPr marL="356870" marR="20320" indent="-344805" algn="just">
              <a:lnSpc>
                <a:spcPct val="100000"/>
              </a:lnSpc>
              <a:spcBef>
                <a:spcPts val="1019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 an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extensible protocol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easy to use. The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client-server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structure,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combined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ability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simply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add headers,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allows HTTP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 advance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along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with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extended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capabilities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27428"/>
            <a:ext cx="798703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-20" dirty="0">
                <a:solidFill>
                  <a:srgbClr val="FF0000"/>
                </a:solidFill>
                <a:latin typeface="Calibri"/>
                <a:cs typeface="Calibri"/>
              </a:rPr>
              <a:t>1)Font</a:t>
            </a:r>
            <a:r>
              <a:rPr sz="3000" b="1" i="1" spc="-15" dirty="0">
                <a:solidFill>
                  <a:srgbClr val="FF0000"/>
                </a:solidFill>
                <a:latin typeface="Calibri"/>
                <a:cs typeface="Calibri"/>
              </a:rPr>
              <a:t> Family</a:t>
            </a:r>
            <a:endParaRPr sz="3000">
              <a:latin typeface="Calibri"/>
              <a:cs typeface="Calibri"/>
            </a:endParaRPr>
          </a:p>
          <a:p>
            <a:pPr marL="356870" marR="857885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5" dirty="0">
                <a:latin typeface="Calibri"/>
                <a:cs typeface="Calibri"/>
              </a:rPr>
              <a:t>font </a:t>
            </a:r>
            <a:r>
              <a:rPr sz="3000" spc="-10" dirty="0">
                <a:latin typeface="Calibri"/>
                <a:cs typeface="Calibri"/>
              </a:rPr>
              <a:t>family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text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set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font-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family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property.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font-family </a:t>
            </a:r>
            <a:r>
              <a:rPr sz="3000" spc="-5" dirty="0">
                <a:latin typeface="Calibri"/>
                <a:cs typeface="Calibri"/>
              </a:rPr>
              <a:t>property </a:t>
            </a:r>
            <a:r>
              <a:rPr sz="3000" dirty="0">
                <a:latin typeface="Calibri"/>
                <a:cs typeface="Calibri"/>
              </a:rPr>
              <a:t>should </a:t>
            </a:r>
            <a:r>
              <a:rPr sz="3000" spc="-5" dirty="0">
                <a:latin typeface="Calibri"/>
                <a:cs typeface="Calibri"/>
              </a:rPr>
              <a:t>hold </a:t>
            </a:r>
            <a:r>
              <a:rPr sz="3000" spc="-20" dirty="0">
                <a:latin typeface="Calibri"/>
                <a:cs typeface="Calibri"/>
              </a:rPr>
              <a:t>several </a:t>
            </a:r>
            <a:r>
              <a:rPr sz="3000" spc="-25" dirty="0">
                <a:latin typeface="Calibri"/>
                <a:cs typeface="Calibri"/>
              </a:rPr>
              <a:t>font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names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 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"fallback"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system.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browser</a:t>
            </a:r>
            <a:r>
              <a:rPr sz="3000" spc="-5" dirty="0">
                <a:latin typeface="Calibri"/>
                <a:cs typeface="Calibri"/>
              </a:rPr>
              <a:t> does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not support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first </a:t>
            </a:r>
            <a:r>
              <a:rPr sz="3000" spc="-25" dirty="0">
                <a:latin typeface="Calibri"/>
                <a:cs typeface="Calibri"/>
              </a:rPr>
              <a:t>font, </a:t>
            </a:r>
            <a:r>
              <a:rPr sz="3000" dirty="0">
                <a:latin typeface="Calibri"/>
                <a:cs typeface="Calibri"/>
              </a:rPr>
              <a:t>it tries the </a:t>
            </a:r>
            <a:r>
              <a:rPr sz="3000" spc="-15" dirty="0">
                <a:latin typeface="Calibri"/>
                <a:cs typeface="Calibri"/>
              </a:rPr>
              <a:t>next </a:t>
            </a:r>
            <a:r>
              <a:rPr sz="3000" spc="-25" dirty="0">
                <a:latin typeface="Calibri"/>
                <a:cs typeface="Calibri"/>
              </a:rPr>
              <a:t>font,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so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on.</a:t>
            </a:r>
            <a:endParaRPr sz="3000">
              <a:latin typeface="Calibri"/>
              <a:cs typeface="Calibri"/>
            </a:endParaRPr>
          </a:p>
          <a:p>
            <a:pPr marL="356870" marR="445770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Start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30" dirty="0">
                <a:latin typeface="Calibri"/>
                <a:cs typeface="Calibri"/>
              </a:rPr>
              <a:t>font </a:t>
            </a:r>
            <a:r>
              <a:rPr sz="3000" spc="-10" dirty="0">
                <a:latin typeface="Calibri"/>
                <a:cs typeface="Calibri"/>
              </a:rPr>
              <a:t>you want, </a:t>
            </a:r>
            <a:r>
              <a:rPr sz="3000" dirty="0">
                <a:latin typeface="Calibri"/>
                <a:cs typeface="Calibri"/>
              </a:rPr>
              <a:t>and end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generic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family,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let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browser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pick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similar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font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5" dirty="0">
                <a:latin typeface="Calibri"/>
                <a:cs typeface="Calibri"/>
              </a:rPr>
              <a:t>generic </a:t>
            </a:r>
            <a:r>
              <a:rPr sz="3000" spc="-40" dirty="0">
                <a:latin typeface="Calibri"/>
                <a:cs typeface="Calibri"/>
              </a:rPr>
              <a:t>family, </a:t>
            </a:r>
            <a:r>
              <a:rPr sz="3000" dirty="0">
                <a:latin typeface="Calibri"/>
                <a:cs typeface="Calibri"/>
              </a:rPr>
              <a:t>if </a:t>
            </a:r>
            <a:r>
              <a:rPr sz="3000" spc="-5" dirty="0">
                <a:latin typeface="Calibri"/>
                <a:cs typeface="Calibri"/>
              </a:rPr>
              <a:t>no </a:t>
            </a:r>
            <a:r>
              <a:rPr sz="3000" dirty="0">
                <a:latin typeface="Calibri"/>
                <a:cs typeface="Calibri"/>
              </a:rPr>
              <a:t>other </a:t>
            </a:r>
            <a:r>
              <a:rPr sz="3000" spc="-20" dirty="0">
                <a:latin typeface="Calibri"/>
                <a:cs typeface="Calibri"/>
              </a:rPr>
              <a:t>fonts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 available.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12775"/>
            <a:ext cx="7666355" cy="542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Specify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three </a:t>
            </a:r>
            <a:r>
              <a:rPr sz="3000" spc="-15" dirty="0">
                <a:latin typeface="Calibri"/>
                <a:cs typeface="Calibri"/>
              </a:rPr>
              <a:t>paragraphs: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.serif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15" dirty="0">
                <a:latin typeface="Calibri"/>
                <a:cs typeface="Calibri"/>
              </a:rPr>
              <a:t>font-family: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"Times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New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Roman",</a:t>
            </a:r>
            <a:r>
              <a:rPr sz="3000" dirty="0">
                <a:latin typeface="Calibri"/>
                <a:cs typeface="Calibri"/>
              </a:rPr>
              <a:t> Times,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serif;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  <a:spcBef>
                <a:spcPts val="2160"/>
              </a:spcBef>
            </a:pPr>
            <a:r>
              <a:rPr sz="3000" spc="-5" dirty="0">
                <a:latin typeface="Calibri"/>
                <a:cs typeface="Calibri"/>
              </a:rPr>
              <a:t>.sansserif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spc="-15" dirty="0">
                <a:latin typeface="Calibri"/>
                <a:cs typeface="Calibri"/>
              </a:rPr>
              <a:t>font-family: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Arial,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Helvetica,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sans-serif;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  <a:spcBef>
                <a:spcPts val="2165"/>
              </a:spcBef>
            </a:pPr>
            <a:r>
              <a:rPr sz="3000" dirty="0">
                <a:latin typeface="Calibri"/>
                <a:cs typeface="Calibri"/>
              </a:rPr>
              <a:t>.monospace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356870" marR="1236345" indent="170180">
              <a:lnSpc>
                <a:spcPts val="2880"/>
              </a:lnSpc>
              <a:spcBef>
                <a:spcPts val="335"/>
              </a:spcBef>
            </a:pPr>
            <a:r>
              <a:rPr sz="3000" spc="-15" dirty="0">
                <a:latin typeface="Calibri"/>
                <a:cs typeface="Calibri"/>
              </a:rPr>
              <a:t>font-family: </a:t>
            </a:r>
            <a:r>
              <a:rPr sz="3000" dirty="0">
                <a:latin typeface="Calibri"/>
                <a:cs typeface="Calibri"/>
              </a:rPr>
              <a:t>"Lucida Console", </a:t>
            </a:r>
            <a:r>
              <a:rPr sz="3000" spc="-30" dirty="0">
                <a:latin typeface="Calibri"/>
                <a:cs typeface="Calibri"/>
              </a:rPr>
              <a:t>Courier,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monospace;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905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37661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Calibri"/>
                <a:cs typeface="Calibri"/>
              </a:rPr>
              <a:t>2.</a:t>
            </a:r>
            <a:r>
              <a:rPr sz="4400" b="0" spc="-2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CSS </a:t>
            </a:r>
            <a:r>
              <a:rPr sz="4400" b="0" spc="-35" dirty="0">
                <a:latin typeface="Calibri"/>
                <a:cs typeface="Calibri"/>
              </a:rPr>
              <a:t>Font</a:t>
            </a:r>
            <a:r>
              <a:rPr sz="4400" b="0" spc="3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Style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240358"/>
            <a:ext cx="7864475" cy="4523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675"/>
              </a:spcBef>
            </a:pP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1)Font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Style</a:t>
            </a:r>
            <a:r>
              <a:rPr sz="2500" spc="-5" dirty="0">
                <a:latin typeface="Calibri"/>
                <a:cs typeface="Calibri"/>
              </a:rPr>
              <a:t>:The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font-style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mostly </a:t>
            </a:r>
            <a:r>
              <a:rPr sz="2500" spc="-5" dirty="0">
                <a:latin typeface="Calibri"/>
                <a:cs typeface="Calibri"/>
              </a:rPr>
              <a:t>used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specify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italic</a:t>
            </a:r>
            <a:r>
              <a:rPr sz="2500" spc="-20" dirty="0">
                <a:latin typeface="Calibri"/>
                <a:cs typeface="Calibri"/>
              </a:rPr>
              <a:t> text.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This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three values: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normal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shown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normally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italic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text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shown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italics</a:t>
            </a:r>
            <a:endParaRPr sz="2500">
              <a:latin typeface="Calibri"/>
              <a:cs typeface="Calibri"/>
            </a:endParaRPr>
          </a:p>
          <a:p>
            <a:pPr marL="356870" marR="386080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oblique </a:t>
            </a:r>
            <a:r>
              <a:rPr sz="2500" spc="-5" dirty="0">
                <a:latin typeface="Calibri"/>
                <a:cs typeface="Calibri"/>
              </a:rPr>
              <a:t>-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text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dirty="0">
                <a:latin typeface="Calibri"/>
                <a:cs typeface="Calibri"/>
              </a:rPr>
              <a:t>"leaning" (oblique </a:t>
            </a:r>
            <a:r>
              <a:rPr sz="2500" spc="-5" dirty="0">
                <a:latin typeface="Calibri"/>
                <a:cs typeface="Calibri"/>
              </a:rPr>
              <a:t>is very </a:t>
            </a:r>
            <a:r>
              <a:rPr sz="2500" dirty="0">
                <a:latin typeface="Calibri"/>
                <a:cs typeface="Calibri"/>
              </a:rPr>
              <a:t>similar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italic,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less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supported)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Example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  <a:tab pos="1915160" algn="l"/>
                <a:tab pos="4521200" algn="l"/>
              </a:tabLst>
            </a:pPr>
            <a:r>
              <a:rPr sz="2500" spc="-5" dirty="0">
                <a:latin typeface="Calibri"/>
                <a:cs typeface="Calibri"/>
              </a:rPr>
              <a:t>p.normal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	</a:t>
            </a:r>
            <a:r>
              <a:rPr sz="2500" spc="-10" dirty="0">
                <a:latin typeface="Calibri"/>
                <a:cs typeface="Calibri"/>
              </a:rPr>
              <a:t>font-style: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normal;	}</a:t>
            </a:r>
            <a:endParaRPr sz="2500">
              <a:latin typeface="Calibri"/>
              <a:cs typeface="Calibri"/>
            </a:endParaRPr>
          </a:p>
          <a:p>
            <a:pPr marL="356870" marR="3282950">
              <a:lnSpc>
                <a:spcPts val="4800"/>
              </a:lnSpc>
              <a:spcBef>
                <a:spcPts val="260"/>
              </a:spcBef>
              <a:tabLst>
                <a:tab pos="1597660" algn="l"/>
                <a:tab pos="1960880" algn="l"/>
              </a:tabLst>
            </a:pPr>
            <a:r>
              <a:rPr sz="2500" spc="-5" dirty="0">
                <a:latin typeface="Calibri"/>
                <a:cs typeface="Calibri"/>
              </a:rPr>
              <a:t>p.italic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	</a:t>
            </a:r>
            <a:r>
              <a:rPr sz="2500" spc="-10" dirty="0">
                <a:latin typeface="Calibri"/>
                <a:cs typeface="Calibri"/>
              </a:rPr>
              <a:t>font-style: </a:t>
            </a:r>
            <a:r>
              <a:rPr sz="2500" spc="-5" dirty="0">
                <a:latin typeface="Calibri"/>
                <a:cs typeface="Calibri"/>
              </a:rPr>
              <a:t>italic; } </a:t>
            </a:r>
            <a:r>
              <a:rPr sz="2500" dirty="0">
                <a:latin typeface="Calibri"/>
                <a:cs typeface="Calibri"/>
              </a:rPr>
              <a:t> p.oblique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{	</a:t>
            </a:r>
            <a:r>
              <a:rPr sz="2500" spc="-10" dirty="0">
                <a:latin typeface="Calibri"/>
                <a:cs typeface="Calibri"/>
              </a:rPr>
              <a:t>font-style: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oblique;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94"/>
            <a:ext cx="8124825" cy="60636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380365">
              <a:lnSpc>
                <a:spcPct val="80000"/>
              </a:lnSpc>
              <a:spcBef>
                <a:spcPts val="819"/>
              </a:spcBef>
            </a:pP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2. </a:t>
            </a:r>
            <a:r>
              <a:rPr sz="3000" b="1" spc="-25" dirty="0">
                <a:solidFill>
                  <a:srgbClr val="FF0000"/>
                </a:solidFill>
                <a:latin typeface="Calibri"/>
                <a:cs typeface="Calibri"/>
              </a:rPr>
              <a:t>Font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Weight</a:t>
            </a:r>
            <a:r>
              <a:rPr sz="3000" spc="-20" dirty="0">
                <a:latin typeface="Calibri"/>
                <a:cs typeface="Calibri"/>
              </a:rPr>
              <a:t>:The </a:t>
            </a:r>
            <a:r>
              <a:rPr sz="3000" spc="-15" dirty="0">
                <a:latin typeface="Calibri"/>
                <a:cs typeface="Calibri"/>
              </a:rPr>
              <a:t>font-weight </a:t>
            </a:r>
            <a:r>
              <a:rPr sz="3000" spc="-5" dirty="0">
                <a:latin typeface="Calibri"/>
                <a:cs typeface="Calibri"/>
              </a:rPr>
              <a:t>property </a:t>
            </a:r>
            <a:r>
              <a:rPr sz="3000" dirty="0">
                <a:latin typeface="Calibri"/>
                <a:cs typeface="Calibri"/>
              </a:rPr>
              <a:t>specifies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weight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font: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marR="2486025" indent="-34480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  <a:tab pos="1856739" algn="l"/>
                <a:tab pos="2225675" algn="l"/>
                <a:tab pos="4890770" algn="l"/>
              </a:tabLst>
            </a:pPr>
            <a:r>
              <a:rPr sz="3000" dirty="0">
                <a:latin typeface="Calibri"/>
                <a:cs typeface="Calibri"/>
              </a:rPr>
              <a:t>p.normal {	</a:t>
            </a:r>
            <a:r>
              <a:rPr sz="3000" spc="-15" dirty="0">
                <a:latin typeface="Calibri"/>
                <a:cs typeface="Calibri"/>
              </a:rPr>
              <a:t>font-weight: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normal;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}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p.thick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15" dirty="0">
                <a:latin typeface="Calibri"/>
                <a:cs typeface="Calibri"/>
              </a:rPr>
              <a:t>font-weight: </a:t>
            </a:r>
            <a:r>
              <a:rPr sz="3000" dirty="0">
                <a:latin typeface="Calibri"/>
                <a:cs typeface="Calibri"/>
              </a:rPr>
              <a:t>bold;	}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720"/>
              </a:spcBef>
            </a:pPr>
            <a:r>
              <a:rPr sz="3000" b="1" i="1" spc="-20" dirty="0">
                <a:solidFill>
                  <a:srgbClr val="FF0000"/>
                </a:solidFill>
                <a:latin typeface="Calibri"/>
                <a:cs typeface="Calibri"/>
              </a:rPr>
              <a:t>3.Font Variant:</a:t>
            </a:r>
            <a:r>
              <a:rPr sz="3000" spc="-2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font-variant </a:t>
            </a:r>
            <a:r>
              <a:rPr sz="3000" spc="-5" dirty="0">
                <a:latin typeface="Calibri"/>
                <a:cs typeface="Calibri"/>
              </a:rPr>
              <a:t>property </a:t>
            </a:r>
            <a:r>
              <a:rPr sz="3000" dirty="0">
                <a:latin typeface="Calibri"/>
                <a:cs typeface="Calibri"/>
              </a:rPr>
              <a:t>specifies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whether or not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text </a:t>
            </a:r>
            <a:r>
              <a:rPr sz="3000" spc="-5" dirty="0">
                <a:latin typeface="Calibri"/>
                <a:cs typeface="Calibri"/>
              </a:rPr>
              <a:t>should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displayed </a:t>
            </a:r>
            <a:r>
              <a:rPr sz="3000" dirty="0">
                <a:latin typeface="Calibri"/>
                <a:cs typeface="Calibri"/>
              </a:rPr>
              <a:t>in a </a:t>
            </a:r>
            <a:r>
              <a:rPr sz="3000" spc="5" dirty="0">
                <a:latin typeface="Calibri"/>
                <a:cs typeface="Calibri"/>
              </a:rPr>
              <a:t>small-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caps </a:t>
            </a:r>
            <a:r>
              <a:rPr sz="3000" spc="-25" dirty="0">
                <a:latin typeface="Calibri"/>
                <a:cs typeface="Calibri"/>
              </a:rPr>
              <a:t>font.</a:t>
            </a:r>
            <a:endParaRPr sz="3000">
              <a:latin typeface="Calibri"/>
              <a:cs typeface="Calibri"/>
            </a:endParaRPr>
          </a:p>
          <a:p>
            <a:pPr marL="356870" marR="108585" indent="-34480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 a </a:t>
            </a:r>
            <a:r>
              <a:rPr sz="3000" spc="-5" dirty="0">
                <a:latin typeface="Calibri"/>
                <a:cs typeface="Calibri"/>
              </a:rPr>
              <a:t>small-caps </a:t>
            </a:r>
            <a:r>
              <a:rPr sz="3000" spc="-20" dirty="0">
                <a:latin typeface="Calibri"/>
                <a:cs typeface="Calibri"/>
              </a:rPr>
              <a:t>font, </a:t>
            </a:r>
            <a:r>
              <a:rPr sz="3000" dirty="0">
                <a:latin typeface="Calibri"/>
                <a:cs typeface="Calibri"/>
              </a:rPr>
              <a:t>all </a:t>
            </a:r>
            <a:r>
              <a:rPr sz="3000" spc="-15" dirty="0">
                <a:latin typeface="Calibri"/>
                <a:cs typeface="Calibri"/>
              </a:rPr>
              <a:t>lowercase </a:t>
            </a:r>
            <a:r>
              <a:rPr sz="3000" spc="-20" dirty="0">
                <a:latin typeface="Calibri"/>
                <a:cs typeface="Calibri"/>
              </a:rPr>
              <a:t>letters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converted to </a:t>
            </a:r>
            <a:r>
              <a:rPr sz="3000" spc="-10" dirty="0">
                <a:latin typeface="Calibri"/>
                <a:cs typeface="Calibri"/>
              </a:rPr>
              <a:t>uppercase </a:t>
            </a:r>
            <a:r>
              <a:rPr sz="3000" spc="-20" dirty="0">
                <a:latin typeface="Calibri"/>
                <a:cs typeface="Calibri"/>
              </a:rPr>
              <a:t>letters. </a:t>
            </a:r>
            <a:r>
              <a:rPr sz="3000" spc="-50" dirty="0">
                <a:latin typeface="Calibri"/>
                <a:cs typeface="Calibri"/>
              </a:rPr>
              <a:t>However,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converted </a:t>
            </a:r>
            <a:r>
              <a:rPr sz="3000" spc="-10" dirty="0">
                <a:latin typeface="Calibri"/>
                <a:cs typeface="Calibri"/>
              </a:rPr>
              <a:t>uppercase </a:t>
            </a:r>
            <a:r>
              <a:rPr sz="3000" spc="-20" dirty="0">
                <a:latin typeface="Calibri"/>
                <a:cs typeface="Calibri"/>
              </a:rPr>
              <a:t>letters </a:t>
            </a:r>
            <a:r>
              <a:rPr sz="3000" spc="-10" dirty="0">
                <a:latin typeface="Calibri"/>
                <a:cs typeface="Calibri"/>
              </a:rPr>
              <a:t>appears </a:t>
            </a:r>
            <a:r>
              <a:rPr sz="3000" dirty="0">
                <a:latin typeface="Calibri"/>
                <a:cs typeface="Calibri"/>
              </a:rPr>
              <a:t>in a </a:t>
            </a:r>
            <a:r>
              <a:rPr sz="3000" spc="-5" dirty="0">
                <a:latin typeface="Calibri"/>
                <a:cs typeface="Calibri"/>
              </a:rPr>
              <a:t>smaller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font </a:t>
            </a:r>
            <a:r>
              <a:rPr sz="3000" spc="-25" dirty="0">
                <a:latin typeface="Calibri"/>
                <a:cs typeface="Calibri"/>
              </a:rPr>
              <a:t>size </a:t>
            </a:r>
            <a:r>
              <a:rPr sz="3000" dirty="0">
                <a:latin typeface="Calibri"/>
                <a:cs typeface="Calibri"/>
              </a:rPr>
              <a:t>than the original </a:t>
            </a:r>
            <a:r>
              <a:rPr sz="3000" spc="-10" dirty="0">
                <a:latin typeface="Calibri"/>
                <a:cs typeface="Calibri"/>
              </a:rPr>
              <a:t>uppercase </a:t>
            </a:r>
            <a:r>
              <a:rPr sz="3000" spc="-25" dirty="0">
                <a:latin typeface="Calibri"/>
                <a:cs typeface="Calibri"/>
              </a:rPr>
              <a:t>letters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text.</a:t>
            </a:r>
            <a:endParaRPr sz="3000">
              <a:latin typeface="Calibri"/>
              <a:cs typeface="Calibri"/>
            </a:endParaRPr>
          </a:p>
          <a:p>
            <a:pPr marL="356870" marR="2338705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  <a:tab pos="1927225" algn="l"/>
                <a:tab pos="2140585" algn="l"/>
                <a:tab pos="5534660" algn="l"/>
              </a:tabLst>
            </a:pPr>
            <a:r>
              <a:rPr sz="3000" dirty="0">
                <a:latin typeface="Calibri"/>
                <a:cs typeface="Calibri"/>
              </a:rPr>
              <a:t>p.normal {	</a:t>
            </a:r>
            <a:r>
              <a:rPr sz="3000" spc="-15" dirty="0">
                <a:latin typeface="Calibri"/>
                <a:cs typeface="Calibri"/>
              </a:rPr>
              <a:t>font-variant: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normal;	}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p.small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15" dirty="0">
                <a:latin typeface="Calibri"/>
                <a:cs typeface="Calibri"/>
              </a:rPr>
              <a:t>font-variant: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small-caps;}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6474156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3.CSS</a:t>
            </a:r>
            <a:r>
              <a:rPr sz="4000" spc="-85" dirty="0"/>
              <a:t> </a:t>
            </a:r>
            <a:r>
              <a:rPr sz="4000" spc="-20" dirty="0"/>
              <a:t>Font</a:t>
            </a:r>
            <a:r>
              <a:rPr sz="4000" spc="-70" dirty="0"/>
              <a:t> </a:t>
            </a:r>
            <a:r>
              <a:rPr sz="4000" spc="-20" dirty="0"/>
              <a:t>Size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859662"/>
            <a:ext cx="8226425" cy="566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1)Font</a:t>
            </a:r>
            <a:r>
              <a:rPr sz="2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font-size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-5" dirty="0">
                <a:latin typeface="Calibri"/>
                <a:cs typeface="Calibri"/>
              </a:rPr>
              <a:t> sets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size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text.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Being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able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manage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text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size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important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5" dirty="0">
                <a:latin typeface="Calibri"/>
                <a:cs typeface="Calibri"/>
              </a:rPr>
              <a:t>web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design. </a:t>
            </a:r>
            <a:r>
              <a:rPr sz="2500" spc="-40" dirty="0">
                <a:latin typeface="Calibri"/>
                <a:cs typeface="Calibri"/>
              </a:rPr>
              <a:t>However,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dirty="0">
                <a:latin typeface="Calibri"/>
                <a:cs typeface="Calibri"/>
              </a:rPr>
              <a:t>should </a:t>
            </a:r>
            <a:r>
              <a:rPr sz="2500" spc="-5" dirty="0">
                <a:latin typeface="Calibri"/>
                <a:cs typeface="Calibri"/>
              </a:rPr>
              <a:t>not use </a:t>
            </a:r>
            <a:r>
              <a:rPr sz="2500" spc="-20" dirty="0">
                <a:latin typeface="Calibri"/>
                <a:cs typeface="Calibri"/>
              </a:rPr>
              <a:t>font </a:t>
            </a:r>
            <a:r>
              <a:rPr sz="2500" spc="-15" dirty="0">
                <a:latin typeface="Calibri"/>
                <a:cs typeface="Calibri"/>
              </a:rPr>
              <a:t>size </a:t>
            </a:r>
            <a:r>
              <a:rPr sz="2500" spc="-5" dirty="0">
                <a:latin typeface="Calibri"/>
                <a:cs typeface="Calibri"/>
              </a:rPr>
              <a:t>adjustments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 </a:t>
            </a:r>
            <a:r>
              <a:rPr sz="2500" spc="-10" dirty="0">
                <a:latin typeface="Calibri"/>
                <a:cs typeface="Calibri"/>
              </a:rPr>
              <a:t>paragraphs </a:t>
            </a:r>
            <a:r>
              <a:rPr sz="2500" spc="-5" dirty="0">
                <a:latin typeface="Calibri"/>
                <a:cs typeface="Calibri"/>
              </a:rPr>
              <a:t>look </a:t>
            </a:r>
            <a:r>
              <a:rPr sz="2500" spc="-25" dirty="0">
                <a:latin typeface="Calibri"/>
                <a:cs typeface="Calibri"/>
              </a:rPr>
              <a:t>like </a:t>
            </a:r>
            <a:r>
              <a:rPr sz="2500" dirty="0">
                <a:latin typeface="Calibri"/>
                <a:cs typeface="Calibri"/>
              </a:rPr>
              <a:t>headings,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dirty="0">
                <a:latin typeface="Calibri"/>
                <a:cs typeface="Calibri"/>
              </a:rPr>
              <a:t>headings </a:t>
            </a:r>
            <a:r>
              <a:rPr sz="2500" spc="-5" dirty="0">
                <a:latin typeface="Calibri"/>
                <a:cs typeface="Calibri"/>
              </a:rPr>
              <a:t>look </a:t>
            </a:r>
            <a:r>
              <a:rPr sz="2500" spc="-25" dirty="0">
                <a:latin typeface="Calibri"/>
                <a:cs typeface="Calibri"/>
              </a:rPr>
              <a:t>like 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paragraphs.</a:t>
            </a:r>
            <a:endParaRPr sz="2500">
              <a:latin typeface="Calibri"/>
              <a:cs typeface="Calibri"/>
            </a:endParaRPr>
          </a:p>
          <a:p>
            <a:pPr marL="356870" marR="937260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25" dirty="0">
                <a:latin typeface="Calibri"/>
                <a:cs typeface="Calibri"/>
              </a:rPr>
              <a:t>Always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HTML tags,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like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&lt;h1&gt;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&lt;h6&gt;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headings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&lt;p&gt;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paragraphs.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font-size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dirty="0">
                <a:latin typeface="Calibri"/>
                <a:cs typeface="Calibri"/>
              </a:rPr>
              <a:t> be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absolute,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relative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size.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Absolute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size:</a:t>
            </a:r>
            <a:r>
              <a:rPr sz="2500" spc="-10" dirty="0">
                <a:latin typeface="Calibri"/>
                <a:cs typeface="Calibri"/>
              </a:rPr>
              <a:t>Sets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dirty="0">
                <a:latin typeface="Calibri"/>
                <a:cs typeface="Calibri"/>
              </a:rPr>
              <a:t> specified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size</a:t>
            </a:r>
            <a:endParaRPr sz="2500">
              <a:latin typeface="Calibri"/>
              <a:cs typeface="Calibri"/>
            </a:endParaRPr>
          </a:p>
          <a:p>
            <a:pPr marL="356870" marR="207010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Does not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allow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user</a:t>
            </a:r>
            <a:r>
              <a:rPr sz="2500" spc="-15" dirty="0">
                <a:latin typeface="Calibri"/>
                <a:cs typeface="Calibri"/>
              </a:rPr>
              <a:t> to </a:t>
            </a:r>
            <a:r>
              <a:rPr sz="2500" spc="-5" dirty="0">
                <a:latin typeface="Calibri"/>
                <a:cs typeface="Calibri"/>
              </a:rPr>
              <a:t>change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size</a:t>
            </a:r>
            <a:r>
              <a:rPr sz="2500" spc="-5" dirty="0">
                <a:latin typeface="Calibri"/>
                <a:cs typeface="Calibri"/>
              </a:rPr>
              <a:t> 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all </a:t>
            </a:r>
            <a:r>
              <a:rPr sz="2500" spc="-25" dirty="0">
                <a:latin typeface="Calibri"/>
                <a:cs typeface="Calibri"/>
              </a:rPr>
              <a:t>browsers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(bad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dirty="0">
                <a:latin typeface="Calibri"/>
                <a:cs typeface="Calibri"/>
              </a:rPr>
              <a:t>accessibility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reasons)</a:t>
            </a:r>
            <a:endParaRPr sz="2500">
              <a:latin typeface="Calibri"/>
              <a:cs typeface="Calibri"/>
            </a:endParaRPr>
          </a:p>
          <a:p>
            <a:pPr marL="356870" marR="63500" indent="-344805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Absolute </a:t>
            </a:r>
            <a:r>
              <a:rPr sz="2500" spc="-15" dirty="0">
                <a:latin typeface="Calibri"/>
                <a:cs typeface="Calibri"/>
              </a:rPr>
              <a:t>size </a:t>
            </a:r>
            <a:r>
              <a:rPr sz="2500" spc="-5" dirty="0">
                <a:latin typeface="Calibri"/>
                <a:cs typeface="Calibri"/>
              </a:rPr>
              <a:t>is useful when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physical size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 output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known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500" spc="-1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Relative</a:t>
            </a:r>
            <a:r>
              <a:rPr sz="25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size:</a:t>
            </a:r>
            <a:r>
              <a:rPr sz="2500" spc="-10" dirty="0">
                <a:latin typeface="Calibri"/>
                <a:cs typeface="Calibri"/>
              </a:rPr>
              <a:t>Sets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size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relative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surrounding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elements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Allows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user</a:t>
            </a:r>
            <a:r>
              <a:rPr sz="2500" spc="-15" dirty="0">
                <a:latin typeface="Calibri"/>
                <a:cs typeface="Calibri"/>
              </a:rPr>
              <a:t> to</a:t>
            </a:r>
            <a:r>
              <a:rPr sz="2500" spc="-5" dirty="0">
                <a:latin typeface="Calibri"/>
                <a:cs typeface="Calibri"/>
              </a:rPr>
              <a:t> change the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size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browsers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70692"/>
            <a:ext cx="4487545" cy="539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b="0" spc="-45" dirty="0">
                <a:latin typeface="Wingdings"/>
                <a:cs typeface="Wingdings"/>
              </a:rPr>
              <a:t></a:t>
            </a:r>
            <a:r>
              <a:rPr sz="3200" i="1" spc="-45" dirty="0">
                <a:latin typeface="Calibri"/>
                <a:cs typeface="Calibri"/>
              </a:rPr>
              <a:t>Set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30" dirty="0">
                <a:latin typeface="Calibri"/>
                <a:cs typeface="Calibri"/>
              </a:rPr>
              <a:t>Font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Size</a:t>
            </a:r>
            <a:r>
              <a:rPr sz="3200" i="1" spc="-5" dirty="0">
                <a:latin typeface="Calibri"/>
                <a:cs typeface="Calibri"/>
              </a:rPr>
              <a:t> With</a:t>
            </a:r>
            <a:r>
              <a:rPr sz="3200" i="1" spc="-20" dirty="0">
                <a:latin typeface="Calibri"/>
                <a:cs typeface="Calibri"/>
              </a:rPr>
              <a:t> Pixels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75182"/>
            <a:ext cx="7679055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Setting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text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pixels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you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control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over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  <a:tab pos="1183005" algn="l"/>
              </a:tabLst>
            </a:pPr>
            <a:r>
              <a:rPr sz="3200" spc="-5" dirty="0">
                <a:latin typeface="Calibri"/>
                <a:cs typeface="Calibri"/>
              </a:rPr>
              <a:t>h1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20" dirty="0">
                <a:latin typeface="Calibri"/>
                <a:cs typeface="Calibri"/>
              </a:rPr>
              <a:t>font-size:</a:t>
            </a:r>
            <a:r>
              <a:rPr sz="3200" spc="-25" dirty="0">
                <a:latin typeface="Calibri"/>
                <a:cs typeface="Calibri"/>
              </a:rPr>
              <a:t> 40px;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356870" marR="3851910">
              <a:lnSpc>
                <a:spcPts val="7690"/>
              </a:lnSpc>
              <a:spcBef>
                <a:spcPts val="690"/>
              </a:spcBef>
              <a:tabLst>
                <a:tab pos="975994" algn="l"/>
                <a:tab pos="1183005" algn="l"/>
              </a:tabLst>
            </a:pPr>
            <a:r>
              <a:rPr sz="3200" spc="-5" dirty="0">
                <a:latin typeface="Calibri"/>
                <a:cs typeface="Calibri"/>
              </a:rPr>
              <a:t>h2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20" dirty="0">
                <a:latin typeface="Calibri"/>
                <a:cs typeface="Calibri"/>
              </a:rPr>
              <a:t>font-size: 30px;}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	</a:t>
            </a:r>
            <a:r>
              <a:rPr sz="3200" spc="-20" dirty="0">
                <a:latin typeface="Calibri"/>
                <a:cs typeface="Calibri"/>
              </a:rPr>
              <a:t>font-size: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14px;}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349961"/>
            <a:ext cx="7886065" cy="60382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b="1" i="1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7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spc="-10" dirty="0">
                <a:solidFill>
                  <a:srgbClr val="FF0000"/>
                </a:solidFill>
                <a:latin typeface="Calibri"/>
                <a:cs typeface="Calibri"/>
              </a:rPr>
              <a:t>Font</a:t>
            </a:r>
            <a:r>
              <a:rPr sz="27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sz="27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i="1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2700" b="1" i="1" spc="-50" dirty="0">
                <a:solidFill>
                  <a:srgbClr val="FF0000"/>
                </a:solidFill>
                <a:latin typeface="Calibri"/>
                <a:cs typeface="Calibri"/>
              </a:rPr>
              <a:t>Em:</a:t>
            </a:r>
            <a:r>
              <a:rPr sz="2700" spc="-5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allow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users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resize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(in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browser </a:t>
            </a:r>
            <a:r>
              <a:rPr sz="2700" spc="-5" dirty="0">
                <a:latin typeface="Calibri"/>
                <a:cs typeface="Calibri"/>
              </a:rPr>
              <a:t>menu), </a:t>
            </a:r>
            <a:r>
              <a:rPr sz="2700" spc="-15" dirty="0">
                <a:latin typeface="Calibri"/>
                <a:cs typeface="Calibri"/>
              </a:rPr>
              <a:t>many </a:t>
            </a:r>
            <a:r>
              <a:rPr sz="2700" spc="-10" dirty="0">
                <a:latin typeface="Calibri"/>
                <a:cs typeface="Calibri"/>
              </a:rPr>
              <a:t>developers </a:t>
            </a:r>
            <a:r>
              <a:rPr sz="2700" spc="-5" dirty="0">
                <a:latin typeface="Calibri"/>
                <a:cs typeface="Calibri"/>
              </a:rPr>
              <a:t>use em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instead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pixels.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</a:t>
            </a:r>
            <a:r>
              <a:rPr sz="2700" spc="-20" dirty="0">
                <a:latin typeface="Calibri"/>
                <a:cs typeface="Calibri"/>
              </a:rPr>
              <a:t> size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unit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recommended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W3C.</a:t>
            </a:r>
            <a:endParaRPr sz="2700">
              <a:latin typeface="Calibri"/>
              <a:cs typeface="Calibri"/>
            </a:endParaRPr>
          </a:p>
          <a:p>
            <a:pPr marL="356870" marR="162560" indent="-344805" algn="just">
              <a:lnSpc>
                <a:spcPct val="90000"/>
              </a:lnSpc>
              <a:spcBef>
                <a:spcPts val="665"/>
              </a:spcBef>
              <a:buFont typeface="Arial MT"/>
              <a:buChar char="•"/>
              <a:tabLst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1em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equal</a:t>
            </a:r>
            <a:r>
              <a:rPr sz="2700" spc="-10" dirty="0">
                <a:latin typeface="Calibri"/>
                <a:cs typeface="Calibri"/>
              </a:rPr>
              <a:t> 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current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font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size.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default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size </a:t>
            </a:r>
            <a:r>
              <a:rPr sz="2700" spc="5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browsers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16px. So,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default </a:t>
            </a:r>
            <a:r>
              <a:rPr sz="2700" spc="-20" dirty="0">
                <a:latin typeface="Calibri"/>
                <a:cs typeface="Calibri"/>
              </a:rPr>
              <a:t>size </a:t>
            </a:r>
            <a:r>
              <a:rPr sz="2700" spc="5" dirty="0">
                <a:latin typeface="Calibri"/>
                <a:cs typeface="Calibri"/>
              </a:rPr>
              <a:t>of 1em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60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16px.</a:t>
            </a:r>
            <a:endParaRPr sz="2700">
              <a:latin typeface="Calibri"/>
              <a:cs typeface="Calibri"/>
            </a:endParaRPr>
          </a:p>
          <a:p>
            <a:pPr marL="356870" marR="37465" indent="-344805" algn="just">
              <a:lnSpc>
                <a:spcPts val="2930"/>
              </a:lnSpc>
              <a:spcBef>
                <a:spcPts val="665"/>
              </a:spcBef>
              <a:buFont typeface="Arial MT"/>
              <a:buChar char="•"/>
              <a:tabLst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size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calculated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pixels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em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using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this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formula: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pixels</a:t>
            </a:r>
            <a:r>
              <a:rPr sz="2700" spc="-5" dirty="0">
                <a:latin typeface="Calibri"/>
                <a:cs typeface="Calibri"/>
              </a:rPr>
              <a:t>/16=</a:t>
            </a:r>
            <a:r>
              <a:rPr sz="2700" i="1" spc="-5" dirty="0">
                <a:latin typeface="Calibri"/>
                <a:cs typeface="Calibri"/>
              </a:rPr>
              <a:t>em</a:t>
            </a:r>
            <a:endParaRPr sz="27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h1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r>
              <a:rPr sz="2700" spc="6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font-size: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2.5em;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/*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40px/16=2.5em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*/}</a:t>
            </a:r>
            <a:endParaRPr sz="2700">
              <a:latin typeface="Calibri"/>
              <a:cs typeface="Calibri"/>
            </a:endParaRPr>
          </a:p>
          <a:p>
            <a:pPr marL="356870" marR="586105" algn="just">
              <a:lnSpc>
                <a:spcPts val="5840"/>
              </a:lnSpc>
              <a:spcBef>
                <a:spcPts val="425"/>
              </a:spcBef>
            </a:pPr>
            <a:r>
              <a:rPr sz="2700" spc="-5" dirty="0">
                <a:latin typeface="Calibri"/>
                <a:cs typeface="Calibri"/>
              </a:rPr>
              <a:t>h2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r>
              <a:rPr sz="2700" spc="6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font-size: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1.875em;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/*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30px/16=1.875em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*/}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font-size: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0.875em;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/*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14px/16=0.875em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*/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676195"/>
            <a:ext cx="3881120" cy="538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50" b="0" spc="-25" dirty="0">
                <a:latin typeface="Wingdings"/>
                <a:cs typeface="Wingdings"/>
              </a:rPr>
              <a:t></a:t>
            </a:r>
            <a:r>
              <a:rPr sz="3200" i="1" spc="-25" dirty="0">
                <a:latin typeface="Calibri"/>
                <a:cs typeface="Calibri"/>
              </a:rPr>
              <a:t>Responsive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Font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Size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280541"/>
            <a:ext cx="7980045" cy="3244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94945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vw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unit, which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means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"viewport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width".</a:t>
            </a:r>
            <a:endParaRPr sz="3200">
              <a:latin typeface="Calibri"/>
              <a:cs typeface="Calibri"/>
            </a:endParaRPr>
          </a:p>
          <a:p>
            <a:pPr marL="356870" marR="50673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way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text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browser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window: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&lt;h1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style="</a:t>
            </a:r>
            <a:r>
              <a:rPr sz="3200" b="1" spc="-15" dirty="0">
                <a:latin typeface="Calibri"/>
                <a:cs typeface="Calibri"/>
              </a:rPr>
              <a:t>font-size:10vw</a:t>
            </a:r>
            <a:r>
              <a:rPr sz="3200" spc="-15" dirty="0">
                <a:latin typeface="Calibri"/>
                <a:cs typeface="Calibri"/>
              </a:rPr>
              <a:t>"&gt;Hello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World&lt;/h1&gt;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189941"/>
            <a:ext cx="685515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4.</a:t>
            </a:r>
            <a:r>
              <a:rPr sz="4400" spc="-30" dirty="0"/>
              <a:t> </a:t>
            </a:r>
            <a:r>
              <a:rPr sz="4400" spc="-5" dirty="0"/>
              <a:t>CSS</a:t>
            </a:r>
            <a:r>
              <a:rPr sz="4400" spc="-15" dirty="0"/>
              <a:t> </a:t>
            </a:r>
            <a:r>
              <a:rPr sz="4400" spc="-10" dirty="0"/>
              <a:t>Google</a:t>
            </a:r>
            <a:r>
              <a:rPr sz="4400" spc="-5" dirty="0"/>
              <a:t> </a:t>
            </a:r>
            <a:r>
              <a:rPr sz="4400" spc="-25" dirty="0"/>
              <a:t>Fonts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106550"/>
            <a:ext cx="8032115" cy="5147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Google</a:t>
            </a:r>
            <a:r>
              <a:rPr sz="20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Fonts</a:t>
            </a:r>
            <a:endParaRPr sz="2000">
              <a:latin typeface="Calibri"/>
              <a:cs typeface="Calibri"/>
            </a:endParaRPr>
          </a:p>
          <a:p>
            <a:pPr marL="356870" marR="211454" indent="-344805">
              <a:lnSpc>
                <a:spcPct val="8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standard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Google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hundreds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Just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stylesheet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refer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family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choice:</a:t>
            </a:r>
            <a:endParaRPr sz="2000">
              <a:latin typeface="Calibri"/>
              <a:cs typeface="Calibri"/>
            </a:endParaRPr>
          </a:p>
          <a:p>
            <a:pPr marL="12827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&lt;!DOCTYPE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5" dirty="0"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&lt;head&gt;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b="1" spc="-10" dirty="0">
                <a:latin typeface="Calibri"/>
                <a:cs typeface="Calibri"/>
              </a:rPr>
              <a:t>&lt;link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rel="stylesheet"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href="https://fonts.googleapis.com/css?family=Sofia"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b="1" spc="-5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5" dirty="0">
                <a:latin typeface="Calibri"/>
                <a:cs typeface="Calibri"/>
              </a:rPr>
              <a:t>&lt;style&gt;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tabLst>
                <a:tab pos="893444" algn="l"/>
              </a:tabLst>
            </a:pPr>
            <a:r>
              <a:rPr sz="2000" spc="-5" dirty="0">
                <a:latin typeface="Calibri"/>
                <a:cs typeface="Calibri"/>
              </a:rPr>
              <a:t>body {	</a:t>
            </a:r>
            <a:r>
              <a:rPr sz="2000" b="1" spc="-15" dirty="0">
                <a:latin typeface="Calibri"/>
                <a:cs typeface="Calibri"/>
              </a:rPr>
              <a:t>font-family: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"Sofia";</a:t>
            </a:r>
            <a:endParaRPr sz="2000">
              <a:latin typeface="Calibri"/>
              <a:cs typeface="Calibri"/>
            </a:endParaRPr>
          </a:p>
          <a:p>
            <a:pPr marL="869315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font-size: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22px;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445"/>
              </a:spcBef>
            </a:pPr>
            <a:r>
              <a:rPr sz="2000" spc="-20" dirty="0">
                <a:latin typeface="Calibri"/>
                <a:cs typeface="Calibri"/>
              </a:rPr>
              <a:t>&lt;/style&gt;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&lt;/head&gt;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&lt;h1&gt;Sofia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Font&lt;/h1&gt;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5" dirty="0">
                <a:latin typeface="Calibri"/>
                <a:cs typeface="Calibri"/>
              </a:rPr>
              <a:t>&lt;p&gt;Lorem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ipsum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dolor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amet,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consectetuer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adipiscing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elit.&lt;/p&gt;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90881"/>
            <a:ext cx="23044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5" dirty="0">
                <a:latin typeface="Calibri"/>
                <a:cs typeface="Calibri"/>
              </a:rPr>
              <a:t>5.Shortand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98118"/>
            <a:ext cx="7837805" cy="57905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740"/>
              </a:spcBef>
            </a:pPr>
            <a:r>
              <a:rPr sz="2700" b="1" i="1" spc="-10" dirty="0">
                <a:solidFill>
                  <a:srgbClr val="FF0000"/>
                </a:solidFill>
                <a:latin typeface="Calibri"/>
                <a:cs typeface="Calibri"/>
              </a:rPr>
              <a:t>Font </a:t>
            </a:r>
            <a:r>
              <a:rPr sz="2700" spc="-5" dirty="0">
                <a:latin typeface="Calibri"/>
                <a:cs typeface="Calibri"/>
              </a:rPr>
              <a:t>Property: </a:t>
            </a:r>
            <a:r>
              <a:rPr sz="2700" spc="-114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shorten </a:t>
            </a: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code, </a:t>
            </a:r>
            <a:r>
              <a:rPr sz="2700" dirty="0">
                <a:latin typeface="Calibri"/>
                <a:cs typeface="Calibri"/>
              </a:rPr>
              <a:t>it is also possible </a:t>
            </a:r>
            <a:r>
              <a:rPr sz="2700" spc="-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 specify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 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individual</a:t>
            </a:r>
            <a:r>
              <a:rPr sz="2700" spc="-20" dirty="0">
                <a:latin typeface="Calibri"/>
                <a:cs typeface="Calibri"/>
              </a:rPr>
              <a:t> font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properties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one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property.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font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shorthand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for:</a:t>
            </a:r>
            <a:endParaRPr sz="2700">
              <a:latin typeface="Calibri"/>
              <a:cs typeface="Calibri"/>
            </a:endParaRPr>
          </a:p>
          <a:p>
            <a:pPr marL="12700" marR="6092190">
              <a:lnSpc>
                <a:spcPct val="100000"/>
              </a:lnSpc>
            </a:pPr>
            <a:r>
              <a:rPr sz="2700" b="1" i="1" spc="-5" dirty="0">
                <a:solidFill>
                  <a:srgbClr val="6F2F9F"/>
                </a:solidFill>
                <a:latin typeface="Calibri"/>
                <a:cs typeface="Calibri"/>
              </a:rPr>
              <a:t>font-style 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i="1" spc="-20" dirty="0">
                <a:solidFill>
                  <a:srgbClr val="6F2F9F"/>
                </a:solidFill>
                <a:latin typeface="Calibri"/>
                <a:cs typeface="Calibri"/>
              </a:rPr>
              <a:t>f</a:t>
            </a:r>
            <a:r>
              <a:rPr sz="2700" b="1" i="1" spc="1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700" b="1" i="1" spc="-1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700" b="1" i="1" spc="-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700" b="1" i="1" spc="5" dirty="0">
                <a:solidFill>
                  <a:srgbClr val="6F2F9F"/>
                </a:solidFill>
                <a:latin typeface="Calibri"/>
                <a:cs typeface="Calibri"/>
              </a:rPr>
              <a:t>-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2700" b="1" i="1" spc="1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700" b="1" i="1" spc="-2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ia</a:t>
            </a:r>
            <a:r>
              <a:rPr sz="2700" b="1" i="1" spc="-1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t  </a:t>
            </a:r>
            <a:r>
              <a:rPr sz="2700" b="1" i="1" spc="-5" dirty="0">
                <a:solidFill>
                  <a:srgbClr val="6F2F9F"/>
                </a:solidFill>
                <a:latin typeface="Calibri"/>
                <a:cs typeface="Calibri"/>
              </a:rPr>
              <a:t>font-weight</a:t>
            </a:r>
            <a:endParaRPr sz="2700">
              <a:latin typeface="Calibri"/>
              <a:cs typeface="Calibri"/>
            </a:endParaRPr>
          </a:p>
          <a:p>
            <a:pPr marL="12700" marR="4916805">
              <a:lnSpc>
                <a:spcPct val="100000"/>
              </a:lnSpc>
              <a:spcBef>
                <a:spcPts val="5"/>
              </a:spcBef>
            </a:pPr>
            <a:r>
              <a:rPr sz="2700" b="1" i="1" spc="-25" dirty="0">
                <a:solidFill>
                  <a:srgbClr val="6F2F9F"/>
                </a:solidFill>
                <a:latin typeface="Calibri"/>
                <a:cs typeface="Calibri"/>
              </a:rPr>
              <a:t>f</a:t>
            </a:r>
            <a:r>
              <a:rPr sz="2700" b="1" i="1" spc="10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2700" b="1" i="1" spc="-1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2700" b="1" i="1" spc="5" dirty="0">
                <a:solidFill>
                  <a:srgbClr val="6F2F9F"/>
                </a:solidFill>
                <a:latin typeface="Calibri"/>
                <a:cs typeface="Calibri"/>
              </a:rPr>
              <a:t>-</a:t>
            </a:r>
            <a:r>
              <a:rPr sz="2700" b="1" i="1" spc="1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700" b="1" i="1" spc="-30" dirty="0">
                <a:solidFill>
                  <a:srgbClr val="6F2F9F"/>
                </a:solidFill>
                <a:latin typeface="Calibri"/>
                <a:cs typeface="Calibri"/>
              </a:rPr>
              <a:t>z</a:t>
            </a:r>
            <a:r>
              <a:rPr sz="2700" b="1" i="1" spc="-1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700" b="1" i="1" spc="-5" dirty="0">
                <a:solidFill>
                  <a:srgbClr val="6F2F9F"/>
                </a:solidFill>
                <a:latin typeface="Calibri"/>
                <a:cs typeface="Calibri"/>
              </a:rPr>
              <a:t>/l</a:t>
            </a:r>
            <a:r>
              <a:rPr sz="2700" b="1" i="1" spc="1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700" b="1" i="1" spc="-1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700" b="1" i="1" spc="-2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2700" b="1" i="1" spc="5" dirty="0">
                <a:solidFill>
                  <a:srgbClr val="6F2F9F"/>
                </a:solidFill>
                <a:latin typeface="Calibri"/>
                <a:cs typeface="Calibri"/>
              </a:rPr>
              <a:t>-</a:t>
            </a:r>
            <a:r>
              <a:rPr sz="2700" b="1" i="1" spc="-10" dirty="0">
                <a:solidFill>
                  <a:srgbClr val="6F2F9F"/>
                </a:solidFill>
                <a:latin typeface="Calibri"/>
                <a:cs typeface="Calibri"/>
              </a:rPr>
              <a:t>he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700" b="1" i="1" spc="-10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sz="2700" b="1" i="1" spc="-3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2700" b="1" i="1" dirty="0">
                <a:solidFill>
                  <a:srgbClr val="6F2F9F"/>
                </a:solidFill>
                <a:latin typeface="Calibri"/>
                <a:cs typeface="Calibri"/>
              </a:rPr>
              <a:t>t  font-family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>
              <a:latin typeface="Calibri"/>
              <a:cs typeface="Calibri"/>
            </a:endParaRPr>
          </a:p>
          <a:p>
            <a:pPr marL="356870" marR="1280795" indent="-344805">
              <a:lnSpc>
                <a:spcPts val="259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Set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some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font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properties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shorthand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declaration: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  <a:tab pos="1207770" algn="l"/>
              </a:tabLst>
            </a:pPr>
            <a:r>
              <a:rPr sz="2700" dirty="0">
                <a:latin typeface="Calibri"/>
                <a:cs typeface="Calibri"/>
              </a:rPr>
              <a:t>p.a {	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font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20px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Arial,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sans-serif;}</a:t>
            </a:r>
            <a:endParaRPr sz="2700">
              <a:latin typeface="Calibri"/>
              <a:cs typeface="Calibri"/>
            </a:endParaRPr>
          </a:p>
          <a:p>
            <a:pPr marL="356870" marR="264160">
              <a:lnSpc>
                <a:spcPts val="2590"/>
              </a:lnSpc>
              <a:spcBef>
                <a:spcPts val="2575"/>
              </a:spcBef>
              <a:tabLst>
                <a:tab pos="1146810" algn="l"/>
              </a:tabLst>
            </a:pPr>
            <a:r>
              <a:rPr sz="2700" dirty="0">
                <a:latin typeface="Calibri"/>
                <a:cs typeface="Calibri"/>
              </a:rPr>
              <a:t>p.b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	</a:t>
            </a:r>
            <a:r>
              <a:rPr sz="2700" spc="-15" dirty="0">
                <a:latin typeface="Calibri"/>
                <a:cs typeface="Calibri"/>
              </a:rPr>
              <a:t>font: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italic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small-caps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bold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12px/30px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Georgia,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serif; </a:t>
            </a: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41575" y="554177"/>
            <a:ext cx="9861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Trebuchet MS"/>
                <a:cs typeface="Trebuchet MS"/>
              </a:rPr>
              <a:t>HT</a:t>
            </a:r>
            <a:r>
              <a:rPr sz="3200" b="0" spc="-25" dirty="0">
                <a:latin typeface="Trebuchet MS"/>
                <a:cs typeface="Trebuchet MS"/>
              </a:rPr>
              <a:t>T</a:t>
            </a:r>
            <a:r>
              <a:rPr sz="3200" b="0" spc="-5" dirty="0">
                <a:latin typeface="Trebuchet MS"/>
                <a:cs typeface="Trebuchet MS"/>
              </a:rPr>
              <a:t>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775" y="1548765"/>
            <a:ext cx="78352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begins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https://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instead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http://.</a:t>
            </a:r>
            <a:endParaRPr sz="2400">
              <a:latin typeface="Trebuchet MS"/>
              <a:cs typeface="Trebuchet MS"/>
            </a:endParaRPr>
          </a:p>
          <a:p>
            <a:pPr marL="356870" marR="7556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Modern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web browsers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indicate that 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visiting a secure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HTTPS website by displaying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closed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padlock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symbol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left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URL: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3429000"/>
            <a:ext cx="5486400" cy="344424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057" y="208610"/>
            <a:ext cx="51733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Segoe UI"/>
                <a:cs typeface="Segoe UI"/>
              </a:rPr>
              <a:t>All</a:t>
            </a:r>
            <a:r>
              <a:rPr sz="4000" b="0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b="0" dirty="0">
                <a:solidFill>
                  <a:srgbClr val="000000"/>
                </a:solidFill>
                <a:latin typeface="Segoe UI"/>
                <a:cs typeface="Segoe UI"/>
              </a:rPr>
              <a:t>CSS</a:t>
            </a:r>
            <a:r>
              <a:rPr sz="4000" b="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b="0" spc="5" dirty="0">
                <a:solidFill>
                  <a:srgbClr val="000000"/>
                </a:solidFill>
                <a:latin typeface="Segoe UI"/>
                <a:cs typeface="Segoe UI"/>
              </a:rPr>
              <a:t>Font</a:t>
            </a:r>
            <a:r>
              <a:rPr sz="4000" b="0" spc="-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b="0" spc="10" dirty="0">
                <a:solidFill>
                  <a:srgbClr val="000000"/>
                </a:solidFill>
                <a:latin typeface="Segoe UI"/>
                <a:cs typeface="Segoe UI"/>
              </a:rPr>
              <a:t>Properties</a:t>
            </a:r>
            <a:endParaRPr sz="4000"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437" y="1230820"/>
          <a:ext cx="8458200" cy="539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50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Property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636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font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font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properties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declaration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09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font-family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font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family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text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50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font-size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font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text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509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font-style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font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style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text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597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font-variant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text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displayed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small-caps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font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547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font-weight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weight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font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517" y="465200"/>
            <a:ext cx="3348483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CSS</a:t>
            </a:r>
            <a:r>
              <a:rPr sz="4400" spc="-85" dirty="0"/>
              <a:t> </a:t>
            </a:r>
            <a:r>
              <a:rPr sz="4400" spc="-20" dirty="0"/>
              <a:t>Links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75766"/>
            <a:ext cx="779145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52065" algn="l"/>
              </a:tabLst>
            </a:pPr>
            <a:r>
              <a:rPr sz="3000" b="1" i="1" spc="-5" dirty="0">
                <a:solidFill>
                  <a:srgbClr val="FF0000"/>
                </a:solidFill>
                <a:latin typeface="Calibri"/>
                <a:cs typeface="Calibri"/>
              </a:rPr>
              <a:t>1)Styling</a:t>
            </a:r>
            <a:r>
              <a:rPr sz="3000" b="1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FF0000"/>
                </a:solidFill>
                <a:latin typeface="Calibri"/>
                <a:cs typeface="Calibri"/>
              </a:rPr>
              <a:t>Links:	</a:t>
            </a:r>
            <a:r>
              <a:rPr sz="3000" dirty="0">
                <a:latin typeface="Calibri"/>
                <a:cs typeface="Calibri"/>
              </a:rPr>
              <a:t>Links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5" dirty="0">
                <a:latin typeface="Calibri"/>
                <a:cs typeface="Calibri"/>
              </a:rPr>
              <a:t>styled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spc="-15" dirty="0">
                <a:latin typeface="Calibri"/>
                <a:cs typeface="Calibri"/>
              </a:rPr>
              <a:t>any </a:t>
            </a:r>
            <a:r>
              <a:rPr sz="3000" spc="-5" dirty="0">
                <a:latin typeface="Calibri"/>
                <a:cs typeface="Calibri"/>
              </a:rPr>
              <a:t>CSS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property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(e.g.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color,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font-family, </a:t>
            </a:r>
            <a:r>
              <a:rPr sz="3000" spc="-5" dirty="0">
                <a:latin typeface="Calibri"/>
                <a:cs typeface="Calibri"/>
              </a:rPr>
              <a:t>background,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etc.).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  <a:tab pos="2496820" algn="l"/>
              </a:tabLst>
            </a:pPr>
            <a:r>
              <a:rPr sz="3000" spc="-10" dirty="0">
                <a:latin typeface="Calibri"/>
                <a:cs typeface="Calibri"/>
              </a:rPr>
              <a:t>Example: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5" dirty="0">
                <a:latin typeface="Calibri"/>
                <a:cs typeface="Calibri"/>
              </a:rPr>
              <a:t>color: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hotpink;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356870" marR="58419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In addition, </a:t>
            </a:r>
            <a:r>
              <a:rPr sz="3000" spc="-5" dirty="0">
                <a:latin typeface="Calibri"/>
                <a:cs typeface="Calibri"/>
              </a:rPr>
              <a:t>links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dirty="0">
                <a:latin typeface="Calibri"/>
                <a:cs typeface="Calibri"/>
              </a:rPr>
              <a:t>be </a:t>
            </a:r>
            <a:r>
              <a:rPr sz="3000" spc="-5" dirty="0">
                <a:latin typeface="Calibri"/>
                <a:cs typeface="Calibri"/>
              </a:rPr>
              <a:t>styled </a:t>
            </a:r>
            <a:r>
              <a:rPr sz="3000" spc="-15" dirty="0">
                <a:latin typeface="Calibri"/>
                <a:cs typeface="Calibri"/>
              </a:rPr>
              <a:t>differently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depending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spc="-10" dirty="0">
                <a:latin typeface="Calibri"/>
                <a:cs typeface="Calibri"/>
              </a:rPr>
              <a:t>what </a:t>
            </a:r>
            <a:r>
              <a:rPr sz="3000" b="1" spc="-30" dirty="0">
                <a:latin typeface="Calibri"/>
                <a:cs typeface="Calibri"/>
              </a:rPr>
              <a:t>state </a:t>
            </a:r>
            <a:r>
              <a:rPr sz="3000" spc="-10" dirty="0">
                <a:latin typeface="Calibri"/>
                <a:cs typeface="Calibri"/>
              </a:rPr>
              <a:t>they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in.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four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links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are: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a:link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normal,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unvisited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a:visited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visited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a:hover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when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user </a:t>
            </a:r>
            <a:r>
              <a:rPr sz="3000" dirty="0">
                <a:latin typeface="Calibri"/>
                <a:cs typeface="Calibri"/>
              </a:rPr>
              <a:t>mouses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over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a:active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link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moment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clicked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94"/>
            <a:ext cx="4471670" cy="533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marR="1225550" indent="-34480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/*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unvisited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*/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a:link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520"/>
              </a:lnSpc>
            </a:pPr>
            <a:r>
              <a:rPr sz="3000" spc="-5" dirty="0">
                <a:latin typeface="Calibri"/>
                <a:cs typeface="Calibri"/>
              </a:rPr>
              <a:t>color: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red;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  <a:spcBef>
                <a:spcPts val="2165"/>
              </a:spcBef>
            </a:pPr>
            <a:r>
              <a:rPr sz="3000" spc="-5" dirty="0">
                <a:latin typeface="Calibri"/>
                <a:cs typeface="Calibri"/>
              </a:rPr>
              <a:t>/*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visited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*/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  <a:tabLst>
                <a:tab pos="2024380" algn="l"/>
                <a:tab pos="4152900" algn="l"/>
              </a:tabLst>
            </a:pPr>
            <a:r>
              <a:rPr sz="3000" spc="-5" dirty="0">
                <a:latin typeface="Calibri"/>
                <a:cs typeface="Calibri"/>
              </a:rPr>
              <a:t>a:visited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5" dirty="0">
                <a:latin typeface="Calibri"/>
                <a:cs typeface="Calibri"/>
              </a:rPr>
              <a:t>color: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green;	</a:t>
            </a: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356870" marR="5080">
              <a:lnSpc>
                <a:spcPts val="2880"/>
              </a:lnSpc>
              <a:tabLst>
                <a:tab pos="1993900" algn="l"/>
              </a:tabLst>
            </a:pPr>
            <a:r>
              <a:rPr sz="3000" spc="-5" dirty="0">
                <a:latin typeface="Calibri"/>
                <a:cs typeface="Calibri"/>
              </a:rPr>
              <a:t>/* </a:t>
            </a:r>
            <a:r>
              <a:rPr sz="3000" dirty="0">
                <a:latin typeface="Calibri"/>
                <a:cs typeface="Calibri"/>
              </a:rPr>
              <a:t>mouse </a:t>
            </a:r>
            <a:r>
              <a:rPr sz="3000" spc="-15" dirty="0">
                <a:latin typeface="Calibri"/>
                <a:cs typeface="Calibri"/>
              </a:rPr>
              <a:t>over </a:t>
            </a:r>
            <a:r>
              <a:rPr sz="3000" dirty="0">
                <a:latin typeface="Calibri"/>
                <a:cs typeface="Calibri"/>
              </a:rPr>
              <a:t>link </a:t>
            </a:r>
            <a:r>
              <a:rPr sz="3000" spc="-5" dirty="0">
                <a:latin typeface="Calibri"/>
                <a:cs typeface="Calibri"/>
              </a:rPr>
              <a:t>*/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a:hover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5" dirty="0">
                <a:latin typeface="Calibri"/>
                <a:cs typeface="Calibri"/>
              </a:rPr>
              <a:t>color: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hotpink;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356870" marR="579120">
              <a:lnSpc>
                <a:spcPct val="80000"/>
              </a:lnSpc>
              <a:tabLst>
                <a:tab pos="2018664" algn="l"/>
              </a:tabLst>
            </a:pPr>
            <a:r>
              <a:rPr sz="3000" spc="-5" dirty="0">
                <a:latin typeface="Calibri"/>
                <a:cs typeface="Calibri"/>
              </a:rPr>
              <a:t>/* </a:t>
            </a:r>
            <a:r>
              <a:rPr sz="3000" spc="-10" dirty="0">
                <a:latin typeface="Calibri"/>
                <a:cs typeface="Calibri"/>
              </a:rPr>
              <a:t>selected </a:t>
            </a:r>
            <a:r>
              <a:rPr sz="3000" dirty="0">
                <a:latin typeface="Calibri"/>
                <a:cs typeface="Calibri"/>
              </a:rPr>
              <a:t>link </a:t>
            </a:r>
            <a:r>
              <a:rPr sz="3000" spc="-5" dirty="0">
                <a:latin typeface="Calibri"/>
                <a:cs typeface="Calibri"/>
              </a:rPr>
              <a:t>*/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a:active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	</a:t>
            </a:r>
            <a:r>
              <a:rPr sz="3000" spc="-5" dirty="0">
                <a:latin typeface="Calibri"/>
                <a:cs typeface="Calibri"/>
              </a:rPr>
              <a:t>color: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blue;}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35025"/>
            <a:ext cx="7818755" cy="539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i="1" spc="5" dirty="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sz="22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2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Calibri"/>
                <a:cs typeface="Calibri"/>
              </a:rPr>
              <a:t>Decoration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8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text-decoration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remove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underlines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80"/>
              </a:lnSpc>
            </a:pP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links: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a:link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10" dirty="0">
                <a:latin typeface="Calibri"/>
                <a:cs typeface="Calibri"/>
              </a:rPr>
              <a:t>text-decoration: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none;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a:visited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0"/>
              </a:lnSpc>
            </a:pPr>
            <a:r>
              <a:rPr sz="2200" spc="-10" dirty="0">
                <a:latin typeface="Calibri"/>
                <a:cs typeface="Calibri"/>
              </a:rPr>
              <a:t>text-decoration: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none;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a:hover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10" dirty="0">
                <a:latin typeface="Calibri"/>
                <a:cs typeface="Calibri"/>
              </a:rPr>
              <a:t>text-decoration: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underline;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a:active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85140">
              <a:lnSpc>
                <a:spcPts val="2115"/>
              </a:lnSpc>
            </a:pPr>
            <a:r>
              <a:rPr sz="2200" spc="-10" dirty="0">
                <a:latin typeface="Calibri"/>
                <a:cs typeface="Calibri"/>
              </a:rPr>
              <a:t>text-decoration: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underline;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3</a:t>
            </a:r>
            <a:r>
              <a:rPr spc="5" dirty="0"/>
              <a:t>.</a:t>
            </a:r>
            <a:r>
              <a:rPr spc="-45" dirty="0"/>
              <a:t> </a:t>
            </a:r>
            <a:r>
              <a:rPr dirty="0"/>
              <a:t>Background</a:t>
            </a:r>
            <a:r>
              <a:rPr spc="-80" dirty="0"/>
              <a:t> </a:t>
            </a:r>
            <a:r>
              <a:rPr dirty="0"/>
              <a:t>Color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10134600" cy="51231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background-color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specify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background</a:t>
            </a:r>
            <a:endParaRPr sz="2200" dirty="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color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links: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a:link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background-color: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yellow;</a:t>
            </a: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a:visited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background-color: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cyan;</a:t>
            </a:r>
            <a:endParaRPr sz="2200" dirty="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a:hover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</a:p>
          <a:p>
            <a:pPr marL="485140">
              <a:lnSpc>
                <a:spcPts val="2115"/>
              </a:lnSpc>
            </a:pPr>
            <a:r>
              <a:rPr sz="2200" spc="-5" dirty="0">
                <a:latin typeface="Calibri"/>
                <a:cs typeface="Calibri"/>
              </a:rPr>
              <a:t>background-color: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lightgreen;</a:t>
            </a:r>
            <a:endParaRPr sz="2200" dirty="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  <a:p>
            <a:pPr marL="356870">
              <a:lnSpc>
                <a:spcPts val="2375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a:active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</a:p>
          <a:p>
            <a:pPr marL="485140">
              <a:lnSpc>
                <a:spcPts val="2110"/>
              </a:lnSpc>
            </a:pPr>
            <a:r>
              <a:rPr sz="2200" spc="-5" dirty="0">
                <a:latin typeface="Calibri"/>
                <a:cs typeface="Calibri"/>
              </a:rPr>
              <a:t>background-color: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hotpink;</a:t>
            </a: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990600"/>
            <a:ext cx="10436556" cy="42522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0"/>
              </a:spcBef>
            </a:pP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700" b="1" spc="5" dirty="0">
                <a:solidFill>
                  <a:srgbClr val="FF0000"/>
                </a:solidFill>
                <a:latin typeface="Calibri"/>
                <a:cs typeface="Calibri"/>
              </a:rPr>
              <a:t> Link</a:t>
            </a:r>
            <a:r>
              <a:rPr sz="2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Buttons:</a:t>
            </a:r>
            <a:r>
              <a:rPr sz="2700" spc="-5" dirty="0">
                <a:latin typeface="Calibri"/>
                <a:cs typeface="Calibri"/>
              </a:rPr>
              <a:t>This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example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demonstrates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more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advanced </a:t>
            </a:r>
            <a:r>
              <a:rPr sz="2700" spc="-15" dirty="0">
                <a:latin typeface="Calibri"/>
                <a:cs typeface="Calibri"/>
              </a:rPr>
              <a:t>example </a:t>
            </a:r>
            <a:r>
              <a:rPr sz="2700" spc="-5" dirty="0">
                <a:latin typeface="Calibri"/>
                <a:cs typeface="Calibri"/>
              </a:rPr>
              <a:t>where we </a:t>
            </a:r>
            <a:r>
              <a:rPr sz="2700" dirty="0">
                <a:latin typeface="Calibri"/>
                <a:cs typeface="Calibri"/>
              </a:rPr>
              <a:t>combine </a:t>
            </a:r>
            <a:r>
              <a:rPr sz="2700" spc="-15" dirty="0">
                <a:latin typeface="Calibri"/>
                <a:cs typeface="Calibri"/>
              </a:rPr>
              <a:t>several </a:t>
            </a:r>
            <a:r>
              <a:rPr sz="2700" dirty="0">
                <a:latin typeface="Calibri"/>
                <a:cs typeface="Calibri"/>
              </a:rPr>
              <a:t>CSS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properties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display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links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boxes/buttons:</a:t>
            </a:r>
            <a:endParaRPr sz="27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</a:t>
            </a:r>
            <a:endParaRPr sz="2700" dirty="0">
              <a:latin typeface="Calibri"/>
              <a:cs typeface="Calibri"/>
            </a:endParaRPr>
          </a:p>
          <a:p>
            <a:pPr marL="356870" indent="-344805">
              <a:lnSpc>
                <a:spcPts val="291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a:link,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a:visited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</a:p>
          <a:p>
            <a:pPr marL="512445" marR="2726055">
              <a:lnSpc>
                <a:spcPts val="2590"/>
              </a:lnSpc>
              <a:spcBef>
                <a:spcPts val="305"/>
              </a:spcBef>
            </a:pPr>
            <a:r>
              <a:rPr sz="2700" spc="-5" dirty="0">
                <a:latin typeface="Calibri"/>
                <a:cs typeface="Calibri"/>
              </a:rPr>
              <a:t>background-color: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#f44336;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color: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white;</a:t>
            </a:r>
          </a:p>
          <a:p>
            <a:pPr marL="512445" marR="3775710">
              <a:lnSpc>
                <a:spcPts val="2590"/>
              </a:lnSpc>
              <a:spcBef>
                <a:spcPts val="5"/>
              </a:spcBef>
            </a:pPr>
            <a:r>
              <a:rPr sz="2700" dirty="0">
                <a:latin typeface="Calibri"/>
                <a:cs typeface="Calibri"/>
              </a:rPr>
              <a:t>padding: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14px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25px;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text-align: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center;</a:t>
            </a:r>
            <a:endParaRPr sz="2700" dirty="0">
              <a:latin typeface="Calibri"/>
              <a:cs typeface="Calibri"/>
            </a:endParaRPr>
          </a:p>
          <a:p>
            <a:pPr marL="512445" marR="3456940">
              <a:lnSpc>
                <a:spcPts val="2590"/>
              </a:lnSpc>
              <a:spcBef>
                <a:spcPts val="5"/>
              </a:spcBef>
            </a:pPr>
            <a:r>
              <a:rPr sz="2700" spc="-10" dirty="0">
                <a:latin typeface="Calibri"/>
                <a:cs typeface="Calibri"/>
              </a:rPr>
              <a:t>text-decoration:</a:t>
            </a:r>
            <a:r>
              <a:rPr sz="2700" spc="-1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none;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display: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inline-block;</a:t>
            </a:r>
          </a:p>
          <a:p>
            <a:pPr marL="356870">
              <a:lnSpc>
                <a:spcPts val="2620"/>
              </a:lnSpc>
            </a:pPr>
            <a:r>
              <a:rPr sz="2700" dirty="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Calibri"/>
              <a:cs typeface="Calibri"/>
            </a:endParaRPr>
          </a:p>
          <a:p>
            <a:pPr marL="512445" marR="3402965" indent="-155575">
              <a:lnSpc>
                <a:spcPts val="2590"/>
              </a:lnSpc>
            </a:pPr>
            <a:r>
              <a:rPr sz="2700" spc="-40" dirty="0">
                <a:latin typeface="Calibri"/>
                <a:cs typeface="Calibri"/>
              </a:rPr>
              <a:t>a:hover, </a:t>
            </a:r>
            <a:r>
              <a:rPr sz="2700" dirty="0">
                <a:latin typeface="Calibri"/>
                <a:cs typeface="Calibri"/>
              </a:rPr>
              <a:t>a:active {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background-color: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red;</a:t>
            </a:r>
            <a:endParaRPr sz="2700" dirty="0">
              <a:latin typeface="Calibri"/>
              <a:cs typeface="Calibri"/>
            </a:endParaRPr>
          </a:p>
          <a:p>
            <a:pPr marL="356870">
              <a:lnSpc>
                <a:spcPts val="2620"/>
              </a:lnSpc>
            </a:pPr>
            <a:r>
              <a:rPr sz="27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12975" y="477977"/>
            <a:ext cx="96011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Trebuchet MS"/>
                <a:cs typeface="Trebuchet MS"/>
              </a:rPr>
              <a:t>h</a:t>
            </a:r>
            <a:r>
              <a:rPr sz="3200" b="0" spc="5" dirty="0">
                <a:latin typeface="Trebuchet MS"/>
                <a:cs typeface="Trebuchet MS"/>
              </a:rPr>
              <a:t>t</a:t>
            </a:r>
            <a:r>
              <a:rPr sz="3200" b="0" spc="-10" dirty="0">
                <a:latin typeface="Trebuchet MS"/>
                <a:cs typeface="Trebuchet MS"/>
              </a:rPr>
              <a:t>tps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775" y="1319606"/>
            <a:ext cx="8232140" cy="454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  <a:hlinkClick r:id="rId2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http</a:t>
            </a:r>
            <a:r>
              <a:rPr sz="2400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transfers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data between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browser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 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server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hypertext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format,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whereas https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transfers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encrypted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format.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Thus,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prevents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hackers from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reading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modifying the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transfer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browser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 the web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r>
              <a:rPr sz="2400" spc="6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Even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if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hackers manage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intercept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communication, they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will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to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encrypted.</a:t>
            </a:r>
            <a:endParaRPr sz="2400">
              <a:latin typeface="Trebuchet MS"/>
              <a:cs typeface="Trebuchet MS"/>
            </a:endParaRPr>
          </a:p>
          <a:p>
            <a:pPr marL="356870" marR="8255" indent="-344805" algn="just">
              <a:lnSpc>
                <a:spcPct val="100000"/>
              </a:lnSpc>
              <a:spcBef>
                <a:spcPts val="1019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established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encrypted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2400" spc="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2400" spc="7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browser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Secure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Socket </a:t>
            </a:r>
            <a:r>
              <a:rPr sz="2400" spc="-7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Layer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(SSL)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Transport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Layer Security (TLS)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protocols.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TLS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version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SSL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5" y="325577"/>
            <a:ext cx="1125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H</a:t>
            </a:r>
            <a:r>
              <a:rPr sz="3600" b="0" spc="-20" dirty="0">
                <a:latin typeface="Trebuchet MS"/>
                <a:cs typeface="Trebuchet MS"/>
              </a:rPr>
              <a:t>t</a:t>
            </a:r>
            <a:r>
              <a:rPr sz="3600" b="0" spc="-5" dirty="0">
                <a:latin typeface="Trebuchet MS"/>
                <a:cs typeface="Trebuchet MS"/>
              </a:rPr>
              <a:t>tps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8382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65375" y="554177"/>
            <a:ext cx="34766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Trebuchet MS"/>
                <a:cs typeface="Trebuchet MS"/>
              </a:rPr>
              <a:t>Advantage</a:t>
            </a:r>
            <a:r>
              <a:rPr sz="3200" b="0" spc="20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of</a:t>
            </a:r>
            <a:r>
              <a:rPr sz="3200" b="0" spc="-20" dirty="0">
                <a:latin typeface="Trebuchet MS"/>
                <a:cs typeface="Trebuchet MS"/>
              </a:rPr>
              <a:t> </a:t>
            </a:r>
            <a:r>
              <a:rPr sz="3200" b="0" spc="-5" dirty="0">
                <a:latin typeface="Trebuchet MS"/>
                <a:cs typeface="Trebuchet MS"/>
              </a:rPr>
              <a:t>https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854" y="1551813"/>
            <a:ext cx="11248545" cy="3978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68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Secure</a:t>
            </a:r>
            <a:r>
              <a:rPr sz="1800" b="1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Communication:</a:t>
            </a:r>
            <a:r>
              <a:rPr sz="1800" b="1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18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makes</a:t>
            </a:r>
            <a:r>
              <a:rPr sz="1800" spc="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secure</a:t>
            </a:r>
            <a:r>
              <a:rPr sz="1800" spc="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connection</a:t>
            </a:r>
            <a:r>
              <a:rPr sz="1800" spc="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establishing</a:t>
            </a:r>
            <a:endParaRPr sz="1800" dirty="0">
              <a:latin typeface="Trebuchet MS"/>
              <a:cs typeface="Trebuchet MS"/>
            </a:endParaRPr>
          </a:p>
          <a:p>
            <a:pPr marL="356870" algn="just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encrypted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browser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systems.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68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b="1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Integrity:</a:t>
            </a:r>
            <a:r>
              <a:rPr sz="1800" b="1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integrity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encrypting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so,</a:t>
            </a:r>
            <a:endParaRPr sz="1800" dirty="0">
              <a:latin typeface="Trebuchet MS"/>
              <a:cs typeface="Trebuchet MS"/>
            </a:endParaRPr>
          </a:p>
          <a:p>
            <a:pPr marL="356870" algn="just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hackers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data, they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read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modify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it.</a:t>
            </a:r>
            <a:endParaRPr sz="1800" dirty="0">
              <a:latin typeface="Trebuchet MS"/>
              <a:cs typeface="Trebuchet MS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155" dirty="0">
                <a:solidFill>
                  <a:srgbClr val="5FCAEE"/>
                </a:solidFill>
                <a:latin typeface="Lucida Sans Unicode"/>
                <a:cs typeface="Lucida Sans Unicode"/>
              </a:rPr>
              <a:t> 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Privacy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Security: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protects the privacy 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security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website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preventing hackers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passively listen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communication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browser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68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Faster</a:t>
            </a:r>
            <a:r>
              <a:rPr sz="1800" b="1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Performance:</a:t>
            </a:r>
            <a:r>
              <a:rPr sz="1800" b="1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increases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speed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transfer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compared</a:t>
            </a:r>
            <a:endParaRPr sz="1800" dirty="0">
              <a:latin typeface="Trebuchet MS"/>
              <a:cs typeface="Trebuchet MS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encrypting 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reducing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size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69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SEO:</a:t>
            </a:r>
            <a:r>
              <a:rPr sz="1800" b="1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increases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SEO</a:t>
            </a:r>
            <a:r>
              <a:rPr sz="18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IN" sz="1800" spc="21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lang="en-IN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search engine optimization)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ranking.</a:t>
            </a:r>
            <a:r>
              <a:rPr sz="18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Google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Chrome,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Google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shows</a:t>
            </a:r>
            <a:endParaRPr sz="1800" dirty="0">
              <a:latin typeface="Trebuchet MS"/>
              <a:cs typeface="Trebuchet MS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Secure</a:t>
            </a:r>
            <a:r>
              <a:rPr sz="18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label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browser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users'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collected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http.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69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Future:</a:t>
            </a:r>
            <a:r>
              <a:rPr sz="1800" b="1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https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future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internet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safe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endParaRPr sz="1800" dirty="0">
              <a:latin typeface="Trebuchet MS"/>
              <a:cs typeface="Trebuchet MS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website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owners.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89175" y="554863"/>
            <a:ext cx="262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5FCAEE"/>
                </a:solidFill>
                <a:latin typeface="Trebuchet MS"/>
                <a:cs typeface="Trebuchet MS"/>
              </a:rPr>
              <a:t>http</a:t>
            </a:r>
            <a:r>
              <a:rPr sz="3600" b="0" spc="-3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5FCAEE"/>
                </a:solidFill>
                <a:latin typeface="Trebuchet MS"/>
                <a:cs typeface="Trebuchet MS"/>
              </a:rPr>
              <a:t>vs</a:t>
            </a:r>
            <a:r>
              <a:rPr sz="3600" b="0" spc="-2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5FCAEE"/>
                </a:solidFill>
                <a:latin typeface="Trebuchet MS"/>
                <a:cs typeface="Trebuchet MS"/>
              </a:rPr>
              <a:t>https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08250" y="2508250"/>
          <a:ext cx="7772400" cy="318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92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Transfers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in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hypertext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(structured</a:t>
                      </a:r>
                      <a:r>
                        <a:rPr sz="20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text)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Transfers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encrypted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format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7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Uses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port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by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default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Uses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port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443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default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secure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latin typeface="Trebuchet MS"/>
                          <a:cs typeface="Trebuchet MS"/>
                        </a:rPr>
                        <a:t>Secured</a:t>
                      </a:r>
                      <a:r>
                        <a:rPr sz="20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SSL</a:t>
                      </a:r>
                      <a:r>
                        <a:rPr sz="2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technology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3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Starts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http://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Starts</a:t>
                      </a:r>
                      <a:r>
                        <a:rPr sz="2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2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0" dirty="0">
                          <a:latin typeface="Trebuchet MS"/>
                          <a:cs typeface="Trebuchet MS"/>
                        </a:rPr>
                        <a:t>https://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401777"/>
            <a:ext cx="21310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Trebuchet MS"/>
                <a:cs typeface="Trebuchet MS"/>
              </a:rPr>
              <a:t>Http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1.0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Http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575" y="896239"/>
            <a:ext cx="6007100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1.1</a:t>
            </a:r>
            <a:endParaRPr sz="18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  <a:spcBef>
                <a:spcPts val="1789"/>
              </a:spcBef>
              <a:tabLst>
                <a:tab pos="509270" algn="l"/>
              </a:tabLst>
            </a:pPr>
            <a:r>
              <a:rPr sz="160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Much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more:</a:t>
            </a:r>
            <a:endParaRPr sz="2000">
              <a:latin typeface="Trebuchet MS"/>
              <a:cs typeface="Trebuchet MS"/>
            </a:endParaRPr>
          </a:p>
          <a:p>
            <a:pPr marL="6223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Digest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proxy</a:t>
            </a:r>
            <a:r>
              <a:rPr sz="2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2000">
              <a:latin typeface="Trebuchet MS"/>
              <a:cs typeface="Trebuchet MS"/>
            </a:endParaRPr>
          </a:p>
          <a:p>
            <a:pPr marL="622300" marR="2333625">
              <a:lnSpc>
                <a:spcPts val="3410"/>
              </a:lnSpc>
              <a:spcBef>
                <a:spcPts val="260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Extra new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status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codes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Chunked transfer encoding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Connection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header</a:t>
            </a:r>
            <a:endParaRPr sz="2000">
              <a:latin typeface="Trebuchet MS"/>
              <a:cs typeface="Trebuchet MS"/>
            </a:endParaRPr>
          </a:p>
          <a:p>
            <a:pPr marL="622300">
              <a:lnSpc>
                <a:spcPct val="100000"/>
              </a:lnSpc>
              <a:spcBef>
                <a:spcPts val="700"/>
              </a:spcBef>
            </a:pP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Enhanced</a:t>
            </a:r>
            <a:r>
              <a:rPr sz="2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compression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support</a:t>
            </a:r>
            <a:endParaRPr sz="2000">
              <a:latin typeface="Trebuchet MS"/>
              <a:cs typeface="Trebuchet MS"/>
            </a:endParaRPr>
          </a:p>
          <a:p>
            <a:pPr marL="62230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Much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much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more.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4419600"/>
            <a:ext cx="4800600" cy="243839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526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0" dirty="0">
                <a:solidFill>
                  <a:srgbClr val="5FCAEE"/>
                </a:solidFill>
                <a:latin typeface="Trebuchet MS"/>
                <a:cs typeface="Trebuchet MS"/>
              </a:rPr>
              <a:t>World</a:t>
            </a:r>
            <a:r>
              <a:rPr sz="3600" b="0" spc="-2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5FCAEE"/>
                </a:solidFill>
                <a:latin typeface="Trebuchet MS"/>
                <a:cs typeface="Trebuchet MS"/>
              </a:rPr>
              <a:t>Wide</a:t>
            </a:r>
            <a:r>
              <a:rPr sz="3600" b="0" spc="-9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60" dirty="0">
                <a:solidFill>
                  <a:srgbClr val="5FCAEE"/>
                </a:solidFill>
                <a:latin typeface="Trebuchet MS"/>
                <a:cs typeface="Trebuchet MS"/>
              </a:rPr>
              <a:t>Web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575" y="1628013"/>
            <a:ext cx="533146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World</a:t>
            </a:r>
            <a:r>
              <a:rPr sz="18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Wide</a:t>
            </a:r>
            <a:r>
              <a:rPr sz="18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Web,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known</a:t>
            </a:r>
            <a:r>
              <a:rPr sz="18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Web,</a:t>
            </a:r>
            <a:r>
              <a:rPr sz="18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 </a:t>
            </a:r>
            <a:r>
              <a:rPr sz="1800" spc="-5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spc="4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collection</a:t>
            </a:r>
            <a:r>
              <a:rPr sz="1800" spc="49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46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websites</a:t>
            </a:r>
            <a:r>
              <a:rPr sz="1800" spc="46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or</a:t>
            </a:r>
            <a:r>
              <a:rPr sz="1800" spc="4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web</a:t>
            </a:r>
            <a:r>
              <a:rPr sz="1800" spc="4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pages</a:t>
            </a:r>
            <a:r>
              <a:rPr sz="1800" spc="484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stored</a:t>
            </a:r>
            <a:r>
              <a:rPr sz="1800" spc="46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in </a:t>
            </a:r>
            <a:r>
              <a:rPr sz="1800" spc="-5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web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servers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connected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to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local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 computers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through the internet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 These websites contain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text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pages,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digital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images,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audios,</a:t>
            </a:r>
            <a:r>
              <a:rPr sz="180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videos, etc. Users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access the content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sites from any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part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world over the internet using their devices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such as computers, laptops, cell phones, etc.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WWW,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along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internet, enables the retrieval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media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device.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587291"/>
            <a:ext cx="11811635" cy="11550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65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Proxy</a:t>
            </a:r>
            <a:r>
              <a:rPr sz="1800" b="1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support</a:t>
            </a:r>
            <a:r>
              <a:rPr sz="1800" b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Host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field:</a:t>
            </a:r>
            <a:endParaRPr sz="1800">
              <a:latin typeface="Trebuchet MS"/>
              <a:cs typeface="Trebuchet MS"/>
            </a:endParaRPr>
          </a:p>
          <a:p>
            <a:pPr marL="58419" marR="5080" indent="753110" algn="just">
              <a:lnSpc>
                <a:spcPts val="1730"/>
              </a:lnSpc>
              <a:spcBef>
                <a:spcPts val="969"/>
              </a:spcBef>
              <a:tabLst>
                <a:tab pos="33661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1.1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required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Host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header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spec.HTTP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1.0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does not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officially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require 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Host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header,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doesn't</a:t>
            </a:r>
            <a:r>
              <a:rPr sz="18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hurt</a:t>
            </a:r>
            <a:r>
              <a:rPr sz="18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one,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8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(proxies)</a:t>
            </a:r>
            <a:r>
              <a:rPr sz="18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expect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Host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header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regardless</a:t>
            </a:r>
            <a:r>
              <a:rPr sz="18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version.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779" y="1789557"/>
            <a:ext cx="97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1385" y="1716024"/>
            <a:ext cx="3542029" cy="721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HTTP/1.1</a:t>
            </a:r>
            <a:endParaRPr sz="180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Host: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www.blahblahblahblah.com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2481529"/>
            <a:ext cx="11817350" cy="40112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marR="9525" indent="-344805">
              <a:lnSpc>
                <a:spcPct val="80000"/>
              </a:lnSpc>
              <a:spcBef>
                <a:spcPts val="53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5" dirty="0">
                <a:solidFill>
                  <a:srgbClr val="FF0000"/>
                </a:solidFill>
                <a:latin typeface="Trebuchet MS"/>
                <a:cs typeface="Trebuchet MS"/>
              </a:rPr>
              <a:t>Persistent</a:t>
            </a:r>
            <a:r>
              <a:rPr sz="1800" b="1" spc="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connections:</a:t>
            </a:r>
            <a:r>
              <a:rPr sz="1800" b="1" spc="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1.1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allows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persistent</a:t>
            </a:r>
            <a:r>
              <a:rPr sz="18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connections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means</a:t>
            </a: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request/response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connection.</a:t>
            </a:r>
            <a:endParaRPr sz="1800">
              <a:latin typeface="Trebuchet MS"/>
              <a:cs typeface="Trebuchet MS"/>
            </a:endParaRPr>
          </a:p>
          <a:p>
            <a:pPr marL="332740">
              <a:lnSpc>
                <a:spcPts val="1945"/>
              </a:lnSpc>
              <a:spcBef>
                <a:spcPts val="575"/>
              </a:spcBef>
              <a:tabLst>
                <a:tab pos="828992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1.0</a:t>
            </a:r>
            <a:r>
              <a:rPr sz="18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8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800" spc="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connection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request/response	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pair.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58419">
              <a:lnSpc>
                <a:spcPts val="1945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connection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would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closed.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lead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big efficiency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TCP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Slow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Start.</a:t>
            </a:r>
            <a:endParaRPr sz="180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101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OPTIONS</a:t>
            </a:r>
            <a:r>
              <a:rPr sz="18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method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HTTP/1.1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introduces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OPTIONS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method.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determine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abilities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HTTP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It's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mostly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Cross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Origin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Sharing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applications.</a:t>
            </a:r>
            <a:endParaRPr sz="1800">
              <a:latin typeface="Trebuchet MS"/>
              <a:cs typeface="Trebuchet MS"/>
            </a:endParaRPr>
          </a:p>
          <a:p>
            <a:pPr marL="356870" marR="8255" indent="-344805" algn="just">
              <a:lnSpc>
                <a:spcPct val="80000"/>
              </a:lnSpc>
              <a:spcBef>
                <a:spcPts val="99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Caching: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 1.0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support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caching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via the header: If-Modified-Since.HTTP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1.1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expands on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caching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support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using something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'entity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tag'.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If 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 are the same, then they will have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entity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tags.</a:t>
            </a:r>
            <a:endParaRPr sz="1800">
              <a:latin typeface="Trebuchet MS"/>
              <a:cs typeface="Trebuchet MS"/>
            </a:endParaRPr>
          </a:p>
          <a:p>
            <a:pPr marL="399415" algn="just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1.1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If-Unmodified-Since,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If-Match,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If-None-Match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conditional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headers.</a:t>
            </a:r>
            <a:endParaRPr sz="1800">
              <a:latin typeface="Trebuchet MS"/>
              <a:cs typeface="Trebuchet MS"/>
            </a:endParaRPr>
          </a:p>
          <a:p>
            <a:pPr marL="356870" marR="6350" indent="-344805" algn="just">
              <a:lnSpc>
                <a:spcPct val="80000"/>
              </a:lnSpc>
              <a:spcBef>
                <a:spcPts val="101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100 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Continue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return code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HTTP/1.1 100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Continue. This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prevent 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sending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large request when that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not even sure if the server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the request, or is authorized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to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process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request.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this case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 sends only the headers, and the server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100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Continue,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ahead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body.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08175" y="176529"/>
            <a:ext cx="290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Http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1.0 </a:t>
            </a:r>
            <a:r>
              <a:rPr sz="2400" dirty="0">
                <a:latin typeface="Trebuchet MS"/>
                <a:cs typeface="Trebuchet MS"/>
              </a:rPr>
              <a:t>Vs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Http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1.1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28651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5FCAEE"/>
                </a:solidFill>
                <a:latin typeface="Trebuchet MS"/>
                <a:cs typeface="Trebuchet MS"/>
              </a:rPr>
              <a:t>HTTP</a:t>
            </a:r>
            <a:r>
              <a:rPr sz="3200" spc="-9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5FCAEE"/>
                </a:solidFill>
                <a:latin typeface="Trebuchet MS"/>
                <a:cs typeface="Trebuchet MS"/>
              </a:rPr>
              <a:t>Messages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975" y="1578863"/>
            <a:ext cx="4339590" cy="122745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messages</a:t>
            </a:r>
            <a:endParaRPr sz="1800">
              <a:latin typeface="Trebuchet MS"/>
              <a:cs typeface="Trebuchet MS"/>
            </a:endParaRPr>
          </a:p>
          <a:p>
            <a:pPr marL="1015365" indent="-27114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101536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requests</a:t>
            </a:r>
            <a:endParaRPr sz="1800">
              <a:latin typeface="Trebuchet MS"/>
              <a:cs typeface="Trebuchet MS"/>
            </a:endParaRPr>
          </a:p>
          <a:p>
            <a:pPr marL="1015365" indent="-27178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10160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responses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58389" y="401777"/>
            <a:ext cx="28492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Trebuchet MS"/>
                <a:cs typeface="Trebuchet MS"/>
              </a:rPr>
              <a:t>1.HTTP</a:t>
            </a:r>
            <a:r>
              <a:rPr sz="3200" b="0" spc="-80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request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761" y="948055"/>
            <a:ext cx="8005445" cy="274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75"/>
              </a:lnSpc>
              <a:spcBef>
                <a:spcPts val="105"/>
              </a:spcBef>
              <a:tabLst>
                <a:tab pos="344170" algn="l"/>
                <a:tab pos="1182370" algn="l"/>
                <a:tab pos="3328670" algn="l"/>
                <a:tab pos="3926204" algn="l"/>
                <a:tab pos="5313680" algn="l"/>
                <a:tab pos="5908040" algn="l"/>
                <a:tab pos="6804659" algn="l"/>
                <a:tab pos="7715884" algn="l"/>
              </a:tabLst>
            </a:pPr>
            <a:r>
              <a:rPr sz="175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HTTP	</a:t>
            </a:r>
            <a:r>
              <a:rPr sz="22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method</a:t>
            </a:r>
            <a:r>
              <a:rPr sz="2200" u="heavy" spc="-5" dirty="0">
                <a:solidFill>
                  <a:srgbClr val="404040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</a:rPr>
              <a:t>-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defines	the	operation	the	client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wants	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R="6269990" algn="ctr">
              <a:lnSpc>
                <a:spcPts val="2375"/>
              </a:lnSpc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perform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375"/>
              </a:lnSpc>
              <a:spcBef>
                <a:spcPts val="484"/>
              </a:spcBef>
              <a:tabLst>
                <a:tab pos="344170" algn="l"/>
              </a:tabLst>
            </a:pPr>
            <a:r>
              <a:rPr sz="175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sz="22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r>
              <a:rPr sz="22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2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fetch;</a:t>
            </a:r>
            <a:r>
              <a:rPr sz="22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22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endParaRPr sz="2200">
              <a:latin typeface="Trebuchet MS"/>
              <a:cs typeface="Trebuchet MS"/>
            </a:endParaRPr>
          </a:p>
          <a:p>
            <a:pPr marR="13335" algn="ctr">
              <a:lnSpc>
                <a:spcPts val="2375"/>
              </a:lnSpc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stripped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elements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obvious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context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375"/>
              </a:lnSpc>
              <a:spcBef>
                <a:spcPts val="455"/>
              </a:spcBef>
              <a:tabLst>
                <a:tab pos="344170" algn="l"/>
              </a:tabLst>
            </a:pPr>
            <a:r>
              <a:rPr sz="175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Optional</a:t>
            </a:r>
            <a:r>
              <a:rPr sz="22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headers</a:t>
            </a:r>
            <a:r>
              <a:rPr sz="2200" spc="125" dirty="0">
                <a:solidFill>
                  <a:srgbClr val="3ECDE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2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convey</a:t>
            </a:r>
            <a:r>
              <a:rPr sz="22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additional</a:t>
            </a:r>
            <a:r>
              <a:rPr sz="2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  <a:p>
            <a:pPr marR="6292215" algn="ctr">
              <a:lnSpc>
                <a:spcPts val="2375"/>
              </a:lnSpc>
            </a:pP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servers.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200" dirty="0">
                <a:solidFill>
                  <a:srgbClr val="00AF50"/>
                </a:solidFill>
                <a:latin typeface="Trebuchet MS"/>
                <a:cs typeface="Trebuchet MS"/>
              </a:rPr>
              <a:t>An</a:t>
            </a:r>
            <a:r>
              <a:rPr sz="2200" spc="-3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Trebuchet MS"/>
                <a:cs typeface="Trebuchet MS"/>
              </a:rPr>
              <a:t>example</a:t>
            </a:r>
            <a:r>
              <a:rPr sz="2200" spc="-1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Trebuchet MS"/>
                <a:cs typeface="Trebuchet MS"/>
              </a:rPr>
              <a:t>HTTP</a:t>
            </a:r>
            <a:r>
              <a:rPr sz="2200" spc="-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Trebuchet MS"/>
                <a:cs typeface="Trebuchet MS"/>
              </a:rPr>
              <a:t>request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4935" y="3471614"/>
            <a:ext cx="8255381" cy="338162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41687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5" dirty="0">
                <a:solidFill>
                  <a:srgbClr val="5FCAEE"/>
                </a:solidFill>
                <a:latin typeface="Trebuchet MS"/>
                <a:cs typeface="Trebuchet MS"/>
              </a:rPr>
              <a:t>HTTP</a:t>
            </a:r>
            <a:r>
              <a:rPr sz="3200" b="0" spc="-3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b="0" spc="-25" dirty="0">
                <a:solidFill>
                  <a:srgbClr val="5FCAEE"/>
                </a:solidFill>
                <a:latin typeface="Trebuchet MS"/>
                <a:cs typeface="Trebuchet MS"/>
              </a:rPr>
              <a:t>Request</a:t>
            </a:r>
            <a:r>
              <a:rPr sz="3200" b="0" spc="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5FCAEE"/>
                </a:solidFill>
                <a:latin typeface="Trebuchet MS"/>
                <a:cs typeface="Trebuchet MS"/>
              </a:rPr>
              <a:t>Methods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975" y="966343"/>
            <a:ext cx="8458200" cy="56769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6985" algn="ctr">
              <a:lnSpc>
                <a:spcPts val="1630"/>
              </a:lnSpc>
              <a:spcBef>
                <a:spcPts val="500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700" spc="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1700" spc="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r>
              <a:rPr sz="1700" spc="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700" spc="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7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700" spc="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700" spc="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700" spc="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7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700" spc="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r>
              <a:rPr sz="17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7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follows:-</a:t>
            </a:r>
            <a:endParaRPr sz="1700">
              <a:latin typeface="Trebuchet MS"/>
              <a:cs typeface="Trebuchet MS"/>
            </a:endParaRPr>
          </a:p>
          <a:p>
            <a:pPr marL="365760" indent="-353695" algn="just">
              <a:lnSpc>
                <a:spcPct val="100000"/>
              </a:lnSpc>
              <a:spcBef>
                <a:spcPts val="1240"/>
              </a:spcBef>
              <a:buClr>
                <a:srgbClr val="404040"/>
              </a:buClr>
              <a:buFont typeface="Trebuchet MS"/>
              <a:buAutoNum type="arabicParenR"/>
              <a:tabLst>
                <a:tab pos="366395" algn="l"/>
              </a:tabLst>
            </a:pPr>
            <a:r>
              <a:rPr sz="1700" b="1" spc="-45" dirty="0">
                <a:solidFill>
                  <a:srgbClr val="FF0000"/>
                </a:solidFill>
                <a:latin typeface="Trebuchet MS"/>
                <a:cs typeface="Trebuchet MS"/>
              </a:rPr>
              <a:t>GET:-</a:t>
            </a:r>
            <a:r>
              <a:rPr sz="1700" b="1" spc="7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700" spc="7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700" spc="7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7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700" spc="7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700" spc="7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requesting</a:t>
            </a:r>
            <a:r>
              <a:rPr sz="1700" spc="7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700" spc="7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resource</a:t>
            </a:r>
            <a:r>
              <a:rPr sz="1700" spc="7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700" spc="7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7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spc="7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endParaRPr sz="1700">
              <a:latin typeface="Trebuchet MS"/>
              <a:cs typeface="Trebuchet MS"/>
            </a:endParaRPr>
          </a:p>
          <a:p>
            <a:pPr marL="283845" indent="-271780" algn="just">
              <a:lnSpc>
                <a:spcPts val="1839"/>
              </a:lnSpc>
              <a:spcBef>
                <a:spcPts val="1225"/>
              </a:spcBef>
              <a:buClr>
                <a:srgbClr val="404040"/>
              </a:buClr>
              <a:buFont typeface="Trebuchet MS"/>
              <a:buAutoNum type="arabicParenR"/>
              <a:tabLst>
                <a:tab pos="284480" algn="l"/>
              </a:tabLst>
            </a:pPr>
            <a:r>
              <a:rPr sz="1700" b="1" dirty="0">
                <a:solidFill>
                  <a:srgbClr val="FF0000"/>
                </a:solidFill>
                <a:latin typeface="Trebuchet MS"/>
                <a:cs typeface="Trebuchet MS"/>
              </a:rPr>
              <a:t>HEAD:-</a:t>
            </a:r>
            <a:r>
              <a:rPr sz="1700" b="1" spc="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7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7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7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7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requesting</a:t>
            </a:r>
            <a:r>
              <a:rPr sz="17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7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information</a:t>
            </a:r>
            <a:r>
              <a:rPr sz="1700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about</a:t>
            </a:r>
            <a:r>
              <a:rPr sz="1700" spc="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resource</a:t>
            </a:r>
            <a:r>
              <a:rPr sz="17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ts val="1839"/>
              </a:lnSpc>
              <a:tabLst>
                <a:tab pos="1661160" algn="l"/>
                <a:tab pos="4020820" algn="l"/>
                <a:tab pos="5685155" algn="l"/>
                <a:tab pos="7859395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not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requesting	the	resource	itself.</a:t>
            </a:r>
            <a:endParaRPr sz="1700">
              <a:latin typeface="Trebuchet MS"/>
              <a:cs typeface="Trebuchet MS"/>
            </a:endParaRPr>
          </a:p>
          <a:p>
            <a:pPr marL="12700" marR="5080" algn="just">
              <a:lnSpc>
                <a:spcPts val="1630"/>
              </a:lnSpc>
              <a:spcBef>
                <a:spcPts val="1620"/>
              </a:spcBef>
              <a:buClr>
                <a:srgbClr val="404040"/>
              </a:buClr>
              <a:buFont typeface="Trebuchet MS"/>
              <a:buAutoNum type="arabicParenR" startAt="3"/>
              <a:tabLst>
                <a:tab pos="320675" algn="l"/>
                <a:tab pos="7667625" algn="l"/>
              </a:tabLst>
            </a:pPr>
            <a:r>
              <a:rPr sz="1700" b="1" spc="-35" dirty="0">
                <a:solidFill>
                  <a:srgbClr val="FF0000"/>
                </a:solidFill>
                <a:latin typeface="Trebuchet MS"/>
                <a:cs typeface="Trebuchet MS"/>
              </a:rPr>
              <a:t>POST:-</a:t>
            </a:r>
            <a:r>
              <a:rPr sz="17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when the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sending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information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or data to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server—for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example, filling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 online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form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(i.e.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Sends 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large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amount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complex data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eb	Se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1700">
              <a:latin typeface="Trebuchet MS"/>
              <a:cs typeface="Trebuchet MS"/>
            </a:endParaRPr>
          </a:p>
          <a:p>
            <a:pPr marL="12700" marR="7620" algn="just">
              <a:lnSpc>
                <a:spcPts val="1630"/>
              </a:lnSpc>
              <a:spcBef>
                <a:spcPts val="1639"/>
              </a:spcBef>
              <a:buClr>
                <a:srgbClr val="404040"/>
              </a:buClr>
              <a:buFont typeface="Trebuchet MS"/>
              <a:buAutoNum type="arabicParenR" startAt="3"/>
              <a:tabLst>
                <a:tab pos="278130" algn="l"/>
              </a:tabLst>
            </a:pPr>
            <a:r>
              <a:rPr sz="1700" b="1" spc="-40" dirty="0">
                <a:solidFill>
                  <a:srgbClr val="FF0000"/>
                </a:solidFill>
                <a:latin typeface="Trebuchet MS"/>
                <a:cs typeface="Trebuchet MS"/>
              </a:rPr>
              <a:t>PUT:-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sending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replacement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document or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uploading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new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document</a:t>
            </a:r>
            <a:r>
              <a:rPr sz="1700" spc="750" dirty="0">
                <a:solidFill>
                  <a:srgbClr val="404040"/>
                </a:solidFill>
                <a:latin typeface="Trebuchet MS"/>
                <a:cs typeface="Trebuchet MS"/>
              </a:rPr>
              <a:t>  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750" dirty="0">
                <a:solidFill>
                  <a:srgbClr val="404040"/>
                </a:solidFill>
                <a:latin typeface="Trebuchet MS"/>
                <a:cs typeface="Trebuchet MS"/>
              </a:rPr>
              <a:t>  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755" dirty="0">
                <a:solidFill>
                  <a:srgbClr val="404040"/>
                </a:solidFill>
                <a:latin typeface="Trebuchet MS"/>
                <a:cs typeface="Trebuchet MS"/>
              </a:rPr>
              <a:t>  </a:t>
            </a:r>
            <a:r>
              <a:rPr sz="1700" spc="7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spc="755" dirty="0">
                <a:solidFill>
                  <a:srgbClr val="404040"/>
                </a:solidFill>
                <a:latin typeface="Trebuchet MS"/>
                <a:cs typeface="Trebuchet MS"/>
              </a:rPr>
              <a:t>  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700" spc="755" dirty="0">
                <a:solidFill>
                  <a:srgbClr val="404040"/>
                </a:solidFill>
                <a:latin typeface="Trebuchet MS"/>
                <a:cs typeface="Trebuchet MS"/>
              </a:rPr>
              <a:t>  </a:t>
            </a:r>
            <a:r>
              <a:rPr sz="1700" spc="7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under</a:t>
            </a:r>
            <a:r>
              <a:rPr sz="1700" spc="750" dirty="0">
                <a:solidFill>
                  <a:srgbClr val="404040"/>
                </a:solidFill>
                <a:latin typeface="Trebuchet MS"/>
                <a:cs typeface="Trebuchet MS"/>
              </a:rPr>
              <a:t>  </a:t>
            </a:r>
            <a:r>
              <a:rPr sz="1700" spc="7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755" dirty="0">
                <a:solidFill>
                  <a:srgbClr val="404040"/>
                </a:solidFill>
                <a:latin typeface="Trebuchet MS"/>
                <a:cs typeface="Trebuchet MS"/>
              </a:rPr>
              <a:t>  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request      </a:t>
            </a:r>
            <a:r>
              <a:rPr sz="17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URL.</a:t>
            </a:r>
            <a:endParaRPr sz="1700">
              <a:latin typeface="Trebuchet MS"/>
              <a:cs typeface="Trebuchet MS"/>
            </a:endParaRPr>
          </a:p>
          <a:p>
            <a:pPr marL="12700" marR="8890" algn="just">
              <a:lnSpc>
                <a:spcPct val="80000"/>
              </a:lnSpc>
              <a:spcBef>
                <a:spcPts val="1650"/>
              </a:spcBef>
              <a:buClr>
                <a:srgbClr val="404040"/>
              </a:buClr>
              <a:buFont typeface="Trebuchet MS"/>
              <a:buAutoNum type="arabicParenR" startAt="3"/>
              <a:tabLst>
                <a:tab pos="271780" algn="l"/>
                <a:tab pos="2395855" algn="l"/>
                <a:tab pos="4057650" algn="l"/>
                <a:tab pos="5816600" algn="l"/>
                <a:tab pos="7984490" algn="l"/>
              </a:tabLst>
            </a:pPr>
            <a:r>
              <a:rPr sz="1700" b="1" spc="-5" dirty="0">
                <a:solidFill>
                  <a:srgbClr val="FF0000"/>
                </a:solidFill>
                <a:latin typeface="Trebuchet MS"/>
                <a:cs typeface="Trebuchet MS"/>
              </a:rPr>
              <a:t>DELETE:-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client is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trying to delete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document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server,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ifi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ed	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y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est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L.</a:t>
            </a:r>
            <a:endParaRPr sz="1700">
              <a:latin typeface="Trebuchet MS"/>
              <a:cs typeface="Trebuchet MS"/>
            </a:endParaRPr>
          </a:p>
          <a:p>
            <a:pPr marL="326390" indent="-314325" algn="just">
              <a:lnSpc>
                <a:spcPts val="1835"/>
              </a:lnSpc>
              <a:spcBef>
                <a:spcPts val="1225"/>
              </a:spcBef>
              <a:buClr>
                <a:srgbClr val="404040"/>
              </a:buClr>
              <a:buFont typeface="Trebuchet MS"/>
              <a:buAutoNum type="arabicParenR" startAt="3"/>
              <a:tabLst>
                <a:tab pos="327025" algn="l"/>
              </a:tabLst>
            </a:pPr>
            <a:r>
              <a:rPr sz="1700" b="1" spc="-10" dirty="0">
                <a:solidFill>
                  <a:srgbClr val="FF0000"/>
                </a:solidFill>
                <a:latin typeface="Trebuchet MS"/>
                <a:cs typeface="Trebuchet MS"/>
              </a:rPr>
              <a:t>TRACE:-</a:t>
            </a:r>
            <a:r>
              <a:rPr sz="1700" b="1" spc="4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700" spc="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700" spc="45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45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700" spc="4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700" spc="45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asking</a:t>
            </a:r>
            <a:r>
              <a:rPr sz="1700" spc="45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700" spc="45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available</a:t>
            </a:r>
            <a:r>
              <a:rPr sz="1700" spc="45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proxies</a:t>
            </a:r>
            <a:r>
              <a:rPr sz="1700" spc="4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700" spc="45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intermediate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ts val="1835"/>
              </a:lnSpc>
              <a:tabLst>
                <a:tab pos="1276985" algn="l"/>
                <a:tab pos="2722245" algn="l"/>
                <a:tab pos="3633470" algn="l"/>
                <a:tab pos="4959985" algn="l"/>
                <a:tab pos="5752465" algn="l"/>
                <a:tab pos="7273925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servers	changing	the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request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announce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themselves.</a:t>
            </a:r>
            <a:endParaRPr sz="1700">
              <a:latin typeface="Trebuchet MS"/>
              <a:cs typeface="Trebuchet MS"/>
            </a:endParaRPr>
          </a:p>
          <a:p>
            <a:pPr marL="299085" indent="-287020" algn="just">
              <a:lnSpc>
                <a:spcPts val="1835"/>
              </a:lnSpc>
              <a:spcBef>
                <a:spcPts val="1225"/>
              </a:spcBef>
              <a:buClr>
                <a:srgbClr val="404040"/>
              </a:buClr>
              <a:buFont typeface="Trebuchet MS"/>
              <a:buAutoNum type="arabicParenR" startAt="7"/>
              <a:tabLst>
                <a:tab pos="299720" algn="l"/>
              </a:tabLst>
            </a:pPr>
            <a:r>
              <a:rPr sz="1700" b="1" spc="-5" dirty="0">
                <a:solidFill>
                  <a:srgbClr val="FF0000"/>
                </a:solidFill>
                <a:latin typeface="Trebuchet MS"/>
                <a:cs typeface="Trebuchet MS"/>
              </a:rPr>
              <a:t>OPTIONS:-</a:t>
            </a:r>
            <a:r>
              <a:rPr sz="1700" b="1" spc="2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7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7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7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wants</a:t>
            </a:r>
            <a:r>
              <a:rPr sz="17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700" spc="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Trebuchet MS"/>
                <a:cs typeface="Trebuchet MS"/>
              </a:rPr>
              <a:t>determine</a:t>
            </a:r>
            <a:r>
              <a:rPr sz="1700" spc="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7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700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r>
              <a:rPr sz="17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35"/>
              </a:lnSpc>
              <a:tabLst>
                <a:tab pos="1286510" algn="l"/>
                <a:tab pos="1984375" algn="l"/>
                <a:tab pos="3197860" algn="l"/>
                <a:tab pos="3808095" algn="l"/>
                <a:tab pos="5267960" algn="l"/>
                <a:tab pos="5996940" algn="l"/>
                <a:tab pos="6816725" algn="l"/>
                <a:tab pos="7728584" algn="l"/>
              </a:tabLst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retrieve	or	process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document	on	the	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Web	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endParaRPr sz="1700">
              <a:latin typeface="Trebuchet MS"/>
              <a:cs typeface="Trebuchet MS"/>
            </a:endParaRPr>
          </a:p>
          <a:p>
            <a:pPr marL="12700" marR="6350" algn="just">
              <a:lnSpc>
                <a:spcPct val="80100"/>
              </a:lnSpc>
              <a:spcBef>
                <a:spcPts val="1630"/>
              </a:spcBef>
              <a:buClr>
                <a:srgbClr val="404040"/>
              </a:buClr>
              <a:buFont typeface="Trebuchet MS"/>
              <a:buAutoNum type="arabicParenR" startAt="8"/>
              <a:tabLst>
                <a:tab pos="284480" algn="l"/>
              </a:tabLst>
            </a:pPr>
            <a:r>
              <a:rPr sz="1700" b="1" spc="-30" dirty="0">
                <a:solidFill>
                  <a:srgbClr val="FF0000"/>
                </a:solidFill>
                <a:latin typeface="Trebuchet MS"/>
                <a:cs typeface="Trebuchet MS"/>
              </a:rPr>
              <a:t>CONNECT:-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Used when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client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wants </a:t>
            </a:r>
            <a:r>
              <a:rPr sz="1700" dirty="0">
                <a:solidFill>
                  <a:srgbClr val="FF0000"/>
                </a:solidFill>
                <a:latin typeface="Trebuchet MS"/>
                <a:cs typeface="Trebuchet MS"/>
              </a:rPr>
              <a:t>to establish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transparent connection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to a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remote host,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usually to facilitate SSL-encrypted communication (HTTPS)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proxy.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4375" y="325577"/>
            <a:ext cx="31470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5" dirty="0">
                <a:latin typeface="Trebuchet MS"/>
                <a:cs typeface="Trebuchet MS"/>
              </a:rPr>
              <a:t>2.Http</a:t>
            </a:r>
            <a:r>
              <a:rPr sz="3200" b="0" spc="-60" dirty="0">
                <a:latin typeface="Trebuchet MS"/>
                <a:cs typeface="Trebuchet MS"/>
              </a:rPr>
              <a:t> </a:t>
            </a:r>
            <a:r>
              <a:rPr sz="3200" b="0" spc="-20" dirty="0">
                <a:latin typeface="Trebuchet MS"/>
                <a:cs typeface="Trebuchet MS"/>
              </a:rPr>
              <a:t>Responses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5375" y="1268781"/>
            <a:ext cx="7185659" cy="40805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1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Responses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consist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following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elements:</a:t>
            </a:r>
            <a:endParaRPr sz="2400">
              <a:latin typeface="Trebuchet MS"/>
              <a:cs typeface="Trebuchet MS"/>
            </a:endParaRPr>
          </a:p>
          <a:p>
            <a:pPr marL="927100" indent="-177800">
              <a:lnSpc>
                <a:spcPct val="100000"/>
              </a:lnSpc>
              <a:spcBef>
                <a:spcPts val="1005"/>
              </a:spcBef>
              <a:buChar char="•"/>
              <a:tabLst>
                <a:tab pos="92773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version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the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follow.</a:t>
            </a:r>
            <a:endParaRPr sz="2400">
              <a:latin typeface="Trebuchet MS"/>
              <a:cs typeface="Trebuchet MS"/>
            </a:endParaRPr>
          </a:p>
          <a:p>
            <a:pPr marL="927100" indent="-177800">
              <a:lnSpc>
                <a:spcPct val="100000"/>
              </a:lnSpc>
              <a:spcBef>
                <a:spcPts val="990"/>
              </a:spcBef>
              <a:buChar char="•"/>
              <a:tabLst>
                <a:tab pos="92773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code,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indicating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successful,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not,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why.</a:t>
            </a:r>
            <a:endParaRPr sz="2400">
              <a:latin typeface="Trebuchet MS"/>
              <a:cs typeface="Trebuchet MS"/>
            </a:endParaRPr>
          </a:p>
          <a:p>
            <a:pPr marL="927100" indent="-177800">
              <a:lnSpc>
                <a:spcPct val="100000"/>
              </a:lnSpc>
              <a:spcBef>
                <a:spcPts val="1010"/>
              </a:spcBef>
              <a:buChar char="•"/>
              <a:tabLst>
                <a:tab pos="92773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message,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non-authoritative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short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description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code.</a:t>
            </a:r>
            <a:endParaRPr sz="2400">
              <a:latin typeface="Trebuchet MS"/>
              <a:cs typeface="Trebuchet MS"/>
            </a:endParaRPr>
          </a:p>
          <a:p>
            <a:pPr marL="927100" indent="-177800">
              <a:lnSpc>
                <a:spcPct val="100000"/>
              </a:lnSpc>
              <a:spcBef>
                <a:spcPts val="1010"/>
              </a:spcBef>
              <a:buChar char="•"/>
              <a:tabLst>
                <a:tab pos="927735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headers,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those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requests.</a:t>
            </a:r>
            <a:endParaRPr sz="2400">
              <a:latin typeface="Trebuchet MS"/>
              <a:cs typeface="Trebuchet MS"/>
            </a:endParaRPr>
          </a:p>
          <a:p>
            <a:pPr marL="927100" indent="-177800">
              <a:lnSpc>
                <a:spcPct val="100000"/>
              </a:lnSpc>
              <a:spcBef>
                <a:spcPts val="985"/>
              </a:spcBef>
              <a:buChar char="•"/>
              <a:tabLst>
                <a:tab pos="927735" algn="l"/>
              </a:tabLst>
            </a:pP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Optionally,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body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containing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fetched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resource.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08175" y="325577"/>
            <a:ext cx="28682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-5" dirty="0">
                <a:latin typeface="Trebuchet MS"/>
                <a:cs typeface="Trebuchet MS"/>
              </a:rPr>
              <a:t>2.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Http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-15" dirty="0">
                <a:latin typeface="Trebuchet MS"/>
                <a:cs typeface="Trebuchet MS"/>
              </a:rPr>
              <a:t>Responses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4026369"/>
            <a:ext cx="7974965" cy="2723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908175" y="1209801"/>
            <a:ext cx="8481060" cy="307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20" dirty="0">
                <a:latin typeface="Wingdings"/>
                <a:cs typeface="Wingdings"/>
              </a:rPr>
              <a:t></a:t>
            </a:r>
            <a:r>
              <a:rPr sz="2000" spc="-20" dirty="0">
                <a:latin typeface="Trebuchet MS"/>
                <a:cs typeface="Trebuchet MS"/>
              </a:rPr>
              <a:t>Responses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consist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following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elements:</a:t>
            </a:r>
            <a:endParaRPr sz="2000">
              <a:latin typeface="Trebuchet MS"/>
              <a:cs typeface="Trebuchet MS"/>
            </a:endParaRPr>
          </a:p>
          <a:p>
            <a:pPr marL="927100" indent="-3048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version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HTTP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protocol</a:t>
            </a:r>
            <a:r>
              <a:rPr sz="2000" spc="-10" dirty="0">
                <a:latin typeface="Trebuchet MS"/>
                <a:cs typeface="Trebuchet MS"/>
              </a:rPr>
              <a:t> they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follow.</a:t>
            </a:r>
            <a:endParaRPr sz="2000">
              <a:latin typeface="Trebuchet MS"/>
              <a:cs typeface="Trebuchet MS"/>
            </a:endParaRPr>
          </a:p>
          <a:p>
            <a:pPr marL="927100" indent="-3048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2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status</a:t>
            </a:r>
            <a:r>
              <a:rPr sz="2000" spc="3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code,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indicating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if</a:t>
            </a:r>
            <a:r>
              <a:rPr sz="2000" spc="3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request</a:t>
            </a:r>
            <a:r>
              <a:rPr sz="2000" spc="3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was</a:t>
            </a:r>
            <a:r>
              <a:rPr sz="2000" spc="3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successful,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not,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why.</a:t>
            </a:r>
            <a:endParaRPr sz="2000">
              <a:latin typeface="Trebuchet MS"/>
              <a:cs typeface="Trebuchet MS"/>
            </a:endParaRPr>
          </a:p>
          <a:p>
            <a:pPr marL="927100" indent="-304800">
              <a:lnSpc>
                <a:spcPct val="100000"/>
              </a:lnSpc>
              <a:buChar char="•"/>
              <a:tabLst>
                <a:tab pos="926465" algn="l"/>
                <a:tab pos="927100" algn="l"/>
                <a:tab pos="2014855" algn="l"/>
                <a:tab pos="3197860" algn="l"/>
                <a:tab pos="3469640" algn="l"/>
                <a:tab pos="5603240" algn="l"/>
                <a:tab pos="6316980" algn="l"/>
                <a:tab pos="7722234" algn="l"/>
                <a:tab pos="8091170" algn="l"/>
              </a:tabLst>
            </a:pPr>
            <a:r>
              <a:rPr sz="2000" spc="-5" dirty="0">
                <a:latin typeface="Trebuchet MS"/>
                <a:cs typeface="Trebuchet MS"/>
              </a:rPr>
              <a:t>A 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tu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5" dirty="0">
                <a:latin typeface="Trebuchet MS"/>
                <a:cs typeface="Trebuchet MS"/>
              </a:rPr>
              <a:t>me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sag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10" dirty="0">
                <a:latin typeface="Trebuchet MS"/>
                <a:cs typeface="Trebuchet MS"/>
              </a:rPr>
              <a:t>n</a:t>
            </a:r>
            <a:r>
              <a:rPr sz="2000" spc="5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spc="-10" dirty="0">
                <a:latin typeface="Trebuchet MS"/>
                <a:cs typeface="Trebuchet MS"/>
              </a:rPr>
              <a:t>thor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iv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s</a:t>
            </a:r>
            <a:r>
              <a:rPr sz="2000" spc="-15" dirty="0">
                <a:latin typeface="Trebuchet MS"/>
                <a:cs typeface="Trebuchet MS"/>
              </a:rPr>
              <a:t>h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d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20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pti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f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993775" algn="l"/>
              </a:tabLst>
            </a:pPr>
            <a:r>
              <a:rPr sz="2000" spc="-5" dirty="0">
                <a:latin typeface="Trebuchet MS"/>
                <a:cs typeface="Trebuchet MS"/>
              </a:rPr>
              <a:t>status	</a:t>
            </a:r>
            <a:r>
              <a:rPr sz="2000" spc="-10" dirty="0">
                <a:latin typeface="Trebuchet MS"/>
                <a:cs typeface="Trebuchet MS"/>
              </a:rPr>
              <a:t>code.</a:t>
            </a:r>
            <a:endParaRPr sz="2000">
              <a:latin typeface="Trebuchet MS"/>
              <a:cs typeface="Trebuchet MS"/>
            </a:endParaRPr>
          </a:p>
          <a:p>
            <a:pPr marL="927100" indent="-3048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Trebuchet MS"/>
                <a:cs typeface="Trebuchet MS"/>
              </a:rPr>
              <a:t>HTTP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headers,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like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those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</a:t>
            </a:r>
            <a:r>
              <a:rPr sz="2000" spc="-10" dirty="0">
                <a:latin typeface="Trebuchet MS"/>
                <a:cs typeface="Trebuchet MS"/>
              </a:rPr>
              <a:t> requests.</a:t>
            </a:r>
            <a:endParaRPr sz="2000">
              <a:latin typeface="Trebuchet MS"/>
              <a:cs typeface="Trebuchet MS"/>
            </a:endParaRPr>
          </a:p>
          <a:p>
            <a:pPr marL="927100" indent="-3048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r>
              <a:rPr sz="2000" spc="-30" dirty="0">
                <a:latin typeface="Trebuchet MS"/>
                <a:cs typeface="Trebuchet MS"/>
              </a:rPr>
              <a:t>Optionally,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body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containing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the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fetched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resource.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670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latin typeface="Trebuchet MS"/>
                <a:cs typeface="Trebuchet MS"/>
              </a:rPr>
              <a:t>Protocols(Stateless</a:t>
            </a:r>
            <a:r>
              <a:rPr sz="3600" b="0" spc="110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and</a:t>
            </a:r>
            <a:r>
              <a:rPr sz="3600" b="0" spc="25" dirty="0">
                <a:latin typeface="Trebuchet MS"/>
                <a:cs typeface="Trebuchet MS"/>
              </a:rPr>
              <a:t> </a:t>
            </a:r>
            <a:r>
              <a:rPr sz="3600" b="0" spc="-10" dirty="0">
                <a:latin typeface="Trebuchet MS"/>
                <a:cs typeface="Trebuchet MS"/>
              </a:rPr>
              <a:t>Stateful)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775" y="1850212"/>
            <a:ext cx="7924165" cy="2588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Trebuchet MS"/>
                <a:cs typeface="Trebuchet MS"/>
              </a:rPr>
              <a:t>Network Protocols </a:t>
            </a:r>
            <a:r>
              <a:rPr sz="2800" dirty="0">
                <a:latin typeface="Trebuchet MS"/>
                <a:cs typeface="Trebuchet MS"/>
              </a:rPr>
              <a:t>for web </a:t>
            </a:r>
            <a:r>
              <a:rPr sz="2800" spc="-5" dirty="0">
                <a:latin typeface="Trebuchet MS"/>
                <a:cs typeface="Trebuchet MS"/>
              </a:rPr>
              <a:t>browser and servers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are</a:t>
            </a:r>
            <a:r>
              <a:rPr sz="2800" dirty="0">
                <a:latin typeface="Trebuchet MS"/>
                <a:cs typeface="Trebuchet MS"/>
              </a:rPr>
              <a:t> categorized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into</a:t>
            </a:r>
            <a:r>
              <a:rPr sz="2800" dirty="0">
                <a:latin typeface="Trebuchet MS"/>
                <a:cs typeface="Trebuchet MS"/>
              </a:rPr>
              <a:t> two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types:</a:t>
            </a:r>
            <a:r>
              <a:rPr sz="2800" dirty="0">
                <a:latin typeface="Trebuchet MS"/>
                <a:cs typeface="Trebuchet MS"/>
              </a:rPr>
              <a:t> Stateless 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Protocol,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and Stateful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protocol.</a:t>
            </a: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Trebuchet MS"/>
                <a:cs typeface="Trebuchet MS"/>
              </a:rPr>
              <a:t>These </a:t>
            </a:r>
            <a:r>
              <a:rPr sz="2800" dirty="0">
                <a:latin typeface="Trebuchet MS"/>
                <a:cs typeface="Trebuchet MS"/>
              </a:rPr>
              <a:t>two protocols </a:t>
            </a:r>
            <a:r>
              <a:rPr sz="2800" spc="-5" dirty="0">
                <a:latin typeface="Trebuchet MS"/>
                <a:cs typeface="Trebuchet MS"/>
              </a:rPr>
              <a:t>are differentiated </a:t>
            </a:r>
            <a:r>
              <a:rPr sz="2800" spc="5" dirty="0">
                <a:latin typeface="Trebuchet MS"/>
                <a:cs typeface="Trebuchet MS"/>
              </a:rPr>
              <a:t>on </a:t>
            </a:r>
            <a:r>
              <a:rPr sz="2800" spc="-5" dirty="0">
                <a:latin typeface="Trebuchet MS"/>
                <a:cs typeface="Trebuchet MS"/>
              </a:rPr>
              <a:t>the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basis </a:t>
            </a:r>
            <a:r>
              <a:rPr sz="2800" dirty="0">
                <a:latin typeface="Trebuchet MS"/>
                <a:cs typeface="Trebuchet MS"/>
              </a:rPr>
              <a:t>of the requirement of server or </a:t>
            </a:r>
            <a:r>
              <a:rPr sz="2800" spc="-5" dirty="0">
                <a:latin typeface="Trebuchet MS"/>
                <a:cs typeface="Trebuchet MS"/>
              </a:rPr>
              <a:t>server-side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software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to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save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status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or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session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information.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39535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Trebuchet MS"/>
                <a:cs typeface="Trebuchet MS"/>
              </a:rPr>
              <a:t>1.Stateless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Protocol: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139" y="1066927"/>
            <a:ext cx="8229600" cy="513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1.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Stateless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Protocol:</a:t>
            </a:r>
            <a:endParaRPr sz="1800">
              <a:latin typeface="Trebuchet MS"/>
              <a:cs typeface="Trebuchet MS"/>
            </a:endParaRPr>
          </a:p>
          <a:p>
            <a:pPr marL="357505" marR="31115">
              <a:lnSpc>
                <a:spcPct val="90000"/>
              </a:lnSpc>
              <a:spcBef>
                <a:spcPts val="10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Stateless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Protocols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the type of network protocols in which Client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request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according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retain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session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communicating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partner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request.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770"/>
              </a:spcBef>
              <a:tabLst>
                <a:tab pos="494665" algn="l"/>
              </a:tabLst>
            </a:pPr>
            <a:r>
              <a:rPr sz="18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8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</a:rPr>
              <a:t>	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HTTP</a:t>
            </a:r>
            <a:r>
              <a:rPr sz="1800" u="heavy" spc="30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(Hypertext</a:t>
            </a:r>
            <a:r>
              <a:rPr sz="1800" u="heavy" spc="3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Transfer</a:t>
            </a:r>
            <a:r>
              <a:rPr sz="1800" u="heavy" spc="3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1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Protocol)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,</a:t>
            </a:r>
            <a:r>
              <a:rPr sz="1800" spc="33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UDP</a:t>
            </a:r>
            <a:r>
              <a:rPr sz="1800" u="heavy" spc="30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(User</a:t>
            </a:r>
            <a:r>
              <a:rPr sz="1800" u="heavy" spc="35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Datagram</a:t>
            </a:r>
            <a:r>
              <a:rPr sz="1800" u="heavy" spc="3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1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Protocol)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,</a:t>
            </a:r>
            <a:r>
              <a:rPr sz="1800" spc="35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DNS</a:t>
            </a:r>
            <a:endParaRPr sz="1800">
              <a:latin typeface="Trebuchet MS"/>
              <a:cs typeface="Trebuchet MS"/>
            </a:endParaRPr>
          </a:p>
          <a:p>
            <a:pPr marL="357505">
              <a:lnSpc>
                <a:spcPts val="2050"/>
              </a:lnSpc>
            </a:pPr>
            <a:r>
              <a:rPr sz="18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(Domain</a:t>
            </a:r>
            <a:r>
              <a:rPr sz="1800" u="heavy" spc="3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Name</a:t>
            </a:r>
            <a:r>
              <a:rPr sz="1800" u="heavy" spc="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System)</a:t>
            </a:r>
            <a:r>
              <a:rPr sz="1800" spc="20" dirty="0">
                <a:solidFill>
                  <a:srgbClr val="3ECDE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example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Stateless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Protocol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1310"/>
              </a:spcBef>
            </a:pP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Silent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8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Stateless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Protocols: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tabLst>
                <a:tab pos="357505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Stateless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simplify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endParaRPr sz="1800">
              <a:latin typeface="Trebuchet MS"/>
              <a:cs typeface="Trebuchet MS"/>
            </a:endParaRPr>
          </a:p>
          <a:p>
            <a:pPr marL="13335">
              <a:lnSpc>
                <a:spcPts val="2050"/>
              </a:lnSpc>
              <a:spcBef>
                <a:spcPts val="795"/>
              </a:spcBef>
              <a:tabLst>
                <a:tab pos="35750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stateless</a:t>
            </a:r>
            <a:r>
              <a:rPr sz="18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requires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less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resources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endParaRPr sz="1800">
              <a:latin typeface="Trebuchet MS"/>
              <a:cs typeface="Trebuchet MS"/>
            </a:endParaRPr>
          </a:p>
          <a:p>
            <a:pPr marL="357505">
              <a:lnSpc>
                <a:spcPts val="205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keep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track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communications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session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details.</a:t>
            </a:r>
            <a:endParaRPr sz="1800">
              <a:latin typeface="Trebuchet MS"/>
              <a:cs typeface="Trebuchet MS"/>
            </a:endParaRPr>
          </a:p>
          <a:p>
            <a:pPr marL="13335">
              <a:lnSpc>
                <a:spcPts val="2050"/>
              </a:lnSpc>
              <a:spcBef>
                <a:spcPts val="795"/>
              </a:spcBef>
              <a:tabLst>
                <a:tab pos="35750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Stateless</a:t>
            </a:r>
            <a:r>
              <a:rPr sz="1800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8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8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travel</a:t>
            </a:r>
            <a:r>
              <a:rPr sz="1800" spc="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own</a:t>
            </a:r>
            <a:r>
              <a:rPr sz="1800" spc="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it’s</a:t>
            </a:r>
            <a:r>
              <a:rPr sz="18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own</a:t>
            </a:r>
            <a:r>
              <a:rPr sz="18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without</a:t>
            </a:r>
            <a:endParaRPr sz="1800">
              <a:latin typeface="Trebuchet MS"/>
              <a:cs typeface="Trebuchet MS"/>
            </a:endParaRPr>
          </a:p>
          <a:p>
            <a:pPr marL="357505">
              <a:lnSpc>
                <a:spcPts val="205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reference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packet.</a:t>
            </a:r>
            <a:endParaRPr sz="1800">
              <a:latin typeface="Trebuchet MS"/>
              <a:cs typeface="Trebuchet MS"/>
            </a:endParaRPr>
          </a:p>
          <a:p>
            <a:pPr marL="13335">
              <a:lnSpc>
                <a:spcPts val="2050"/>
              </a:lnSpc>
              <a:spcBef>
                <a:spcPts val="770"/>
              </a:spcBef>
              <a:tabLst>
                <a:tab pos="357505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communication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Stateless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discrete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unrelated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endParaRPr sz="1800">
              <a:latin typeface="Trebuchet MS"/>
              <a:cs typeface="Trebuchet MS"/>
            </a:endParaRPr>
          </a:p>
          <a:p>
            <a:pPr marL="357505">
              <a:lnSpc>
                <a:spcPts val="205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precedes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follow.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37623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rebuchet MS"/>
                <a:cs typeface="Trebuchet MS"/>
              </a:rPr>
              <a:t>2.Stateful </a:t>
            </a:r>
            <a:r>
              <a:rPr sz="3200" spc="-10" dirty="0">
                <a:latin typeface="Trebuchet MS"/>
                <a:cs typeface="Trebuchet MS"/>
              </a:rPr>
              <a:t>Protocol: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575" y="829182"/>
            <a:ext cx="826008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5"/>
              </a:spcBef>
            </a:pPr>
            <a:r>
              <a:rPr sz="2300" spc="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300" b="1" spc="5" dirty="0">
                <a:solidFill>
                  <a:srgbClr val="404040"/>
                </a:solidFill>
                <a:latin typeface="Trebuchet MS"/>
                <a:cs typeface="Trebuchet MS"/>
              </a:rPr>
              <a:t>2.</a:t>
            </a:r>
            <a:r>
              <a:rPr sz="23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Stateful</a:t>
            </a:r>
            <a:r>
              <a:rPr sz="23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Protocol:</a:t>
            </a:r>
            <a:endParaRPr sz="2300">
              <a:latin typeface="Trebuchet MS"/>
              <a:cs typeface="Trebuchet MS"/>
            </a:endParaRPr>
          </a:p>
          <a:p>
            <a:pPr marL="356870" marR="5080">
              <a:lnSpc>
                <a:spcPct val="90000"/>
              </a:lnSpc>
              <a:spcBef>
                <a:spcPts val="130"/>
              </a:spcBef>
            </a:pP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Stateful</a:t>
            </a:r>
            <a:r>
              <a:rPr sz="23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23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3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client send</a:t>
            </a:r>
            <a:r>
              <a:rPr sz="23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r>
              <a:rPr sz="23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it expects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some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kind </a:t>
            </a:r>
            <a:r>
              <a:rPr sz="2300" spc="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response, if it does not get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any </a:t>
            </a:r>
            <a:r>
              <a:rPr sz="2300" spc="-6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 then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resend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 request.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575" y="2216657"/>
            <a:ext cx="6270625" cy="69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5"/>
              </a:spcBef>
              <a:tabLst>
                <a:tab pos="356870" algn="l"/>
                <a:tab pos="1085215" algn="l"/>
                <a:tab pos="1917700" algn="l"/>
                <a:tab pos="3225800" algn="l"/>
                <a:tab pos="4774565" algn="l"/>
                <a:tab pos="5831840" algn="l"/>
              </a:tabLst>
            </a:pPr>
            <a:r>
              <a:rPr sz="1850" spc="-180" dirty="0">
                <a:solidFill>
                  <a:srgbClr val="5FCAEE"/>
                </a:solidFill>
                <a:latin typeface="Lucida Sans Unicode"/>
                <a:cs typeface="Lucida Sans Unicode"/>
                <a:hlinkClick r:id="rId2"/>
              </a:rPr>
              <a:t>▶	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F</a:t>
            </a:r>
            <a:r>
              <a:rPr sz="23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TP	</a:t>
            </a:r>
            <a:r>
              <a:rPr sz="23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(</a:t>
            </a:r>
            <a:r>
              <a:rPr sz="2300" u="heavy" spc="-2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F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il</a:t>
            </a:r>
            <a:r>
              <a:rPr sz="23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e	</a:t>
            </a:r>
            <a:r>
              <a:rPr sz="2300" u="heavy" spc="-26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T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sz="2300" u="heavy" spc="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a</a:t>
            </a:r>
            <a:r>
              <a:rPr sz="2300" u="heavy" spc="-1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n</a:t>
            </a:r>
            <a:r>
              <a:rPr sz="23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s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fe</a:t>
            </a:r>
            <a:r>
              <a:rPr sz="23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r	</a:t>
            </a:r>
            <a:r>
              <a:rPr sz="2300" u="heavy" spc="-8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P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sz="2300" u="heavy" spc="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o</a:t>
            </a:r>
            <a:r>
              <a:rPr sz="23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t</a:t>
            </a:r>
            <a:r>
              <a:rPr sz="2300" u="heavy" spc="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oc</a:t>
            </a:r>
            <a:r>
              <a:rPr sz="2300" u="heavy" spc="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o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l</a:t>
            </a:r>
            <a:r>
              <a:rPr sz="23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)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2300" u="heavy" spc="-28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el</a:t>
            </a:r>
            <a:r>
              <a:rPr sz="2300" u="heavy" spc="-1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n</a:t>
            </a:r>
            <a:r>
              <a:rPr sz="23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e</a:t>
            </a:r>
            <a:r>
              <a:rPr sz="2300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sz="2300" dirty="0">
                <a:solidFill>
                  <a:srgbClr val="3ECDE7"/>
                </a:solidFill>
                <a:latin typeface="Trebuchet MS"/>
                <a:cs typeface="Trebuchet MS"/>
              </a:rPr>
              <a:t>	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  <a:p>
            <a:pPr marL="356870">
              <a:lnSpc>
                <a:spcPts val="2630"/>
              </a:lnSpc>
              <a:tabLst>
                <a:tab pos="3295650" algn="l"/>
              </a:tabLst>
            </a:pPr>
            <a:r>
              <a:rPr sz="2300" spc="5" dirty="0">
                <a:solidFill>
                  <a:srgbClr val="404040"/>
                </a:solidFill>
                <a:latin typeface="Trebuchet MS"/>
                <a:cs typeface="Trebuchet MS"/>
              </a:rPr>
              <a:t>of	</a:t>
            </a:r>
            <a:r>
              <a:rPr sz="23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Stateful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1291" y="2216657"/>
            <a:ext cx="1812925" cy="69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630"/>
              </a:lnSpc>
              <a:spcBef>
                <a:spcPts val="105"/>
              </a:spcBef>
              <a:tabLst>
                <a:tab pos="679450" algn="l"/>
              </a:tabLst>
            </a:pP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300">
              <a:latin typeface="Trebuchet MS"/>
              <a:cs typeface="Trebuchet MS"/>
            </a:endParaRPr>
          </a:p>
          <a:p>
            <a:pPr marR="5080" algn="r">
              <a:lnSpc>
                <a:spcPts val="2630"/>
              </a:lnSpc>
            </a:pPr>
            <a:r>
              <a:rPr sz="23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575" y="3195736"/>
            <a:ext cx="8303259" cy="319151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300" b="1" spc="-5" dirty="0">
                <a:solidFill>
                  <a:srgbClr val="404040"/>
                </a:solidFill>
                <a:latin typeface="Trebuchet MS"/>
                <a:cs typeface="Trebuchet MS"/>
              </a:rPr>
              <a:t>Silent</a:t>
            </a:r>
            <a:r>
              <a:rPr sz="23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23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3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Stateful Protocol: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620"/>
              </a:lnSpc>
              <a:spcBef>
                <a:spcPts val="745"/>
              </a:spcBef>
              <a:tabLst>
                <a:tab pos="356870" algn="l"/>
              </a:tabLst>
            </a:pPr>
            <a:r>
              <a:rPr sz="1850" spc="-18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Stateful</a:t>
            </a:r>
            <a:r>
              <a:rPr sz="23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Protocols</a:t>
            </a:r>
            <a:r>
              <a:rPr sz="23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23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better</a:t>
            </a:r>
            <a:r>
              <a:rPr sz="2300" spc="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23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300" spc="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3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endParaRPr sz="2300">
              <a:latin typeface="Trebuchet MS"/>
              <a:cs typeface="Trebuchet MS"/>
            </a:endParaRPr>
          </a:p>
          <a:p>
            <a:pPr marL="356870">
              <a:lnSpc>
                <a:spcPts val="2615"/>
              </a:lnSpc>
            </a:pP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keeping</a:t>
            </a:r>
            <a:r>
              <a:rPr sz="23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track</a:t>
            </a:r>
            <a:r>
              <a:rPr sz="23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3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3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connection</a:t>
            </a:r>
            <a:r>
              <a:rPr sz="23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information.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6870" algn="l"/>
              </a:tabLst>
            </a:pPr>
            <a:r>
              <a:rPr sz="1850" spc="-18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Stateful</a:t>
            </a:r>
            <a:r>
              <a:rPr sz="23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23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require</a:t>
            </a:r>
            <a:r>
              <a:rPr sz="23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Backing</a:t>
            </a:r>
            <a:r>
              <a:rPr sz="23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storage.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630"/>
              </a:lnSpc>
              <a:spcBef>
                <a:spcPts val="720"/>
              </a:spcBef>
              <a:tabLst>
                <a:tab pos="356870" algn="l"/>
                <a:tab pos="1539875" algn="l"/>
                <a:tab pos="2673985" algn="l"/>
                <a:tab pos="3243580" algn="l"/>
                <a:tab pos="4262120" algn="l"/>
                <a:tab pos="5810885" algn="l"/>
                <a:tab pos="6274435" algn="l"/>
                <a:tab pos="6853555" algn="l"/>
              </a:tabLst>
            </a:pPr>
            <a:r>
              <a:rPr sz="1850" spc="-18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Stateful	request	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are	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always	dependent	</a:t>
            </a:r>
            <a:r>
              <a:rPr sz="2300" spc="5" dirty="0">
                <a:solidFill>
                  <a:srgbClr val="404040"/>
                </a:solidFill>
                <a:latin typeface="Trebuchet MS"/>
                <a:cs typeface="Trebuchet MS"/>
              </a:rPr>
              <a:t>on	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the	server-side</a:t>
            </a:r>
            <a:endParaRPr sz="2300">
              <a:latin typeface="Trebuchet MS"/>
              <a:cs typeface="Trebuchet MS"/>
            </a:endParaRPr>
          </a:p>
          <a:p>
            <a:pPr marL="356870">
              <a:lnSpc>
                <a:spcPts val="2630"/>
              </a:lnSpc>
            </a:pP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state.</a:t>
            </a:r>
            <a:endParaRPr sz="2300">
              <a:latin typeface="Trebuchet MS"/>
              <a:cs typeface="Trebuchet MS"/>
            </a:endParaRPr>
          </a:p>
          <a:p>
            <a:pPr marL="356870" marR="5080" indent="-344805">
              <a:lnSpc>
                <a:spcPts val="2500"/>
              </a:lnSpc>
              <a:spcBef>
                <a:spcPts val="1025"/>
              </a:spcBef>
              <a:tabLst>
                <a:tab pos="356870" algn="l"/>
                <a:tab pos="2039620" algn="l"/>
                <a:tab pos="2981960" algn="l"/>
                <a:tab pos="4124960" algn="l"/>
                <a:tab pos="6545580" algn="l"/>
                <a:tab pos="7274559" algn="l"/>
              </a:tabLst>
            </a:pPr>
            <a:r>
              <a:rPr sz="1850" spc="-18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TCP</a:t>
            </a:r>
            <a:r>
              <a:rPr sz="2300" spc="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2300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sion	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300" spc="-3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w	st</a:t>
            </a:r>
            <a:r>
              <a:rPr sz="2300" spc="-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fu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l	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300" spc="5" dirty="0">
                <a:solidFill>
                  <a:srgbClr val="404040"/>
                </a:solidFill>
                <a:latin typeface="Trebuchet MS"/>
                <a:cs typeface="Trebuchet MS"/>
              </a:rPr>
              <a:t>oc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3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3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au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se	</a:t>
            </a:r>
            <a:r>
              <a:rPr sz="2300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300" spc="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h	syst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300" spc="-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s 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maintain</a:t>
            </a:r>
            <a:r>
              <a:rPr sz="23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23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23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session</a:t>
            </a:r>
            <a:r>
              <a:rPr sz="23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itself</a:t>
            </a:r>
            <a:r>
              <a:rPr sz="2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23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23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Trebuchet MS"/>
                <a:cs typeface="Trebuchet MS"/>
              </a:rPr>
              <a:t>life.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46250" y="603250"/>
          <a:ext cx="8763000" cy="624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9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Stateless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Stateful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111125" marR="461009">
                        <a:lnSpc>
                          <a:spcPts val="336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Stateless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Protocol</a:t>
                      </a:r>
                      <a:r>
                        <a:rPr sz="1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 not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require the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400" spc="-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retain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session</a:t>
                      </a:r>
                      <a:r>
                        <a:rPr sz="1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details.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219710">
                        <a:lnSpc>
                          <a:spcPts val="336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Stateful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Protocol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require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save</a:t>
                      </a:r>
                      <a:r>
                        <a:rPr sz="1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status </a:t>
                      </a:r>
                      <a:r>
                        <a:rPr sz="1400" spc="-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session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information.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111125" marR="297815">
                        <a:lnSpc>
                          <a:spcPts val="336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Stateless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Protocol,</a:t>
                      </a:r>
                      <a:r>
                        <a:rPr sz="1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4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tight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dependency </a:t>
                      </a:r>
                      <a:r>
                        <a:rPr sz="1400" spc="-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client.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487680">
                        <a:lnSpc>
                          <a:spcPts val="336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Stateful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protocol,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is tight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dependency </a:t>
                      </a:r>
                      <a:r>
                        <a:rPr sz="1400" spc="-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client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111125" marR="453390">
                        <a:lnSpc>
                          <a:spcPts val="336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Stateless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protocol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design simplify</a:t>
                      </a:r>
                      <a:r>
                        <a:rPr sz="14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 </a:t>
                      </a:r>
                      <a:r>
                        <a:rPr sz="1400" spc="-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design.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304165">
                        <a:lnSpc>
                          <a:spcPts val="336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Stateful</a:t>
                      </a:r>
                      <a:r>
                        <a:rPr sz="1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protocol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design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makes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design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400" spc="-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very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complex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heavy.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1125" marR="132715">
                        <a:lnSpc>
                          <a:spcPct val="200100"/>
                        </a:lnSpc>
                        <a:spcBef>
                          <a:spcPts val="141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Stateless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Protocols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works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better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crash </a:t>
                      </a:r>
                      <a:r>
                        <a:rPr sz="1400" spc="-4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is no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must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restored,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failed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simply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restart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sz="1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crash.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140335">
                        <a:lnSpc>
                          <a:spcPts val="336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Stateful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Protocol</a:t>
                      </a:r>
                      <a:r>
                        <a:rPr sz="1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sz="1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better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time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 of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crash</a:t>
                      </a:r>
                      <a:r>
                        <a:rPr sz="14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stateful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 keep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12395" marR="140335">
                        <a:lnSpc>
                          <a:spcPts val="336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4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status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session</a:t>
                      </a:r>
                      <a:r>
                        <a:rPr sz="1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details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400" spc="-40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internal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states.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Stateless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Protocols</a:t>
                      </a:r>
                      <a:r>
                        <a:rPr sz="1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handle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transaction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very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fastly.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Stateful</a:t>
                      </a:r>
                      <a:r>
                        <a:rPr sz="14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Protocols</a:t>
                      </a:r>
                      <a:r>
                        <a:rPr sz="14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handle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transaction</a:t>
                      </a:r>
                      <a:r>
                        <a:rPr sz="14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very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Trebuchet MS"/>
                          <a:cs typeface="Trebuchet MS"/>
                        </a:rPr>
                        <a:t>slowly.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984375" y="253746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ffer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enc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10591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5" dirty="0">
                <a:latin typeface="Trebuchet MS"/>
                <a:cs typeface="Trebuchet MS"/>
              </a:rPr>
              <a:t>WWW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575" y="941959"/>
            <a:ext cx="8079105" cy="439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6350" indent="-344805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web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 is given an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online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address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Uniform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Resource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Locator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(URL).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particular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collection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web pages that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belong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URL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website,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e.g., 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www.facebook.com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, 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www.google.com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 So,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World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Wide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like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huge electronic book whose pages are stored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multiple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servers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across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world.</a:t>
            </a:r>
            <a:endParaRPr sz="1800">
              <a:latin typeface="Trebuchet MS"/>
              <a:cs typeface="Trebuchet MS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98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Small websites store all of their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WebPages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single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server,</a:t>
            </a:r>
            <a:r>
              <a:rPr sz="1800" spc="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 big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websites or organizations place their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WebPages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different servers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different countries so that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users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country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search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their site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could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quickly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nearest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endParaRPr sz="180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15"/>
              </a:spcBef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So,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provides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communication platform for users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retrieve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exchange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internet. Unlike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book, where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move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another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sequence, on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World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Wide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follow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web of hypertext links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visit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web page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web page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move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other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pages. 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You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browser,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installed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your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computer,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Web.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12975" y="325577"/>
            <a:ext cx="2819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Why</a:t>
            </a:r>
            <a:r>
              <a:rPr sz="3600" b="0" spc="-70" dirty="0">
                <a:latin typeface="Trebuchet MS"/>
                <a:cs typeface="Trebuchet MS"/>
              </a:rPr>
              <a:t> </a:t>
            </a:r>
            <a:r>
              <a:rPr sz="3600" b="0" spc="-5" dirty="0">
                <a:latin typeface="Trebuchet MS"/>
                <a:cs typeface="Trebuchet MS"/>
              </a:rPr>
              <a:t>stateless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775" y="1624965"/>
            <a:ext cx="8078470" cy="393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web chooses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the stateless protocol. It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genius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choice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2400" spc="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original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goal of 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to allow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documents(web pages)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 served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extremely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large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no.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people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using</a:t>
            </a:r>
            <a:r>
              <a:rPr sz="2400" spc="7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very</a:t>
            </a:r>
            <a:r>
              <a:rPr sz="2400" spc="7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basic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hardware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server.</a:t>
            </a:r>
            <a:endParaRPr sz="2400">
              <a:latin typeface="Trebuchet MS"/>
              <a:cs typeface="Trebuchet MS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1015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Maintaining a long-running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connection would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been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extremely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resource-intensive.</a:t>
            </a:r>
            <a:endParaRPr sz="2400">
              <a:latin typeface="Trebuchet MS"/>
              <a:cs typeface="Trebuchet MS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985"/>
              </a:spcBef>
            </a:pPr>
            <a:r>
              <a:rPr sz="1900" spc="-17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If 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were chosen the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stateful protocol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load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on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have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increased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maintain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visitor's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connection.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2580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5FCAEE"/>
                </a:solidFill>
                <a:latin typeface="Trebuchet MS"/>
                <a:cs typeface="Trebuchet MS"/>
              </a:rPr>
              <a:t>Status</a:t>
            </a:r>
            <a:r>
              <a:rPr sz="3600" b="0" spc="-7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5FCAEE"/>
                </a:solidFill>
                <a:latin typeface="Trebuchet MS"/>
                <a:cs typeface="Trebuchet MS"/>
              </a:rPr>
              <a:t>codes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4875" y="1322654"/>
            <a:ext cx="8155305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Status codes are </a:t>
            </a:r>
            <a:r>
              <a:rPr sz="1800" spc="-10" dirty="0">
                <a:latin typeface="Trebuchet MS"/>
                <a:cs typeface="Trebuchet MS"/>
              </a:rPr>
              <a:t>issued </a:t>
            </a:r>
            <a:r>
              <a:rPr sz="1800" dirty="0">
                <a:latin typeface="Trebuchet MS"/>
                <a:cs typeface="Trebuchet MS"/>
              </a:rPr>
              <a:t>by a </a:t>
            </a:r>
            <a:r>
              <a:rPr sz="1800" spc="-5" dirty="0">
                <a:latin typeface="Trebuchet MS"/>
                <a:cs typeface="Trebuchet MS"/>
              </a:rPr>
              <a:t>server in response </a:t>
            </a:r>
            <a:r>
              <a:rPr sz="1800" dirty="0">
                <a:latin typeface="Trebuchet MS"/>
                <a:cs typeface="Trebuchet MS"/>
              </a:rPr>
              <a:t>to a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client's request</a:t>
            </a:r>
            <a:r>
              <a:rPr sz="1800" spc="-5" dirty="0">
                <a:solidFill>
                  <a:srgbClr val="3ECDE7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made </a:t>
            </a:r>
            <a:r>
              <a:rPr sz="1800" spc="5" dirty="0">
                <a:latin typeface="Trebuchet MS"/>
                <a:cs typeface="Trebuchet MS"/>
              </a:rPr>
              <a:t>to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spc="-40" dirty="0">
                <a:latin typeface="Trebuchet MS"/>
                <a:cs typeface="Trebuchet MS"/>
              </a:rPr>
              <a:t>server.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5" dirty="0">
                <a:latin typeface="Trebuchet MS"/>
                <a:cs typeface="Trebuchet MS"/>
              </a:rPr>
              <a:t>includes codes from IETF </a:t>
            </a:r>
            <a:r>
              <a:rPr sz="1800" u="heavy" spc="-1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Request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for Comments</a:t>
            </a:r>
            <a:r>
              <a:rPr sz="1800" spc="-5" dirty="0">
                <a:solidFill>
                  <a:srgbClr val="3ECDE7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(RFCs), other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specifications,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some </a:t>
            </a:r>
            <a:r>
              <a:rPr sz="1800" spc="-5" dirty="0">
                <a:latin typeface="Trebuchet MS"/>
                <a:cs typeface="Trebuchet MS"/>
              </a:rPr>
              <a:t>additional codes used in </a:t>
            </a:r>
            <a:r>
              <a:rPr sz="1800" spc="-10" dirty="0">
                <a:latin typeface="Trebuchet MS"/>
                <a:cs typeface="Trebuchet MS"/>
              </a:rPr>
              <a:t>some </a:t>
            </a:r>
            <a:r>
              <a:rPr sz="1800" spc="-5" dirty="0">
                <a:latin typeface="Trebuchet MS"/>
                <a:cs typeface="Trebuchet MS"/>
              </a:rPr>
              <a:t>common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applications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 the </a:t>
            </a:r>
            <a:r>
              <a:rPr sz="1800" spc="-70" dirty="0">
                <a:latin typeface="Trebuchet MS"/>
                <a:cs typeface="Trebuchet MS"/>
              </a:rPr>
              <a:t>HTTP.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first digit </a:t>
            </a:r>
            <a:r>
              <a:rPr sz="1800" spc="-1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status code </a:t>
            </a:r>
            <a:r>
              <a:rPr sz="1800" spc="-10" dirty="0">
                <a:latin typeface="Trebuchet MS"/>
                <a:cs typeface="Trebuchet MS"/>
              </a:rPr>
              <a:t>specifies </a:t>
            </a:r>
            <a:r>
              <a:rPr sz="1800" spc="-5" dirty="0">
                <a:latin typeface="Trebuchet MS"/>
                <a:cs typeface="Trebuchet MS"/>
              </a:rPr>
              <a:t>one of five standard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classes </a:t>
            </a:r>
            <a:r>
              <a:rPr sz="1800" spc="-5" dirty="0">
                <a:latin typeface="Trebuchet MS"/>
                <a:cs typeface="Trebuchet MS"/>
              </a:rPr>
              <a:t>of responses.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message </a:t>
            </a:r>
            <a:r>
              <a:rPr sz="1800" spc="-10" dirty="0">
                <a:latin typeface="Trebuchet MS"/>
                <a:cs typeface="Trebuchet MS"/>
              </a:rPr>
              <a:t>phrases </a:t>
            </a:r>
            <a:r>
              <a:rPr sz="1800" spc="-5" dirty="0">
                <a:latin typeface="Trebuchet MS"/>
                <a:cs typeface="Trebuchet MS"/>
              </a:rPr>
              <a:t>shown </a:t>
            </a:r>
            <a:r>
              <a:rPr sz="1800" dirty="0">
                <a:latin typeface="Trebuchet MS"/>
                <a:cs typeface="Trebuchet MS"/>
              </a:rPr>
              <a:t>are </a:t>
            </a:r>
            <a:r>
              <a:rPr sz="1800" spc="-5" dirty="0">
                <a:latin typeface="Trebuchet MS"/>
                <a:cs typeface="Trebuchet MS"/>
              </a:rPr>
              <a:t>typical, but any human-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readable alternative may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provided. Unless </a:t>
            </a:r>
            <a:r>
              <a:rPr sz="1800" spc="-10" dirty="0">
                <a:latin typeface="Trebuchet MS"/>
                <a:cs typeface="Trebuchet MS"/>
              </a:rPr>
              <a:t>otherwise </a:t>
            </a:r>
            <a:r>
              <a:rPr sz="1800" spc="-5" dirty="0">
                <a:latin typeface="Trebuchet MS"/>
                <a:cs typeface="Trebuchet MS"/>
              </a:rPr>
              <a:t>stated, </a:t>
            </a: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status </a:t>
            </a:r>
            <a:r>
              <a:rPr sz="1800" spc="-5" dirty="0">
                <a:latin typeface="Trebuchet MS"/>
                <a:cs typeface="Trebuchet MS"/>
              </a:rPr>
              <a:t> code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HTTP/1.1 </a:t>
            </a:r>
            <a:r>
              <a:rPr sz="1800" spc="-5" dirty="0">
                <a:latin typeface="Trebuchet MS"/>
                <a:cs typeface="Trebuchet MS"/>
              </a:rPr>
              <a:t>standard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(RFC</a:t>
            </a:r>
            <a:r>
              <a:rPr sz="1800" spc="-10" dirty="0">
                <a:latin typeface="Trebuchet MS"/>
                <a:cs typeface="Trebuchet MS"/>
              </a:rPr>
              <a:t> 7231)</a:t>
            </a:r>
            <a:endParaRPr sz="1800">
              <a:latin typeface="Trebuchet MS"/>
              <a:cs typeface="Trebuchet MS"/>
            </a:endParaRPr>
          </a:p>
          <a:p>
            <a:pPr marL="50800" algn="just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Internet</a:t>
            </a:r>
            <a:r>
              <a:rPr sz="1800" u="heavy" spc="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Assigned</a:t>
            </a:r>
            <a:r>
              <a:rPr sz="1800" u="heavy" spc="3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Numbers</a:t>
            </a:r>
            <a:r>
              <a:rPr sz="1800" u="heavy" spc="1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Authority</a:t>
            </a:r>
            <a:r>
              <a:rPr sz="1800" spc="10" dirty="0">
                <a:solidFill>
                  <a:srgbClr val="3ECDE7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(IANA)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maintains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official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registry</a:t>
            </a:r>
            <a:endParaRPr sz="1800">
              <a:latin typeface="Trebuchet MS"/>
              <a:cs typeface="Trebuchet MS"/>
            </a:endParaRPr>
          </a:p>
          <a:p>
            <a:pPr marL="50800" algn="just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HTTP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status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codes.</a:t>
            </a:r>
            <a:r>
              <a:rPr sz="1800" spc="-7" baseline="25462" dirty="0">
                <a:latin typeface="Trebuchet MS"/>
                <a:cs typeface="Trebuchet MS"/>
              </a:rPr>
              <a:t>[</a:t>
            </a:r>
            <a:endParaRPr sz="1800" baseline="25462">
              <a:latin typeface="Trebuchet MS"/>
              <a:cs typeface="Trebuchet MS"/>
            </a:endParaRPr>
          </a:p>
          <a:p>
            <a:pPr marL="50800" marR="46355" algn="just">
              <a:lnSpc>
                <a:spcPct val="100000"/>
              </a:lnSpc>
            </a:pP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HTTP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response status codes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indicate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whether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specific</a:t>
            </a:r>
            <a:r>
              <a:rPr sz="1800" spc="5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HTTP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request has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been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successfully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completed.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Responses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grouped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five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classes: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rebuchet MS"/>
              <a:cs typeface="Trebuchet MS"/>
            </a:endParaRPr>
          </a:p>
          <a:p>
            <a:pPr marL="394970" indent="-344805">
              <a:lnSpc>
                <a:spcPct val="100000"/>
              </a:lnSpc>
              <a:buAutoNum type="arabicPeriod"/>
              <a:tabLst>
                <a:tab pos="394970" algn="l"/>
                <a:tab pos="395605" algn="l"/>
              </a:tabLst>
            </a:pP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Informational</a:t>
            </a:r>
            <a:r>
              <a:rPr sz="1800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responses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(100–199)</a:t>
            </a:r>
            <a:endParaRPr sz="1800">
              <a:latin typeface="Trebuchet MS"/>
              <a:cs typeface="Trebuchet MS"/>
            </a:endParaRPr>
          </a:p>
          <a:p>
            <a:pPr marL="394970" indent="-344805">
              <a:lnSpc>
                <a:spcPct val="100000"/>
              </a:lnSpc>
              <a:buAutoNum type="arabicPeriod"/>
              <a:tabLst>
                <a:tab pos="394970" algn="l"/>
                <a:tab pos="395605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Successful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responses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(200–299)</a:t>
            </a:r>
            <a:endParaRPr sz="1800">
              <a:latin typeface="Trebuchet MS"/>
              <a:cs typeface="Trebuchet MS"/>
            </a:endParaRPr>
          </a:p>
          <a:p>
            <a:pPr marL="394970" indent="-344805">
              <a:lnSpc>
                <a:spcPct val="100000"/>
              </a:lnSpc>
              <a:buAutoNum type="arabicPeriod"/>
              <a:tabLst>
                <a:tab pos="394970" algn="l"/>
                <a:tab pos="395605" algn="l"/>
              </a:tabLst>
            </a:pP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Redirects</a:t>
            </a:r>
            <a:r>
              <a:rPr sz="18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(300–399)</a:t>
            </a:r>
            <a:endParaRPr sz="1800">
              <a:latin typeface="Trebuchet MS"/>
              <a:cs typeface="Trebuchet MS"/>
            </a:endParaRPr>
          </a:p>
          <a:p>
            <a:pPr marL="3949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94970" algn="l"/>
                <a:tab pos="395605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Client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errors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(400–499)</a:t>
            </a:r>
            <a:endParaRPr sz="1800">
              <a:latin typeface="Trebuchet MS"/>
              <a:cs typeface="Trebuchet MS"/>
            </a:endParaRPr>
          </a:p>
          <a:p>
            <a:pPr marL="394970" indent="-344805">
              <a:lnSpc>
                <a:spcPct val="100000"/>
              </a:lnSpc>
              <a:buAutoNum type="arabicPeriod"/>
              <a:tabLst>
                <a:tab pos="394970" algn="l"/>
                <a:tab pos="395605" algn="l"/>
              </a:tabLst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Server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errors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(500–599)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17775" y="398729"/>
            <a:ext cx="42684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latin typeface="Trebuchet MS"/>
                <a:cs typeface="Trebuchet MS"/>
              </a:rPr>
              <a:t>HTTP</a:t>
            </a:r>
            <a:r>
              <a:rPr sz="4000" b="0" spc="-150" dirty="0">
                <a:latin typeface="Trebuchet MS"/>
                <a:cs typeface="Trebuchet MS"/>
              </a:rPr>
              <a:t> </a:t>
            </a:r>
            <a:r>
              <a:rPr sz="4000" b="0" spc="-5" dirty="0">
                <a:latin typeface="Trebuchet MS"/>
                <a:cs typeface="Trebuchet MS"/>
              </a:rPr>
              <a:t>Status</a:t>
            </a:r>
            <a:r>
              <a:rPr sz="4000" b="0" spc="-35" dirty="0">
                <a:latin typeface="Trebuchet MS"/>
                <a:cs typeface="Trebuchet MS"/>
              </a:rPr>
              <a:t> </a:t>
            </a:r>
            <a:r>
              <a:rPr sz="4000" b="0" dirty="0">
                <a:latin typeface="Trebuchet MS"/>
                <a:cs typeface="Trebuchet MS"/>
              </a:rPr>
              <a:t>Codes</a:t>
            </a:r>
            <a:endParaRPr sz="40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74850" y="1441450"/>
          <a:ext cx="8305800" cy="5282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Category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35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1xx: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Informational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Communicates</a:t>
                      </a:r>
                      <a:r>
                        <a:rPr sz="18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transfer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protocol-level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information.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2xx: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Success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Indicates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client’s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request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was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accepted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successfully.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3xx: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Redirection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573405" algn="just">
                        <a:lnSpc>
                          <a:spcPct val="114999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Indicates that the client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must take </a:t>
                      </a:r>
                      <a:r>
                        <a:rPr sz="1800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some additional action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 order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complete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request.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4xx: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Client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Error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579120">
                        <a:lnSpc>
                          <a:spcPct val="114399"/>
                        </a:lnSpc>
                        <a:spcBef>
                          <a:spcPts val="129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This category of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error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status codes </a:t>
                      </a:r>
                      <a:r>
                        <a:rPr sz="1800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points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finger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clients.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5xx: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Error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server</a:t>
                      </a:r>
                      <a:r>
                        <a:rPr sz="18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takes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responsibility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error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codes.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82495" y="286867"/>
            <a:ext cx="2201545" cy="629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6140">
              <a:lnSpc>
                <a:spcPct val="154500"/>
              </a:lnSpc>
              <a:spcBef>
                <a:spcPts val="100"/>
              </a:spcBef>
            </a:pPr>
            <a:r>
              <a:rPr sz="1100" spc="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1××</a:t>
            </a:r>
            <a:r>
              <a:rPr sz="1100" b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Informational </a:t>
            </a:r>
            <a:r>
              <a:rPr sz="1100" b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100</a:t>
            </a:r>
            <a:r>
              <a:rPr sz="1100" b="1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Continue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101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Switching</a:t>
            </a:r>
            <a:r>
              <a:rPr sz="1100" u="sng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Protocols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20"/>
              </a:spcBef>
              <a:buFont typeface="Trebuchet MS"/>
              <a:buAutoNum type="arabicPlain" startAt="101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Processing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spc="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2××</a:t>
            </a:r>
            <a:r>
              <a:rPr sz="1100" b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Success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5"/>
              </a:rPr>
              <a:t>OK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20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6"/>
              </a:rPr>
              <a:t>Created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Accepted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8"/>
              </a:rPr>
              <a:t>Non-authoritative</a:t>
            </a:r>
            <a:r>
              <a:rPr sz="1100" u="sng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8"/>
              </a:rPr>
              <a:t>Information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20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9"/>
              </a:rPr>
              <a:t>No</a:t>
            </a:r>
            <a:r>
              <a:rPr sz="1100" u="sng" spc="-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9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9"/>
              </a:rPr>
              <a:t>Content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0"/>
              </a:rPr>
              <a:t>Reset</a:t>
            </a:r>
            <a:r>
              <a:rPr sz="1100" u="sng" spc="-5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0"/>
              </a:rPr>
              <a:t>Content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1"/>
              </a:rPr>
              <a:t>Partial</a:t>
            </a:r>
            <a:r>
              <a:rPr sz="1100" u="sng" spc="-4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1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1"/>
              </a:rPr>
              <a:t>Content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25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2"/>
              </a:rPr>
              <a:t>Multi-Status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0"/>
              </a:spcBef>
              <a:buFont typeface="Trebuchet MS"/>
              <a:buAutoNum type="arabicPlain" startAt="200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3"/>
              </a:rPr>
              <a:t>Already</a:t>
            </a:r>
            <a:r>
              <a:rPr sz="1100" u="sng" spc="-5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3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3"/>
              </a:rPr>
              <a:t>Reported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100" b="1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4"/>
              </a:rPr>
              <a:t>226</a:t>
            </a:r>
            <a:r>
              <a:rPr sz="1100" b="1" u="sng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4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4"/>
              </a:rPr>
              <a:t>IM</a:t>
            </a:r>
            <a:r>
              <a:rPr sz="1100" u="sng" spc="-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4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4"/>
              </a:rPr>
              <a:t>Used</a:t>
            </a:r>
            <a:endParaRPr sz="1100">
              <a:latin typeface="Trebuchet MS"/>
              <a:cs typeface="Trebuchet MS"/>
            </a:endParaRPr>
          </a:p>
          <a:p>
            <a:pPr marL="12700" marR="860425">
              <a:lnSpc>
                <a:spcPct val="154500"/>
              </a:lnSpc>
              <a:spcBef>
                <a:spcPts val="30"/>
              </a:spcBef>
            </a:pPr>
            <a:r>
              <a:rPr sz="1100" spc="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3××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Redirection 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5"/>
              </a:rPr>
              <a:t>300</a:t>
            </a:r>
            <a:r>
              <a:rPr sz="1100" b="1" u="sng" spc="-2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5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5"/>
              </a:rPr>
              <a:t>Multiple</a:t>
            </a:r>
            <a:r>
              <a:rPr sz="1100" u="sng" spc="-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5"/>
              </a:rPr>
              <a:t> 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5"/>
              </a:rPr>
              <a:t>Choices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301"/>
              <a:tabLst>
                <a:tab pos="302260" algn="l"/>
              </a:tabLst>
            </a:pPr>
            <a:r>
              <a:rPr sz="1100" u="sng" spc="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6"/>
              </a:rPr>
              <a:t>Moved</a:t>
            </a:r>
            <a:r>
              <a:rPr sz="1100" u="sng" spc="-6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6"/>
              </a:rPr>
              <a:t> 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6"/>
              </a:rPr>
              <a:t>Permanently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20"/>
              </a:spcBef>
              <a:buFont typeface="Trebuchet MS"/>
              <a:buAutoNum type="arabicPlain" startAt="301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7"/>
              </a:rPr>
              <a:t>Found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301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8"/>
              </a:rPr>
              <a:t>See</a:t>
            </a:r>
            <a:r>
              <a:rPr sz="1100" u="sng" spc="-4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8"/>
              </a:rPr>
              <a:t> 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8"/>
              </a:rPr>
              <a:t>Other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301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9"/>
              </a:rPr>
              <a:t>Not</a:t>
            </a:r>
            <a:r>
              <a:rPr sz="1100" u="sng" spc="-5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9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9"/>
              </a:rPr>
              <a:t>Modified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20"/>
              </a:spcBef>
              <a:buFont typeface="Trebuchet MS"/>
              <a:buAutoNum type="arabicPlain" startAt="301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0"/>
              </a:rPr>
              <a:t>Use</a:t>
            </a:r>
            <a:r>
              <a:rPr sz="1100" u="sng" spc="-3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0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0"/>
              </a:rPr>
              <a:t>Proxy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307"/>
              <a:tabLst>
                <a:tab pos="302260" algn="l"/>
              </a:tabLst>
            </a:pP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T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em</a:t>
            </a:r>
            <a:r>
              <a:rPr sz="1100" u="sng" spc="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p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orary</a:t>
            </a:r>
            <a:r>
              <a:rPr sz="1100" u="sng" spc="-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R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e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d</a:t>
            </a: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i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1"/>
              </a:rPr>
              <a:t>rect</a:t>
            </a:r>
            <a:endParaRPr sz="1100">
              <a:latin typeface="Trebuchet MS"/>
              <a:cs typeface="Trebuchet MS"/>
            </a:endParaRPr>
          </a:p>
          <a:p>
            <a:pPr marL="302260" indent="-289560">
              <a:lnSpc>
                <a:spcPct val="100000"/>
              </a:lnSpc>
              <a:spcBef>
                <a:spcPts val="745"/>
              </a:spcBef>
              <a:buFont typeface="Trebuchet MS"/>
              <a:buAutoNum type="arabicPlain" startAt="307"/>
              <a:tabLst>
                <a:tab pos="302260" algn="l"/>
              </a:tabLst>
            </a:pPr>
            <a:r>
              <a:rPr sz="11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2"/>
              </a:rPr>
              <a:t>Permanent</a:t>
            </a:r>
            <a:r>
              <a:rPr sz="1100" u="sng" spc="-7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2"/>
              </a:rPr>
              <a:t> </a:t>
            </a:r>
            <a:r>
              <a:rPr sz="1100" u="sng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2"/>
              </a:rPr>
              <a:t>Redirect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3895" y="386842"/>
            <a:ext cx="86677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800" b="1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4××</a:t>
            </a:r>
            <a:r>
              <a:rPr sz="800" b="1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8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Client </a:t>
            </a:r>
            <a:r>
              <a:rPr sz="8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Error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3895" y="618490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5375" y="618490"/>
            <a:ext cx="5918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400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Bad</a:t>
            </a:r>
            <a:r>
              <a:rPr sz="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3895" y="819353"/>
            <a:ext cx="6604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5375" y="819353"/>
            <a:ext cx="62547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401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Unauthorized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3895" y="1018159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5375" y="1018159"/>
            <a:ext cx="7956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402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Payment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3895" y="1219327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375" y="1219327"/>
            <a:ext cx="50863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dd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3895" y="1420495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5375" y="1420495"/>
            <a:ext cx="5156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3895" y="1618869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5375" y="1618869"/>
            <a:ext cx="8534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405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Allowed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3895" y="1820036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5375" y="1820036"/>
            <a:ext cx="6883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406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Acceptable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3895" y="2021204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375" y="2021204"/>
            <a:ext cx="12160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407</a:t>
            </a:r>
            <a:r>
              <a:rPr sz="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Proxy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3895" y="2219705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5375" y="2219705"/>
            <a:ext cx="7467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me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3895" y="2420873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5375" y="2420873"/>
            <a:ext cx="4305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fl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3895" y="2622041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65375" y="2622041"/>
            <a:ext cx="3416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53895" y="2819857"/>
            <a:ext cx="6604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5375" y="2819857"/>
            <a:ext cx="72898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Leng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3895" y="3021584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65375" y="3021584"/>
            <a:ext cx="8293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412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Precondition Failed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3895" y="3222752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65375" y="3222752"/>
            <a:ext cx="7950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413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Payload</a:t>
            </a:r>
            <a:r>
              <a:rPr sz="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Too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Large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53895" y="3420871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5375" y="3420871"/>
            <a:ext cx="9137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53895" y="3622294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5375" y="3622294"/>
            <a:ext cx="101091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415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Unsupported</a:t>
            </a:r>
            <a:r>
              <a:rPr sz="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Media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3895" y="3823461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65375" y="3823461"/>
            <a:ext cx="12680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6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ia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53895" y="4021582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65375" y="4021582"/>
            <a:ext cx="8020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417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Expectation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Failed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53895" y="4223130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65375" y="4223130"/>
            <a:ext cx="573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418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I'm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teapot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3895" y="4424298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65375" y="4424298"/>
            <a:ext cx="8597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421</a:t>
            </a:r>
            <a:r>
              <a:rPr sz="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Misdirected</a:t>
            </a:r>
            <a:r>
              <a:rPr sz="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53895" y="4622419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65375" y="4622419"/>
            <a:ext cx="8832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422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Unprocessable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Entity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53895" y="4823282"/>
            <a:ext cx="6604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65375" y="4823282"/>
            <a:ext cx="40640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42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oc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53895" y="5025008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65375" y="5025008"/>
            <a:ext cx="8153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42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Fai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53895" y="5223128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65375" y="5223128"/>
            <a:ext cx="7835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426</a:t>
            </a:r>
            <a:r>
              <a:rPr sz="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Upgrade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53895" y="5424296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65375" y="5424296"/>
            <a:ext cx="9328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428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Precondition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 Required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53895" y="5625795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65375" y="5625795"/>
            <a:ext cx="8178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429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Too</a:t>
            </a:r>
            <a:r>
              <a:rPr sz="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Requests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53895" y="5823915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65375" y="5823915"/>
            <a:ext cx="12884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431</a:t>
            </a:r>
            <a:r>
              <a:rPr sz="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r>
              <a:rPr sz="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Header</a:t>
            </a:r>
            <a:r>
              <a:rPr sz="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Fields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 Too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Large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53895" y="6025083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65375" y="6025083"/>
            <a:ext cx="14281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444</a:t>
            </a:r>
            <a:r>
              <a:rPr sz="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Connection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Closed</a:t>
            </a:r>
            <a:r>
              <a:rPr sz="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Without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 Response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3895" y="6226555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65375" y="6226555"/>
            <a:ext cx="11925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45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600" spc="1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ai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 F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6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6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600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53895" y="6424676"/>
            <a:ext cx="654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65375" y="6424676"/>
            <a:ext cx="9144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499</a:t>
            </a:r>
            <a:r>
              <a:rPr sz="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600" spc="-5" dirty="0">
                <a:solidFill>
                  <a:srgbClr val="404040"/>
                </a:solidFill>
                <a:latin typeface="Trebuchet MS"/>
                <a:cs typeface="Trebuchet MS"/>
              </a:rPr>
              <a:t>Closed </a:t>
            </a:r>
            <a:r>
              <a:rPr sz="600" dirty="0">
                <a:solidFill>
                  <a:srgbClr val="404040"/>
                </a:solidFill>
                <a:latin typeface="Trebuchet MS"/>
                <a:cs typeface="Trebuchet MS"/>
              </a:rPr>
              <a:t>Request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7775" y="207481"/>
            <a:ext cx="4779010" cy="52425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5××</a:t>
            </a:r>
            <a:r>
              <a:rPr sz="1800" b="1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Server</a:t>
            </a:r>
            <a:r>
              <a:rPr sz="18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  <a:tab pos="927100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500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Internal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501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Not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Implemented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502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Bad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Gateway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  <a:tab pos="927100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503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Service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Unavailable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504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Gateway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Timeout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505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Version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Supported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506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Variant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Negotiates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507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Insufficient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Storage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  <a:tab pos="927100" algn="l"/>
              </a:tabLst>
            </a:pPr>
            <a:r>
              <a:rPr sz="1450" spc="-14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508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Loop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Detected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510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Extended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511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  <a:tab pos="927100" algn="l"/>
              </a:tabLst>
            </a:pPr>
            <a:r>
              <a:rPr sz="145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599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Timeout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5332" y="2613152"/>
            <a:ext cx="2617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5FCAEE"/>
                </a:solidFill>
                <a:latin typeface="Trebuchet MS"/>
                <a:cs typeface="Trebuchet MS"/>
              </a:rPr>
              <a:t>GET</a:t>
            </a:r>
            <a:r>
              <a:rPr sz="3600" b="0" spc="-7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spc="-5" dirty="0">
                <a:solidFill>
                  <a:srgbClr val="5FCAEE"/>
                </a:solidFill>
                <a:latin typeface="Trebuchet MS"/>
                <a:cs typeface="Trebuchet MS"/>
              </a:rPr>
              <a:t>Vs</a:t>
            </a:r>
            <a:r>
              <a:rPr sz="3600" b="0" spc="-4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600" b="0" dirty="0">
                <a:solidFill>
                  <a:srgbClr val="5FCAEE"/>
                </a:solidFill>
                <a:latin typeface="Trebuchet MS"/>
                <a:cs typeface="Trebuchet MS"/>
              </a:rPr>
              <a:t>POST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98650" y="76581"/>
          <a:ext cx="8610600" cy="6560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spc="-5" dirty="0">
                          <a:solidFill>
                            <a:srgbClr val="6E919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spc="-5" dirty="0">
                          <a:solidFill>
                            <a:srgbClr val="6E919F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dirty="0">
                          <a:solidFill>
                            <a:srgbClr val="6E919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97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BACK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button/Reload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Harmless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342900">
                        <a:lnSpc>
                          <a:spcPct val="114999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2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re-submitted</a:t>
                      </a:r>
                      <a:r>
                        <a:rPr sz="12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(the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browser </a:t>
                      </a:r>
                      <a:r>
                        <a:rPr sz="12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alert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that the data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re-submitted)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9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Bookmarked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bookmarked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bookmarked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63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Cached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cached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cached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914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Encoding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application/x-www-form-urlencoded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289560">
                        <a:lnSpc>
                          <a:spcPct val="1151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application/x-www-form-urlencoded</a:t>
                      </a:r>
                      <a:r>
                        <a:rPr sz="12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2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multipart/form-data.</a:t>
                      </a:r>
                      <a:r>
                        <a:rPr sz="12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multipart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encoding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binary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593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History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sz="12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remain</a:t>
                      </a:r>
                      <a:r>
                        <a:rPr sz="12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browser</a:t>
                      </a:r>
                      <a:r>
                        <a:rPr sz="1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history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sz="12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saved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browser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history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7562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Restrictions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on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23189">
                        <a:lnSpc>
                          <a:spcPct val="114999"/>
                        </a:lnSpc>
                        <a:spcBef>
                          <a:spcPts val="400"/>
                        </a:spcBef>
                      </a:pP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Yes,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sending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data, the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GET method </a:t>
                      </a:r>
                      <a:r>
                        <a:rPr sz="12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adds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 data to the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URL; and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length </a:t>
                      </a:r>
                      <a:r>
                        <a:rPr sz="12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l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12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is 2048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characters)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restrictions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226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Restrictions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ASCII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characters</a:t>
                      </a:r>
                      <a:r>
                        <a:rPr sz="12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allowed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restrictions.</a:t>
                      </a:r>
                      <a:r>
                        <a:rPr sz="12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Binary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allowed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9286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2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2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compared</a:t>
                      </a:r>
                      <a:r>
                        <a:rPr sz="12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POST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data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sent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Never use GET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passwords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sensitive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information!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197485">
                        <a:lnSpc>
                          <a:spcPct val="115100"/>
                        </a:lnSpc>
                        <a:spcBef>
                          <a:spcPts val="4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POST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is a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little safer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GET because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sz="12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stored</a:t>
                      </a: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browser </a:t>
                      </a:r>
                      <a:r>
                        <a:rPr sz="12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sz="1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server</a:t>
                      </a:r>
                      <a:r>
                        <a:rPr sz="12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logs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427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Visibility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is visible</a:t>
                      </a:r>
                      <a:r>
                        <a:rPr sz="1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everyone</a:t>
                      </a:r>
                      <a:r>
                        <a:rPr sz="12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is not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displayed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23736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55" dirty="0">
                <a:solidFill>
                  <a:srgbClr val="5FCAEE"/>
                </a:solidFill>
                <a:latin typeface="Trebuchet MS"/>
                <a:cs typeface="Trebuchet MS"/>
              </a:rPr>
              <a:t>Web</a:t>
            </a:r>
            <a:r>
              <a:rPr sz="3200" b="0" spc="-5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5FCAEE"/>
                </a:solidFill>
                <a:latin typeface="Trebuchet MS"/>
                <a:cs typeface="Trebuchet MS"/>
              </a:rPr>
              <a:t>Browser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975" y="1054735"/>
            <a:ext cx="8531225" cy="21558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6870" marR="10160" indent="-344805" algn="just">
              <a:lnSpc>
                <a:spcPts val="1340"/>
              </a:lnSpc>
              <a:spcBef>
                <a:spcPts val="420"/>
              </a:spcBef>
            </a:pPr>
            <a:r>
              <a:rPr sz="1100" spc="-9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-8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web browser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 software program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that allows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 user to locate, access,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display web pages.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usage,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browser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usually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shortened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"browser."</a:t>
            </a:r>
            <a:endParaRPr sz="1400">
              <a:latin typeface="Trebuchet MS"/>
              <a:cs typeface="Trebuchet MS"/>
            </a:endParaRPr>
          </a:p>
          <a:p>
            <a:pPr marL="356870" marR="7620" indent="-344805" algn="just">
              <a:lnSpc>
                <a:spcPts val="1340"/>
              </a:lnSpc>
              <a:spcBef>
                <a:spcPts val="990"/>
              </a:spcBef>
            </a:pPr>
            <a:r>
              <a:rPr sz="1100" spc="-9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29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100" spc="30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4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browsers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primarily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displaying and accessing websites on</a:t>
            </a:r>
            <a:r>
              <a:rPr sz="1400" spc="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internet,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well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other content created using languages such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Hypertext Markup Language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(HTML) and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Extensible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Markup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(XML).</a:t>
            </a:r>
            <a:endParaRPr sz="1400">
              <a:latin typeface="Trebuchet MS"/>
              <a:cs typeface="Trebuchet MS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1035"/>
              </a:spcBef>
            </a:pPr>
            <a:r>
              <a:rPr sz="1100" spc="-9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-8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Browsers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translate web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pages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websites delivered using Hypertext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Transfer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Protocol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(HTTP) into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human-readable content. They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have the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ability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 display other protocols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 prefixes, such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secure HTTP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(HTTPS),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Transfer</a:t>
            </a: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(FTP),</a:t>
            </a:r>
            <a:r>
              <a:rPr sz="14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email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handling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(mailto:),</a:t>
            </a:r>
            <a:r>
              <a:rPr sz="14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files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(file:).</a:t>
            </a:r>
            <a:endParaRPr sz="1400">
              <a:latin typeface="Trebuchet MS"/>
              <a:cs typeface="Trebuchet MS"/>
            </a:endParaRPr>
          </a:p>
          <a:p>
            <a:pPr marL="356870" marR="7620" indent="-344805" algn="just">
              <a:lnSpc>
                <a:spcPts val="1340"/>
              </a:lnSpc>
              <a:spcBef>
                <a:spcPts val="1000"/>
              </a:spcBef>
            </a:pPr>
            <a:r>
              <a:rPr sz="1100" spc="-9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-8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addition,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browsers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support external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plug-ins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required to display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active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content,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in-page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video,</a:t>
            </a: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audio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content.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975" y="3181654"/>
            <a:ext cx="1453515" cy="30054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775"/>
              </a:spcBef>
              <a:buSzPct val="92857"/>
              <a:buAutoNum type="arabicParenR"/>
              <a:tabLst>
                <a:tab pos="170180" algn="l"/>
              </a:tabLst>
            </a:pPr>
            <a:r>
              <a:rPr sz="1400" spc="-5" dirty="0">
                <a:solidFill>
                  <a:srgbClr val="FF0000"/>
                </a:solidFill>
                <a:latin typeface="Trebuchet MS"/>
                <a:cs typeface="Trebuchet MS"/>
              </a:rPr>
              <a:t>Firefox</a:t>
            </a:r>
            <a:endParaRPr sz="1400">
              <a:latin typeface="Trebuchet MS"/>
              <a:cs typeface="Trebuchet MS"/>
            </a:endParaRPr>
          </a:p>
          <a:p>
            <a:pPr marL="226060" indent="-213360">
              <a:lnSpc>
                <a:spcPct val="100000"/>
              </a:lnSpc>
              <a:spcBef>
                <a:spcPts val="675"/>
              </a:spcBef>
              <a:buSzPct val="92857"/>
              <a:buAutoNum type="arabicParenR"/>
              <a:tabLst>
                <a:tab pos="226060" algn="l"/>
              </a:tabLst>
            </a:pPr>
            <a:r>
              <a:rPr sz="1400" spc="-10" dirty="0">
                <a:solidFill>
                  <a:srgbClr val="FF0000"/>
                </a:solidFill>
                <a:latin typeface="Trebuchet MS"/>
                <a:cs typeface="Trebuchet MS"/>
              </a:rPr>
              <a:t>Google</a:t>
            </a:r>
            <a:r>
              <a:rPr sz="14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Trebuchet MS"/>
                <a:cs typeface="Trebuchet MS"/>
              </a:rPr>
              <a:t>Chrome</a:t>
            </a:r>
            <a:endParaRPr sz="1400">
              <a:latin typeface="Trebuchet MS"/>
              <a:cs typeface="Trebuchet MS"/>
            </a:endParaRPr>
          </a:p>
          <a:p>
            <a:pPr marL="226060" indent="-213360">
              <a:lnSpc>
                <a:spcPct val="100000"/>
              </a:lnSpc>
              <a:spcBef>
                <a:spcPts val="670"/>
              </a:spcBef>
              <a:buSzPct val="92857"/>
              <a:buAutoNum type="arabicParenR"/>
              <a:tabLst>
                <a:tab pos="226060" algn="l"/>
              </a:tabLst>
            </a:pPr>
            <a:r>
              <a:rPr sz="1400" spc="-10" dirty="0">
                <a:solidFill>
                  <a:srgbClr val="FF0000"/>
                </a:solidFill>
                <a:latin typeface="Trebuchet MS"/>
                <a:cs typeface="Trebuchet MS"/>
              </a:rPr>
              <a:t>Microsoft</a:t>
            </a:r>
            <a:r>
              <a:rPr sz="1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rebuchet MS"/>
                <a:cs typeface="Trebuchet MS"/>
              </a:rPr>
              <a:t>Edge</a:t>
            </a:r>
            <a:endParaRPr sz="1400">
              <a:latin typeface="Trebuchet MS"/>
              <a:cs typeface="Trebuchet MS"/>
            </a:endParaRPr>
          </a:p>
          <a:p>
            <a:pPr marL="216535" indent="-204470">
              <a:lnSpc>
                <a:spcPct val="100000"/>
              </a:lnSpc>
              <a:spcBef>
                <a:spcPts val="650"/>
              </a:spcBef>
              <a:buSzPct val="92857"/>
              <a:buAutoNum type="arabicParenR"/>
              <a:tabLst>
                <a:tab pos="217170" algn="l"/>
              </a:tabLst>
            </a:pPr>
            <a:r>
              <a:rPr sz="1400" spc="-15" dirty="0">
                <a:solidFill>
                  <a:srgbClr val="FF0000"/>
                </a:solidFill>
                <a:latin typeface="Trebuchet MS"/>
                <a:cs typeface="Trebuchet MS"/>
              </a:rPr>
              <a:t>Apple</a:t>
            </a:r>
            <a:r>
              <a:rPr sz="1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rebuchet MS"/>
                <a:cs typeface="Trebuchet MS"/>
              </a:rPr>
              <a:t>Safari</a:t>
            </a:r>
            <a:endParaRPr sz="1400">
              <a:latin typeface="Trebuchet MS"/>
              <a:cs typeface="Trebuchet MS"/>
            </a:endParaRPr>
          </a:p>
          <a:p>
            <a:pPr marL="226060" indent="-213360">
              <a:lnSpc>
                <a:spcPct val="100000"/>
              </a:lnSpc>
              <a:spcBef>
                <a:spcPts val="675"/>
              </a:spcBef>
              <a:buSzPct val="92857"/>
              <a:buAutoNum type="arabicParenR"/>
              <a:tabLst>
                <a:tab pos="226060" algn="l"/>
              </a:tabLst>
            </a:pPr>
            <a:r>
              <a:rPr sz="1400" spc="-5" dirty="0">
                <a:solidFill>
                  <a:srgbClr val="FF0000"/>
                </a:solidFill>
                <a:latin typeface="Trebuchet MS"/>
                <a:cs typeface="Trebuchet MS"/>
              </a:rPr>
              <a:t>Opera</a:t>
            </a:r>
            <a:endParaRPr sz="1400">
              <a:latin typeface="Trebuchet MS"/>
              <a:cs typeface="Trebuchet MS"/>
            </a:endParaRPr>
          </a:p>
          <a:p>
            <a:pPr marL="226060" indent="-213360">
              <a:lnSpc>
                <a:spcPct val="100000"/>
              </a:lnSpc>
              <a:spcBef>
                <a:spcPts val="670"/>
              </a:spcBef>
              <a:buSzPct val="92857"/>
              <a:buAutoNum type="arabicParenR"/>
              <a:tabLst>
                <a:tab pos="226060" algn="l"/>
              </a:tabLst>
            </a:pPr>
            <a:r>
              <a:rPr sz="1400" spc="-10" dirty="0">
                <a:solidFill>
                  <a:srgbClr val="FF0000"/>
                </a:solidFill>
                <a:latin typeface="Trebuchet MS"/>
                <a:cs typeface="Trebuchet MS"/>
              </a:rPr>
              <a:t>Brave</a:t>
            </a:r>
            <a:endParaRPr sz="1400">
              <a:latin typeface="Trebuchet MS"/>
              <a:cs typeface="Trebuchet MS"/>
            </a:endParaRPr>
          </a:p>
          <a:p>
            <a:pPr marL="226060" indent="-213360">
              <a:lnSpc>
                <a:spcPct val="100000"/>
              </a:lnSpc>
              <a:spcBef>
                <a:spcPts val="650"/>
              </a:spcBef>
              <a:buSzPct val="92857"/>
              <a:buAutoNum type="arabicParenR"/>
              <a:tabLst>
                <a:tab pos="226060" algn="l"/>
              </a:tabLst>
            </a:pPr>
            <a:r>
              <a:rPr sz="1400" spc="-15" dirty="0">
                <a:solidFill>
                  <a:srgbClr val="FF0000"/>
                </a:solidFill>
                <a:latin typeface="Trebuchet MS"/>
                <a:cs typeface="Trebuchet MS"/>
              </a:rPr>
              <a:t>Vivaldi</a:t>
            </a:r>
            <a:endParaRPr sz="1400">
              <a:latin typeface="Trebuchet MS"/>
              <a:cs typeface="Trebuchet MS"/>
            </a:endParaRPr>
          </a:p>
          <a:p>
            <a:pPr marL="226060" indent="-213360">
              <a:lnSpc>
                <a:spcPct val="100000"/>
              </a:lnSpc>
              <a:spcBef>
                <a:spcPts val="670"/>
              </a:spcBef>
              <a:buSzPct val="92857"/>
              <a:buAutoNum type="arabicParenR"/>
              <a:tabLst>
                <a:tab pos="226060" algn="l"/>
              </a:tabLst>
            </a:pPr>
            <a:r>
              <a:rPr sz="1400" spc="-5" dirty="0">
                <a:solidFill>
                  <a:srgbClr val="FF0000"/>
                </a:solidFill>
                <a:latin typeface="Trebuchet MS"/>
                <a:cs typeface="Trebuchet MS"/>
              </a:rPr>
              <a:t>DuckDuckGo</a:t>
            </a:r>
            <a:endParaRPr sz="1400">
              <a:latin typeface="Trebuchet MS"/>
              <a:cs typeface="Trebuchet MS"/>
            </a:endParaRPr>
          </a:p>
          <a:p>
            <a:pPr marL="226060" indent="-213360">
              <a:lnSpc>
                <a:spcPct val="100000"/>
              </a:lnSpc>
              <a:spcBef>
                <a:spcPts val="675"/>
              </a:spcBef>
              <a:buSzPct val="92857"/>
              <a:buAutoNum type="arabicParenR"/>
              <a:tabLst>
                <a:tab pos="226060" algn="l"/>
              </a:tabLst>
            </a:pPr>
            <a:r>
              <a:rPr sz="1400" spc="-5" dirty="0">
                <a:solidFill>
                  <a:srgbClr val="FF0000"/>
                </a:solidFill>
                <a:latin typeface="Trebuchet MS"/>
                <a:cs typeface="Trebuchet MS"/>
              </a:rPr>
              <a:t>Chromium</a:t>
            </a:r>
            <a:endParaRPr sz="1400">
              <a:latin typeface="Trebuchet MS"/>
              <a:cs typeface="Trebuchet MS"/>
            </a:endParaRPr>
          </a:p>
          <a:p>
            <a:pPr marL="264160" indent="-252095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Font typeface="Trebuchet MS"/>
              <a:buAutoNum type="arabicParenR"/>
              <a:tabLst>
                <a:tab pos="264795" algn="l"/>
              </a:tabLst>
            </a:pP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5441" y="5948578"/>
            <a:ext cx="3568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140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295478"/>
            <a:ext cx="20777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55" dirty="0">
                <a:latin typeface="Trebuchet MS"/>
                <a:cs typeface="Trebuchet MS"/>
              </a:rPr>
              <a:t>Web </a:t>
            </a:r>
            <a:r>
              <a:rPr sz="3200" b="0" spc="-5" dirty="0">
                <a:latin typeface="Trebuchet MS"/>
                <a:cs typeface="Trebuchet MS"/>
              </a:rPr>
              <a:t>Server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575" y="1219022"/>
            <a:ext cx="8155305" cy="48018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6870" marR="5080" indent="-344805" algn="just">
              <a:lnSpc>
                <a:spcPct val="90100"/>
              </a:lnSpc>
              <a:spcBef>
                <a:spcPts val="305"/>
              </a:spcBef>
            </a:pPr>
            <a:r>
              <a:rPr sz="135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35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web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 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computer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runs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websites. It's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computer program that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distributes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pages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they 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requisitioned.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basic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objective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 the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store,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deliver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pages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users.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intercommunication is done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Hypertext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Transfer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Protocol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(HTTP).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pages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mostly static content that includes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HTML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documents, images,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style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sheets,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test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Apart from 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HTTP,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web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supports</a:t>
            </a:r>
            <a:r>
              <a:rPr sz="1700" spc="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SMTP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(Simple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Mail transfer Protocol)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 FTP (File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Transfer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Protocol)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protocol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emailing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for file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transfer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storage.</a:t>
            </a:r>
            <a:endParaRPr sz="1700">
              <a:latin typeface="Trebuchet MS"/>
              <a:cs typeface="Trebuchet MS"/>
            </a:endParaRPr>
          </a:p>
          <a:p>
            <a:pPr marL="220345" indent="-208279">
              <a:lnSpc>
                <a:spcPct val="100000"/>
              </a:lnSpc>
              <a:spcBef>
                <a:spcPts val="795"/>
              </a:spcBef>
              <a:buSzPct val="94117"/>
              <a:buAutoNum type="arabicPeriod"/>
              <a:tabLst>
                <a:tab pos="220979" algn="l"/>
              </a:tabLst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Apache</a:t>
            </a:r>
            <a:r>
              <a:rPr sz="17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700" b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700">
              <a:latin typeface="Trebuchet MS"/>
              <a:cs typeface="Trebuchet MS"/>
            </a:endParaRPr>
          </a:p>
          <a:p>
            <a:pPr marL="268605" indent="-256540">
              <a:lnSpc>
                <a:spcPct val="100000"/>
              </a:lnSpc>
              <a:spcBef>
                <a:spcPts val="795"/>
              </a:spcBef>
              <a:buFont typeface="Trebuchet MS"/>
              <a:buAutoNum type="arabicPeriod"/>
              <a:tabLst>
                <a:tab pos="269240" algn="l"/>
              </a:tabLst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Nginx</a:t>
            </a:r>
            <a:r>
              <a:rPr sz="17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700">
              <a:latin typeface="Trebuchet MS"/>
              <a:cs typeface="Trebuchet MS"/>
            </a:endParaRPr>
          </a:p>
          <a:p>
            <a:pPr marL="268605" indent="-256540">
              <a:lnSpc>
                <a:spcPct val="100000"/>
              </a:lnSpc>
              <a:spcBef>
                <a:spcPts val="790"/>
              </a:spcBef>
              <a:buFont typeface="Trebuchet MS"/>
              <a:buAutoNum type="arabicPeriod"/>
              <a:tabLst>
                <a:tab pos="269240" algn="l"/>
              </a:tabLst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Lighttpd</a:t>
            </a:r>
            <a:r>
              <a:rPr sz="17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700">
              <a:latin typeface="Trebuchet MS"/>
              <a:cs typeface="Trebuchet MS"/>
            </a:endParaRPr>
          </a:p>
          <a:p>
            <a:pPr marL="220345" indent="-208279">
              <a:lnSpc>
                <a:spcPct val="100000"/>
              </a:lnSpc>
              <a:spcBef>
                <a:spcPts val="795"/>
              </a:spcBef>
              <a:buSzPct val="94117"/>
              <a:buAutoNum type="arabicPeriod"/>
              <a:tabLst>
                <a:tab pos="220979" algn="l"/>
              </a:tabLst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Apache</a:t>
            </a:r>
            <a:r>
              <a:rPr sz="1700" b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endParaRPr sz="1700">
              <a:latin typeface="Trebuchet MS"/>
              <a:cs typeface="Trebuchet MS"/>
            </a:endParaRPr>
          </a:p>
          <a:p>
            <a:pPr marL="283845" indent="-27178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84480" algn="l"/>
              </a:tabLst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Caddy</a:t>
            </a:r>
            <a:r>
              <a:rPr sz="17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700">
              <a:latin typeface="Trebuchet MS"/>
              <a:cs typeface="Trebuchet MS"/>
            </a:endParaRPr>
          </a:p>
          <a:p>
            <a:pPr marL="283845" indent="-27178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84480" algn="l"/>
              </a:tabLst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OpenLiteSpeed</a:t>
            </a:r>
            <a:r>
              <a:rPr sz="17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700">
              <a:latin typeface="Trebuchet MS"/>
              <a:cs typeface="Trebuchet MS"/>
            </a:endParaRPr>
          </a:p>
          <a:p>
            <a:pPr marL="283845" indent="-27178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284480" algn="l"/>
              </a:tabLst>
            </a:pP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Hiawatha</a:t>
            </a:r>
            <a:r>
              <a:rPr sz="17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7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700">
              <a:latin typeface="Trebuchet MS"/>
              <a:cs typeface="Trebuchet MS"/>
            </a:endParaRPr>
          </a:p>
          <a:p>
            <a:pPr marL="283845" indent="-27178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84480" algn="l"/>
              </a:tabLst>
            </a:pP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NodeJS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0711" y="1417319"/>
            <a:ext cx="2990088" cy="25145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08175" y="408178"/>
            <a:ext cx="5236845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Difference</a:t>
            </a:r>
            <a:r>
              <a:rPr sz="18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between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World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Wide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Web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and</a:t>
            </a:r>
            <a:r>
              <a:rPr sz="18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Internet: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Internet is entirely different from </a:t>
            </a:r>
            <a:r>
              <a:rPr sz="1800" spc="-45" dirty="0">
                <a:latin typeface="Trebuchet MS"/>
                <a:cs typeface="Trebuchet MS"/>
                <a:hlinkClick r:id="rId3"/>
              </a:rPr>
              <a:t>WWW.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It </a:t>
            </a:r>
            <a:r>
              <a:rPr sz="1800" spc="-5" dirty="0">
                <a:latin typeface="Trebuchet MS"/>
                <a:cs typeface="Trebuchet MS"/>
              </a:rPr>
              <a:t>is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worldwide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network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devices</a:t>
            </a:r>
            <a:r>
              <a:rPr sz="1800" spc="-5" dirty="0">
                <a:latin typeface="Trebuchet MS"/>
                <a:cs typeface="Trebuchet MS"/>
              </a:rPr>
              <a:t> like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computers,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laptops,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tablets,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etc.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enables</a:t>
            </a:r>
            <a:r>
              <a:rPr sz="1800" spc="-5" dirty="0">
                <a:latin typeface="Trebuchet MS"/>
                <a:cs typeface="Trebuchet MS"/>
              </a:rPr>
              <a:t> users</a:t>
            </a:r>
            <a:r>
              <a:rPr sz="1800" dirty="0">
                <a:latin typeface="Trebuchet MS"/>
                <a:cs typeface="Trebuchet MS"/>
              </a:rPr>
              <a:t> 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send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emails </a:t>
            </a:r>
            <a:r>
              <a:rPr sz="1800" dirty="0">
                <a:latin typeface="Trebuchet MS"/>
                <a:cs typeface="Trebuchet MS"/>
              </a:rPr>
              <a:t>to other </a:t>
            </a:r>
            <a:r>
              <a:rPr sz="1800" spc="-5" dirty="0">
                <a:latin typeface="Trebuchet MS"/>
                <a:cs typeface="Trebuchet MS"/>
              </a:rPr>
              <a:t>users and </a:t>
            </a:r>
            <a:r>
              <a:rPr sz="1800" spc="-15" dirty="0">
                <a:latin typeface="Trebuchet MS"/>
                <a:cs typeface="Trebuchet MS"/>
              </a:rPr>
              <a:t>chat </a:t>
            </a:r>
            <a:r>
              <a:rPr sz="1800" spc="-5" dirty="0">
                <a:latin typeface="Trebuchet MS"/>
                <a:cs typeface="Trebuchet MS"/>
              </a:rPr>
              <a:t>with them online.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example, when you send </a:t>
            </a:r>
            <a:r>
              <a:rPr sz="1800" spc="-10" dirty="0">
                <a:latin typeface="Trebuchet MS"/>
                <a:cs typeface="Trebuchet MS"/>
              </a:rPr>
              <a:t>an </a:t>
            </a:r>
            <a:r>
              <a:rPr sz="1800" spc="-5" dirty="0">
                <a:latin typeface="Trebuchet MS"/>
                <a:cs typeface="Trebuchet MS"/>
              </a:rPr>
              <a:t>email or chatting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someone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online,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using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internet.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But,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opened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website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like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google.com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information,</a:t>
            </a:r>
            <a:r>
              <a:rPr sz="1800" spc="-5" dirty="0">
                <a:latin typeface="Trebuchet MS"/>
                <a:cs typeface="Trebuchet MS"/>
              </a:rPr>
              <a:t> you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using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World </a:t>
            </a:r>
            <a:r>
              <a:rPr sz="1800" spc="-10" dirty="0">
                <a:latin typeface="Trebuchet MS"/>
                <a:cs typeface="Trebuchet MS"/>
              </a:rPr>
              <a:t>Wide </a:t>
            </a:r>
            <a:r>
              <a:rPr sz="1800" spc="-20" dirty="0">
                <a:latin typeface="Trebuchet MS"/>
                <a:cs typeface="Trebuchet MS"/>
              </a:rPr>
              <a:t>Web;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10" dirty="0">
                <a:latin typeface="Trebuchet MS"/>
                <a:cs typeface="Trebuchet MS"/>
              </a:rPr>
              <a:t>network </a:t>
            </a:r>
            <a:r>
              <a:rPr sz="1800" spc="-5" dirty="0">
                <a:latin typeface="Trebuchet MS"/>
                <a:cs typeface="Trebuchet MS"/>
              </a:rPr>
              <a:t>of servers over the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internet.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You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request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webpage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from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your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computer using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40" dirty="0">
                <a:latin typeface="Trebuchet MS"/>
                <a:cs typeface="Trebuchet MS"/>
              </a:rPr>
              <a:t>browser, </a:t>
            </a:r>
            <a:r>
              <a:rPr sz="1800" spc="10" dirty="0">
                <a:latin typeface="Trebuchet MS"/>
                <a:cs typeface="Trebuchet MS"/>
              </a:rPr>
              <a:t>and </a:t>
            </a:r>
            <a:r>
              <a:rPr sz="1800" spc="-5" dirty="0">
                <a:latin typeface="Trebuchet MS"/>
                <a:cs typeface="Trebuchet MS"/>
              </a:rPr>
              <a:t>the server renders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that page </a:t>
            </a:r>
            <a:r>
              <a:rPr sz="1800" dirty="0">
                <a:latin typeface="Trebuchet MS"/>
                <a:cs typeface="Trebuchet MS"/>
              </a:rPr>
              <a:t>to </a:t>
            </a:r>
            <a:r>
              <a:rPr sz="1800" spc="-5" dirty="0">
                <a:latin typeface="Trebuchet MS"/>
                <a:cs typeface="Trebuchet MS"/>
              </a:rPr>
              <a:t>your </a:t>
            </a:r>
            <a:r>
              <a:rPr sz="1800" spc="-35" dirty="0">
                <a:latin typeface="Trebuchet MS"/>
                <a:cs typeface="Trebuchet MS"/>
              </a:rPr>
              <a:t>browser. </a:t>
            </a:r>
            <a:r>
              <a:rPr sz="1800" spc="-60" dirty="0">
                <a:latin typeface="Trebuchet MS"/>
                <a:cs typeface="Trebuchet MS"/>
              </a:rPr>
              <a:t>Your </a:t>
            </a:r>
            <a:r>
              <a:rPr sz="1800" spc="-5" dirty="0">
                <a:latin typeface="Trebuchet MS"/>
                <a:cs typeface="Trebuchet MS"/>
              </a:rPr>
              <a:t>computer is </a:t>
            </a:r>
            <a:r>
              <a:rPr sz="1800" spc="-10" dirty="0">
                <a:latin typeface="Trebuchet MS"/>
                <a:cs typeface="Trebuchet MS"/>
              </a:rPr>
              <a:t>called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10" dirty="0">
                <a:latin typeface="Trebuchet MS"/>
                <a:cs typeface="Trebuchet MS"/>
              </a:rPr>
              <a:t>client </a:t>
            </a:r>
            <a:r>
              <a:rPr sz="1800" spc="-5" dirty="0">
                <a:latin typeface="Trebuchet MS"/>
                <a:cs typeface="Trebuchet MS"/>
              </a:rPr>
              <a:t>who </a:t>
            </a:r>
            <a:r>
              <a:rPr sz="1800" dirty="0">
                <a:latin typeface="Trebuchet MS"/>
                <a:cs typeface="Trebuchet MS"/>
              </a:rPr>
              <a:t>runs a </a:t>
            </a:r>
            <a:r>
              <a:rPr sz="1800" spc="-5" dirty="0">
                <a:latin typeface="Trebuchet MS"/>
                <a:cs typeface="Trebuchet MS"/>
              </a:rPr>
              <a:t>program </a:t>
            </a:r>
            <a:r>
              <a:rPr sz="1800" dirty="0">
                <a:latin typeface="Trebuchet MS"/>
                <a:cs typeface="Trebuchet MS"/>
              </a:rPr>
              <a:t>(web </a:t>
            </a:r>
            <a:r>
              <a:rPr sz="1800" spc="-10" dirty="0">
                <a:latin typeface="Trebuchet MS"/>
                <a:cs typeface="Trebuchet MS"/>
              </a:rPr>
              <a:t>browser), and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asks</a:t>
            </a:r>
            <a:r>
              <a:rPr sz="1800" spc="-5" dirty="0">
                <a:latin typeface="Trebuchet MS"/>
                <a:cs typeface="Trebuchet MS"/>
              </a:rPr>
              <a:t> the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other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computer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(server)</a:t>
            </a:r>
            <a:r>
              <a:rPr sz="1800" dirty="0">
                <a:latin typeface="Trebuchet MS"/>
                <a:cs typeface="Trebuchet MS"/>
              </a:rPr>
              <a:t> for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needs.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1083" y="1175080"/>
            <a:ext cx="19024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SERVERS….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083" y="1479956"/>
            <a:ext cx="4928235" cy="34556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Apache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 web</a:t>
            </a:r>
            <a:r>
              <a:rPr sz="13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3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3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3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Apache</a:t>
            </a:r>
            <a:r>
              <a:rPr sz="13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Microsoft’s</a:t>
            </a:r>
            <a:r>
              <a:rPr sz="1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Internet</a:t>
            </a:r>
            <a:r>
              <a:rPr sz="13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3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Services</a:t>
            </a:r>
            <a:r>
              <a:rPr sz="13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(IIS)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 Windows</a:t>
            </a:r>
            <a:r>
              <a:rPr sz="1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Nginx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lighttpd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Jigsaw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Klone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Abyss</a:t>
            </a:r>
            <a:r>
              <a:rPr sz="13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3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r>
              <a:rPr sz="13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3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Trebuchet MS"/>
                <a:cs typeface="Trebuchet MS"/>
              </a:rPr>
              <a:t>Tier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X5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(Xitami)</a:t>
            </a:r>
            <a:r>
              <a:rPr sz="13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Zeus</a:t>
            </a:r>
            <a:r>
              <a:rPr sz="13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web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6870" algn="l"/>
              </a:tabLst>
            </a:pPr>
            <a:r>
              <a:rPr sz="1000" spc="-7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OpenResty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76903" y="295478"/>
            <a:ext cx="48393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5FCAEE"/>
                </a:solidFill>
                <a:latin typeface="Trebuchet MS"/>
                <a:cs typeface="Trebuchet MS"/>
              </a:rPr>
              <a:t>IDE</a:t>
            </a:r>
            <a:r>
              <a:rPr sz="3200" spc="-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5FCAEE"/>
                </a:solidFill>
                <a:latin typeface="Trebuchet MS"/>
                <a:cs typeface="Trebuchet MS"/>
              </a:rPr>
              <a:t>for</a:t>
            </a:r>
            <a:r>
              <a:rPr sz="3200" spc="-5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5FCAEE"/>
                </a:solidFill>
                <a:latin typeface="Trebuchet MS"/>
                <a:cs typeface="Trebuchet MS"/>
              </a:rPr>
              <a:t>web</a:t>
            </a:r>
            <a:r>
              <a:rPr sz="3200" spc="10" dirty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sz="3200" spc="-15" dirty="0">
                <a:solidFill>
                  <a:srgbClr val="5FCAEE"/>
                </a:solidFill>
                <a:latin typeface="Trebuchet MS"/>
                <a:cs typeface="Trebuchet MS"/>
              </a:rPr>
              <a:t>Development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1898" y="1048492"/>
            <a:ext cx="6150102" cy="432599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770"/>
              </a:spcBef>
              <a:buClr>
                <a:srgbClr val="404040"/>
              </a:buClr>
              <a:buAutoNum type="arabicPeriod"/>
              <a:tabLst>
                <a:tab pos="220345" algn="l"/>
              </a:tabLst>
            </a:pP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Visual</a:t>
            </a:r>
            <a:r>
              <a:rPr sz="1300" b="1" u="heavy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Studio</a:t>
            </a:r>
            <a:r>
              <a:rPr sz="1300" b="1" u="heavy" spc="-2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Code</a:t>
            </a:r>
            <a:endParaRPr sz="1300" dirty="0">
              <a:latin typeface="Trebuchet MS"/>
              <a:cs typeface="Trebuchet MS"/>
            </a:endParaRPr>
          </a:p>
          <a:p>
            <a:pPr marL="210820" indent="-198755">
              <a:lnSpc>
                <a:spcPct val="100000"/>
              </a:lnSpc>
              <a:spcBef>
                <a:spcPts val="670"/>
              </a:spcBef>
              <a:buClr>
                <a:srgbClr val="404040"/>
              </a:buClr>
              <a:buAutoNum type="arabicPeriod"/>
              <a:tabLst>
                <a:tab pos="211454" algn="l"/>
              </a:tabLst>
            </a:pP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Atom</a:t>
            </a:r>
            <a:r>
              <a:rPr sz="1300" b="1" u="heavy" spc="-2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by</a:t>
            </a:r>
            <a:r>
              <a:rPr sz="1300" b="1" u="heavy" spc="-2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3"/>
              </a:rPr>
              <a:t>GitHub</a:t>
            </a:r>
            <a:endParaRPr sz="1300" dirty="0">
              <a:latin typeface="Trebuchet MS"/>
              <a:cs typeface="Trebuchet MS"/>
            </a:endParaRPr>
          </a:p>
          <a:p>
            <a:pPr marL="219710" indent="-207645">
              <a:lnSpc>
                <a:spcPct val="100000"/>
              </a:lnSpc>
              <a:spcBef>
                <a:spcPts val="700"/>
              </a:spcBef>
              <a:buClr>
                <a:srgbClr val="404040"/>
              </a:buClr>
              <a:buAutoNum type="arabicPeriod"/>
              <a:tabLst>
                <a:tab pos="220345" algn="l"/>
              </a:tabLst>
            </a:pP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Sublime</a:t>
            </a:r>
            <a:r>
              <a:rPr sz="1300" b="1" u="heavy" spc="-6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300" b="1" u="heavy" spc="-4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Text</a:t>
            </a:r>
            <a:r>
              <a:rPr sz="1300" b="1" u="heavy" spc="-2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4"/>
              </a:rPr>
              <a:t>3</a:t>
            </a:r>
            <a:endParaRPr sz="1300" dirty="0">
              <a:latin typeface="Trebuchet MS"/>
              <a:cs typeface="Trebuchet MS"/>
            </a:endParaRPr>
          </a:p>
          <a:p>
            <a:pPr marL="219710" indent="-207645">
              <a:lnSpc>
                <a:spcPct val="100000"/>
              </a:lnSpc>
              <a:spcBef>
                <a:spcPts val="695"/>
              </a:spcBef>
              <a:buClr>
                <a:srgbClr val="404040"/>
              </a:buClr>
              <a:buAutoNum type="arabicPeriod"/>
              <a:tabLst>
                <a:tab pos="220345" algn="l"/>
              </a:tabLst>
            </a:pP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5"/>
              </a:rPr>
              <a:t>PyCharm</a:t>
            </a:r>
            <a:endParaRPr sz="1300" dirty="0">
              <a:latin typeface="Trebuchet MS"/>
              <a:cs typeface="Trebuchet MS"/>
            </a:endParaRPr>
          </a:p>
          <a:p>
            <a:pPr marL="170815" indent="-158750">
              <a:lnSpc>
                <a:spcPct val="100000"/>
              </a:lnSpc>
              <a:spcBef>
                <a:spcPts val="675"/>
              </a:spcBef>
              <a:buClr>
                <a:srgbClr val="404040"/>
              </a:buClr>
              <a:buAutoNum type="arabicPeriod"/>
              <a:tabLst>
                <a:tab pos="171450" algn="l"/>
              </a:tabLst>
            </a:pP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6"/>
              </a:rPr>
              <a:t>IntelliJ</a:t>
            </a:r>
            <a:r>
              <a:rPr sz="1300" b="1" u="heavy" spc="-4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6"/>
              </a:rPr>
              <a:t>IDEA</a:t>
            </a:r>
            <a:endParaRPr sz="1300" dirty="0">
              <a:latin typeface="Trebuchet MS"/>
              <a:cs typeface="Trebuchet MS"/>
            </a:endParaRPr>
          </a:p>
          <a:p>
            <a:pPr marL="12700" marR="661670">
              <a:lnSpc>
                <a:spcPts val="2260"/>
              </a:lnSpc>
              <a:spcBef>
                <a:spcPts val="185"/>
              </a:spcBef>
              <a:buClr>
                <a:srgbClr val="404040"/>
              </a:buClr>
              <a:buAutoNum type="arabicPeriod"/>
              <a:tabLst>
                <a:tab pos="220345" algn="l"/>
              </a:tabLst>
            </a:pPr>
            <a:r>
              <a:rPr sz="1300" b="1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P</a:t>
            </a: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H</a:t>
            </a:r>
            <a:r>
              <a:rPr sz="1300" b="1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PS</a:t>
            </a:r>
            <a:r>
              <a:rPr sz="1300" b="1" u="heavy" spc="-1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t</a:t>
            </a:r>
            <a:r>
              <a:rPr sz="1300" b="1" u="heavy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o</a:t>
            </a: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7"/>
              </a:rPr>
              <a:t>rm </a:t>
            </a:r>
            <a:r>
              <a:rPr sz="1300" b="1" spc="-10" dirty="0">
                <a:solidFill>
                  <a:srgbClr val="3ECDE7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7.</a:t>
            </a: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8"/>
              </a:rPr>
              <a:t>Webstorm</a:t>
            </a:r>
            <a:endParaRPr sz="1300" dirty="0">
              <a:latin typeface="Trebuchet MS"/>
              <a:cs typeface="Trebuchet MS"/>
            </a:endParaRPr>
          </a:p>
          <a:p>
            <a:pPr marL="219710" indent="-207645">
              <a:lnSpc>
                <a:spcPct val="100000"/>
              </a:lnSpc>
              <a:spcBef>
                <a:spcPts val="480"/>
              </a:spcBef>
              <a:buClr>
                <a:srgbClr val="404040"/>
              </a:buClr>
              <a:buAutoNum type="arabicPeriod" startAt="8"/>
              <a:tabLst>
                <a:tab pos="220345" algn="l"/>
              </a:tabLst>
            </a:pP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9"/>
              </a:rPr>
              <a:t>NetBeans</a:t>
            </a:r>
            <a:endParaRPr sz="1300" dirty="0">
              <a:latin typeface="Trebuchet MS"/>
              <a:cs typeface="Trebuchet MS"/>
            </a:endParaRPr>
          </a:p>
          <a:p>
            <a:pPr marL="219710" indent="-207645">
              <a:lnSpc>
                <a:spcPct val="100000"/>
              </a:lnSpc>
              <a:spcBef>
                <a:spcPts val="695"/>
              </a:spcBef>
              <a:buClr>
                <a:srgbClr val="404040"/>
              </a:buClr>
              <a:buAutoNum type="arabicPeriod" startAt="8"/>
              <a:tabLst>
                <a:tab pos="220345" algn="l"/>
              </a:tabLst>
            </a:pP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0"/>
              </a:rPr>
              <a:t>Komodo</a:t>
            </a:r>
            <a:r>
              <a:rPr sz="1300" b="1" u="heavy" spc="-5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0"/>
              </a:rPr>
              <a:t>Edit</a:t>
            </a:r>
            <a:endParaRPr sz="1300" dirty="0">
              <a:latin typeface="Trebuchet MS"/>
              <a:cs typeface="Trebuchet MS"/>
            </a:endParaRPr>
          </a:p>
          <a:p>
            <a:pPr marL="314325" indent="-302260">
              <a:lnSpc>
                <a:spcPct val="100000"/>
              </a:lnSpc>
              <a:spcBef>
                <a:spcPts val="700"/>
              </a:spcBef>
              <a:buClr>
                <a:srgbClr val="404040"/>
              </a:buClr>
              <a:buAutoNum type="arabicPeriod" startAt="8"/>
              <a:tabLst>
                <a:tab pos="314960" algn="l"/>
              </a:tabLst>
            </a:pP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1"/>
              </a:rPr>
              <a:t>RJ</a:t>
            </a:r>
            <a:r>
              <a:rPr sz="1300" b="1" u="heavy" spc="-8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1"/>
              </a:rPr>
              <a:t> </a:t>
            </a:r>
            <a:r>
              <a:rPr sz="1300" b="1" u="heavy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1"/>
              </a:rPr>
              <a:t>TextEd</a:t>
            </a:r>
            <a:endParaRPr sz="1300" dirty="0">
              <a:latin typeface="Trebuchet MS"/>
              <a:cs typeface="Trebuchet MS"/>
            </a:endParaRPr>
          </a:p>
          <a:p>
            <a:pPr marL="314325" indent="-302260">
              <a:lnSpc>
                <a:spcPct val="100000"/>
              </a:lnSpc>
              <a:spcBef>
                <a:spcPts val="670"/>
              </a:spcBef>
              <a:buClr>
                <a:srgbClr val="404040"/>
              </a:buClr>
              <a:buAutoNum type="arabicPeriod" startAt="8"/>
              <a:tabLst>
                <a:tab pos="314960" algn="l"/>
              </a:tabLst>
            </a:pP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2"/>
              </a:rPr>
              <a:t>Brackets</a:t>
            </a:r>
            <a:endParaRPr sz="1300" dirty="0">
              <a:latin typeface="Trebuchet MS"/>
              <a:cs typeface="Trebuchet MS"/>
            </a:endParaRPr>
          </a:p>
          <a:p>
            <a:pPr marL="308610" indent="-295910">
              <a:lnSpc>
                <a:spcPct val="100000"/>
              </a:lnSpc>
              <a:spcBef>
                <a:spcPts val="700"/>
              </a:spcBef>
              <a:buClr>
                <a:srgbClr val="404040"/>
              </a:buClr>
              <a:buAutoNum type="arabicPeriod" startAt="8"/>
              <a:tabLst>
                <a:tab pos="308610" algn="l"/>
              </a:tabLst>
            </a:pPr>
            <a:r>
              <a:rPr sz="1300" b="1" u="heavy" spc="-3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3"/>
              </a:rPr>
              <a:t>AWS</a:t>
            </a:r>
            <a:r>
              <a:rPr sz="1300" b="1" u="heavy" spc="-4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3"/>
              </a:rPr>
              <a:t> </a:t>
            </a: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3"/>
              </a:rPr>
              <a:t>Cloud9</a:t>
            </a:r>
            <a:endParaRPr sz="1300" dirty="0">
              <a:latin typeface="Trebuchet MS"/>
              <a:cs typeface="Trebuchet MS"/>
            </a:endParaRPr>
          </a:p>
          <a:p>
            <a:pPr marL="314325" indent="-302260">
              <a:lnSpc>
                <a:spcPct val="100000"/>
              </a:lnSpc>
              <a:spcBef>
                <a:spcPts val="695"/>
              </a:spcBef>
              <a:buClr>
                <a:srgbClr val="404040"/>
              </a:buClr>
              <a:buAutoNum type="arabicPeriod" startAt="8"/>
              <a:tabLst>
                <a:tab pos="314960" algn="l"/>
              </a:tabLst>
            </a:pPr>
            <a:r>
              <a:rPr sz="1300" b="1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4"/>
              </a:rPr>
              <a:t>Bluefish</a:t>
            </a:r>
            <a:endParaRPr sz="1300" dirty="0">
              <a:latin typeface="Trebuchet MS"/>
              <a:cs typeface="Trebuchet MS"/>
            </a:endParaRPr>
          </a:p>
          <a:p>
            <a:pPr marL="314325" indent="-302260">
              <a:lnSpc>
                <a:spcPct val="100000"/>
              </a:lnSpc>
              <a:spcBef>
                <a:spcPts val="675"/>
              </a:spcBef>
              <a:buClr>
                <a:srgbClr val="404040"/>
              </a:buClr>
              <a:buAutoNum type="arabicPeriod" startAt="8"/>
              <a:tabLst>
                <a:tab pos="314960" algn="l"/>
              </a:tabLst>
            </a:pP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5"/>
              </a:rPr>
              <a:t>Code::Blocks</a:t>
            </a:r>
            <a:endParaRPr sz="1300" dirty="0">
              <a:latin typeface="Trebuchet MS"/>
              <a:cs typeface="Trebuchet MS"/>
            </a:endParaRPr>
          </a:p>
          <a:p>
            <a:pPr marL="314325" indent="-302260">
              <a:lnSpc>
                <a:spcPct val="100000"/>
              </a:lnSpc>
              <a:spcBef>
                <a:spcPts val="695"/>
              </a:spcBef>
              <a:buClr>
                <a:srgbClr val="404040"/>
              </a:buClr>
              <a:buAutoNum type="arabicPeriod" startAt="8"/>
              <a:tabLst>
                <a:tab pos="314960" algn="l"/>
              </a:tabLst>
            </a:pPr>
            <a:r>
              <a:rPr sz="1300" b="1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6"/>
              </a:rPr>
              <a:t>Light</a:t>
            </a:r>
            <a:r>
              <a:rPr sz="1300" b="1" u="heavy" spc="-5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6"/>
              </a:rPr>
              <a:t> </a:t>
            </a:r>
            <a:r>
              <a:rPr sz="1300" b="1" u="heavy" spc="-3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16"/>
              </a:rPr>
              <a:t>Table</a:t>
            </a:r>
            <a:endParaRPr sz="1300" dirty="0">
              <a:latin typeface="Trebuchet MS"/>
              <a:cs typeface="Trebuchet MS"/>
            </a:endParaRPr>
          </a:p>
          <a:p>
            <a:pPr marL="12700" marR="249554">
              <a:lnSpc>
                <a:spcPct val="143900"/>
              </a:lnSpc>
              <a:spcBef>
                <a:spcPts val="10"/>
              </a:spcBef>
              <a:buFont typeface="Trebuchet MS"/>
              <a:buAutoNum type="arabicPeriod" startAt="8"/>
              <a:tabLst>
                <a:tab pos="314960" algn="l"/>
              </a:tabLst>
            </a:pP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3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00" dirty="0">
                <a:solidFill>
                  <a:srgbClr val="404040"/>
                </a:solidFill>
                <a:latin typeface="Trebuchet MS"/>
                <a:cs typeface="Trebuchet MS"/>
              </a:rPr>
              <a:t>ny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3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3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re  </a:t>
            </a:r>
            <a:r>
              <a:rPr sz="1300" spc="-10" dirty="0">
                <a:solidFill>
                  <a:srgbClr val="404040"/>
                </a:solidFill>
                <a:latin typeface="Trebuchet MS"/>
                <a:cs typeface="Trebuchet MS"/>
              </a:rPr>
              <a:t>17.Rider </a:t>
            </a:r>
            <a:r>
              <a:rPr sz="1300" spc="-5" dirty="0">
                <a:solidFill>
                  <a:srgbClr val="404040"/>
                </a:solidFill>
                <a:latin typeface="Trebuchet MS"/>
                <a:cs typeface="Trebuchet MS"/>
              </a:rPr>
              <a:t> 18.Ecllipse</a:t>
            </a:r>
            <a:endParaRPr sz="1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994" y="3087370"/>
            <a:ext cx="27324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3466" y="289382"/>
            <a:ext cx="14173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75" dirty="0">
                <a:solidFill>
                  <a:srgbClr val="000000"/>
                </a:solidFill>
                <a:latin typeface="Calibri"/>
                <a:cs typeface="Calibri"/>
              </a:rPr>
              <a:t>Topics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231214"/>
            <a:ext cx="4489450" cy="45561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What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Attributes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Headings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Paragraphs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75" dirty="0">
                <a:latin typeface="Calibri"/>
                <a:cs typeface="Calibri"/>
              </a:rPr>
              <a:t>Text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Formatting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Quotations,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Comments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Colors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HTML-Styles-CSS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HTML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Tables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995" y="465200"/>
            <a:ext cx="13544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HT</a:t>
            </a:r>
            <a:r>
              <a:rPr sz="4400" b="0" spc="-2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27428"/>
            <a:ext cx="8078470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HTML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stands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Hyper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85" dirty="0">
                <a:latin typeface="Calibri"/>
                <a:cs typeface="Calibri"/>
              </a:rPr>
              <a:t>Text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Markup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Language</a:t>
            </a:r>
            <a:endParaRPr sz="3000">
              <a:latin typeface="Calibri"/>
              <a:cs typeface="Calibri"/>
            </a:endParaRPr>
          </a:p>
          <a:p>
            <a:pPr marL="356870" marR="6985" indent="-34480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  <a:tab pos="1543050" algn="l"/>
                <a:tab pos="2054860" algn="l"/>
                <a:tab pos="2847975" algn="l"/>
                <a:tab pos="4485005" algn="l"/>
                <a:tab pos="5948680" algn="l"/>
                <a:tab pos="7622540" algn="l"/>
              </a:tabLst>
            </a:pPr>
            <a:r>
              <a:rPr sz="3000" dirty="0">
                <a:latin typeface="Calibri"/>
                <a:cs typeface="Calibri"/>
              </a:rPr>
              <a:t>HTML	</a:t>
            </a:r>
            <a:r>
              <a:rPr sz="3000" spc="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	t</a:t>
            </a:r>
            <a:r>
              <a:rPr sz="3000" spc="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nda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d	ma</a:t>
            </a:r>
            <a:r>
              <a:rPr sz="3000" spc="10" dirty="0">
                <a:latin typeface="Calibri"/>
                <a:cs typeface="Calibri"/>
              </a:rPr>
              <a:t>r</a:t>
            </a:r>
            <a:r>
              <a:rPr sz="3000" spc="-45" dirty="0">
                <a:latin typeface="Calibri"/>
                <a:cs typeface="Calibri"/>
              </a:rPr>
              <a:t>k</a:t>
            </a:r>
            <a:r>
              <a:rPr sz="3000" spc="-20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p	l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1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80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or  </a:t>
            </a:r>
            <a:r>
              <a:rPr sz="3000" spc="-10" dirty="0">
                <a:latin typeface="Calibri"/>
                <a:cs typeface="Calibri"/>
              </a:rPr>
              <a:t>creating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Web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pages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HTML describes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structure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Web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page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HTML </a:t>
            </a:r>
            <a:r>
              <a:rPr sz="3000" spc="-10" dirty="0">
                <a:latin typeface="Calibri"/>
                <a:cs typeface="Calibri"/>
              </a:rPr>
              <a:t>consists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series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elements</a:t>
            </a:r>
            <a:endParaRPr sz="3000">
              <a:latin typeface="Calibri"/>
              <a:cs typeface="Calibri"/>
            </a:endParaRPr>
          </a:p>
          <a:p>
            <a:pPr marL="356870" marR="7620" indent="-344805" algn="just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HTML </a:t>
            </a:r>
            <a:r>
              <a:rPr sz="3000" spc="-10" dirty="0">
                <a:latin typeface="Calibri"/>
                <a:cs typeface="Calibri"/>
              </a:rPr>
              <a:t>elements </a:t>
            </a:r>
            <a:r>
              <a:rPr sz="3000" spc="-15" dirty="0">
                <a:latin typeface="Calibri"/>
                <a:cs typeface="Calibri"/>
              </a:rPr>
              <a:t>tell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browser </a:t>
            </a:r>
            <a:r>
              <a:rPr sz="3000" spc="-5" dirty="0">
                <a:latin typeface="Calibri"/>
                <a:cs typeface="Calibri"/>
              </a:rPr>
              <a:t>how </a:t>
            </a:r>
            <a:r>
              <a:rPr sz="3000" spc="-15" dirty="0">
                <a:latin typeface="Calibri"/>
                <a:cs typeface="Calibri"/>
              </a:rPr>
              <a:t>to display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content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HTML </a:t>
            </a:r>
            <a:r>
              <a:rPr sz="3000" spc="-10" dirty="0">
                <a:latin typeface="Calibri"/>
                <a:cs typeface="Calibri"/>
              </a:rPr>
              <a:t>elements label </a:t>
            </a:r>
            <a:r>
              <a:rPr sz="3000" spc="-5" dirty="0">
                <a:latin typeface="Calibri"/>
                <a:cs typeface="Calibri"/>
              </a:rPr>
              <a:t>pieces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25" dirty="0">
                <a:latin typeface="Calibri"/>
                <a:cs typeface="Calibri"/>
              </a:rPr>
              <a:t>content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"this is a </a:t>
            </a:r>
            <a:r>
              <a:rPr sz="3000" spc="-5" dirty="0">
                <a:latin typeface="Calibri"/>
                <a:cs typeface="Calibri"/>
              </a:rPr>
              <a:t>heading", </a:t>
            </a:r>
            <a:r>
              <a:rPr sz="3000" dirty="0">
                <a:latin typeface="Calibri"/>
                <a:cs typeface="Calibri"/>
              </a:rPr>
              <a:t>"this is a </a:t>
            </a:r>
            <a:r>
              <a:rPr sz="3000" spc="-15" dirty="0">
                <a:latin typeface="Calibri"/>
                <a:cs typeface="Calibri"/>
              </a:rPr>
              <a:t>paragraph", </a:t>
            </a:r>
            <a:r>
              <a:rPr sz="3000" dirty="0">
                <a:latin typeface="Calibri"/>
                <a:cs typeface="Calibri"/>
              </a:rPr>
              <a:t>"this is 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link",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19399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b="0" spc="-9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27428"/>
            <a:ext cx="4672330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&lt;!DOCTYPE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html&gt;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&lt;html&gt;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&lt;head&gt;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spc="-15" dirty="0">
                <a:latin typeface="Calibri"/>
                <a:cs typeface="Calibri"/>
              </a:rPr>
              <a:t>&lt;title&gt;Page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Title&lt;/title&gt;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&lt;/head&gt;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5" dirty="0">
                <a:latin typeface="Calibri"/>
                <a:cs typeface="Calibri"/>
              </a:rPr>
              <a:t>&lt;body&gt;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  <a:spcBef>
                <a:spcPts val="2160"/>
              </a:spcBef>
            </a:pPr>
            <a:r>
              <a:rPr sz="3000" spc="-5" dirty="0">
                <a:latin typeface="Calibri"/>
                <a:cs typeface="Calibri"/>
              </a:rPr>
              <a:t>&lt;h1&gt;My </a:t>
            </a:r>
            <a:r>
              <a:rPr sz="3000" spc="-20" dirty="0">
                <a:latin typeface="Calibri"/>
                <a:cs typeface="Calibri"/>
              </a:rPr>
              <a:t>First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Heading&lt;/h1&gt;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5" dirty="0">
                <a:latin typeface="Calibri"/>
                <a:cs typeface="Calibri"/>
              </a:rPr>
              <a:t>&lt;p&gt;My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first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paragraph.&lt;/p&gt;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  <a:spcBef>
                <a:spcPts val="2165"/>
              </a:spcBef>
            </a:pPr>
            <a:r>
              <a:rPr sz="3000" spc="-5" dirty="0">
                <a:latin typeface="Calibri"/>
                <a:cs typeface="Calibri"/>
              </a:rPr>
              <a:t>&lt;/body&gt;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10" dirty="0">
                <a:latin typeface="Calibri"/>
                <a:cs typeface="Calibri"/>
              </a:rPr>
              <a:t>&lt;/html&gt;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46488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sz="4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Explained…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45717"/>
            <a:ext cx="8077834" cy="4523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715" indent="-344805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  <a:tab pos="1106805" algn="l"/>
                <a:tab pos="2841625" algn="l"/>
                <a:tab pos="3866515" algn="l"/>
                <a:tab pos="5586095" algn="l"/>
                <a:tab pos="6799580" algn="l"/>
                <a:tab pos="7595234" algn="l"/>
              </a:tabLst>
            </a:pPr>
            <a:r>
              <a:rPr sz="2500" spc="-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h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&lt;!</a:t>
            </a:r>
            <a:r>
              <a:rPr sz="2500" spc="-5" dirty="0">
                <a:latin typeface="Calibri"/>
                <a:cs typeface="Calibri"/>
              </a:rPr>
              <a:t>D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5" dirty="0">
                <a:latin typeface="Calibri"/>
                <a:cs typeface="Calibri"/>
              </a:rPr>
              <a:t>C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YPE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h</a:t>
            </a:r>
            <a:r>
              <a:rPr sz="2500" spc="-5" dirty="0">
                <a:latin typeface="Calibri"/>
                <a:cs typeface="Calibri"/>
              </a:rPr>
              <a:t>tm</a:t>
            </a:r>
            <a:r>
              <a:rPr sz="2500" spc="-25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&gt;</a:t>
            </a:r>
            <a:r>
              <a:rPr sz="2500" dirty="0">
                <a:latin typeface="Calibri"/>
                <a:cs typeface="Calibri"/>
              </a:rPr>
              <a:t>	d</a:t>
            </a:r>
            <a:r>
              <a:rPr sz="2500" spc="-5" dirty="0">
                <a:latin typeface="Calibri"/>
                <a:cs typeface="Calibri"/>
              </a:rPr>
              <a:t>ecl</a:t>
            </a:r>
            <a:r>
              <a:rPr sz="2500" spc="5" dirty="0">
                <a:latin typeface="Calibri"/>
                <a:cs typeface="Calibri"/>
              </a:rPr>
              <a:t>a</a:t>
            </a:r>
            <a:r>
              <a:rPr sz="2500" spc="-60" dirty="0">
                <a:latin typeface="Calibri"/>
                <a:cs typeface="Calibri"/>
              </a:rPr>
              <a:t>r</a:t>
            </a:r>
            <a:r>
              <a:rPr sz="2500" spc="-2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ti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	d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es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h</a:t>
            </a:r>
            <a:r>
              <a:rPr sz="2500" spc="-4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h</a:t>
            </a:r>
            <a:r>
              <a:rPr sz="2500" spc="-3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s  document 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HTML5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document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&lt;html&gt;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root</a:t>
            </a:r>
            <a:r>
              <a:rPr sz="2500" spc="-5" dirty="0">
                <a:latin typeface="Calibri"/>
                <a:cs typeface="Calibri"/>
              </a:rPr>
              <a:t> element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an </a:t>
            </a: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page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&lt;head&gt;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contains</a:t>
            </a:r>
            <a:r>
              <a:rPr sz="2500" spc="26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meta</a:t>
            </a:r>
            <a:r>
              <a:rPr sz="2500" spc="28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information</a:t>
            </a:r>
            <a:r>
              <a:rPr sz="2500" spc="2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about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HTML </a:t>
            </a:r>
            <a:r>
              <a:rPr sz="2500" spc="-10" dirty="0">
                <a:latin typeface="Calibri"/>
                <a:cs typeface="Calibri"/>
              </a:rPr>
              <a:t>page</a:t>
            </a:r>
            <a:endParaRPr sz="25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&lt;title&gt;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specifies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title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page </a:t>
            </a:r>
            <a:r>
              <a:rPr sz="2500" spc="-5" dirty="0">
                <a:latin typeface="Calibri"/>
                <a:cs typeface="Calibri"/>
              </a:rPr>
              <a:t> (which is </a:t>
            </a:r>
            <a:r>
              <a:rPr sz="2500" spc="-10" dirty="0">
                <a:latin typeface="Calibri"/>
                <a:cs typeface="Calibri"/>
              </a:rPr>
              <a:t>shown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browser's </a:t>
            </a:r>
            <a:r>
              <a:rPr sz="2500" spc="-5" dirty="0">
                <a:latin typeface="Calibri"/>
                <a:cs typeface="Calibri"/>
              </a:rPr>
              <a:t>title bar </a:t>
            </a:r>
            <a:r>
              <a:rPr sz="2500" dirty="0">
                <a:latin typeface="Calibri"/>
                <a:cs typeface="Calibri"/>
              </a:rPr>
              <a:t>or </a:t>
            </a:r>
            <a:r>
              <a:rPr sz="2500" spc="-1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page's </a:t>
            </a:r>
            <a:r>
              <a:rPr sz="2500" spc="-5" dirty="0">
                <a:latin typeface="Calibri"/>
                <a:cs typeface="Calibri"/>
              </a:rPr>
              <a:t> tab)</a:t>
            </a:r>
            <a:endParaRPr sz="2500">
              <a:latin typeface="Calibri"/>
              <a:cs typeface="Calibri"/>
            </a:endParaRPr>
          </a:p>
          <a:p>
            <a:pPr marL="356870" marR="5080" indent="-344805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 &lt;body&gt; element </a:t>
            </a:r>
            <a:r>
              <a:rPr sz="2500" spc="-10" dirty="0">
                <a:latin typeface="Calibri"/>
                <a:cs typeface="Calibri"/>
              </a:rPr>
              <a:t>defines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document's </a:t>
            </a:r>
            <a:r>
              <a:rPr sz="2500" spc="-40" dirty="0">
                <a:latin typeface="Calibri"/>
                <a:cs typeface="Calibri"/>
              </a:rPr>
              <a:t>body,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is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container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visible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contents,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such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headings,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paragraphs,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images,</a:t>
            </a:r>
            <a:r>
              <a:rPr sz="2500" spc="-10" dirty="0">
                <a:latin typeface="Calibri"/>
                <a:cs typeface="Calibri"/>
              </a:rPr>
              <a:t> hyperlinks,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tables,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lists,</a:t>
            </a:r>
            <a:r>
              <a:rPr sz="2500" spc="-15" dirty="0">
                <a:latin typeface="Calibri"/>
                <a:cs typeface="Calibri"/>
              </a:rPr>
              <a:t> etc.</a:t>
            </a:r>
            <a:endParaRPr sz="25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&lt;h1&gt;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large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heading</a:t>
            </a:r>
            <a:endParaRPr sz="25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&lt;p&gt;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paragraph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173" y="190322"/>
            <a:ext cx="30607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26998"/>
            <a:ext cx="8075295" cy="46107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253365">
              <a:lnSpc>
                <a:spcPts val="3460"/>
              </a:lnSpc>
              <a:spcBef>
                <a:spcPts val="525"/>
              </a:spcBef>
              <a:tabLst>
                <a:tab pos="762635" algn="l"/>
                <a:tab pos="1942464" algn="l"/>
                <a:tab pos="3524885" algn="l"/>
                <a:tab pos="3985260" algn="l"/>
                <a:tab pos="5457825" algn="l"/>
                <a:tab pos="6064885" algn="l"/>
                <a:tab pos="6466840" algn="l"/>
                <a:tab pos="7433945" algn="l"/>
              </a:tabLst>
            </a:pP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HT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ele</a:t>
            </a:r>
            <a:r>
              <a:rPr sz="3200" spc="5" dirty="0">
                <a:latin typeface="Calibri"/>
                <a:cs typeface="Calibri"/>
              </a:rPr>
              <a:t>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3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art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,  </a:t>
            </a:r>
            <a:r>
              <a:rPr sz="3200" spc="-10" dirty="0">
                <a:latin typeface="Calibri"/>
                <a:cs typeface="Calibri"/>
              </a:rPr>
              <a:t>some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content,</a:t>
            </a:r>
            <a:r>
              <a:rPr sz="3200" spc="-5" dirty="0">
                <a:latin typeface="Calibri"/>
                <a:cs typeface="Calibri"/>
              </a:rPr>
              <a:t> 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 end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tag: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200" spc="-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  <a:p>
            <a:pPr marL="655320">
              <a:lnSpc>
                <a:spcPct val="100000"/>
              </a:lnSpc>
              <a:spcBef>
                <a:spcPts val="360"/>
              </a:spcBef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&lt;tagname&gt;Content</a:t>
            </a:r>
            <a:r>
              <a:rPr sz="32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goes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here...&lt;/tagname&gt;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Calibri"/>
              <a:cs typeface="Calibri"/>
            </a:endParaRPr>
          </a:p>
          <a:p>
            <a:pPr marL="356870" marR="8255" indent="-344805">
              <a:lnSpc>
                <a:spcPts val="3460"/>
              </a:lnSpc>
              <a:buFont typeface="Arial MT"/>
              <a:buChar char="•"/>
              <a:tabLst>
                <a:tab pos="356870" algn="l"/>
                <a:tab pos="357505" algn="l"/>
                <a:tab pos="1195070" algn="l"/>
                <a:tab pos="2390140" algn="l"/>
                <a:tab pos="4018915" algn="l"/>
                <a:tab pos="4497705" algn="l"/>
                <a:tab pos="6485255" algn="l"/>
                <a:tab pos="7506970" algn="l"/>
              </a:tabLst>
            </a:pPr>
            <a:r>
              <a:rPr sz="3200" spc="-10" dirty="0">
                <a:latin typeface="Calibri"/>
                <a:cs typeface="Calibri"/>
              </a:rPr>
              <a:t>Th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HT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l</a:t>
            </a:r>
            <a:r>
              <a:rPr sz="3200" b="1" spc="15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m</a:t>
            </a:r>
            <a:r>
              <a:rPr sz="3200" b="1" spc="15" dirty="0">
                <a:latin typeface="Calibri"/>
                <a:cs typeface="Calibri"/>
              </a:rPr>
              <a:t>e</a:t>
            </a:r>
            <a:r>
              <a:rPr sz="3200" b="1" spc="-40" dirty="0">
                <a:latin typeface="Calibri"/>
                <a:cs typeface="Calibri"/>
              </a:rPr>
              <a:t>n</a:t>
            </a:r>
            <a:r>
              <a:rPr sz="3200" b="1" spc="-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er</a:t>
            </a:r>
            <a:r>
              <a:rPr sz="3200" spc="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	f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t</a:t>
            </a:r>
            <a:r>
              <a:rPr sz="3200" spc="-10" dirty="0">
                <a:latin typeface="Calibri"/>
                <a:cs typeface="Calibri"/>
              </a:rPr>
              <a:t>he  </a:t>
            </a:r>
            <a:r>
              <a:rPr sz="3200" spc="-25" dirty="0">
                <a:latin typeface="Calibri"/>
                <a:cs typeface="Calibri"/>
              </a:rPr>
              <a:t>start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tag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tag:</a:t>
            </a:r>
            <a:endParaRPr sz="3200">
              <a:latin typeface="Calibri"/>
              <a:cs typeface="Calibri"/>
            </a:endParaRPr>
          </a:p>
          <a:p>
            <a:pPr marL="472440" marR="2105025">
              <a:lnSpc>
                <a:spcPts val="4220"/>
              </a:lnSpc>
              <a:spcBef>
                <a:spcPts val="55"/>
              </a:spcBef>
            </a:pPr>
            <a:r>
              <a:rPr sz="3200" spc="-5" dirty="0">
                <a:latin typeface="Calibri"/>
                <a:cs typeface="Calibri"/>
              </a:rPr>
              <a:t>Ex.1)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&lt;h1&gt;My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Heading&lt;/h1&gt;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Ex.2)&lt;p&gt;My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paragraph.&lt;/p&gt;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52089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Basics:</a:t>
            </a:r>
            <a:r>
              <a:rPr sz="40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09014"/>
            <a:ext cx="7886700" cy="1366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must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start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declaration: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&lt;!DOCTYPE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html&gt;.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itself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begins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&lt;html&gt;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&lt;/html&gt;.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visible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between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&lt;body&gt;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&lt;/body&gt;.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027375"/>
            <a:ext cx="51981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Wingdings"/>
                <a:cs typeface="Wingdings"/>
              </a:rPr>
              <a:t>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&lt;!DOCTYPE&gt;</a:t>
            </a:r>
            <a:r>
              <a:rPr sz="32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Declaration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3905453"/>
            <a:ext cx="806069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&lt;!DOCTYPE&gt;</a:t>
            </a:r>
            <a:r>
              <a:rPr sz="1800" spc="-15" dirty="0">
                <a:latin typeface="Calibri"/>
                <a:cs typeface="Calibri"/>
              </a:rPr>
              <a:t> declaration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represents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helps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browsers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correctly.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must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appear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(before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tags).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&lt;!DOCTYPE&gt;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sensitive.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&lt;!DOCTYPE&gt;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declaration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HTML5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&lt;!DOCTYPE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90322"/>
            <a:ext cx="32600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21206"/>
            <a:ext cx="7970520" cy="4253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2375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defined</a:t>
            </a:r>
            <a:r>
              <a:rPr sz="2200" dirty="0">
                <a:latin typeface="Calibri"/>
                <a:cs typeface="Calibri"/>
              </a:rPr>
              <a:t> 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tag,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some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content,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5" dirty="0">
                <a:latin typeface="Calibri"/>
                <a:cs typeface="Calibri"/>
              </a:rPr>
              <a:t>end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latin typeface="Calibri"/>
                <a:cs typeface="Calibri"/>
              </a:rPr>
              <a:t>&lt;tagname&gt;Content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goes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here...&lt;/tagname&gt;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element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tag: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&lt;h1&gt;My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First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Heading&lt;/h1&gt;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&lt;p&gt;My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first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paragraph.&lt;/p&gt;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Elements: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HTML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5" dirty="0">
                <a:latin typeface="Calibri"/>
                <a:cs typeface="Calibri"/>
              </a:rPr>
              <a:t>content</a:t>
            </a:r>
            <a:r>
              <a:rPr sz="2200" spc="-10" dirty="0">
                <a:latin typeface="Calibri"/>
                <a:cs typeface="Calibri"/>
              </a:rPr>
              <a:t> are </a:t>
            </a:r>
            <a:r>
              <a:rPr sz="2200" spc="-5" dirty="0">
                <a:latin typeface="Calibri"/>
                <a:cs typeface="Calibri"/>
              </a:rPr>
              <a:t>called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empty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&lt;br&gt;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break,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empty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without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closing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71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rebuchet MS"/>
                <a:cs typeface="Trebuchet MS"/>
              </a:rPr>
              <a:t>U</a:t>
            </a:r>
            <a:r>
              <a:rPr sz="3600" b="0" spc="-15" dirty="0">
                <a:latin typeface="Trebuchet MS"/>
                <a:cs typeface="Trebuchet MS"/>
              </a:rPr>
              <a:t>R</a:t>
            </a:r>
            <a:r>
              <a:rPr sz="3600" b="0" dirty="0">
                <a:latin typeface="Trebuchet MS"/>
                <a:cs typeface="Trebuchet MS"/>
              </a:rPr>
              <a:t>I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2062957"/>
            <a:ext cx="8442960" cy="177673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URI</a:t>
            </a:r>
            <a:r>
              <a:rPr sz="18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identifier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specific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resource.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page,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book,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document.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URL</a:t>
            </a:r>
            <a:r>
              <a:rPr sz="1800" spc="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special</a:t>
            </a:r>
            <a:r>
              <a:rPr sz="18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sz="18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identifier</a:t>
            </a:r>
            <a:r>
              <a:rPr sz="1800" spc="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tells</a:t>
            </a:r>
            <a:r>
              <a:rPr sz="1800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800" spc="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sz="1800" spc="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it,</a:t>
            </a:r>
            <a:r>
              <a:rPr sz="18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spc="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HTTPs,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FTP,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etc.—like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https://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www.google.com.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(https,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ftp,</a:t>
            </a:r>
            <a:r>
              <a:rPr sz="18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etc.)</a:t>
            </a:r>
            <a:r>
              <a:rPr sz="18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either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present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implied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domain,</a:t>
            </a:r>
            <a:r>
              <a:rPr sz="18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URL—even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though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it’s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 URI.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135" y="190322"/>
            <a:ext cx="34169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8379459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762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  <a:tab pos="1463675" algn="l"/>
                <a:tab pos="6412230" algn="l"/>
              </a:tabLst>
            </a:pPr>
            <a:r>
              <a:rPr sz="3200" spc="-10" dirty="0">
                <a:latin typeface="Calibri"/>
                <a:cs typeface="Calibri"/>
              </a:rPr>
              <a:t>HT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ut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vi</a:t>
            </a:r>
            <a:r>
              <a:rPr sz="3200" spc="25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ion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ion  </a:t>
            </a:r>
            <a:r>
              <a:rPr sz="3200" spc="-5" dirty="0">
                <a:latin typeface="Calibri"/>
                <a:cs typeface="Calibri"/>
              </a:rPr>
              <a:t>about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  <a:tab pos="948690" algn="l"/>
                <a:tab pos="2765425" algn="l"/>
                <a:tab pos="3467100" algn="l"/>
                <a:tab pos="4735195" algn="l"/>
                <a:tab pos="6375400" algn="l"/>
                <a:tab pos="6854190" algn="l"/>
                <a:tab pos="758634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8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but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65" dirty="0">
                <a:latin typeface="Calibri"/>
                <a:cs typeface="Calibri"/>
              </a:rPr>
              <a:t>w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speci</a:t>
            </a:r>
            <a:r>
              <a:rPr sz="3200" dirty="0">
                <a:latin typeface="Calibri"/>
                <a:cs typeface="Calibri"/>
              </a:rPr>
              <a:t>fi</a:t>
            </a:r>
            <a:r>
              <a:rPr sz="3200" spc="-5" dirty="0">
                <a:latin typeface="Calibri"/>
                <a:cs typeface="Calibri"/>
              </a:rPr>
              <a:t>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60" dirty="0">
                <a:latin typeface="Calibri"/>
                <a:cs typeface="Calibri"/>
              </a:rPr>
              <a:t>s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a</a:t>
            </a:r>
            <a:r>
              <a:rPr sz="3200" b="1" spc="1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t  </a:t>
            </a:r>
            <a:r>
              <a:rPr sz="3200" b="1" spc="-15" dirty="0">
                <a:latin typeface="Calibri"/>
                <a:cs typeface="Calibri"/>
              </a:rPr>
              <a:t>tag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756101"/>
            <a:ext cx="733552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  <a:tab pos="2250440" algn="l"/>
                <a:tab pos="3646804" algn="l"/>
                <a:tab pos="4796155" algn="l"/>
                <a:tab pos="5347970" algn="l"/>
              </a:tabLst>
            </a:pPr>
            <a:r>
              <a:rPr sz="3200" spc="-8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usu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/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ue  </a:t>
            </a:r>
            <a:r>
              <a:rPr sz="3200" spc="-25" dirty="0">
                <a:latin typeface="Calibri"/>
                <a:cs typeface="Calibri"/>
              </a:rPr>
              <a:t>like: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name="value"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1678" y="3756101"/>
            <a:ext cx="8210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pa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5200"/>
            <a:ext cx="3197556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30" dirty="0">
                <a:solidFill>
                  <a:srgbClr val="000000"/>
                </a:solidFill>
              </a:rPr>
              <a:t>attributes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249502"/>
            <a:ext cx="8006080" cy="4320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have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href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&lt;a&gt;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specifies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goes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25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src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&lt;img&gt;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displayed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width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height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&lt;img&gt;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images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alt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&lt;img&gt;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alternate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image</a:t>
            </a:r>
            <a:endParaRPr sz="2200">
              <a:latin typeface="Calibri"/>
              <a:cs typeface="Calibri"/>
            </a:endParaRPr>
          </a:p>
          <a:p>
            <a:pPr marL="356870" marR="598170" indent="-344805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style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used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add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color,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font,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lang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&lt;html&gt;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 declares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20" dirty="0">
                <a:latin typeface="Calibri"/>
                <a:cs typeface="Calibri"/>
              </a:rPr>
              <a:t>Web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title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some</a:t>
            </a:r>
            <a:r>
              <a:rPr sz="2200" spc="-15" dirty="0">
                <a:latin typeface="Calibri"/>
                <a:cs typeface="Calibri"/>
              </a:rPr>
              <a:t> extra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element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92147"/>
            <a:ext cx="8342630" cy="59531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7490" indent="-22542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3812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href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Attribute: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&lt;a&gt;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hyperlink.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href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URL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goes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/>
                <a:cs typeface="Calibri"/>
              </a:rPr>
              <a:t>Example:&lt;a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href="https</a:t>
            </a:r>
            <a:r>
              <a:rPr sz="1800" spc="-15" dirty="0">
                <a:latin typeface="Calibri"/>
                <a:cs typeface="Calibri"/>
                <a:hlinkClick r:id="rId2"/>
              </a:rPr>
              <a:t>://w</a:t>
            </a:r>
            <a:r>
              <a:rPr sz="1800" spc="-15" dirty="0">
                <a:latin typeface="Calibri"/>
                <a:cs typeface="Calibri"/>
              </a:rPr>
              <a:t>ww.</a:t>
            </a:r>
            <a:r>
              <a:rPr sz="1800" spc="-15" dirty="0">
                <a:latin typeface="Calibri"/>
                <a:cs typeface="Calibri"/>
                <a:hlinkClick r:id="rId2"/>
              </a:rPr>
              <a:t>w3schools.com"&gt;</a:t>
            </a:r>
            <a:r>
              <a:rPr sz="1800" spc="-15" dirty="0">
                <a:latin typeface="Calibri"/>
                <a:cs typeface="Calibri"/>
              </a:rPr>
              <a:t>Visit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W3Schools&lt;/a&gt;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Calibri"/>
              <a:buAutoNum type="arabicPeriod" startAt="2"/>
              <a:tabLst>
                <a:tab pos="238760" algn="l"/>
              </a:tabLst>
            </a:pP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src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Attribute</a:t>
            </a:r>
            <a:endParaRPr sz="18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&lt;img&gt;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embed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page.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src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displayed: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Example:</a:t>
            </a:r>
            <a:r>
              <a:rPr sz="1800" b="1" spc="-10" dirty="0">
                <a:latin typeface="Calibri"/>
                <a:cs typeface="Calibri"/>
              </a:rPr>
              <a:t>&lt;img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src="img_girl.jpg"&gt;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buAutoNum type="arabicPeriod" startAt="3"/>
              <a:tabLst>
                <a:tab pos="187325" algn="l"/>
                <a:tab pos="347789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width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height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Attributes:	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&lt;img&gt;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 </a:t>
            </a:r>
            <a:r>
              <a:rPr sz="1800" spc="-15" dirty="0">
                <a:latin typeface="Calibri"/>
                <a:cs typeface="Calibri"/>
              </a:rPr>
              <a:t>contain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height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width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height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(in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pixels):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b="1" spc="-10" dirty="0">
                <a:latin typeface="Calibri"/>
                <a:cs typeface="Calibri"/>
              </a:rPr>
              <a:t>:&lt;img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src="img_girl.jpg"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width="500"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height="600"&gt;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238125" marR="31750" indent="-238125">
              <a:lnSpc>
                <a:spcPct val="100000"/>
              </a:lnSpc>
              <a:buAutoNum type="arabicPeriod" startAt="4"/>
              <a:tabLst>
                <a:tab pos="238125" algn="l"/>
                <a:tab pos="209677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Attribute:	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required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&lt;img&gt;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 specifies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alternate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reason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displayed.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connection,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src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screen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reader.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Example:&lt;img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src="img_girl.jpg"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alt="Girl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jacket"&gt;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4960"/>
            <a:ext cx="8653780" cy="62522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9554" indent="-237490">
              <a:lnSpc>
                <a:spcPct val="100000"/>
              </a:lnSpc>
              <a:spcBef>
                <a:spcPts val="315"/>
              </a:spcBef>
              <a:buAutoNum type="arabicPeriod" startAt="5"/>
              <a:tabLst>
                <a:tab pos="25019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style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Attribute:</a:t>
            </a:r>
            <a:endParaRPr sz="1900">
              <a:latin typeface="Calibri"/>
              <a:cs typeface="Calibri"/>
            </a:endParaRPr>
          </a:p>
          <a:p>
            <a:pPr marL="356870" marR="196215" indent="33020">
              <a:lnSpc>
                <a:spcPts val="2070"/>
              </a:lnSpc>
              <a:spcBef>
                <a:spcPts val="459"/>
              </a:spcBef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style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attribute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add</a:t>
            </a:r>
            <a:r>
              <a:rPr sz="1900" spc="-10" dirty="0">
                <a:latin typeface="Calibri"/>
                <a:cs typeface="Calibri"/>
              </a:rPr>
              <a:t> styles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element,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such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color,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font,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size,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more.</a:t>
            </a:r>
            <a:endParaRPr sz="19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  <a:spcBef>
                <a:spcPts val="180"/>
              </a:spcBef>
            </a:pPr>
            <a:r>
              <a:rPr sz="1900" spc="-5" dirty="0">
                <a:latin typeface="Calibri"/>
                <a:cs typeface="Calibri"/>
              </a:rPr>
              <a:t>Example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&lt;p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style="color:red;"&gt;This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 red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paragraph.&lt;/p&gt;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249554" indent="-237490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lang </a:t>
            </a:r>
            <a:r>
              <a:rPr sz="1900" spc="-15" dirty="0">
                <a:latin typeface="Calibri"/>
                <a:cs typeface="Calibri"/>
              </a:rPr>
              <a:t>Attribute:</a:t>
            </a:r>
            <a:endParaRPr sz="1900">
              <a:latin typeface="Calibri"/>
              <a:cs typeface="Calibri"/>
            </a:endParaRPr>
          </a:p>
          <a:p>
            <a:pPr marL="445770">
              <a:lnSpc>
                <a:spcPts val="2160"/>
              </a:lnSpc>
              <a:spcBef>
                <a:spcPts val="240"/>
              </a:spcBef>
            </a:pPr>
            <a:r>
              <a:rPr sz="1900" spc="-20" dirty="0">
                <a:latin typeface="Calibri"/>
                <a:cs typeface="Calibri"/>
              </a:rPr>
              <a:t>always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include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lang </a:t>
            </a:r>
            <a:r>
              <a:rPr sz="1900" spc="-15" dirty="0">
                <a:latin typeface="Calibri"/>
                <a:cs typeface="Calibri"/>
              </a:rPr>
              <a:t>attribute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inside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&lt;html&gt;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tag,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declare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language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Web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page.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meant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assist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search </a:t>
            </a:r>
            <a:r>
              <a:rPr sz="1900" spc="-5" dirty="0">
                <a:latin typeface="Calibri"/>
                <a:cs typeface="Calibri"/>
              </a:rPr>
              <a:t>engines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browsers.</a:t>
            </a:r>
            <a:endParaRPr sz="19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240"/>
              </a:spcBef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following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example</a:t>
            </a:r>
            <a:r>
              <a:rPr sz="1900" spc="-10" dirty="0">
                <a:latin typeface="Calibri"/>
                <a:cs typeface="Calibri"/>
              </a:rPr>
              <a:t> specifies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English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language: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libri"/>
              <a:cs typeface="Calibri"/>
            </a:endParaRPr>
          </a:p>
          <a:p>
            <a:pPr marL="497205">
              <a:lnSpc>
                <a:spcPts val="2160"/>
              </a:lnSpc>
            </a:pPr>
            <a:r>
              <a:rPr sz="1900" spc="-5" dirty="0">
                <a:latin typeface="Calibri"/>
                <a:cs typeface="Calibri"/>
              </a:rPr>
              <a:t>&lt;!DOCTYPE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html&gt;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&lt;html </a:t>
            </a:r>
            <a:r>
              <a:rPr sz="1900" spc="-5" dirty="0">
                <a:latin typeface="Calibri"/>
                <a:cs typeface="Calibri"/>
              </a:rPr>
              <a:t>lang="en"&gt;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ts val="2050"/>
              </a:lnSpc>
            </a:pPr>
            <a:r>
              <a:rPr sz="1900" dirty="0">
                <a:latin typeface="Calibri"/>
                <a:cs typeface="Calibri"/>
              </a:rPr>
              <a:t>&lt;body&gt;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ts val="2055"/>
              </a:lnSpc>
            </a:pPr>
            <a:r>
              <a:rPr sz="1900" spc="-5" dirty="0">
                <a:latin typeface="Calibri"/>
                <a:cs typeface="Calibri"/>
              </a:rPr>
              <a:t>...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ts val="2055"/>
              </a:lnSpc>
            </a:pPr>
            <a:r>
              <a:rPr sz="1900" dirty="0">
                <a:latin typeface="Calibri"/>
                <a:cs typeface="Calibri"/>
              </a:rPr>
              <a:t>&lt;/body&gt;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ts val="2160"/>
              </a:lnSpc>
            </a:pPr>
            <a:r>
              <a:rPr sz="1900" spc="-10" dirty="0">
                <a:latin typeface="Calibri"/>
                <a:cs typeface="Calibri"/>
              </a:rPr>
              <a:t>&lt;/html&gt;</a:t>
            </a:r>
            <a:endParaRPr sz="19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Font typeface="Calibri"/>
              <a:buAutoNum type="arabicPeriod" startAt="7"/>
              <a:tabLst>
                <a:tab pos="250825" algn="l"/>
              </a:tabLst>
            </a:pPr>
            <a:r>
              <a:rPr sz="1900" b="1" spc="-10" dirty="0">
                <a:latin typeface="Calibri"/>
                <a:cs typeface="Calibri"/>
              </a:rPr>
              <a:t>The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title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Attribute:</a:t>
            </a:r>
            <a:endParaRPr sz="19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215"/>
              </a:spcBef>
            </a:pPr>
            <a:r>
              <a:rPr sz="1900" spc="5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title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attribute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defines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some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extra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information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about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element.</a:t>
            </a:r>
            <a:endParaRPr sz="1900">
              <a:latin typeface="Calibri"/>
              <a:cs typeface="Calibri"/>
            </a:endParaRPr>
          </a:p>
          <a:p>
            <a:pPr marL="356870" marR="5080" indent="-73660">
              <a:lnSpc>
                <a:spcPts val="2039"/>
              </a:lnSpc>
              <a:spcBef>
                <a:spcPts val="515"/>
              </a:spcBef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value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title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attribute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will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displayed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tooltip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mouse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over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element: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900" spc="-10" dirty="0">
                <a:latin typeface="Calibri"/>
                <a:cs typeface="Calibri"/>
              </a:rPr>
              <a:t>Example:&lt;p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title="I'm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tooltip"&gt;This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paragraph.&lt;/p&gt;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7767"/>
            <a:ext cx="3807156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000000"/>
                </a:solidFill>
              </a:rPr>
              <a:t>He</a:t>
            </a:r>
            <a:r>
              <a:rPr sz="4000" spc="-20" dirty="0">
                <a:solidFill>
                  <a:srgbClr val="000000"/>
                </a:solidFill>
              </a:rPr>
              <a:t>a</a:t>
            </a:r>
            <a:r>
              <a:rPr sz="4000" dirty="0">
                <a:solidFill>
                  <a:srgbClr val="000000"/>
                </a:solidFill>
              </a:rPr>
              <a:t>di</a:t>
            </a:r>
            <a:r>
              <a:rPr sz="4000" spc="5" dirty="0">
                <a:solidFill>
                  <a:srgbClr val="000000"/>
                </a:solidFill>
              </a:rPr>
              <a:t>n</a:t>
            </a:r>
            <a:r>
              <a:rPr sz="4000" spc="-5" dirty="0">
                <a:solidFill>
                  <a:srgbClr val="000000"/>
                </a:solidFill>
              </a:rPr>
              <a:t>gs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786510"/>
            <a:ext cx="7923530" cy="48444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6870" marR="5080" indent="-344805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titles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subtitles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display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webpage.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&lt;h1&gt;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&lt;h6&gt;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ts val="259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&lt;h1&gt;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important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&lt;h6&gt;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important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libri"/>
              <a:cs typeface="Calibri"/>
            </a:endParaRPr>
          </a:p>
          <a:p>
            <a:pPr marL="311150" marR="6192520" indent="-29908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dirty="0"/>
              <a:t>	</a:t>
            </a:r>
            <a:r>
              <a:rPr sz="2700" spc="-10" dirty="0">
                <a:latin typeface="Calibri"/>
                <a:cs typeface="Calibri"/>
              </a:rPr>
              <a:t>Example: </a:t>
            </a:r>
            <a:r>
              <a:rPr sz="2700" spc="-5" dirty="0">
                <a:latin typeface="Calibri"/>
                <a:cs typeface="Calibri"/>
              </a:rPr>
              <a:t> Heading </a:t>
            </a:r>
            <a:r>
              <a:rPr sz="2700" spc="5" dirty="0">
                <a:latin typeface="Calibri"/>
                <a:cs typeface="Calibri"/>
              </a:rPr>
              <a:t>1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Heading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40"/>
              </a:spcBef>
            </a:pPr>
            <a:r>
              <a:rPr sz="1900" spc="-5" dirty="0">
                <a:latin typeface="Calibri"/>
                <a:cs typeface="Calibri"/>
              </a:rPr>
              <a:t>Heading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alibri"/>
                <a:cs typeface="Calibri"/>
              </a:rPr>
              <a:t>Heading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36322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latin typeface="Calibri"/>
                <a:cs typeface="Calibri"/>
              </a:rPr>
              <a:t>Heading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  <a:spcBef>
                <a:spcPts val="305"/>
              </a:spcBef>
            </a:pPr>
            <a:r>
              <a:rPr sz="900" spc="10" dirty="0">
                <a:latin typeface="Calibri"/>
                <a:cs typeface="Calibri"/>
              </a:rPr>
              <a:t>H</a:t>
            </a:r>
            <a:r>
              <a:rPr sz="900" spc="5" dirty="0">
                <a:latin typeface="Calibri"/>
                <a:cs typeface="Calibri"/>
              </a:rPr>
              <a:t>e</a:t>
            </a:r>
            <a:r>
              <a:rPr sz="900" dirty="0">
                <a:latin typeface="Calibri"/>
                <a:cs typeface="Calibri"/>
              </a:rPr>
              <a:t>ad</a:t>
            </a:r>
            <a:r>
              <a:rPr sz="900" spc="5" dirty="0">
                <a:latin typeface="Calibri"/>
                <a:cs typeface="Calibri"/>
              </a:rPr>
              <a:t>i</a:t>
            </a:r>
            <a:r>
              <a:rPr sz="900" dirty="0">
                <a:latin typeface="Calibri"/>
                <a:cs typeface="Calibri"/>
              </a:rPr>
              <a:t>n</a:t>
            </a:r>
            <a:r>
              <a:rPr sz="900" spc="5" dirty="0">
                <a:latin typeface="Calibri"/>
                <a:cs typeface="Calibri"/>
              </a:rPr>
              <a:t>g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20"/>
              </a:spcBef>
            </a:pPr>
            <a:r>
              <a:rPr sz="1800" spc="-10" dirty="0">
                <a:latin typeface="Wingdings"/>
                <a:cs typeface="Wingdings"/>
              </a:rPr>
              <a:t></a:t>
            </a:r>
            <a:r>
              <a:rPr sz="2200" spc="-10" dirty="0">
                <a:latin typeface="Calibri"/>
                <a:cs typeface="Calibri"/>
              </a:rPr>
              <a:t>Each</a:t>
            </a:r>
            <a:r>
              <a:rPr sz="2200" dirty="0">
                <a:latin typeface="Calibri"/>
                <a:cs typeface="Calibri"/>
              </a:rPr>
              <a:t> HTML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heading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default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However,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b="1" spc="-5" dirty="0">
                <a:latin typeface="Calibri"/>
                <a:cs typeface="Calibri"/>
              </a:rPr>
              <a:t>size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heading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style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attribute,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5537403"/>
            <a:ext cx="43243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CSS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7423" y="5537403"/>
            <a:ext cx="574167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5" dirty="0">
                <a:latin typeface="Calibri"/>
                <a:cs typeface="Calibri"/>
              </a:rPr>
              <a:t>font-size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property:</a:t>
            </a:r>
            <a:endParaRPr sz="22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Example: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&lt;h1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style="font-size:60px;"&gt;Heading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668" y="6141211"/>
            <a:ext cx="8629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Calibri"/>
                <a:cs typeface="Calibri"/>
              </a:rPr>
              <a:t>1&lt;/h1&gt;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0"/>
            <a:ext cx="371030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000000"/>
                </a:solidFill>
              </a:rPr>
              <a:t>HTML</a:t>
            </a:r>
            <a:r>
              <a:rPr sz="4000" spc="-110" dirty="0">
                <a:solidFill>
                  <a:srgbClr val="000000"/>
                </a:solidFill>
              </a:rPr>
              <a:t> </a:t>
            </a:r>
            <a:r>
              <a:rPr sz="4000" spc="-30" dirty="0">
                <a:solidFill>
                  <a:srgbClr val="000000"/>
                </a:solidFill>
              </a:rPr>
              <a:t>Paragraphs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44" y="1219200"/>
            <a:ext cx="9445956" cy="2548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372745" indent="-344805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paragraph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starts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 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new</a:t>
            </a:r>
            <a:r>
              <a:rPr sz="2500" dirty="0">
                <a:latin typeface="Calibri"/>
                <a:cs typeface="Calibri"/>
              </a:rPr>
              <a:t> line,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usually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block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text.</a:t>
            </a:r>
            <a:endParaRPr sz="2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Paragraphs</a:t>
            </a:r>
            <a:endParaRPr sz="2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&lt;p&gt;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paragraph.</a:t>
            </a:r>
            <a:endParaRPr sz="2500" dirty="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paragraph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starts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 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new</a:t>
            </a:r>
            <a:r>
              <a:rPr sz="2500" dirty="0">
                <a:latin typeface="Calibri"/>
                <a:cs typeface="Calibri"/>
              </a:rPr>
              <a:t> line,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20" dirty="0">
                <a:latin typeface="Calibri"/>
                <a:cs typeface="Calibri"/>
              </a:rPr>
              <a:t>browsers 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automatically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add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some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white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space </a:t>
            </a:r>
            <a:r>
              <a:rPr sz="2500" spc="-5" dirty="0">
                <a:latin typeface="Calibri"/>
                <a:cs typeface="Calibri"/>
              </a:rPr>
              <a:t>(a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margin)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before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after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paragraph.</a:t>
            </a:r>
            <a:endParaRPr sz="25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Example:&lt;p&gt;This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paragraph.&lt;/p&gt;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908501"/>
            <a:ext cx="1634489" cy="193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0125" indent="-9880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2500" i="1" spc="-80" dirty="0">
                <a:latin typeface="Calibri"/>
                <a:cs typeface="Calibri"/>
              </a:rPr>
              <a:t>Tag</a:t>
            </a:r>
            <a:endParaRPr sz="2500">
              <a:latin typeface="Calibri"/>
              <a:cs typeface="Calibri"/>
            </a:endParaRPr>
          </a:p>
          <a:p>
            <a:pPr marL="87249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&lt;p&gt;</a:t>
            </a:r>
            <a:endParaRPr sz="2500">
              <a:latin typeface="Calibri"/>
              <a:cs typeface="Calibri"/>
            </a:endParaRPr>
          </a:p>
          <a:p>
            <a:pPr marL="87249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&lt;hr&gt;</a:t>
            </a:r>
            <a:endParaRPr sz="2500">
              <a:latin typeface="Calibri"/>
              <a:cs typeface="Calibri"/>
            </a:endParaRPr>
          </a:p>
          <a:p>
            <a:pPr marL="872490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&lt;br&gt;</a:t>
            </a:r>
            <a:endParaRPr sz="2500">
              <a:latin typeface="Calibri"/>
              <a:cs typeface="Calibri"/>
            </a:endParaRPr>
          </a:p>
          <a:p>
            <a:pPr marL="872490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latin typeface="Calibri"/>
                <a:cs typeface="Calibri"/>
              </a:rPr>
              <a:t>&lt;</a:t>
            </a:r>
            <a:r>
              <a:rPr sz="2500" spc="5" dirty="0">
                <a:latin typeface="Calibri"/>
                <a:cs typeface="Calibri"/>
              </a:rPr>
              <a:t>p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e&gt;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496" y="3908501"/>
            <a:ext cx="5358130" cy="193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81605" algn="ctr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latin typeface="Calibri"/>
                <a:cs typeface="Calibri"/>
              </a:rPr>
              <a:t>Description</a:t>
            </a:r>
            <a:endParaRPr sz="2500">
              <a:latin typeface="Calibri"/>
              <a:cs typeface="Calibri"/>
            </a:endParaRPr>
          </a:p>
          <a:p>
            <a:pPr marR="2746375" algn="ctr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latin typeface="Calibri"/>
                <a:cs typeface="Calibri"/>
              </a:rPr>
              <a:t>Defines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paragraph</a:t>
            </a:r>
            <a:endParaRPr sz="2500">
              <a:latin typeface="Calibri"/>
              <a:cs typeface="Calibri"/>
            </a:endParaRPr>
          </a:p>
          <a:p>
            <a:pPr marL="49530" marR="5080" indent="-635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Defines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thematic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change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content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Inserts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single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line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break</a:t>
            </a:r>
            <a:endParaRPr sz="250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latin typeface="Calibri"/>
                <a:cs typeface="Calibri"/>
              </a:rPr>
              <a:t>Defines </a:t>
            </a:r>
            <a:r>
              <a:rPr sz="2500" spc="-15" dirty="0">
                <a:latin typeface="Calibri"/>
                <a:cs typeface="Calibri"/>
              </a:rPr>
              <a:t>pre-formatted</a:t>
            </a:r>
            <a:r>
              <a:rPr sz="2500" spc="-25" dirty="0">
                <a:latin typeface="Calibri"/>
                <a:cs typeface="Calibri"/>
              </a:rPr>
              <a:t> text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21665"/>
            <a:ext cx="8366759" cy="556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b="1" spc="-10" dirty="0">
                <a:latin typeface="Calibri"/>
                <a:cs typeface="Calibri"/>
              </a:rPr>
              <a:t>.&lt;P&gt;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10" dirty="0">
                <a:latin typeface="Calibri"/>
                <a:cs typeface="Calibri"/>
              </a:rPr>
              <a:t> &lt;p&gt;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paragraph.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paragraph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browsers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white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5" dirty="0">
                <a:latin typeface="Calibri"/>
                <a:cs typeface="Calibri"/>
              </a:rPr>
              <a:t>space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</a:t>
            </a:r>
            <a:r>
              <a:rPr sz="1800" spc="-10" dirty="0">
                <a:latin typeface="Calibri"/>
                <a:cs typeface="Calibri"/>
              </a:rPr>
              <a:t> margin)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before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paragraph.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Example:&lt;</a:t>
            </a:r>
            <a:r>
              <a:rPr sz="1800" b="1" spc="-10" dirty="0">
                <a:latin typeface="Calibri"/>
                <a:cs typeface="Calibri"/>
              </a:rPr>
              <a:t>p&gt;This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a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paragraph.&lt;/p&gt;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Calibri"/>
              <a:buAutoNum type="arabicPeriod" startAt="2"/>
              <a:tabLst>
                <a:tab pos="238760" algn="l"/>
              </a:tabLst>
            </a:pPr>
            <a:r>
              <a:rPr sz="1800" b="1" spc="-5" dirty="0">
                <a:latin typeface="Calibri"/>
                <a:cs typeface="Calibri"/>
              </a:rPr>
              <a:t>&lt;hr&gt;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ts val="1945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&lt;hr&gt;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thematic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displayed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horizontal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rule.</a:t>
            </a:r>
            <a:endParaRPr sz="1800">
              <a:latin typeface="Calibri"/>
              <a:cs typeface="Calibri"/>
            </a:endParaRPr>
          </a:p>
          <a:p>
            <a:pPr marL="356870" marR="899160" indent="-134620">
              <a:lnSpc>
                <a:spcPct val="8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&lt;hr&gt;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separate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change)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page:</a:t>
            </a:r>
            <a:r>
              <a:rPr sz="1800" b="1" spc="-10" dirty="0">
                <a:latin typeface="Calibri"/>
                <a:cs typeface="Calibri"/>
              </a:rPr>
              <a:t>&lt;hr&gt;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89865" indent="-177800">
              <a:lnSpc>
                <a:spcPct val="100000"/>
              </a:lnSpc>
              <a:buFont typeface="Calibri"/>
              <a:buAutoNum type="arabicPeriod" startAt="3"/>
              <a:tabLst>
                <a:tab pos="190500" algn="l"/>
              </a:tabLst>
            </a:pPr>
            <a:r>
              <a:rPr sz="1800" b="1" spc="-5" dirty="0">
                <a:latin typeface="Calibri"/>
                <a:cs typeface="Calibri"/>
              </a:rPr>
              <a:t>&lt;br&gt;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10" dirty="0">
                <a:latin typeface="Calibri"/>
                <a:cs typeface="Calibri"/>
              </a:rPr>
              <a:t> &lt;br&gt;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break.</a:t>
            </a:r>
            <a:endParaRPr sz="1800">
              <a:latin typeface="Calibri"/>
              <a:cs typeface="Calibri"/>
            </a:endParaRPr>
          </a:p>
          <a:p>
            <a:pPr marL="274320" marR="6921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&lt;br&gt;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you </a:t>
            </a:r>
            <a:r>
              <a:rPr sz="1800" spc="-15" dirty="0">
                <a:latin typeface="Calibri"/>
                <a:cs typeface="Calibri"/>
              </a:rPr>
              <a:t>want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line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line)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paragraph: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&lt;p&gt;This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is&lt;br&gt;a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paragraph&lt;br&gt;with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line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breaks.&lt;/p&gt;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Calibri"/>
              <a:buAutoNum type="arabicPeriod" startAt="4"/>
              <a:tabLst>
                <a:tab pos="238760" algn="l"/>
              </a:tabLst>
            </a:pPr>
            <a:r>
              <a:rPr sz="1800" b="1" spc="-10" dirty="0">
                <a:latin typeface="Calibri"/>
                <a:cs typeface="Calibri"/>
              </a:rPr>
              <a:t>&lt;pre&gt;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&lt;pre&gt;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preformatted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1945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&lt;pre&gt;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fixed-width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(usually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Courier),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preserves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breaks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188" y="5665419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151" y="5665419"/>
            <a:ext cx="322580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&lt;pre&gt;</a:t>
            </a:r>
            <a:endParaRPr sz="1800">
              <a:latin typeface="Calibri"/>
              <a:cs typeface="Calibri"/>
            </a:endParaRPr>
          </a:p>
          <a:p>
            <a:pPr marL="349250">
              <a:lnSpc>
                <a:spcPts val="1730"/>
              </a:lnSpc>
            </a:pPr>
            <a:r>
              <a:rPr sz="1800" dirty="0">
                <a:latin typeface="Calibri"/>
                <a:cs typeface="Calibri"/>
              </a:rPr>
              <a:t>My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Bonnie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ocean.</a:t>
            </a:r>
            <a:endParaRPr sz="1800">
              <a:latin typeface="Calibri"/>
              <a:cs typeface="Calibri"/>
            </a:endParaRPr>
          </a:p>
          <a:p>
            <a:pPr marL="349250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My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Bonnie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sea.</a:t>
            </a:r>
            <a:endParaRPr sz="18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&lt;/pre&gt;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189" y="465200"/>
            <a:ext cx="28028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5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4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Styles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88542"/>
            <a:ext cx="7462520" cy="4885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5080" indent="-344805">
              <a:lnSpc>
                <a:spcPts val="2910"/>
              </a:lnSpc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element,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such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color,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font,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size,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more.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has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following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syntax:</a:t>
            </a:r>
            <a:endParaRPr sz="2700">
              <a:latin typeface="Calibri"/>
              <a:cs typeface="Calibri"/>
            </a:endParaRPr>
          </a:p>
          <a:p>
            <a:pPr marL="713740">
              <a:lnSpc>
                <a:spcPct val="100000"/>
              </a:lnSpc>
              <a:spcBef>
                <a:spcPts val="310"/>
              </a:spcBef>
            </a:pPr>
            <a:r>
              <a:rPr sz="2700" b="1" spc="5" dirty="0">
                <a:latin typeface="Calibri"/>
                <a:cs typeface="Calibri"/>
              </a:rPr>
              <a:t>&lt;</a:t>
            </a:r>
            <a:r>
              <a:rPr sz="2700" b="1" i="1" spc="5" dirty="0">
                <a:latin typeface="Calibri"/>
                <a:cs typeface="Calibri"/>
              </a:rPr>
              <a:t>tagname</a:t>
            </a:r>
            <a:r>
              <a:rPr sz="2700" b="1" i="1" spc="-9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style="</a:t>
            </a:r>
            <a:r>
              <a:rPr sz="2700" b="1" i="1" dirty="0">
                <a:latin typeface="Calibri"/>
                <a:cs typeface="Calibri"/>
              </a:rPr>
              <a:t>property</a:t>
            </a:r>
            <a:r>
              <a:rPr sz="2700" b="1" dirty="0">
                <a:latin typeface="Calibri"/>
                <a:cs typeface="Calibri"/>
              </a:rPr>
              <a:t>:</a:t>
            </a:r>
            <a:r>
              <a:rPr sz="2700" b="1" i="1" dirty="0">
                <a:latin typeface="Calibri"/>
                <a:cs typeface="Calibri"/>
              </a:rPr>
              <a:t>value;</a:t>
            </a:r>
            <a:r>
              <a:rPr sz="2700" b="1" dirty="0">
                <a:latin typeface="Calibri"/>
                <a:cs typeface="Calibri"/>
              </a:rPr>
              <a:t>"&gt;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700" spc="-5" dirty="0">
                <a:latin typeface="Calibri"/>
                <a:cs typeface="Calibri"/>
              </a:rPr>
              <a:t>Properties: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styling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5" dirty="0">
                <a:latin typeface="Calibri"/>
                <a:cs typeface="Calibri"/>
              </a:rPr>
              <a:t> elements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background-color</a:t>
            </a:r>
            <a:r>
              <a:rPr sz="2700" b="1" spc="-7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background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color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color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colors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font-family</a:t>
            </a:r>
            <a:r>
              <a:rPr sz="2700" b="1" spc="-1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fonts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font-size</a:t>
            </a:r>
            <a:r>
              <a:rPr sz="2700" b="1" spc="-6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sizes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Use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text-align</a:t>
            </a:r>
            <a:r>
              <a:rPr sz="2700" b="1" spc="-8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alignment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942" y="129667"/>
            <a:ext cx="29591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Style</a:t>
            </a:r>
            <a:r>
              <a:rPr sz="4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20" dirty="0">
                <a:solidFill>
                  <a:srgbClr val="000000"/>
                </a:solidFill>
                <a:latin typeface="Calibri"/>
                <a:cs typeface="Calibri"/>
              </a:rPr>
              <a:t>attribute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53566"/>
            <a:ext cx="8258175" cy="529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07950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Background </a:t>
            </a:r>
            <a:r>
              <a:rPr sz="2400" dirty="0">
                <a:latin typeface="Calibri"/>
                <a:cs typeface="Calibri"/>
              </a:rPr>
              <a:t>Color:The </a:t>
            </a:r>
            <a:r>
              <a:rPr sz="2400" spc="-5" dirty="0">
                <a:latin typeface="Calibri"/>
                <a:cs typeface="Calibri"/>
              </a:rPr>
              <a:t>CSS background-color property </a:t>
            </a:r>
            <a:r>
              <a:rPr sz="2400" dirty="0">
                <a:latin typeface="Calibri"/>
                <a:cs typeface="Calibri"/>
              </a:rPr>
              <a:t>defines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background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-15" dirty="0">
                <a:latin typeface="Calibri"/>
                <a:cs typeface="Calibri"/>
              </a:rPr>
              <a:t> for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element.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Ex:&lt;body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style="background-color:powderblue;"&gt;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&lt;p&gt;This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paragraph.&lt;/p&gt;&lt;/body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Ex2:&lt;p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style="background-color:tomato;"&gt;This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paragraph.&lt;/p&gt;</a:t>
            </a:r>
            <a:endParaRPr sz="2400">
              <a:latin typeface="Calibri"/>
              <a:cs typeface="Calibri"/>
            </a:endParaRPr>
          </a:p>
          <a:p>
            <a:pPr marL="12700" marR="316865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311785" algn="l"/>
              </a:tabLst>
            </a:pPr>
            <a:r>
              <a:rPr sz="2400" spc="-70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Color:The </a:t>
            </a:r>
            <a:r>
              <a:rPr sz="2400" spc="-5" dirty="0">
                <a:latin typeface="Calibri"/>
                <a:cs typeface="Calibri"/>
              </a:rPr>
              <a:t>CSS </a:t>
            </a:r>
            <a:r>
              <a:rPr sz="2400" spc="-10" dirty="0">
                <a:latin typeface="Calibri"/>
                <a:cs typeface="Calibri"/>
              </a:rPr>
              <a:t>color </a:t>
            </a:r>
            <a:r>
              <a:rPr sz="2400" dirty="0">
                <a:latin typeface="Calibri"/>
                <a:cs typeface="Calibri"/>
              </a:rPr>
              <a:t>property defines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spc="-5" dirty="0">
                <a:latin typeface="Calibri"/>
                <a:cs typeface="Calibri"/>
              </a:rPr>
              <a:t>color </a:t>
            </a:r>
            <a:r>
              <a:rPr sz="2400" spc="-1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&lt;h1</a:t>
            </a:r>
            <a:r>
              <a:rPr sz="2400" spc="-5" dirty="0">
                <a:latin typeface="Calibri"/>
                <a:cs typeface="Calibri"/>
              </a:rPr>
              <a:t> style="color:blue;"&gt;This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heading&lt;/h1&gt;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style="color:red;"&gt;This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paragraph.&lt;/p&gt;</a:t>
            </a:r>
            <a:endParaRPr sz="240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575"/>
              </a:spcBef>
              <a:buAutoNum type="arabicPeriod" startAt="3"/>
              <a:tabLst>
                <a:tab pos="311785" algn="l"/>
              </a:tabLst>
            </a:pPr>
            <a:r>
              <a:rPr sz="2400" spc="-10" dirty="0">
                <a:latin typeface="Calibri"/>
                <a:cs typeface="Calibri"/>
              </a:rPr>
              <a:t>Fonts: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CSS font-family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used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&lt;h1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style="font-family:verdana;"&gt;This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heading&lt;/h1&gt;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&lt;p</a:t>
            </a:r>
            <a:r>
              <a:rPr sz="2400" spc="-5" dirty="0">
                <a:latin typeface="Calibri"/>
                <a:cs typeface="Calibri"/>
              </a:rPr>
              <a:t> style="font-family:courier;"&gt;This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paragraph.&lt;/p&gt;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389585"/>
            <a:ext cx="7990840" cy="588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559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87985" algn="l"/>
              </a:tabLst>
            </a:pPr>
            <a:r>
              <a:rPr sz="3000" spc="-85" dirty="0">
                <a:latin typeface="Calibri"/>
                <a:cs typeface="Calibri"/>
              </a:rPr>
              <a:t>Text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Size:The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font-size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property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defines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text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size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HTML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spc="-5" dirty="0">
                <a:latin typeface="Calibri"/>
                <a:cs typeface="Calibri"/>
              </a:rPr>
              <a:t>&lt;h1 </a:t>
            </a:r>
            <a:r>
              <a:rPr sz="3000" spc="-10" dirty="0">
                <a:latin typeface="Calibri"/>
                <a:cs typeface="Calibri"/>
              </a:rPr>
              <a:t>style="font-size:300%;"&gt;This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heading&lt;/h1&gt;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&lt;p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style="font-size:160%;"&gt;This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paragraph.&lt;/p&gt;</a:t>
            </a:r>
            <a:endParaRPr sz="3000">
              <a:latin typeface="Calibri"/>
              <a:cs typeface="Calibri"/>
            </a:endParaRPr>
          </a:p>
          <a:p>
            <a:pPr marL="12700" marR="289560">
              <a:lnSpc>
                <a:spcPct val="100000"/>
              </a:lnSpc>
              <a:spcBef>
                <a:spcPts val="725"/>
              </a:spcBef>
              <a:buAutoNum type="arabicPeriod" startAt="5"/>
              <a:tabLst>
                <a:tab pos="387985" algn="l"/>
              </a:tabLst>
            </a:pPr>
            <a:r>
              <a:rPr sz="3000" spc="-85" dirty="0">
                <a:latin typeface="Calibri"/>
                <a:cs typeface="Calibri"/>
              </a:rPr>
              <a:t>Text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Alignment:The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CSS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text-align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property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defines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horizontal </a:t>
            </a:r>
            <a:r>
              <a:rPr sz="3000" spc="-25" dirty="0">
                <a:latin typeface="Calibri"/>
                <a:cs typeface="Calibri"/>
              </a:rPr>
              <a:t>text </a:t>
            </a:r>
            <a:r>
              <a:rPr sz="3000" spc="-5" dirty="0">
                <a:latin typeface="Calibri"/>
                <a:cs typeface="Calibri"/>
              </a:rPr>
              <a:t>alignment </a:t>
            </a:r>
            <a:r>
              <a:rPr sz="3000" spc="-30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HTML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element:</a:t>
            </a:r>
            <a:endParaRPr sz="3000">
              <a:latin typeface="Calibri"/>
              <a:cs typeface="Calibri"/>
            </a:endParaRPr>
          </a:p>
          <a:p>
            <a:pPr marL="12700" marR="1816735">
              <a:lnSpc>
                <a:spcPct val="100000"/>
              </a:lnSpc>
              <a:spcBef>
                <a:spcPts val="725"/>
              </a:spcBef>
            </a:pPr>
            <a:r>
              <a:rPr sz="3000" spc="-5" dirty="0">
                <a:latin typeface="Calibri"/>
                <a:cs typeface="Calibri"/>
              </a:rPr>
              <a:t>&lt;h1 </a:t>
            </a:r>
            <a:r>
              <a:rPr sz="3000" spc="-10" dirty="0">
                <a:latin typeface="Calibri"/>
                <a:cs typeface="Calibri"/>
              </a:rPr>
              <a:t>style="text-align:center;"&gt;Centered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Heading&lt;/h1&gt;</a:t>
            </a:r>
            <a:endParaRPr sz="3000">
              <a:latin typeface="Calibri"/>
              <a:cs typeface="Calibri"/>
            </a:endParaRPr>
          </a:p>
          <a:p>
            <a:pPr marL="12700" marR="2010410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alibri"/>
                <a:cs typeface="Calibri"/>
              </a:rPr>
              <a:t>&lt;p </a:t>
            </a:r>
            <a:r>
              <a:rPr sz="3000" spc="-10" dirty="0">
                <a:latin typeface="Calibri"/>
                <a:cs typeface="Calibri"/>
              </a:rPr>
              <a:t>style="text-align:center;"&gt;Centered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paragraph.&lt;/p&gt;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10" dirty="0">
                <a:latin typeface="Calibri"/>
                <a:cs typeface="Calibri"/>
              </a:rPr>
              <a:t>6.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0575" y="762127"/>
            <a:ext cx="822642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6870" marR="5080" indent="-344805">
              <a:lnSpc>
                <a:spcPts val="1939"/>
              </a:lnSpc>
              <a:spcBef>
                <a:spcPts val="345"/>
              </a:spcBef>
              <a:tabLst>
                <a:tab pos="356870" algn="l"/>
              </a:tabLst>
            </a:pPr>
            <a:r>
              <a:rPr sz="1450" b="0" spc="-15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800" b="0" spc="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b="0" spc="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sz="1800" b="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b="0" spc="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URI</a:t>
            </a:r>
            <a:r>
              <a:rPr sz="1800" b="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10" dirty="0">
                <a:solidFill>
                  <a:srgbClr val="404040"/>
                </a:solidFill>
                <a:latin typeface="Trebuchet MS"/>
                <a:cs typeface="Trebuchet MS"/>
              </a:rPr>
              <a:t>that's</a:t>
            </a:r>
            <a:r>
              <a:rPr sz="1800" b="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b="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b="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describe</a:t>
            </a:r>
            <a:r>
              <a:rPr sz="1800" b="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10" dirty="0">
                <a:solidFill>
                  <a:srgbClr val="404040"/>
                </a:solidFill>
                <a:latin typeface="Trebuchet MS"/>
                <a:cs typeface="Trebuchet MS"/>
              </a:rPr>
              <a:t>location</a:t>
            </a:r>
            <a:r>
              <a:rPr sz="1800" b="0" spc="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b="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0" spc="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1800" b="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404040"/>
                </a:solidFill>
                <a:latin typeface="Trebuchet MS"/>
                <a:cs typeface="Trebuchet MS"/>
              </a:rPr>
              <a:t>document.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775" y="1383614"/>
            <a:ext cx="7771765" cy="4568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110"/>
              </a:spcBef>
              <a:tabLst>
                <a:tab pos="299085" algn="l"/>
              </a:tabLst>
            </a:pPr>
            <a:r>
              <a:rPr sz="1250" spc="-10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6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doesn't</a:t>
            </a:r>
            <a:r>
              <a:rPr sz="16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define</a:t>
            </a:r>
            <a:r>
              <a:rPr sz="16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sz="16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content</a:t>
            </a:r>
            <a:r>
              <a:rPr sz="16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found</a:t>
            </a:r>
            <a:r>
              <a:rPr sz="16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(texts,</a:t>
            </a:r>
            <a:r>
              <a:rPr sz="16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images,</a:t>
            </a:r>
            <a:r>
              <a:rPr sz="16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movies,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ts val="1825"/>
              </a:lnSpc>
            </a:pP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etc.);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only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says 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it.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50" spc="-10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URLs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location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dependent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50" spc="-10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6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contains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four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distinct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parts,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namely: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1100" spc="-8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17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1100" spc="-9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41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100" spc="-8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42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directory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44"/>
              </a:spcBef>
            </a:pPr>
            <a:r>
              <a:rPr sz="1100" spc="-9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17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name.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50" spc="-105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several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kinds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URLs: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1100" spc="-85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16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FTP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URLs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sz="1100" spc="-9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100" spc="16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HTTP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URLs.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0"/>
            <a:ext cx="45834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10" dirty="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Formatting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630377"/>
            <a:ext cx="8042909" cy="55905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21334" indent="-344805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 </a:t>
            </a:r>
            <a:r>
              <a:rPr sz="2500" spc="-10" dirty="0">
                <a:latin typeface="Calibri"/>
                <a:cs typeface="Calibri"/>
              </a:rPr>
              <a:t>contains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several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defining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 a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special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meaning.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500" spc="-5" dirty="0">
                <a:latin typeface="Wingdings"/>
                <a:cs typeface="Wingdings"/>
              </a:rPr>
              <a:t></a:t>
            </a: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Formatting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Elements: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Formatting </a:t>
            </a:r>
            <a:r>
              <a:rPr sz="2500" spc="-5" dirty="0">
                <a:latin typeface="Calibri"/>
                <a:cs typeface="Calibri"/>
              </a:rPr>
              <a:t>elements </a:t>
            </a:r>
            <a:r>
              <a:rPr sz="2500" spc="-20" dirty="0">
                <a:latin typeface="Calibri"/>
                <a:cs typeface="Calibri"/>
              </a:rPr>
              <a:t>were </a:t>
            </a:r>
            <a:r>
              <a:rPr sz="2500" dirty="0">
                <a:latin typeface="Calibri"/>
                <a:cs typeface="Calibri"/>
              </a:rPr>
              <a:t>designed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display </a:t>
            </a:r>
            <a:r>
              <a:rPr sz="2500" dirty="0">
                <a:latin typeface="Calibri"/>
                <a:cs typeface="Calibri"/>
              </a:rPr>
              <a:t>special types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&lt;b&gt;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Bold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10" dirty="0">
                <a:latin typeface="Calibri"/>
                <a:cs typeface="Calibri"/>
              </a:rPr>
              <a:t>&lt;strong&gt;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Important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&lt;i&gt;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Italic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&lt;em&gt;</a:t>
            </a:r>
            <a:r>
              <a:rPr sz="2500" b="1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Emphasized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&lt;mark&gt;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Marked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&lt;small&gt;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Smaller</a:t>
            </a:r>
            <a:r>
              <a:rPr sz="2500" spc="-20" dirty="0">
                <a:latin typeface="Calibri"/>
                <a:cs typeface="Calibri"/>
              </a:rPr>
              <a:t> 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&lt;del&gt;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 </a:t>
            </a:r>
            <a:r>
              <a:rPr sz="2500" spc="-10" dirty="0">
                <a:latin typeface="Calibri"/>
                <a:cs typeface="Calibri"/>
              </a:rPr>
              <a:t>Deleted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&lt;ins&gt;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Inserted</a:t>
            </a:r>
            <a:r>
              <a:rPr sz="2500" spc="-20" dirty="0">
                <a:latin typeface="Calibri"/>
                <a:cs typeface="Calibri"/>
              </a:rPr>
              <a:t> 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10" dirty="0">
                <a:latin typeface="Calibri"/>
                <a:cs typeface="Calibri"/>
              </a:rPr>
              <a:t>&lt;sub&gt;</a:t>
            </a:r>
            <a:r>
              <a:rPr sz="2500" b="1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Subscript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5" dirty="0">
                <a:latin typeface="Calibri"/>
                <a:cs typeface="Calibri"/>
              </a:rPr>
              <a:t>&lt;sup&gt;</a:t>
            </a:r>
            <a:r>
              <a:rPr sz="2500" b="1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Superscript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28868"/>
            <a:ext cx="7631430" cy="6003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&lt;b&gt;This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bold&lt;/b&gt;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&lt;strong&gt;This </a:t>
            </a:r>
            <a:r>
              <a:rPr sz="2800" spc="-25" dirty="0">
                <a:latin typeface="Calibri"/>
                <a:cs typeface="Calibri"/>
              </a:rPr>
              <a:t>text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important!&lt;/strong&gt;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&lt;i&gt;This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text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italic&lt;/i&gt;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&lt;em&gt;This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emphasized&lt;/em&gt;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&lt;small&gt;This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text.&lt;/small&gt;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&lt;p&gt;Do not </a:t>
            </a:r>
            <a:r>
              <a:rPr sz="2800" spc="-20" dirty="0">
                <a:latin typeface="Calibri"/>
                <a:cs typeface="Calibri"/>
              </a:rPr>
              <a:t>forget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buy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&lt;mark&gt;milk&lt;/mark&gt;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today.&lt;/p&gt;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7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&lt;p&gt;My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favorite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&lt;del&gt;blue&lt;/del&gt;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red.&lt;/p&gt;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7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&lt;p&gt;My </a:t>
            </a:r>
            <a:r>
              <a:rPr sz="2800" spc="-20" dirty="0">
                <a:latin typeface="Calibri"/>
                <a:cs typeface="Calibri"/>
              </a:rPr>
              <a:t>favorite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&lt;del&gt;blue&lt;/del&gt;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&lt;ins&gt;red&lt;/ins&gt;.&lt;/p&gt;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9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&lt;p&gt;This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&lt;sub&gt;subscripted&lt;/sub&gt;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text.&lt;/p&gt;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 startAt="9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&lt;p&gt;This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&lt;sup&gt;superscripted&lt;/sup&gt;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text.&lt;/p&gt;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158" y="465200"/>
            <a:ext cx="4400042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Quo</a:t>
            </a:r>
            <a:r>
              <a:rPr sz="4400" b="0" spc="-5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4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tions</a:t>
            </a:r>
            <a:endParaRPr sz="44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6237" y="2814637"/>
          <a:ext cx="8229600" cy="254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14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Tag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&lt;abbr&gt;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abbreviation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acronym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&lt;address&gt;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author/owner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&lt;blockquote&gt;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section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quoted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4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&lt;cite&gt;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title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&lt;q&gt;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inline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quotation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86257"/>
            <a:ext cx="8025130" cy="542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ts val="251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&lt;blockquote&gt;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section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quoted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source.&lt;p&gt;Here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quote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WWF's </a:t>
            </a:r>
            <a:r>
              <a:rPr sz="2200" dirty="0">
                <a:latin typeface="Calibri"/>
                <a:cs typeface="Calibri"/>
              </a:rPr>
              <a:t>website:&lt;/p&gt;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&lt;blockquote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cite=</a:t>
            </a:r>
            <a:r>
              <a:rPr sz="2200" spc="-10" dirty="0">
                <a:latin typeface="Calibri"/>
                <a:cs typeface="Calibri"/>
                <a:hlinkClick r:id="rId2"/>
              </a:rPr>
              <a:t>"h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  <a:hlinkClick r:id="rId2"/>
              </a:rPr>
              <a:t>tp://www.worldwildlife.org/who/index.html</a:t>
            </a:r>
            <a:r>
              <a:rPr sz="2200" spc="-10" dirty="0">
                <a:latin typeface="Calibri"/>
                <a:cs typeface="Calibri"/>
              </a:rPr>
              <a:t>"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375"/>
              </a:lnSpc>
            </a:pPr>
            <a:r>
              <a:rPr sz="2200" spc="5" dirty="0"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--------------&lt;/blockquote&gt;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65"/>
              </a:spcBef>
              <a:buFont typeface="Calibri"/>
              <a:buAutoNum type="arabicPeriod" startAt="2"/>
              <a:tabLst>
                <a:tab pos="287020" algn="l"/>
              </a:tabLst>
            </a:pPr>
            <a:r>
              <a:rPr sz="2200" b="1" dirty="0">
                <a:latin typeface="Calibri"/>
                <a:cs typeface="Calibri"/>
              </a:rPr>
              <a:t>&lt;q&gt; </a:t>
            </a:r>
            <a:r>
              <a:rPr sz="2200" spc="-5" dirty="0">
                <a:latin typeface="Calibri"/>
                <a:cs typeface="Calibri"/>
              </a:rPr>
              <a:t>tag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short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quotation.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270"/>
              </a:spcBef>
            </a:pPr>
            <a:r>
              <a:rPr sz="2200" dirty="0">
                <a:latin typeface="Calibri"/>
                <a:cs typeface="Calibri"/>
              </a:rPr>
              <a:t>Ex:&lt;p&gt;WWF's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&lt;q&gt;Build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future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people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live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harmony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nature.&lt;/q&gt;&lt;/p&gt;</a:t>
            </a:r>
            <a:endParaRPr sz="2200">
              <a:latin typeface="Calibri"/>
              <a:cs typeface="Calibri"/>
            </a:endParaRPr>
          </a:p>
          <a:p>
            <a:pPr marL="226695" indent="-214629">
              <a:lnSpc>
                <a:spcPct val="100000"/>
              </a:lnSpc>
              <a:spcBef>
                <a:spcPts val="265"/>
              </a:spcBef>
              <a:buAutoNum type="arabicPeriod" startAt="3"/>
              <a:tabLst>
                <a:tab pos="227329" algn="l"/>
              </a:tabLst>
            </a:pPr>
            <a:r>
              <a:rPr sz="2200" spc="-5" dirty="0">
                <a:latin typeface="Calibri"/>
                <a:cs typeface="Calibri"/>
              </a:rPr>
              <a:t>&lt;abbr&gt;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Abbreviations: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265"/>
              </a:spcBef>
            </a:pPr>
            <a:r>
              <a:rPr sz="2200" dirty="0">
                <a:latin typeface="Calibri"/>
                <a:cs typeface="Calibri"/>
              </a:rPr>
              <a:t>&lt;p&gt;The</a:t>
            </a:r>
            <a:r>
              <a:rPr sz="2200" spc="-5" dirty="0">
                <a:latin typeface="Calibri"/>
                <a:cs typeface="Calibri"/>
              </a:rPr>
              <a:t> &lt;abbr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title="World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Health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Organization"&gt;WHO&lt;/abbr&gt;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was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founded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1948.&lt;/p&gt;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60"/>
              </a:spcBef>
              <a:buFont typeface="Calibri"/>
              <a:buAutoNum type="arabicPeriod" startAt="4"/>
              <a:tabLst>
                <a:tab pos="287020" algn="l"/>
              </a:tabLst>
            </a:pPr>
            <a:r>
              <a:rPr sz="2200" b="1" spc="-5" dirty="0">
                <a:latin typeface="Calibri"/>
                <a:cs typeface="Calibri"/>
              </a:rPr>
              <a:t>&lt;address&gt;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Contact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200" spc="-5" dirty="0">
                <a:latin typeface="Calibri"/>
                <a:cs typeface="Calibri"/>
              </a:rPr>
              <a:t>&lt;address&gt;--------------&lt;/address&gt;</a:t>
            </a:r>
            <a:endParaRPr sz="22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spcBef>
                <a:spcPts val="265"/>
              </a:spcBef>
              <a:buFont typeface="Calibri"/>
              <a:buAutoNum type="arabicPeriod" startAt="5"/>
              <a:tabLst>
                <a:tab pos="293370" algn="l"/>
              </a:tabLst>
            </a:pPr>
            <a:r>
              <a:rPr sz="2200" b="1" dirty="0">
                <a:latin typeface="Calibri"/>
                <a:cs typeface="Calibri"/>
              </a:rPr>
              <a:t>&lt;cite&gt;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title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creative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510"/>
              </a:lnSpc>
              <a:spcBef>
                <a:spcPts val="2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&lt;p&gt;&lt;cite&gt;The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Scream&lt;/cite&gt;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Edvard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Munch.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Painted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1893.&lt;/p&gt;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792" y="190322"/>
            <a:ext cx="461060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Comments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60652"/>
            <a:ext cx="8072120" cy="44157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711200" indent="-344805">
              <a:lnSpc>
                <a:spcPct val="90000"/>
              </a:lnSpc>
              <a:spcBef>
                <a:spcPts val="4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comments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browser,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they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help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document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your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source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code.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Comment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Tags:</a:t>
            </a:r>
            <a:endParaRPr sz="3200">
              <a:latin typeface="Calibri"/>
              <a:cs typeface="Calibri"/>
            </a:endParaRPr>
          </a:p>
          <a:p>
            <a:pPr marL="12700" marR="5080" indent="274320">
              <a:lnSpc>
                <a:spcPts val="3460"/>
              </a:lnSpc>
              <a:spcBef>
                <a:spcPts val="815"/>
              </a:spcBef>
              <a:tabLst>
                <a:tab pos="1036955" algn="l"/>
                <a:tab pos="1765300" algn="l"/>
                <a:tab pos="2543175" algn="l"/>
                <a:tab pos="4436745" algn="l"/>
                <a:tab pos="4936490" algn="l"/>
                <a:tab pos="5838825" algn="l"/>
                <a:tab pos="6961505" algn="l"/>
              </a:tabLst>
            </a:pP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om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ou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HT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so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e 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L="749935">
              <a:lnSpc>
                <a:spcPct val="100000"/>
              </a:lnSpc>
              <a:spcBef>
                <a:spcPts val="330"/>
              </a:spcBef>
            </a:pPr>
            <a:r>
              <a:rPr sz="3200" b="1" spc="-5" dirty="0">
                <a:latin typeface="Calibri"/>
                <a:cs typeface="Calibri"/>
              </a:rPr>
              <a:t>&lt;!-- </a:t>
            </a:r>
            <a:r>
              <a:rPr sz="3200" b="1" spc="-35" dirty="0">
                <a:latin typeface="Calibri"/>
                <a:cs typeface="Calibri"/>
              </a:rPr>
              <a:t>Write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your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comments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here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--&gt;</a:t>
            </a:r>
            <a:endParaRPr sz="3200">
              <a:latin typeface="Calibri"/>
              <a:cs typeface="Calibri"/>
            </a:endParaRPr>
          </a:p>
          <a:p>
            <a:pPr marL="12700" marR="181610">
              <a:lnSpc>
                <a:spcPts val="3460"/>
              </a:lnSpc>
              <a:spcBef>
                <a:spcPts val="819"/>
              </a:spcBef>
            </a:pPr>
            <a:r>
              <a:rPr sz="3200" spc="-20" dirty="0">
                <a:latin typeface="Calibri"/>
                <a:cs typeface="Calibri"/>
              </a:rPr>
              <a:t>there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exclamation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(!)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start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tag,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end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43214"/>
            <a:ext cx="8084820" cy="43192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&lt;!--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comment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--&gt;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libri"/>
                <a:cs typeface="Calibri"/>
              </a:rPr>
              <a:t>&lt;p&gt;This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paragraph.&lt;/p&gt;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&lt;!--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Remember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add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more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here </a:t>
            </a:r>
            <a:r>
              <a:rPr sz="3200" dirty="0">
                <a:latin typeface="Calibri"/>
                <a:cs typeface="Calibri"/>
              </a:rPr>
              <a:t>--&gt;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Example2: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&lt;!--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display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 image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moment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&lt;img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border="0"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src="pic_trulli.jpg"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alt="Trulli"&gt;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--&gt;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485" y="190322"/>
            <a:ext cx="26428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Colors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10894"/>
            <a:ext cx="7914005" cy="56934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6870" marR="102870" indent="-344805">
              <a:lnSpc>
                <a:spcPts val="2810"/>
              </a:lnSpc>
              <a:spcBef>
                <a:spcPts val="4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10" dirty="0">
                <a:latin typeface="Calibri"/>
                <a:cs typeface="Calibri"/>
              </a:rPr>
              <a:t>HTML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colors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predefined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RGB,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HEX,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5" dirty="0">
                <a:latin typeface="Calibri"/>
                <a:cs typeface="Calibri"/>
              </a:rPr>
              <a:t>HSL,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RGBA,</a:t>
            </a:r>
            <a:r>
              <a:rPr sz="2600" b="1" spc="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or </a:t>
            </a:r>
            <a:r>
              <a:rPr sz="2600" b="1" spc="-10" dirty="0">
                <a:latin typeface="Calibri"/>
                <a:cs typeface="Calibri"/>
              </a:rPr>
              <a:t>HSLA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values.</a:t>
            </a:r>
            <a:endParaRPr sz="2600">
              <a:latin typeface="Calibri"/>
              <a:cs typeface="Calibri"/>
            </a:endParaRPr>
          </a:p>
          <a:p>
            <a:pPr marL="356870" marR="5080" indent="-344805">
              <a:lnSpc>
                <a:spcPts val="2810"/>
              </a:lnSpc>
              <a:spcBef>
                <a:spcPts val="6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Calibri"/>
                <a:cs typeface="Calibri"/>
              </a:rPr>
              <a:t>Color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Names :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HTML,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libri"/>
              <a:cs typeface="Calibri"/>
            </a:endParaRPr>
          </a:p>
          <a:p>
            <a:pPr marL="283210" indent="-271145">
              <a:lnSpc>
                <a:spcPct val="100000"/>
              </a:lnSpc>
              <a:buSzPct val="96153"/>
              <a:buAutoNum type="arabicParenR"/>
              <a:tabLst>
                <a:tab pos="283845" algn="l"/>
              </a:tabLst>
            </a:pPr>
            <a:r>
              <a:rPr sz="2600" b="1" spc="-10" dirty="0">
                <a:latin typeface="Calibri"/>
                <a:cs typeface="Calibri"/>
              </a:rPr>
              <a:t>Background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Color:</a:t>
            </a:r>
            <a:endParaRPr sz="2600">
              <a:latin typeface="Calibri"/>
              <a:cs typeface="Calibri"/>
            </a:endParaRPr>
          </a:p>
          <a:p>
            <a:pPr marL="12700" marR="1289050">
              <a:lnSpc>
                <a:spcPts val="2810"/>
              </a:lnSpc>
              <a:spcBef>
                <a:spcPts val="665"/>
              </a:spcBef>
            </a:pPr>
            <a:r>
              <a:rPr sz="2600" spc="-5" dirty="0">
                <a:latin typeface="Calibri"/>
                <a:cs typeface="Calibri"/>
              </a:rPr>
              <a:t>&lt;h1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style="background-color:DodgerBlue;"&gt;Hello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World&lt;/h1&gt;</a:t>
            </a:r>
            <a:endParaRPr sz="2600">
              <a:latin typeface="Calibri"/>
              <a:cs typeface="Calibri"/>
            </a:endParaRPr>
          </a:p>
          <a:p>
            <a:pPr marL="283210" indent="-271145">
              <a:lnSpc>
                <a:spcPct val="100000"/>
              </a:lnSpc>
              <a:spcBef>
                <a:spcPts val="275"/>
              </a:spcBef>
              <a:buSzPct val="96153"/>
              <a:buAutoNum type="arabicParenR" startAt="2"/>
              <a:tabLst>
                <a:tab pos="283845" algn="l"/>
              </a:tabLst>
            </a:pPr>
            <a:r>
              <a:rPr sz="2600" b="1" spc="-75" dirty="0">
                <a:latin typeface="Calibri"/>
                <a:cs typeface="Calibri"/>
              </a:rPr>
              <a:t>Text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Color: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latin typeface="Calibri"/>
                <a:cs typeface="Calibri"/>
              </a:rPr>
              <a:t>&lt;h1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style="color:Tomato;"&gt;Hello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World&lt;/h1&gt;</a:t>
            </a:r>
            <a:endParaRPr sz="2600">
              <a:latin typeface="Calibri"/>
              <a:cs typeface="Calibri"/>
            </a:endParaRPr>
          </a:p>
          <a:p>
            <a:pPr marL="283210" indent="-271145">
              <a:lnSpc>
                <a:spcPct val="100000"/>
              </a:lnSpc>
              <a:spcBef>
                <a:spcPts val="315"/>
              </a:spcBef>
              <a:buSzPct val="96153"/>
              <a:buAutoNum type="arabicParenR" startAt="3"/>
              <a:tabLst>
                <a:tab pos="283845" algn="l"/>
              </a:tabLst>
            </a:pPr>
            <a:r>
              <a:rPr sz="2600" b="1" spc="-10" dirty="0">
                <a:latin typeface="Calibri"/>
                <a:cs typeface="Calibri"/>
              </a:rPr>
              <a:t>Border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Color: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315"/>
              </a:spcBef>
            </a:pPr>
            <a:r>
              <a:rPr sz="2600" spc="-5" dirty="0">
                <a:latin typeface="Calibri"/>
                <a:cs typeface="Calibri"/>
              </a:rPr>
              <a:t>&lt;h1 </a:t>
            </a:r>
            <a:r>
              <a:rPr sz="2600" spc="-10" dirty="0">
                <a:latin typeface="Calibri"/>
                <a:cs typeface="Calibri"/>
              </a:rPr>
              <a:t>style="border:2px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solid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Tomato;"&gt;Hello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World&lt;/h1&gt;</a:t>
            </a:r>
            <a:endParaRPr sz="2600">
              <a:latin typeface="Calibri"/>
              <a:cs typeface="Calibri"/>
            </a:endParaRPr>
          </a:p>
          <a:p>
            <a:pPr marL="12700" marR="1481455">
              <a:lnSpc>
                <a:spcPts val="2810"/>
              </a:lnSpc>
              <a:spcBef>
                <a:spcPts val="195"/>
              </a:spcBef>
            </a:pPr>
            <a:r>
              <a:rPr sz="2600" spc="-5" dirty="0">
                <a:latin typeface="Calibri"/>
                <a:cs typeface="Calibri"/>
              </a:rPr>
              <a:t>&lt;h1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style="border:2px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solid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DodgerBlue;"&gt;Hello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World&lt;/h1&gt;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95681"/>
            <a:ext cx="8281670" cy="3465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Calibri"/>
                <a:cs typeface="Calibri"/>
              </a:rPr>
              <a:t>Color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Values</a:t>
            </a:r>
            <a:r>
              <a:rPr sz="2400" spc="-25" dirty="0">
                <a:latin typeface="Calibri"/>
                <a:cs typeface="Calibri"/>
              </a:rPr>
              <a:t>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colors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RGB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HEX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values,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HSL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RGBA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HSLA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Ex:&lt;h1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style="background-color:rgb(255,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99,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71);"&gt;...&lt;/h1&gt;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&lt;h1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style="background-color:#ff6347;"&gt;...&lt;/h1&gt;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&lt;h1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style="background-color:hsl(9,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100%,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64%);"&gt;...&lt;/h1&gt;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&lt;h1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style="background-color:rgba(255,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99,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71,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0.5);"&gt;...&lt;/h1&gt;</a:t>
            </a:r>
            <a:endParaRPr sz="2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&lt;h1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style=“=background-color:hsla(9,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100%,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64%, 0.5);"&gt;...&lt;/h1&gt;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072" y="190322"/>
            <a:ext cx="36772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Styles</a:t>
            </a:r>
            <a:r>
              <a:rPr sz="40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40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03198"/>
            <a:ext cx="8229600" cy="50990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 algn="just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Cascading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</a:t>
            </a:r>
            <a:r>
              <a:rPr sz="3200" spc="-5" dirty="0">
                <a:latin typeface="Calibri"/>
                <a:cs typeface="Calibri"/>
              </a:rPr>
              <a:t> Sheets.</a:t>
            </a:r>
            <a:r>
              <a:rPr sz="3200" dirty="0">
                <a:latin typeface="Calibri"/>
                <a:cs typeface="Calibri"/>
              </a:rPr>
              <a:t> 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layout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multiple </a:t>
            </a:r>
            <a:r>
              <a:rPr sz="3200" spc="-15" dirty="0">
                <a:latin typeface="Calibri"/>
                <a:cs typeface="Calibri"/>
              </a:rPr>
              <a:t>web </a:t>
            </a:r>
            <a:r>
              <a:rPr sz="3200" spc="-10" dirty="0">
                <a:latin typeface="Calibri"/>
                <a:cs typeface="Calibri"/>
              </a:rPr>
              <a:t>pages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25" dirty="0">
                <a:latin typeface="Calibri"/>
                <a:cs typeface="Calibri"/>
              </a:rPr>
              <a:t>at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once.</a:t>
            </a:r>
            <a:endParaRPr sz="3200">
              <a:latin typeface="Calibri"/>
              <a:cs typeface="Calibri"/>
            </a:endParaRPr>
          </a:p>
          <a:p>
            <a:pPr marL="356870" marR="8255" indent="-344805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Cascading Style Sheets </a:t>
            </a:r>
            <a:r>
              <a:rPr sz="3200" spc="-5" dirty="0">
                <a:latin typeface="Calibri"/>
                <a:cs typeface="Calibri"/>
              </a:rPr>
              <a:t>(CSS) </a:t>
            </a:r>
            <a:r>
              <a:rPr sz="3200" dirty="0">
                <a:latin typeface="Calibri"/>
                <a:cs typeface="Calibri"/>
              </a:rPr>
              <a:t>is used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format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layout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webpage.</a:t>
            </a:r>
            <a:endParaRPr sz="320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90000"/>
              </a:lnSpc>
              <a:spcBef>
                <a:spcPts val="71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With CSS, </a:t>
            </a:r>
            <a:r>
              <a:rPr sz="3200" spc="-25" dirty="0">
                <a:latin typeface="Calibri"/>
                <a:cs typeface="Calibri"/>
              </a:rPr>
              <a:t>you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25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55" dirty="0">
                <a:latin typeface="Calibri"/>
                <a:cs typeface="Calibri"/>
              </a:rPr>
              <a:t>color, </a:t>
            </a:r>
            <a:r>
              <a:rPr sz="3200" spc="-25" dirty="0">
                <a:latin typeface="Calibri"/>
                <a:cs typeface="Calibri"/>
              </a:rPr>
              <a:t>font,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text,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between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how</a:t>
            </a:r>
            <a:r>
              <a:rPr sz="3200" spc="-10" dirty="0">
                <a:latin typeface="Calibri"/>
                <a:cs typeface="Calibri"/>
              </a:rPr>
              <a:t> elements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positioned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laid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out,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what background </a:t>
            </a:r>
            <a:r>
              <a:rPr sz="3200" spc="-5" dirty="0">
                <a:latin typeface="Calibri"/>
                <a:cs typeface="Calibri"/>
              </a:rPr>
              <a:t>images or </a:t>
            </a:r>
            <a:r>
              <a:rPr sz="3200" spc="-10" dirty="0">
                <a:latin typeface="Calibri"/>
                <a:cs typeface="Calibri"/>
              </a:rPr>
              <a:t>background </a:t>
            </a:r>
            <a:r>
              <a:rPr sz="3200" spc="-25" dirty="0">
                <a:latin typeface="Calibri"/>
                <a:cs typeface="Calibri"/>
              </a:rPr>
              <a:t>colors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devices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screen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sizes,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much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more!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075766"/>
            <a:ext cx="7820659" cy="422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415925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HTML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3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ways:</a:t>
            </a:r>
            <a:endParaRPr sz="3200">
              <a:latin typeface="Calibri"/>
              <a:cs typeface="Calibri"/>
            </a:endParaRPr>
          </a:p>
          <a:p>
            <a:pPr marL="356870" marR="71501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Calibri"/>
                <a:cs typeface="Calibri"/>
              </a:rPr>
              <a:t>Inline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inside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  <a:p>
            <a:pPr marL="356870" marR="1040765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20" dirty="0">
                <a:latin typeface="Calibri"/>
                <a:cs typeface="Calibri"/>
              </a:rPr>
              <a:t>Internal</a:t>
            </a:r>
            <a:r>
              <a:rPr sz="3200" b="1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&lt;style&gt;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&lt;head&gt;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section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Calibri"/>
                <a:cs typeface="Calibri"/>
              </a:rPr>
              <a:t>External</a:t>
            </a:r>
            <a:r>
              <a:rPr sz="3200" b="1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&lt;link&gt;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link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external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6310" y="631063"/>
            <a:ext cx="71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73DFFF"/>
                </a:solidFill>
                <a:latin typeface="Trebuchet MS"/>
                <a:cs typeface="Trebuchet MS"/>
              </a:rPr>
              <a:t>U</a:t>
            </a:r>
            <a:r>
              <a:rPr sz="3600" spc="-15" dirty="0">
                <a:solidFill>
                  <a:srgbClr val="73DFFF"/>
                </a:solidFill>
                <a:latin typeface="Trebuchet MS"/>
                <a:cs typeface="Trebuchet MS"/>
              </a:rPr>
              <a:t>R</a:t>
            </a:r>
            <a:r>
              <a:rPr sz="3600" dirty="0">
                <a:solidFill>
                  <a:srgbClr val="73DFFF"/>
                </a:solidFill>
                <a:latin typeface="Trebuchet MS"/>
                <a:cs typeface="Trebuchet MS"/>
              </a:rPr>
              <a:t>I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6504" y="2279904"/>
            <a:ext cx="8623300" cy="3594100"/>
            <a:chOff x="1746504" y="2279904"/>
            <a:chExt cx="8623300" cy="35941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2286000"/>
              <a:ext cx="8610600" cy="3581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49552" y="2282952"/>
              <a:ext cx="8616950" cy="3587750"/>
            </a:xfrm>
            <a:custGeom>
              <a:avLst/>
              <a:gdLst/>
              <a:ahLst/>
              <a:cxnLst/>
              <a:rect l="l" t="t" r="r" b="b"/>
              <a:pathLst>
                <a:path w="8616950" h="3587750">
                  <a:moveTo>
                    <a:pt x="0" y="3587496"/>
                  </a:moveTo>
                  <a:lnTo>
                    <a:pt x="8616696" y="3587496"/>
                  </a:lnTo>
                  <a:lnTo>
                    <a:pt x="8616696" y="0"/>
                  </a:lnTo>
                  <a:lnTo>
                    <a:pt x="0" y="0"/>
                  </a:lnTo>
                  <a:lnTo>
                    <a:pt x="0" y="358749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7185"/>
            <a:ext cx="7992745" cy="470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836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1)Inline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CSS:An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inline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apply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unique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 single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element.</a:t>
            </a:r>
            <a:endParaRPr sz="3200">
              <a:latin typeface="Calibri"/>
              <a:cs typeface="Calibri"/>
            </a:endParaRPr>
          </a:p>
          <a:p>
            <a:pPr marL="356870" marR="68008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inline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Ex:&lt;h1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style="color:blue;"&gt;A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Blue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Heading&lt;/h1&gt;</a:t>
            </a:r>
            <a:endParaRPr sz="3200">
              <a:latin typeface="Calibri"/>
              <a:cs typeface="Calibri"/>
            </a:endParaRPr>
          </a:p>
          <a:p>
            <a:pPr marL="356870" marR="1143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2)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CSS:is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spc="-10" dirty="0">
                <a:latin typeface="Calibri"/>
                <a:cs typeface="Calibri"/>
              </a:rPr>
              <a:t>HTML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page.An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&lt;head&gt;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within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&lt;style&gt;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01777"/>
            <a:ext cx="5358130" cy="536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latin typeface="Wingdings"/>
                <a:cs typeface="Wingdings"/>
              </a:rPr>
              <a:t></a:t>
            </a:r>
            <a:r>
              <a:rPr sz="2500" b="1" spc="5" dirty="0">
                <a:latin typeface="Calibri"/>
                <a:cs typeface="Calibri"/>
              </a:rPr>
              <a:t>Inline</a:t>
            </a:r>
            <a:r>
              <a:rPr sz="2500" b="1" spc="-8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css</a:t>
            </a:r>
            <a:r>
              <a:rPr sz="2500" b="1" spc="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Example: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ts val="27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&lt;!DOCTYPE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html&gt;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&lt;html&gt;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&lt;head&gt;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&lt;style&gt;</a:t>
            </a:r>
            <a:endParaRPr sz="2500">
              <a:latin typeface="Calibri"/>
              <a:cs typeface="Calibri"/>
            </a:endParaRPr>
          </a:p>
          <a:p>
            <a:pPr marL="356870" marR="5080">
              <a:lnSpc>
                <a:spcPts val="2400"/>
              </a:lnSpc>
              <a:spcBef>
                <a:spcPts val="280"/>
              </a:spcBef>
              <a:tabLst>
                <a:tab pos="899794" algn="l"/>
              </a:tabLst>
            </a:pPr>
            <a:r>
              <a:rPr sz="2500" dirty="0">
                <a:latin typeface="Calibri"/>
                <a:cs typeface="Calibri"/>
              </a:rPr>
              <a:t>body </a:t>
            </a:r>
            <a:r>
              <a:rPr sz="2500" spc="-5" dirty="0">
                <a:latin typeface="Calibri"/>
                <a:cs typeface="Calibri"/>
              </a:rPr>
              <a:t>{background-color: powderblue;}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h1	</a:t>
            </a:r>
            <a:r>
              <a:rPr sz="2500" spc="-10" dirty="0">
                <a:latin typeface="Calibri"/>
                <a:cs typeface="Calibri"/>
              </a:rPr>
              <a:t>{color: </a:t>
            </a:r>
            <a:r>
              <a:rPr sz="2500" dirty="0">
                <a:latin typeface="Calibri"/>
                <a:cs typeface="Calibri"/>
              </a:rPr>
              <a:t>blue;}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120"/>
              </a:lnSpc>
              <a:tabLst>
                <a:tab pos="811530" algn="l"/>
              </a:tabLst>
            </a:pPr>
            <a:r>
              <a:rPr sz="2500" spc="-5" dirty="0">
                <a:latin typeface="Calibri"/>
                <a:cs typeface="Calibri"/>
              </a:rPr>
              <a:t>p	</a:t>
            </a:r>
            <a:r>
              <a:rPr sz="2500" spc="-10" dirty="0">
                <a:latin typeface="Calibri"/>
                <a:cs typeface="Calibri"/>
              </a:rPr>
              <a:t>{color: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red;}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spc="-15" dirty="0">
                <a:latin typeface="Calibri"/>
                <a:cs typeface="Calibri"/>
              </a:rPr>
              <a:t>&lt;/style&gt;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400"/>
              </a:lnSpc>
            </a:pPr>
            <a:r>
              <a:rPr sz="2500" spc="-5" dirty="0">
                <a:latin typeface="Calibri"/>
                <a:cs typeface="Calibri"/>
              </a:rPr>
              <a:t>&lt;/head&gt;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&lt;body&gt;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  <a:spcBef>
                <a:spcPts val="1805"/>
              </a:spcBef>
            </a:pPr>
            <a:r>
              <a:rPr sz="2500" dirty="0">
                <a:latin typeface="Calibri"/>
                <a:cs typeface="Calibri"/>
              </a:rPr>
              <a:t>&lt;h1&gt;This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heading&lt;/h1&gt;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&lt;p&gt;This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paragraph.&lt;/p&gt;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  <a:spcBef>
                <a:spcPts val="1800"/>
              </a:spcBef>
            </a:pPr>
            <a:r>
              <a:rPr sz="2500" spc="-5" dirty="0">
                <a:latin typeface="Calibri"/>
                <a:cs typeface="Calibri"/>
              </a:rPr>
              <a:t>&lt;/body&gt;</a:t>
            </a:r>
            <a:endParaRPr sz="2500">
              <a:latin typeface="Calibri"/>
              <a:cs typeface="Calibri"/>
            </a:endParaRPr>
          </a:p>
          <a:p>
            <a:pPr marL="356870">
              <a:lnSpc>
                <a:spcPts val="2700"/>
              </a:lnSpc>
            </a:pPr>
            <a:r>
              <a:rPr sz="2500" spc="-10" dirty="0">
                <a:latin typeface="Calibri"/>
                <a:cs typeface="Calibri"/>
              </a:rPr>
              <a:t>&lt;/html&gt;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44169"/>
            <a:ext cx="7737475" cy="6184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</a:pPr>
            <a:r>
              <a:rPr sz="2000" b="1" spc="-10" dirty="0">
                <a:latin typeface="Calibri"/>
                <a:cs typeface="Calibri"/>
              </a:rPr>
              <a:t>3)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External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CSS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external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style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sheet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style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many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HTML pages.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&lt;!DOCTYPE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&lt;head&gt;</a:t>
            </a:r>
            <a:endParaRPr sz="2000">
              <a:latin typeface="Calibri"/>
              <a:cs typeface="Calibri"/>
            </a:endParaRPr>
          </a:p>
          <a:p>
            <a:pPr marL="12827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&lt;link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rel="stylesheet"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href="styles.css"&gt;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&lt;/head&gt;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440"/>
              </a:spcBef>
            </a:pPr>
            <a:r>
              <a:rPr sz="2000" spc="-10" dirty="0">
                <a:latin typeface="Calibri"/>
                <a:cs typeface="Calibri"/>
              </a:rPr>
              <a:t>&lt;h1&gt;This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heading&lt;/h1&gt;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&lt;p&gt;This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a</a:t>
            </a:r>
            <a:r>
              <a:rPr sz="2000" spc="-10" dirty="0">
                <a:latin typeface="Calibri"/>
                <a:cs typeface="Calibri"/>
              </a:rPr>
              <a:t> paragraph.&lt;/p&gt;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b="1" spc="-5" dirty="0">
                <a:latin typeface="Calibri"/>
                <a:cs typeface="Calibri"/>
              </a:rPr>
              <a:t>another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external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css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file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"styles.css":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ts val="216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body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827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background-color: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powderblue;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h1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827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color: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blue;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8270">
              <a:lnSpc>
                <a:spcPts val="1920"/>
              </a:lnSpc>
            </a:pPr>
            <a:r>
              <a:rPr sz="2000" spc="-10" dirty="0">
                <a:latin typeface="Calibri"/>
                <a:cs typeface="Calibri"/>
              </a:rPr>
              <a:t>color: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red;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198" y="327482"/>
            <a:ext cx="26758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5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4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Tables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45717"/>
            <a:ext cx="8077834" cy="42938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080" indent="-344805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tables</a:t>
            </a:r>
            <a:r>
              <a:rPr sz="2500" spc="-5" dirty="0">
                <a:latin typeface="Calibri"/>
                <a:cs typeface="Calibri"/>
              </a:rPr>
              <a:t> allow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web</a:t>
            </a:r>
            <a:r>
              <a:rPr sz="2500" spc="-10" dirty="0">
                <a:latin typeface="Calibri"/>
                <a:cs typeface="Calibri"/>
              </a:rPr>
              <a:t> developers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to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arrange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53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into 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rows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columns.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Wingdings"/>
                <a:cs typeface="Wingdings"/>
              </a:rPr>
              <a:t></a:t>
            </a:r>
            <a:r>
              <a:rPr sz="2500" spc="-10" dirty="0">
                <a:latin typeface="Calibri"/>
                <a:cs typeface="Calibri"/>
              </a:rPr>
              <a:t>Define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HTML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Table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b="1" spc="-10" dirty="0">
                <a:latin typeface="Calibri"/>
                <a:cs typeface="Calibri"/>
              </a:rPr>
              <a:t>&lt;table&gt;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tag </a:t>
            </a:r>
            <a:r>
              <a:rPr sz="2500" spc="-5" dirty="0">
                <a:latin typeface="Calibri"/>
                <a:cs typeface="Calibri"/>
              </a:rPr>
              <a:t>defines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 HTML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table.</a:t>
            </a:r>
            <a:endParaRPr sz="25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15" dirty="0">
                <a:latin typeface="Calibri"/>
                <a:cs typeface="Calibri"/>
              </a:rPr>
              <a:t>Each </a:t>
            </a:r>
            <a:r>
              <a:rPr sz="2500" spc="-5" dirty="0">
                <a:latin typeface="Calibri"/>
                <a:cs typeface="Calibri"/>
              </a:rPr>
              <a:t>table </a:t>
            </a:r>
            <a:r>
              <a:rPr sz="2500" spc="-25" dirty="0">
                <a:latin typeface="Calibri"/>
                <a:cs typeface="Calibri"/>
              </a:rPr>
              <a:t>row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defined </a:t>
            </a:r>
            <a:r>
              <a:rPr sz="2500" spc="-5" dirty="0">
                <a:latin typeface="Calibri"/>
                <a:cs typeface="Calibri"/>
              </a:rPr>
              <a:t>with a &lt;tr&gt; </a:t>
            </a:r>
            <a:r>
              <a:rPr sz="2500" spc="-10" dirty="0">
                <a:latin typeface="Calibri"/>
                <a:cs typeface="Calibri"/>
              </a:rPr>
              <a:t>tag. </a:t>
            </a:r>
            <a:r>
              <a:rPr sz="2500" spc="-15" dirty="0">
                <a:latin typeface="Calibri"/>
                <a:cs typeface="Calibri"/>
              </a:rPr>
              <a:t>Each </a:t>
            </a:r>
            <a:r>
              <a:rPr sz="2500" spc="-10" dirty="0">
                <a:latin typeface="Calibri"/>
                <a:cs typeface="Calibri"/>
              </a:rPr>
              <a:t>table </a:t>
            </a:r>
            <a:r>
              <a:rPr sz="2500" dirty="0">
                <a:latin typeface="Calibri"/>
                <a:cs typeface="Calibri"/>
              </a:rPr>
              <a:t>header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defined with a </a:t>
            </a:r>
            <a:r>
              <a:rPr sz="2500" b="1" spc="-5" dirty="0">
                <a:latin typeface="Calibri"/>
                <a:cs typeface="Calibri"/>
              </a:rPr>
              <a:t>&lt;th&gt; </a:t>
            </a:r>
            <a:r>
              <a:rPr sz="2500" spc="-10" dirty="0">
                <a:latin typeface="Calibri"/>
                <a:cs typeface="Calibri"/>
              </a:rPr>
              <a:t>tag. </a:t>
            </a:r>
            <a:r>
              <a:rPr sz="2500" spc="-15" dirty="0">
                <a:latin typeface="Calibri"/>
                <a:cs typeface="Calibri"/>
              </a:rPr>
              <a:t>Each </a:t>
            </a:r>
            <a:r>
              <a:rPr sz="2500" spc="-5" dirty="0">
                <a:latin typeface="Calibri"/>
                <a:cs typeface="Calibri"/>
              </a:rPr>
              <a:t>table </a:t>
            </a:r>
            <a:r>
              <a:rPr sz="2500" spc="-15" dirty="0">
                <a:latin typeface="Calibri"/>
                <a:cs typeface="Calibri"/>
              </a:rPr>
              <a:t>data/cell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defined </a:t>
            </a:r>
            <a:r>
              <a:rPr sz="2500" spc="-5" dirty="0">
                <a:latin typeface="Calibri"/>
                <a:cs typeface="Calibri"/>
              </a:rPr>
              <a:t> with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&lt;td&gt;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tag.</a:t>
            </a:r>
            <a:endParaRPr sz="25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By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default,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&lt;th&gt;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bold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centered.</a:t>
            </a:r>
            <a:endParaRPr sz="2500">
              <a:latin typeface="Calibri"/>
              <a:cs typeface="Calibri"/>
            </a:endParaRPr>
          </a:p>
          <a:p>
            <a:pPr marL="356870" marR="5080" indent="-344805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By default,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text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b="1" spc="-10" dirty="0">
                <a:latin typeface="Calibri"/>
                <a:cs typeface="Calibri"/>
              </a:rPr>
              <a:t>&lt;td&gt; </a:t>
            </a:r>
            <a:r>
              <a:rPr sz="2500" spc="-5" dirty="0">
                <a:latin typeface="Calibri"/>
                <a:cs typeface="Calibri"/>
              </a:rPr>
              <a:t>elements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10" dirty="0">
                <a:latin typeface="Calibri"/>
                <a:cs typeface="Calibri"/>
              </a:rPr>
              <a:t>regular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left-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aligned.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941" y="465200"/>
            <a:ext cx="14382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3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ables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64158"/>
            <a:ext cx="8261350" cy="4980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&lt;table&gt;</a:t>
            </a:r>
            <a:r>
              <a:rPr sz="2500" b="1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-15" dirty="0">
                <a:latin typeface="Calibri"/>
                <a:cs typeface="Calibri"/>
              </a:rPr>
              <a:t> to </a:t>
            </a:r>
            <a:r>
              <a:rPr sz="2500" spc="-5" dirty="0">
                <a:latin typeface="Calibri"/>
                <a:cs typeface="Calibri"/>
              </a:rPr>
              <a:t>define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 </a:t>
            </a:r>
            <a:r>
              <a:rPr sz="2500" b="1" spc="-5" dirty="0">
                <a:latin typeface="Calibri"/>
                <a:cs typeface="Calibri"/>
              </a:rPr>
              <a:t>&lt;tr&gt;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define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row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&lt;td&gt;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define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 </a:t>
            </a:r>
            <a:r>
              <a:rPr sz="2500" spc="-15" dirty="0">
                <a:latin typeface="Calibri"/>
                <a:cs typeface="Calibri"/>
              </a:rPr>
              <a:t>data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 </a:t>
            </a:r>
            <a:r>
              <a:rPr sz="2500" b="1" spc="-5" dirty="0">
                <a:latin typeface="Calibri"/>
                <a:cs typeface="Calibri"/>
              </a:rPr>
              <a:t>&lt;th&gt;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define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heading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 </a:t>
            </a:r>
            <a:r>
              <a:rPr sz="2500" b="1" spc="-5" dirty="0">
                <a:latin typeface="Calibri"/>
                <a:cs typeface="Calibri"/>
              </a:rPr>
              <a:t>&lt;caption&gt;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define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caption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CSS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border</a:t>
            </a:r>
            <a:r>
              <a:rPr sz="2500" b="1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border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CSS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border-collapse</a:t>
            </a:r>
            <a:r>
              <a:rPr sz="2500" b="1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collapse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cell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borders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CSS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padding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add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padding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cells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CSS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text-align</a:t>
            </a:r>
            <a:r>
              <a:rPr sz="2500" b="1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align cell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text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CSS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border-spacing</a:t>
            </a:r>
            <a:r>
              <a:rPr sz="2500" b="1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property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spacing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between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cells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spc="-10" dirty="0">
                <a:latin typeface="Calibri"/>
                <a:cs typeface="Calibri"/>
              </a:rPr>
              <a:t>colspan</a:t>
            </a:r>
            <a:r>
              <a:rPr sz="2500" b="1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cell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many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columns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b="1" spc="-10" dirty="0">
                <a:latin typeface="Calibri"/>
                <a:cs typeface="Calibri"/>
              </a:rPr>
              <a:t>owspan</a:t>
            </a:r>
            <a:r>
              <a:rPr sz="2500" b="1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cell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span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many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rows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b="1" dirty="0">
                <a:latin typeface="Calibri"/>
                <a:cs typeface="Calibri"/>
              </a:rPr>
              <a:t>id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uniquely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define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90881"/>
            <a:ext cx="17729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000" b="0" spc="-7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000" b="0" spc="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742619"/>
            <a:ext cx="2099310" cy="59169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Calibri"/>
                <a:cs typeface="Calibri"/>
              </a:rPr>
              <a:t>&lt;!DOCTYPE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5" dirty="0"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alibri"/>
                <a:cs typeface="Calibri"/>
              </a:rPr>
              <a:t>&lt;h2&gt;Basic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HTML</a:t>
            </a:r>
            <a:r>
              <a:rPr sz="1400" b="1" spc="-20" dirty="0">
                <a:latin typeface="Calibri"/>
                <a:cs typeface="Calibri"/>
              </a:rPr>
              <a:t> Table&lt;/h2&gt;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alibri"/>
                <a:cs typeface="Calibri"/>
              </a:rPr>
              <a:t>&lt;table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style="width:100%"&gt;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Calibri"/>
                <a:cs typeface="Calibri"/>
              </a:rPr>
              <a:t>&lt;tr&gt;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alibri"/>
                <a:cs typeface="Calibri"/>
              </a:rPr>
              <a:t>&lt;th&gt;Firstname&lt;/th&gt;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latin typeface="Calibri"/>
                <a:cs typeface="Calibri"/>
              </a:rPr>
              <a:t>&lt;th&gt;Lastname&lt;/th&gt;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alibri"/>
                <a:cs typeface="Calibri"/>
              </a:rPr>
              <a:t>&lt;th&gt;Age&lt;/th&gt;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alibri"/>
                <a:cs typeface="Calibri"/>
              </a:rPr>
              <a:t>&lt;/tr&gt;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Calibri"/>
                <a:cs typeface="Calibri"/>
              </a:rPr>
              <a:t>&lt;tr&gt;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35"/>
              </a:spcBef>
            </a:pPr>
            <a:r>
              <a:rPr sz="1400" b="1" spc="-15" dirty="0">
                <a:latin typeface="Calibri"/>
                <a:cs typeface="Calibri"/>
              </a:rPr>
              <a:t>&lt;td&gt;Jill&lt;/td&gt;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35"/>
              </a:spcBef>
            </a:pPr>
            <a:r>
              <a:rPr sz="1400" b="1" spc="-15" dirty="0">
                <a:latin typeface="Calibri"/>
                <a:cs typeface="Calibri"/>
              </a:rPr>
              <a:t>&lt;td&gt;Smith&lt;/td&gt;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40"/>
              </a:spcBef>
            </a:pPr>
            <a:r>
              <a:rPr sz="1400" b="1" spc="-15" dirty="0">
                <a:latin typeface="Calibri"/>
                <a:cs typeface="Calibri"/>
              </a:rPr>
              <a:t>&lt;td&gt;50&lt;/td&gt;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alibri"/>
                <a:cs typeface="Calibri"/>
              </a:rPr>
              <a:t>&lt;/tr&gt;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Calibri"/>
                <a:cs typeface="Calibri"/>
              </a:rPr>
              <a:t>&lt;tr&gt;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35"/>
              </a:spcBef>
            </a:pPr>
            <a:r>
              <a:rPr sz="1400" b="1" spc="-20" dirty="0">
                <a:latin typeface="Calibri"/>
                <a:cs typeface="Calibri"/>
              </a:rPr>
              <a:t>&lt;td&gt;Eve&lt;/td&gt;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alibri"/>
                <a:cs typeface="Calibri"/>
              </a:rPr>
              <a:t>&lt;td&gt;Jackson&lt;/td&gt;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340"/>
              </a:spcBef>
            </a:pPr>
            <a:r>
              <a:rPr sz="1400" b="1" spc="-15" dirty="0">
                <a:latin typeface="Calibri"/>
                <a:cs typeface="Calibri"/>
              </a:rPr>
              <a:t>&lt;td&gt;94&lt;/td&gt;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alibri"/>
                <a:cs typeface="Calibri"/>
              </a:rPr>
              <a:t>&lt;/tr&gt;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latin typeface="Calibri"/>
                <a:cs typeface="Calibri"/>
              </a:rPr>
              <a:t>&lt;/table&gt;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5" dirty="0"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43967"/>
            <a:ext cx="13131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3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954492"/>
            <a:ext cx="7955915" cy="52558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310"/>
              </a:spcBef>
              <a:buSzPct val="94444"/>
              <a:buAutoNum type="arabicPeriod"/>
              <a:tabLst>
                <a:tab pos="193040" algn="l"/>
              </a:tabLst>
            </a:pPr>
            <a:r>
              <a:rPr sz="1800" b="1" spc="-10" dirty="0">
                <a:latin typeface="Calibri"/>
                <a:cs typeface="Calibri"/>
              </a:rPr>
              <a:t>Add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border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table,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property: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ts val="2055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Ex: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689100">
              <a:lnSpc>
                <a:spcPts val="1945"/>
              </a:lnSpc>
            </a:pPr>
            <a:r>
              <a:rPr sz="1800" b="1" spc="-10" dirty="0">
                <a:latin typeface="Calibri"/>
                <a:cs typeface="Calibri"/>
              </a:rPr>
              <a:t>border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1px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solid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black;</a:t>
            </a:r>
            <a:endParaRPr sz="1800">
              <a:latin typeface="Calibri"/>
              <a:cs typeface="Calibri"/>
            </a:endParaRPr>
          </a:p>
          <a:p>
            <a:pPr marL="2054860">
              <a:lnSpc>
                <a:spcPts val="205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AutoNum type="arabicPeriod" startAt="2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Collapsed</a:t>
            </a:r>
            <a:r>
              <a:rPr sz="1800" b="1" spc="-25" dirty="0">
                <a:latin typeface="Calibri"/>
                <a:cs typeface="Calibri"/>
              </a:rPr>
              <a:t> Borders:</a:t>
            </a:r>
            <a:r>
              <a:rPr sz="1800" spc="-25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borders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collapse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border,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 marL="692150">
              <a:lnSpc>
                <a:spcPct val="100000"/>
              </a:lnSpc>
              <a:spcBef>
                <a:spcPts val="219"/>
              </a:spcBef>
            </a:pPr>
            <a:r>
              <a:rPr sz="1800" b="1" spc="-10" dirty="0">
                <a:latin typeface="Calibri"/>
                <a:cs typeface="Calibri"/>
              </a:rPr>
              <a:t>border-collapse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property:</a:t>
            </a:r>
            <a:endParaRPr sz="1800">
              <a:latin typeface="Calibri"/>
              <a:cs typeface="Calibri"/>
            </a:endParaRPr>
          </a:p>
          <a:p>
            <a:pPr marL="1717039">
              <a:lnSpc>
                <a:spcPts val="1825"/>
              </a:lnSpc>
              <a:spcBef>
                <a:spcPts val="200"/>
              </a:spcBef>
            </a:pPr>
            <a:r>
              <a:rPr sz="1600" spc="-5" dirty="0">
                <a:latin typeface="Calibri"/>
                <a:cs typeface="Calibri"/>
              </a:rPr>
              <a:t>Ex:table,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td </a:t>
            </a: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2085339" marR="3752215">
              <a:lnSpc>
                <a:spcPts val="1730"/>
              </a:lnSpc>
              <a:spcBef>
                <a:spcPts val="120"/>
              </a:spcBef>
            </a:pPr>
            <a:r>
              <a:rPr sz="1600" spc="-10" dirty="0">
                <a:latin typeface="Calibri"/>
                <a:cs typeface="Calibri"/>
              </a:rPr>
              <a:t>border: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1px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solid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black;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border-collapse: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collapse;</a:t>
            </a:r>
            <a:endParaRPr sz="1600">
              <a:latin typeface="Calibri"/>
              <a:cs typeface="Calibri"/>
            </a:endParaRPr>
          </a:p>
          <a:p>
            <a:pPr marL="1945639">
              <a:lnSpc>
                <a:spcPts val="17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213360" indent="-201295">
              <a:lnSpc>
                <a:spcPts val="2050"/>
              </a:lnSpc>
              <a:spcBef>
                <a:spcPts val="210"/>
              </a:spcBef>
              <a:buSzPct val="88888"/>
              <a:buFont typeface="Calibri"/>
              <a:buAutoNum type="arabicPeriod" startAt="3"/>
              <a:tabLst>
                <a:tab pos="213995" algn="l"/>
              </a:tabLst>
            </a:pPr>
            <a:r>
              <a:rPr sz="1800" b="1" spc="-10" dirty="0">
                <a:latin typeface="Calibri"/>
                <a:cs typeface="Calibri"/>
              </a:rPr>
              <a:t>Add </a:t>
            </a:r>
            <a:r>
              <a:rPr sz="1800" b="1" spc="-5" dirty="0">
                <a:latin typeface="Calibri"/>
                <a:cs typeface="Calibri"/>
              </a:rPr>
              <a:t>Cell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Padding</a:t>
            </a:r>
            <a:r>
              <a:rPr sz="1600" b="1" spc="-10" dirty="0">
                <a:latin typeface="Calibri"/>
                <a:cs typeface="Calibri"/>
              </a:rPr>
              <a:t>:</a:t>
            </a:r>
            <a:r>
              <a:rPr sz="1600" b="1" spc="3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content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tabLst>
                <a:tab pos="1047750" algn="l"/>
              </a:tabLst>
            </a:pPr>
            <a:r>
              <a:rPr sz="1800" spc="-15" dirty="0">
                <a:latin typeface="Calibri"/>
                <a:cs typeface="Calibri"/>
              </a:rPr>
              <a:t>borders.	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CSS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padding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property: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ts val="2070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Ex:th, </a:t>
            </a:r>
            <a:r>
              <a:rPr sz="1800" spc="-15" dirty="0">
                <a:latin typeface="Calibri"/>
                <a:cs typeface="Calibri"/>
              </a:rPr>
              <a:t>td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6459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padding: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15px;</a:t>
            </a:r>
            <a:endParaRPr sz="1600">
              <a:latin typeface="Calibri"/>
              <a:cs typeface="Calibri"/>
            </a:endParaRPr>
          </a:p>
          <a:p>
            <a:pPr marL="148463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226060" indent="-213360">
              <a:lnSpc>
                <a:spcPct val="100000"/>
              </a:lnSpc>
              <a:spcBef>
                <a:spcPts val="209"/>
              </a:spcBef>
              <a:buSzPct val="88888"/>
              <a:buFont typeface="Calibri"/>
              <a:buAutoNum type="arabicPeriod" startAt="4"/>
              <a:tabLst>
                <a:tab pos="226060" algn="l"/>
              </a:tabLst>
            </a:pPr>
            <a:r>
              <a:rPr sz="1800" b="1" spc="-5" dirty="0">
                <a:latin typeface="Calibri"/>
                <a:cs typeface="Calibri"/>
              </a:rPr>
              <a:t>Left-align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Headings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default,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table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headings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centered.</a:t>
            </a:r>
            <a:endParaRPr sz="1600">
              <a:latin typeface="Calibri"/>
              <a:cs typeface="Calibri"/>
            </a:endParaRPr>
          </a:p>
          <a:p>
            <a:pPr marL="749935">
              <a:lnSpc>
                <a:spcPct val="100000"/>
              </a:lnSpc>
              <a:spcBef>
                <a:spcPts val="215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left-align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headings,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CSS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text-align</a:t>
            </a:r>
            <a:r>
              <a:rPr sz="1800" b="1" spc="-5" dirty="0">
                <a:latin typeface="Calibri"/>
                <a:cs typeface="Calibri"/>
              </a:rPr>
              <a:t> property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64590">
              <a:lnSpc>
                <a:spcPts val="1825"/>
              </a:lnSpc>
              <a:spcBef>
                <a:spcPts val="200"/>
              </a:spcBef>
            </a:pPr>
            <a:r>
              <a:rPr sz="1600" dirty="0">
                <a:latin typeface="Calibri"/>
                <a:cs typeface="Calibri"/>
              </a:rPr>
              <a:t>Ex: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484630">
              <a:lnSpc>
                <a:spcPts val="1730"/>
              </a:lnSpc>
            </a:pPr>
            <a:r>
              <a:rPr sz="1600" spc="-10" dirty="0">
                <a:latin typeface="Calibri"/>
                <a:cs typeface="Calibri"/>
              </a:rPr>
              <a:t>text-align: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left;</a:t>
            </a:r>
            <a:endParaRPr sz="1600">
              <a:latin typeface="Calibri"/>
              <a:cs typeface="Calibri"/>
            </a:endParaRPr>
          </a:p>
          <a:p>
            <a:pPr marL="176276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97865"/>
            <a:ext cx="7587615" cy="606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435609" indent="-21082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Add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Border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Spacing: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border-spacing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property:</a:t>
            </a:r>
            <a:endParaRPr sz="1800">
              <a:latin typeface="Calibri"/>
              <a:cs typeface="Calibri"/>
            </a:endParaRPr>
          </a:p>
          <a:p>
            <a:pPr marL="692150">
              <a:lnSpc>
                <a:spcPts val="1945"/>
              </a:lnSpc>
              <a:tabLst>
                <a:tab pos="1280795" algn="l"/>
              </a:tabLst>
            </a:pPr>
            <a:r>
              <a:rPr sz="1800" dirty="0">
                <a:latin typeface="Calibri"/>
                <a:cs typeface="Calibri"/>
              </a:rPr>
              <a:t>Ex:	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1270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border-spacing: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5px;</a:t>
            </a:r>
            <a:endParaRPr sz="1800">
              <a:latin typeface="Calibri"/>
              <a:cs typeface="Calibri"/>
            </a:endParaRPr>
          </a:p>
          <a:p>
            <a:pPr marL="1164590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Note: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collapsed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borders,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border-spacing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no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 startAt="6"/>
              <a:tabLst>
                <a:tab pos="238760" algn="l"/>
              </a:tabLst>
            </a:pPr>
            <a:r>
              <a:rPr sz="1800" b="1" spc="-10" dirty="0">
                <a:latin typeface="Calibri"/>
                <a:cs typeface="Calibri"/>
              </a:rPr>
              <a:t>colspan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 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colspan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Ex:&lt;table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style="width:100%"&gt;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ts val="1730"/>
              </a:lnSpc>
            </a:pPr>
            <a:r>
              <a:rPr sz="1800" spc="-5" dirty="0">
                <a:latin typeface="Calibri"/>
                <a:cs typeface="Calibri"/>
              </a:rPr>
              <a:t>&lt;tr&gt;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ts val="1730"/>
              </a:lnSpc>
            </a:pPr>
            <a:r>
              <a:rPr sz="1800" spc="-10" dirty="0">
                <a:latin typeface="Calibri"/>
                <a:cs typeface="Calibri"/>
              </a:rPr>
              <a:t>&lt;th&gt;Name&lt;/th&gt;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ts val="1730"/>
              </a:lnSpc>
            </a:pPr>
            <a:r>
              <a:rPr sz="1800" spc="-5" dirty="0">
                <a:latin typeface="Calibri"/>
                <a:cs typeface="Calibri"/>
              </a:rPr>
              <a:t>&lt;th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colspan="2"&gt;Telephone&lt;/th&gt;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ts val="1730"/>
              </a:lnSpc>
            </a:pPr>
            <a:r>
              <a:rPr sz="1800" spc="-5" dirty="0">
                <a:latin typeface="Calibri"/>
                <a:cs typeface="Calibri"/>
              </a:rPr>
              <a:t>&lt;/tr&gt;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ts val="1945"/>
              </a:lnSpc>
            </a:pPr>
            <a:r>
              <a:rPr sz="1800" spc="-5" dirty="0">
                <a:latin typeface="Calibri"/>
                <a:cs typeface="Calibri"/>
              </a:rPr>
              <a:t>&lt;tr&gt;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buAutoNum type="arabicPeriod" startAt="7"/>
              <a:tabLst>
                <a:tab pos="191135" algn="l"/>
              </a:tabLst>
            </a:pPr>
            <a:r>
              <a:rPr sz="1800" b="1" spc="-10" dirty="0">
                <a:latin typeface="Calibri"/>
                <a:cs typeface="Calibri"/>
              </a:rPr>
              <a:t>rowspan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 than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row,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rowspan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Ex:&lt;tr&gt;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ts val="1730"/>
              </a:lnSpc>
            </a:pPr>
            <a:r>
              <a:rPr sz="1800" spc="-5" dirty="0">
                <a:latin typeface="Calibri"/>
                <a:cs typeface="Calibri"/>
              </a:rPr>
              <a:t>&lt;th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rowspan="2"&gt;Telephone:&lt;/th&gt;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&lt;td&gt;55577854&lt;/td&gt;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 startAt="8"/>
              <a:tabLst>
                <a:tab pos="241300" algn="l"/>
                <a:tab pos="1902460" algn="l"/>
              </a:tabLst>
            </a:pPr>
            <a:r>
              <a:rPr sz="1800" b="1" spc="-10" dirty="0">
                <a:latin typeface="Calibri"/>
                <a:cs typeface="Calibri"/>
              </a:rPr>
              <a:t>Add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Caption:	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caption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&lt;caption&gt;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&lt;table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style="width:100%"&gt;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&lt;caption&gt;Monthly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savings&lt;/caption&gt;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97865"/>
            <a:ext cx="7852409" cy="5184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b="1" spc="5" dirty="0">
                <a:latin typeface="Calibri"/>
                <a:cs typeface="Calibri"/>
              </a:rPr>
              <a:t>9.A</a:t>
            </a:r>
            <a:r>
              <a:rPr sz="1800" b="1" spc="-10" dirty="0">
                <a:latin typeface="Calibri"/>
                <a:cs typeface="Calibri"/>
              </a:rPr>
              <a:t> Special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Style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One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Table</a:t>
            </a:r>
            <a:r>
              <a:rPr sz="1800" spc="-30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special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style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particular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attribute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Ex:&lt;!DOCTYPE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&lt;html&gt;&lt;head&gt;&lt;style&gt;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table,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6205" marR="53473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border: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1px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black;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border-collapse: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collapse;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#t01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width:</a:t>
            </a:r>
            <a:r>
              <a:rPr sz="1800" dirty="0">
                <a:latin typeface="Calibri"/>
                <a:cs typeface="Calibri"/>
              </a:rPr>
              <a:t> 100%;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background-color: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#f1f1c1;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&lt;/style&gt;&lt;/head&gt;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&lt;body&gt;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&lt;table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id="t01"&gt;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&lt;tr&gt;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&lt;th&gt;Firstname&lt;/th&gt;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&lt;th&gt;Lastname&lt;/th&gt;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&lt;th&gt;Age&lt;/th&gt;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&lt;/tr&gt;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276" y="5356961"/>
            <a:ext cx="5420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6425" algn="l"/>
                <a:tab pos="1981835" algn="l"/>
                <a:tab pos="3665220" algn="l"/>
              </a:tabLst>
            </a:pPr>
            <a:r>
              <a:rPr sz="1800" spc="-5" dirty="0">
                <a:latin typeface="Calibri"/>
                <a:cs typeface="Calibri"/>
              </a:rPr>
              <a:t>&lt;tr&gt;	</a:t>
            </a:r>
            <a:r>
              <a:rPr sz="1800" spc="-15" dirty="0">
                <a:latin typeface="Calibri"/>
                <a:cs typeface="Calibri"/>
              </a:rPr>
              <a:t>&lt;td&gt;Jill&lt;/td&gt;	&lt;td&gt;Smith&lt;/td&gt;	&lt;td&gt;50&lt;/td&gt;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&lt;/tr&gt;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06425" algn="l"/>
              </a:tabLst>
            </a:pPr>
            <a:r>
              <a:rPr sz="1800" spc="-5" dirty="0">
                <a:latin typeface="Calibri"/>
                <a:cs typeface="Calibri"/>
              </a:rPr>
              <a:t>&lt;tr&gt;	</a:t>
            </a:r>
            <a:r>
              <a:rPr sz="1800" spc="-20" dirty="0">
                <a:latin typeface="Calibri"/>
                <a:cs typeface="Calibri"/>
              </a:rPr>
              <a:t>&lt;td&gt;Eve&lt;/td&gt;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2308" y="5631891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&lt;td&gt;Jackson&lt;/td&gt;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176" y="5631891"/>
            <a:ext cx="254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&lt;td&gt;94&lt;/td&gt;</a:t>
            </a:r>
            <a:r>
              <a:rPr sz="1800" spc="4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&lt;/tr&gt;&lt;/table&gt;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6180835"/>
            <a:ext cx="154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&lt;/body&gt;&lt;/html&gt;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597" y="190322"/>
            <a:ext cx="23742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Calibri"/>
                <a:cs typeface="Calibri"/>
              </a:rPr>
              <a:t>Links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68806"/>
            <a:ext cx="8155305" cy="2605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Links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click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page.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  <a:tab pos="3817620" algn="l"/>
              </a:tabLst>
            </a:pPr>
            <a:r>
              <a:rPr sz="2200" dirty="0">
                <a:latin typeface="Calibri"/>
                <a:cs typeface="Calibri"/>
              </a:rPr>
              <a:t>HTML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Links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–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Hyperlinks,	</a:t>
            </a:r>
            <a:r>
              <a:rPr sz="2200" spc="-50" dirty="0">
                <a:latin typeface="Calibri"/>
                <a:cs typeface="Calibri"/>
              </a:rPr>
              <a:t>You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click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on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40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jump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document.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move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mouse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over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link,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mouse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arrow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turn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little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hand.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&lt;a&gt;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hyperlink.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72910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href="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"&gt;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&lt;/a&gt;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814013"/>
            <a:ext cx="16776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  <a:tab pos="1091565" algn="l"/>
              </a:tabLst>
            </a:pPr>
            <a:r>
              <a:rPr sz="2200" dirty="0">
                <a:latin typeface="Calibri"/>
                <a:cs typeface="Calibri"/>
              </a:rPr>
              <a:t>Th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m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6692" y="3814013"/>
            <a:ext cx="61874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57960" algn="l"/>
                <a:tab pos="2795905" algn="l"/>
                <a:tab pos="3342004" algn="l"/>
                <a:tab pos="4030979" algn="l"/>
                <a:tab pos="4750435" algn="l"/>
                <a:tab pos="6007100" algn="l"/>
              </a:tabLst>
            </a:pP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p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	</a:t>
            </a:r>
            <a:r>
              <a:rPr sz="2200" b="1" spc="-30" dirty="0">
                <a:latin typeface="Calibri"/>
                <a:cs typeface="Calibri"/>
              </a:rPr>
              <a:t>a</a:t>
            </a: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ri</a:t>
            </a:r>
            <a:r>
              <a:rPr sz="2200" b="1" spc="-10" dirty="0">
                <a:latin typeface="Calibri"/>
                <a:cs typeface="Calibri"/>
              </a:rPr>
              <a:t>bu</a:t>
            </a: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200" b="1" spc="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spc="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	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5" dirty="0">
                <a:latin typeface="Calibri"/>
                <a:cs typeface="Calibri"/>
              </a:rPr>
              <a:t>&lt;</a:t>
            </a:r>
            <a:r>
              <a:rPr sz="2200" spc="5" dirty="0">
                <a:latin typeface="Calibri"/>
                <a:cs typeface="Calibri"/>
              </a:rPr>
              <a:t>a&gt;</a:t>
            </a:r>
            <a:r>
              <a:rPr sz="2200" dirty="0">
                <a:latin typeface="Calibri"/>
                <a:cs typeface="Calibri"/>
              </a:rPr>
              <a:t>	ele</a:t>
            </a:r>
            <a:r>
              <a:rPr sz="2200" spc="-10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	</a:t>
            </a:r>
            <a:r>
              <a:rPr sz="2200" spc="-30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4082923"/>
            <a:ext cx="8154034" cy="197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href</a:t>
            </a:r>
            <a:r>
              <a:rPr sz="22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indicates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link's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destination.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i="1" spc="5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2200" b="1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text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visible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reader.</a:t>
            </a:r>
            <a:endParaRPr sz="2200">
              <a:latin typeface="Calibri"/>
              <a:cs typeface="Calibri"/>
            </a:endParaRPr>
          </a:p>
          <a:p>
            <a:pPr marL="356870" marR="5080" indent="-344805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Clicking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link </a:t>
            </a:r>
            <a:r>
              <a:rPr sz="2200" spc="-10" dirty="0">
                <a:latin typeface="Calibri"/>
                <a:cs typeface="Calibri"/>
              </a:rPr>
              <a:t>text,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reader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specified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URL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Ex:</a:t>
            </a:r>
            <a:endParaRPr sz="22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&lt;a</a:t>
            </a:r>
            <a:r>
              <a:rPr sz="2200" spc="-10" dirty="0">
                <a:latin typeface="Calibri"/>
                <a:cs typeface="Calibri"/>
              </a:rPr>
              <a:t> href="https://</a:t>
            </a:r>
            <a:r>
              <a:rPr sz="2200" spc="-10" dirty="0">
                <a:latin typeface="Calibri"/>
                <a:cs typeface="Calibri"/>
                <a:hlinkClick r:id="rId2"/>
              </a:rPr>
              <a:t>www.w3schools.com/</a:t>
            </a:r>
            <a:r>
              <a:rPr sz="2200" spc="-10" dirty="0">
                <a:latin typeface="Calibri"/>
                <a:cs typeface="Calibri"/>
              </a:rPr>
              <a:t>"&gt;Visit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W3Schools.com!&lt;/a&gt;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880" y="0"/>
            <a:ext cx="4772660" cy="6868159"/>
            <a:chOff x="7421880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7426452" y="1524"/>
              <a:ext cx="4763770" cy="6858634"/>
            </a:xfrm>
            <a:custGeom>
              <a:avLst/>
              <a:gdLst/>
              <a:ahLst/>
              <a:cxnLst/>
              <a:rect l="l" t="t" r="r" b="b"/>
              <a:pathLst>
                <a:path w="4763770" h="6858634">
                  <a:moveTo>
                    <a:pt x="1944624" y="0"/>
                  </a:moveTo>
                  <a:lnTo>
                    <a:pt x="3163824" y="6857999"/>
                  </a:lnTo>
                </a:path>
                <a:path w="4763770" h="6858634">
                  <a:moveTo>
                    <a:pt x="4763516" y="3681983"/>
                  </a:moveTo>
                  <a:lnTo>
                    <a:pt x="0" y="6858570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5858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141" y="0"/>
                  </a:moveTo>
                  <a:lnTo>
                    <a:pt x="0" y="0"/>
                  </a:lnTo>
                  <a:lnTo>
                    <a:pt x="1207429" y="6857996"/>
                  </a:lnTo>
                  <a:lnTo>
                    <a:pt x="2586141" y="6857996"/>
                  </a:lnTo>
                  <a:lnTo>
                    <a:pt x="258614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356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0" dirty="0">
                <a:latin typeface="Trebuchet MS"/>
                <a:cs typeface="Trebuchet MS"/>
              </a:rPr>
              <a:t>Web</a:t>
            </a:r>
            <a:r>
              <a:rPr sz="3600" b="0" spc="-55" dirty="0">
                <a:latin typeface="Trebuchet MS"/>
                <a:cs typeface="Trebuchet MS"/>
              </a:rPr>
              <a:t> </a:t>
            </a:r>
            <a:r>
              <a:rPr sz="3600" b="0" spc="-10" dirty="0">
                <a:latin typeface="Trebuchet MS"/>
                <a:cs typeface="Trebuchet MS"/>
              </a:rPr>
              <a:t>architecture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310" y="2188286"/>
            <a:ext cx="844423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4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 is the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conceptual structure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World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Wide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Web.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WWW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internet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constantly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changing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medium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enables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 different users and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technical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interaction (interoperability) between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systems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subsystems.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basis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components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data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formats,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which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usually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arranged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tiers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build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other.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Overall, they form the infrastructure of the internet, which 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made possible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three core components of data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transmission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protocols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(TCP/IP, 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HTTP,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HTTPS),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representation formats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(HTML, CSS,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XML),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addressing standards (URI, URL).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web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be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distinguished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terms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website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u="heavy" spc="-10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information</a:t>
            </a:r>
            <a:r>
              <a:rPr sz="1800" u="heavy" spc="6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800" u="heavy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2"/>
              </a:rPr>
              <a:t>architecture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520494"/>
            <a:ext cx="7833359" cy="53917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Use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&lt;a&gt;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define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link</a:t>
            </a:r>
            <a:endParaRPr sz="3200">
              <a:latin typeface="Calibri"/>
              <a:cs typeface="Calibri"/>
            </a:endParaRPr>
          </a:p>
          <a:p>
            <a:pPr marL="356870" marR="9702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href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attribute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link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address</a:t>
            </a:r>
            <a:endParaRPr sz="3200">
              <a:latin typeface="Calibri"/>
              <a:cs typeface="Calibri"/>
            </a:endParaRPr>
          </a:p>
          <a:p>
            <a:pPr marL="356870" marR="40322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target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where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linked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document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Use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&lt;img&gt;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(inside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&lt;a&gt;)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 a </a:t>
            </a:r>
            <a:r>
              <a:rPr sz="3200" dirty="0">
                <a:latin typeface="Calibri"/>
                <a:cs typeface="Calibri"/>
              </a:rPr>
              <a:t>link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Use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mailto: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scheme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inside</a:t>
            </a:r>
            <a:endParaRPr sz="3200">
              <a:latin typeface="Calibri"/>
              <a:cs typeface="Calibri"/>
            </a:endParaRPr>
          </a:p>
          <a:p>
            <a:pPr marL="356870" marR="19685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href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create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link</a:t>
            </a:r>
            <a:r>
              <a:rPr sz="3200" spc="-10" dirty="0">
                <a:latin typeface="Calibri"/>
                <a:cs typeface="Calibri"/>
              </a:rPr>
              <a:t> 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opens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user's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email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49681"/>
            <a:ext cx="8005445" cy="604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Links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The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25" dirty="0">
                <a:latin typeface="Calibri"/>
                <a:cs typeface="Calibri"/>
              </a:rPr>
              <a:t>target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Attribute</a:t>
            </a:r>
            <a:endParaRPr sz="2500">
              <a:latin typeface="Calibri"/>
              <a:cs typeface="Calibri"/>
            </a:endParaRPr>
          </a:p>
          <a:p>
            <a:pPr marL="356870" marR="110489" indent="-34480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By default,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linked </a:t>
            </a:r>
            <a:r>
              <a:rPr sz="2500" spc="-10" dirty="0">
                <a:latin typeface="Calibri"/>
                <a:cs typeface="Calibri"/>
              </a:rPr>
              <a:t>page </a:t>
            </a:r>
            <a:r>
              <a:rPr sz="2500" spc="-5" dirty="0">
                <a:latin typeface="Calibri"/>
                <a:cs typeface="Calibri"/>
              </a:rPr>
              <a:t>will be </a:t>
            </a:r>
            <a:r>
              <a:rPr sz="2500" spc="-10" dirty="0">
                <a:latin typeface="Calibri"/>
                <a:cs typeface="Calibri"/>
              </a:rPr>
              <a:t>displayed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current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browser </a:t>
            </a:r>
            <a:r>
              <a:rPr sz="2500" spc="-30" dirty="0">
                <a:latin typeface="Calibri"/>
                <a:cs typeface="Calibri"/>
              </a:rPr>
              <a:t>window. </a:t>
            </a:r>
            <a:r>
              <a:rPr sz="2500" spc="-110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change this,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5" dirty="0">
                <a:latin typeface="Calibri"/>
                <a:cs typeface="Calibri"/>
              </a:rPr>
              <a:t>must </a:t>
            </a:r>
            <a:r>
              <a:rPr sz="2500" dirty="0">
                <a:latin typeface="Calibri"/>
                <a:cs typeface="Calibri"/>
              </a:rPr>
              <a:t>specify </a:t>
            </a:r>
            <a:r>
              <a:rPr sz="2500" spc="-5" dirty="0">
                <a:latin typeface="Calibri"/>
                <a:cs typeface="Calibri"/>
              </a:rPr>
              <a:t>another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target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link.</a:t>
            </a:r>
            <a:endParaRPr sz="2500">
              <a:latin typeface="Calibri"/>
              <a:cs typeface="Calibri"/>
            </a:endParaRPr>
          </a:p>
          <a:p>
            <a:pPr marL="356870" marR="619760" indent="-344805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target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specifies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where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open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linked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document.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target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 of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following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values:</a:t>
            </a:r>
            <a:endParaRPr sz="2500">
              <a:latin typeface="Calibri"/>
              <a:cs typeface="Calibri"/>
            </a:endParaRPr>
          </a:p>
          <a:p>
            <a:pPr marL="356870" marR="1029335" indent="371475">
              <a:lnSpc>
                <a:spcPts val="2400"/>
              </a:lnSpc>
              <a:spcBef>
                <a:spcPts val="580"/>
              </a:spcBef>
            </a:pP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_self </a:t>
            </a:r>
            <a:r>
              <a:rPr sz="2500" spc="-5" dirty="0">
                <a:latin typeface="Calibri"/>
                <a:cs typeface="Calibri"/>
              </a:rPr>
              <a:t>- </a:t>
            </a:r>
            <a:r>
              <a:rPr sz="2500" spc="-10" dirty="0">
                <a:latin typeface="Calibri"/>
                <a:cs typeface="Calibri"/>
              </a:rPr>
              <a:t>Default. </a:t>
            </a:r>
            <a:r>
              <a:rPr sz="2500" dirty="0">
                <a:latin typeface="Calibri"/>
                <a:cs typeface="Calibri"/>
              </a:rPr>
              <a:t>Opens the </a:t>
            </a:r>
            <a:r>
              <a:rPr sz="2500" spc="-5" dirty="0">
                <a:latin typeface="Calibri"/>
                <a:cs typeface="Calibri"/>
              </a:rPr>
              <a:t>document in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same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window/tab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clicked</a:t>
            </a:r>
            <a:endParaRPr sz="2500">
              <a:latin typeface="Calibri"/>
              <a:cs typeface="Calibri"/>
            </a:endParaRPr>
          </a:p>
          <a:p>
            <a:pPr marL="798830">
              <a:lnSpc>
                <a:spcPct val="100000"/>
              </a:lnSpc>
              <a:spcBef>
                <a:spcPts val="25"/>
              </a:spcBef>
            </a:pP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_blank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Opens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document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new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window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spc="-10" dirty="0">
                <a:latin typeface="Calibri"/>
                <a:cs typeface="Calibri"/>
              </a:rPr>
              <a:t>tab</a:t>
            </a:r>
            <a:endParaRPr sz="2500">
              <a:latin typeface="Calibri"/>
              <a:cs typeface="Calibri"/>
            </a:endParaRPr>
          </a:p>
          <a:p>
            <a:pPr marL="728980">
              <a:lnSpc>
                <a:spcPct val="100000"/>
              </a:lnSpc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_parent</a:t>
            </a:r>
            <a:r>
              <a:rPr sz="2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Opens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document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parent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frame</a:t>
            </a:r>
            <a:endParaRPr sz="2500">
              <a:latin typeface="Calibri"/>
              <a:cs typeface="Calibri"/>
            </a:endParaRPr>
          </a:p>
          <a:p>
            <a:pPr marL="356870" marR="861694" indent="371475">
              <a:lnSpc>
                <a:spcPts val="2400"/>
              </a:lnSpc>
              <a:spcBef>
                <a:spcPts val="580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_top </a:t>
            </a:r>
            <a:r>
              <a:rPr sz="2500" spc="-5" dirty="0">
                <a:latin typeface="Calibri"/>
                <a:cs typeface="Calibri"/>
              </a:rPr>
              <a:t>- </a:t>
            </a:r>
            <a:r>
              <a:rPr sz="2500" dirty="0">
                <a:latin typeface="Calibri"/>
                <a:cs typeface="Calibri"/>
              </a:rPr>
              <a:t>Opens the </a:t>
            </a:r>
            <a:r>
              <a:rPr sz="2500" spc="-5" dirty="0">
                <a:latin typeface="Calibri"/>
                <a:cs typeface="Calibri"/>
              </a:rPr>
              <a:t>document in </a:t>
            </a:r>
            <a:r>
              <a:rPr sz="2500" dirty="0">
                <a:latin typeface="Calibri"/>
                <a:cs typeface="Calibri"/>
              </a:rPr>
              <a:t>the full body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window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latin typeface="Calibri"/>
                <a:cs typeface="Calibri"/>
              </a:rPr>
              <a:t>Ex: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580"/>
              </a:spcBef>
            </a:pPr>
            <a:r>
              <a:rPr sz="2500" spc="-5" dirty="0">
                <a:latin typeface="Calibri"/>
                <a:cs typeface="Calibri"/>
              </a:rPr>
              <a:t>&lt;a </a:t>
            </a:r>
            <a:r>
              <a:rPr sz="2500" spc="-15" dirty="0">
                <a:latin typeface="Calibri"/>
                <a:cs typeface="Calibri"/>
              </a:rPr>
              <a:t>href="https</a:t>
            </a:r>
            <a:r>
              <a:rPr sz="2500" spc="-15" dirty="0">
                <a:latin typeface="Calibri"/>
                <a:cs typeface="Calibri"/>
                <a:hlinkClick r:id="rId2"/>
              </a:rPr>
              <a:t>://w</a:t>
            </a:r>
            <a:r>
              <a:rPr sz="2500" spc="-15" dirty="0">
                <a:latin typeface="Calibri"/>
                <a:cs typeface="Calibri"/>
              </a:rPr>
              <a:t>ww.</a:t>
            </a:r>
            <a:r>
              <a:rPr sz="2500" spc="-15" dirty="0">
                <a:latin typeface="Calibri"/>
                <a:cs typeface="Calibri"/>
                <a:hlinkClick r:id="rId2"/>
              </a:rPr>
              <a:t>w3schools.com/" </a:t>
            </a:r>
            <a:r>
              <a:rPr sz="2500" spc="-5" dirty="0">
                <a:latin typeface="Calibri"/>
                <a:cs typeface="Calibri"/>
              </a:rPr>
              <a:t>target="_blank"&gt;Visit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W3Schools!&lt;/a&gt;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11812"/>
            <a:ext cx="8395970" cy="47986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10" dirty="0">
                <a:latin typeface="Calibri"/>
                <a:cs typeface="Calibri"/>
              </a:rPr>
              <a:t>Absolute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URLs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vs.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Relative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URLs</a:t>
            </a:r>
            <a:endParaRPr sz="270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2700" b="1" dirty="0">
                <a:latin typeface="Calibri"/>
                <a:cs typeface="Calibri"/>
              </a:rPr>
              <a:t>absolute</a:t>
            </a:r>
            <a:r>
              <a:rPr sz="2700" b="1" spc="-8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URL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full</a:t>
            </a:r>
            <a:r>
              <a:rPr sz="2700" dirty="0">
                <a:latin typeface="Calibri"/>
                <a:cs typeface="Calibri"/>
              </a:rPr>
              <a:t> web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address)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href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attribute.</a:t>
            </a:r>
            <a:endParaRPr sz="2700">
              <a:latin typeface="Calibri"/>
              <a:cs typeface="Calibri"/>
            </a:endParaRPr>
          </a:p>
          <a:p>
            <a:pPr marL="356870" marR="77470" indent="-344805">
              <a:lnSpc>
                <a:spcPct val="90100"/>
              </a:lnSpc>
              <a:spcBef>
                <a:spcPts val="65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local link (a link </a:t>
            </a:r>
            <a:r>
              <a:rPr sz="2700" spc="-10" dirty="0">
                <a:latin typeface="Calibri"/>
                <a:cs typeface="Calibri"/>
              </a:rPr>
              <a:t>to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page </a:t>
            </a:r>
            <a:r>
              <a:rPr sz="2700" spc="5" dirty="0">
                <a:latin typeface="Calibri"/>
                <a:cs typeface="Calibri"/>
              </a:rPr>
              <a:t>within the </a:t>
            </a:r>
            <a:r>
              <a:rPr sz="2700" dirty="0">
                <a:latin typeface="Calibri"/>
                <a:cs typeface="Calibri"/>
              </a:rPr>
              <a:t>same </a:t>
            </a:r>
            <a:r>
              <a:rPr sz="2700" spc="-10" dirty="0">
                <a:latin typeface="Calibri"/>
                <a:cs typeface="Calibri"/>
              </a:rPr>
              <a:t>website)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with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b="1" spc="-10" dirty="0">
                <a:latin typeface="Calibri"/>
                <a:cs typeface="Calibri"/>
              </a:rPr>
              <a:t>relative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5" dirty="0">
                <a:latin typeface="Calibri"/>
                <a:cs typeface="Calibri"/>
              </a:rPr>
              <a:t>URL</a:t>
            </a:r>
            <a:r>
              <a:rPr sz="2700" b="1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(without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"https://www"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part):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085"/>
              </a:lnSpc>
              <a:spcBef>
                <a:spcPts val="310"/>
              </a:spcBef>
            </a:pPr>
            <a:r>
              <a:rPr sz="2700" spc="-5" dirty="0">
                <a:latin typeface="Calibri"/>
                <a:cs typeface="Calibri"/>
              </a:rPr>
              <a:t>Ex:&lt;h2&gt;Absolute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URLs&lt;/h2&gt;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&lt;p&gt;&lt;a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href="https://</a:t>
            </a:r>
            <a:r>
              <a:rPr sz="2700" spc="-15" dirty="0">
                <a:latin typeface="Calibri"/>
                <a:cs typeface="Calibri"/>
                <a:hlinkClick r:id="rId2"/>
              </a:rPr>
              <a:t>www.w3.org/</a:t>
            </a:r>
            <a:r>
              <a:rPr sz="2700" spc="-15" dirty="0">
                <a:latin typeface="Calibri"/>
                <a:cs typeface="Calibri"/>
              </a:rPr>
              <a:t>"&gt;W3C&lt;/a&gt;&lt;/p&gt;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3070"/>
              </a:lnSpc>
            </a:pPr>
            <a:r>
              <a:rPr sz="2700" spc="-5" dirty="0">
                <a:latin typeface="Calibri"/>
                <a:cs typeface="Calibri"/>
              </a:rPr>
              <a:t>&lt;p&gt;&lt;a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href="https://</a:t>
            </a:r>
            <a:r>
              <a:rPr sz="2700" spc="-10" dirty="0">
                <a:latin typeface="Calibri"/>
                <a:cs typeface="Calibri"/>
                <a:hlinkClick r:id="rId3"/>
              </a:rPr>
              <a:t>www.google.com/</a:t>
            </a:r>
            <a:r>
              <a:rPr sz="2700" spc="-10" dirty="0">
                <a:latin typeface="Calibri"/>
                <a:cs typeface="Calibri"/>
              </a:rPr>
              <a:t>"&gt;Google&lt;/a&gt;&lt;/p&gt;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356870">
              <a:lnSpc>
                <a:spcPts val="3085"/>
              </a:lnSpc>
              <a:spcBef>
                <a:spcPts val="5"/>
              </a:spcBef>
            </a:pPr>
            <a:r>
              <a:rPr sz="2700" spc="-10" dirty="0">
                <a:latin typeface="Calibri"/>
                <a:cs typeface="Calibri"/>
              </a:rPr>
              <a:t>&lt;h2&gt;Relative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URLs&lt;/h2&gt;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2920"/>
              </a:lnSpc>
            </a:pPr>
            <a:r>
              <a:rPr sz="2700" spc="-5" dirty="0">
                <a:latin typeface="Calibri"/>
                <a:cs typeface="Calibri"/>
              </a:rPr>
              <a:t>&lt;p&gt;&lt;a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href="html_images.asp"&gt;HTML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Images&lt;/a&gt;&lt;/p&gt;</a:t>
            </a:r>
            <a:endParaRPr sz="2700">
              <a:latin typeface="Calibri"/>
              <a:cs typeface="Calibri"/>
            </a:endParaRPr>
          </a:p>
          <a:p>
            <a:pPr marL="356870">
              <a:lnSpc>
                <a:spcPts val="3075"/>
              </a:lnSpc>
            </a:pPr>
            <a:r>
              <a:rPr sz="2700" spc="-5" dirty="0">
                <a:latin typeface="Calibri"/>
                <a:cs typeface="Calibri"/>
              </a:rPr>
              <a:t>&lt;p&gt;&lt;a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href="/css/default.asp"&gt;CSS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Tutorial&lt;/a&gt;&lt;/p&gt;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31089"/>
            <a:ext cx="7847965" cy="624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Links</a:t>
            </a:r>
            <a:r>
              <a:rPr sz="3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Image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3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endParaRPr sz="3000">
              <a:latin typeface="Calibri"/>
              <a:cs typeface="Calibri"/>
            </a:endParaRPr>
          </a:p>
          <a:p>
            <a:pPr marL="356870" marR="467359" indent="-344805">
              <a:lnSpc>
                <a:spcPct val="80000"/>
              </a:lnSpc>
              <a:spcBef>
                <a:spcPts val="725"/>
              </a:spcBef>
            </a:pPr>
            <a:r>
              <a:rPr sz="3000" spc="-13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use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image </a:t>
            </a:r>
            <a:r>
              <a:rPr sz="3000" dirty="0">
                <a:latin typeface="Calibri"/>
                <a:cs typeface="Calibri"/>
              </a:rPr>
              <a:t>as a link, </a:t>
            </a:r>
            <a:r>
              <a:rPr sz="3000" spc="-10" dirty="0">
                <a:latin typeface="Calibri"/>
                <a:cs typeface="Calibri"/>
              </a:rPr>
              <a:t>just </a:t>
            </a:r>
            <a:r>
              <a:rPr sz="3000" dirty="0">
                <a:latin typeface="Calibri"/>
                <a:cs typeface="Calibri"/>
              </a:rPr>
              <a:t>put the &lt;img&gt; </a:t>
            </a:r>
            <a:r>
              <a:rPr sz="3000" spc="-15" dirty="0">
                <a:latin typeface="Calibri"/>
                <a:cs typeface="Calibri"/>
              </a:rPr>
              <a:t>tag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inside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&lt;a&gt;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tag: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ts val="324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&lt;a </a:t>
            </a:r>
            <a:r>
              <a:rPr sz="3000" spc="-10" dirty="0">
                <a:latin typeface="Calibri"/>
                <a:cs typeface="Calibri"/>
              </a:rPr>
              <a:t>href="default.asp"&gt;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&lt;img</a:t>
            </a:r>
            <a:r>
              <a:rPr sz="3000" spc="-15" dirty="0">
                <a:latin typeface="Calibri"/>
                <a:cs typeface="Calibri"/>
              </a:rPr>
              <a:t> src="smiley.gif"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alt="HTML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tutorial"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style="width:42px;height:42px;"&gt;</a:t>
            </a:r>
            <a:endParaRPr sz="3000">
              <a:latin typeface="Calibri"/>
              <a:cs typeface="Calibri"/>
            </a:endParaRPr>
          </a:p>
          <a:p>
            <a:pPr marL="356870">
              <a:lnSpc>
                <a:spcPts val="3240"/>
              </a:lnSpc>
            </a:pPr>
            <a:r>
              <a:rPr sz="3000" spc="-20" dirty="0">
                <a:latin typeface="Calibri"/>
                <a:cs typeface="Calibri"/>
              </a:rPr>
              <a:t>&lt;/a&gt;</a:t>
            </a:r>
            <a:endParaRPr sz="3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3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3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Email</a:t>
            </a:r>
            <a:r>
              <a:rPr sz="3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3000">
              <a:latin typeface="Calibri"/>
              <a:cs typeface="Calibri"/>
            </a:endParaRPr>
          </a:p>
          <a:p>
            <a:pPr marL="356870" marR="230504" indent="-344805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Use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mailto: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inside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href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attribute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create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link </a:t>
            </a:r>
            <a:r>
              <a:rPr sz="3000" spc="-5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opens the user's email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spc="-10" dirty="0">
                <a:latin typeface="Calibri"/>
                <a:cs typeface="Calibri"/>
              </a:rPr>
              <a:t>(to let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send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new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email):</a:t>
            </a:r>
            <a:endParaRPr sz="30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endParaRPr sz="3000">
              <a:latin typeface="Calibri"/>
              <a:cs typeface="Calibri"/>
            </a:endParaRPr>
          </a:p>
          <a:p>
            <a:pPr marL="356870" marR="5080" indent="-344805" algn="just">
              <a:lnSpc>
                <a:spcPts val="2880"/>
              </a:lnSpc>
              <a:spcBef>
                <a:spcPts val="700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&lt;a </a:t>
            </a:r>
            <a:r>
              <a:rPr sz="3000" spc="-10" dirty="0">
                <a:latin typeface="Calibri"/>
                <a:cs typeface="Calibri"/>
              </a:rPr>
              <a:t>href="</a:t>
            </a:r>
            <a:r>
              <a:rPr sz="3000" spc="-10" dirty="0">
                <a:latin typeface="Calibri"/>
                <a:cs typeface="Calibri"/>
                <a:hlinkClick r:id="rId2"/>
              </a:rPr>
              <a:t>mailto:someone@example.com"&gt;S</a:t>
            </a:r>
            <a:r>
              <a:rPr sz="3000" spc="-10" dirty="0">
                <a:latin typeface="Calibri"/>
                <a:cs typeface="Calibri"/>
              </a:rPr>
              <a:t>end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email&lt;/a&gt;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77977"/>
            <a:ext cx="7847330" cy="528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Button</a:t>
            </a:r>
            <a:r>
              <a:rPr sz="25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5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endParaRPr sz="2500">
              <a:latin typeface="Calibri"/>
              <a:cs typeface="Calibri"/>
            </a:endParaRPr>
          </a:p>
          <a:p>
            <a:pPr marL="356870" marR="427990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10" dirty="0">
                <a:latin typeface="Calibri"/>
                <a:cs typeface="Calibri"/>
              </a:rPr>
              <a:t>To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 HTML </a:t>
            </a:r>
            <a:r>
              <a:rPr sz="2500" spc="-10" dirty="0">
                <a:latin typeface="Calibri"/>
                <a:cs typeface="Calibri"/>
              </a:rPr>
              <a:t>button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link,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add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some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JavaScript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code.</a:t>
            </a:r>
            <a:endParaRPr sz="2500">
              <a:latin typeface="Calibri"/>
              <a:cs typeface="Calibri"/>
            </a:endParaRPr>
          </a:p>
          <a:p>
            <a:pPr marL="356870" marR="279400" indent="-344805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latin typeface="Calibri"/>
                <a:cs typeface="Calibri"/>
              </a:rPr>
              <a:t>JavaScript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allows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specify</a:t>
            </a:r>
            <a:r>
              <a:rPr sz="2500" spc="-10" dirty="0">
                <a:latin typeface="Calibri"/>
                <a:cs typeface="Calibri"/>
              </a:rPr>
              <a:t> what</a:t>
            </a:r>
            <a:r>
              <a:rPr sz="2500" dirty="0">
                <a:latin typeface="Calibri"/>
                <a:cs typeface="Calibri"/>
              </a:rPr>
              <a:t> happens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certain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events,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such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click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button: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Example:</a:t>
            </a:r>
            <a:endParaRPr sz="2500">
              <a:latin typeface="Calibri"/>
              <a:cs typeface="Calibri"/>
            </a:endParaRPr>
          </a:p>
          <a:p>
            <a:pPr marL="12700" marR="328295">
              <a:lnSpc>
                <a:spcPts val="2400"/>
              </a:lnSpc>
              <a:spcBef>
                <a:spcPts val="580"/>
              </a:spcBef>
            </a:pPr>
            <a:r>
              <a:rPr sz="2500" spc="-10" dirty="0">
                <a:latin typeface="Calibri"/>
                <a:cs typeface="Calibri"/>
              </a:rPr>
              <a:t>&lt;button </a:t>
            </a:r>
            <a:r>
              <a:rPr sz="2500" spc="-5" dirty="0">
                <a:latin typeface="Calibri"/>
                <a:cs typeface="Calibri"/>
              </a:rPr>
              <a:t>onclick="document.location='default.asp'"&gt;HTML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Tutorial&lt;/button&gt;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5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sz="25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Titles</a:t>
            </a:r>
            <a:endParaRPr sz="2500">
              <a:latin typeface="Calibri"/>
              <a:cs typeface="Calibri"/>
            </a:endParaRPr>
          </a:p>
          <a:p>
            <a:pPr marL="356870" marR="15875" indent="-344805">
              <a:lnSpc>
                <a:spcPct val="80000"/>
              </a:lnSpc>
              <a:spcBef>
                <a:spcPts val="6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 title </a:t>
            </a:r>
            <a:r>
              <a:rPr sz="2500" spc="-10" dirty="0">
                <a:latin typeface="Calibri"/>
                <a:cs typeface="Calibri"/>
              </a:rPr>
              <a:t>attribute </a:t>
            </a:r>
            <a:r>
              <a:rPr sz="2500" dirty="0">
                <a:latin typeface="Calibri"/>
                <a:cs typeface="Calibri"/>
              </a:rPr>
              <a:t>specifies </a:t>
            </a:r>
            <a:r>
              <a:rPr sz="2500" spc="-25" dirty="0">
                <a:latin typeface="Calibri"/>
                <a:cs typeface="Calibri"/>
              </a:rPr>
              <a:t>extra </a:t>
            </a:r>
            <a:r>
              <a:rPr sz="2500" spc="-10" dirty="0">
                <a:latin typeface="Calibri"/>
                <a:cs typeface="Calibri"/>
              </a:rPr>
              <a:t>information </a:t>
            </a:r>
            <a:r>
              <a:rPr sz="2500" dirty="0">
                <a:latin typeface="Calibri"/>
                <a:cs typeface="Calibri"/>
              </a:rPr>
              <a:t>about </a:t>
            </a:r>
            <a:r>
              <a:rPr sz="2500" spc="-5" dirty="0">
                <a:latin typeface="Calibri"/>
                <a:cs typeface="Calibri"/>
              </a:rPr>
              <a:t>an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element.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information</a:t>
            </a:r>
            <a:r>
              <a:rPr sz="2500" spc="-5" dirty="0">
                <a:latin typeface="Calibri"/>
                <a:cs typeface="Calibri"/>
              </a:rPr>
              <a:t> 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often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shown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tooltip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text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mouse </a:t>
            </a:r>
            <a:r>
              <a:rPr sz="2500" spc="-15" dirty="0">
                <a:latin typeface="Calibri"/>
                <a:cs typeface="Calibri"/>
              </a:rPr>
              <a:t>moves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over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element.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Example</a:t>
            </a:r>
            <a:endParaRPr sz="2500">
              <a:latin typeface="Calibri"/>
              <a:cs typeface="Calibri"/>
            </a:endParaRPr>
          </a:p>
          <a:p>
            <a:pPr marL="12700" marR="5080" indent="716280">
              <a:lnSpc>
                <a:spcPts val="2400"/>
              </a:lnSpc>
              <a:spcBef>
                <a:spcPts val="580"/>
              </a:spcBef>
            </a:pPr>
            <a:r>
              <a:rPr sz="2500" dirty="0">
                <a:latin typeface="Calibri"/>
                <a:cs typeface="Calibri"/>
              </a:rPr>
              <a:t>&lt;a </a:t>
            </a:r>
            <a:r>
              <a:rPr sz="2500" spc="-15" dirty="0">
                <a:latin typeface="Calibri"/>
                <a:cs typeface="Calibri"/>
              </a:rPr>
              <a:t>href="https</a:t>
            </a:r>
            <a:r>
              <a:rPr sz="2500" spc="-15" dirty="0">
                <a:latin typeface="Calibri"/>
                <a:cs typeface="Calibri"/>
                <a:hlinkClick r:id="rId2"/>
              </a:rPr>
              <a:t>://ww</a:t>
            </a:r>
            <a:r>
              <a:rPr sz="2500" spc="-15" dirty="0">
                <a:latin typeface="Calibri"/>
                <a:cs typeface="Calibri"/>
              </a:rPr>
              <a:t>w.w</a:t>
            </a:r>
            <a:r>
              <a:rPr sz="2500" spc="-15" dirty="0">
                <a:latin typeface="Calibri"/>
                <a:cs typeface="Calibri"/>
                <a:hlinkClick r:id="rId2"/>
              </a:rPr>
              <a:t>3schools.com/html/" </a:t>
            </a:r>
            <a:r>
              <a:rPr sz="2500" dirty="0">
                <a:latin typeface="Calibri"/>
                <a:cs typeface="Calibri"/>
              </a:rPr>
              <a:t>title="Go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W3Schools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section"&gt;Visit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our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HTML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Tutorial&lt;/a&gt;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094" y="190322"/>
            <a:ext cx="28206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02614"/>
            <a:ext cx="8283575" cy="53797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168275" indent="-344805">
              <a:lnSpc>
                <a:spcPts val="2590"/>
              </a:lnSpc>
              <a:spcBef>
                <a:spcPts val="7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Images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improve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design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appearance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web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Example:&lt;img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src="pic_trulli.jpg"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alt="Italian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Trulli"&gt;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27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Images</a:t>
            </a:r>
            <a:r>
              <a:rPr sz="27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Syntax: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&lt;img&gt;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tag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embed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web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page.</a:t>
            </a:r>
            <a:endParaRPr sz="2700">
              <a:latin typeface="Calibri"/>
              <a:cs typeface="Calibri"/>
            </a:endParaRPr>
          </a:p>
          <a:p>
            <a:pPr marL="356870" marR="125095" indent="-344805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spc="-5" dirty="0">
                <a:latin typeface="Calibri"/>
                <a:cs typeface="Calibri"/>
              </a:rPr>
              <a:t>Images </a:t>
            </a:r>
            <a:r>
              <a:rPr sz="2700" spc="-10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not </a:t>
            </a:r>
            <a:r>
              <a:rPr sz="2700" spc="-5" dirty="0">
                <a:latin typeface="Calibri"/>
                <a:cs typeface="Calibri"/>
              </a:rPr>
              <a:t>technically inserted </a:t>
            </a:r>
            <a:r>
              <a:rPr sz="2700" spc="-15" dirty="0">
                <a:latin typeface="Calibri"/>
                <a:cs typeface="Calibri"/>
              </a:rPr>
              <a:t>into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web </a:t>
            </a:r>
            <a:r>
              <a:rPr sz="2700" spc="-5" dirty="0">
                <a:latin typeface="Calibri"/>
                <a:cs typeface="Calibri"/>
              </a:rPr>
              <a:t>page;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linked</a:t>
            </a:r>
            <a:r>
              <a:rPr sz="2700" spc="-10" dirty="0">
                <a:latin typeface="Calibri"/>
                <a:cs typeface="Calibri"/>
              </a:rPr>
              <a:t> 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web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pages.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&lt;img&gt;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tag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creates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holding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space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referenced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image.</a:t>
            </a:r>
            <a:endParaRPr sz="2700">
              <a:latin typeface="Calibri"/>
              <a:cs typeface="Calibri"/>
            </a:endParaRPr>
          </a:p>
          <a:p>
            <a:pPr marL="356870" marR="339725" indent="-344805">
              <a:lnSpc>
                <a:spcPts val="2590"/>
              </a:lnSpc>
              <a:spcBef>
                <a:spcPts val="6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&lt;img&gt;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tag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empty,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5" dirty="0">
                <a:latin typeface="Calibri"/>
                <a:cs typeface="Calibri"/>
              </a:rPr>
              <a:t> contains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only,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have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closing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tag.</a:t>
            </a:r>
            <a:endParaRPr sz="2700">
              <a:latin typeface="Calibri"/>
              <a:cs typeface="Calibri"/>
            </a:endParaRPr>
          </a:p>
          <a:p>
            <a:pPr marL="356870" marR="1984375" indent="-35687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&lt;img&gt; </a:t>
            </a:r>
            <a:r>
              <a:rPr sz="2700" spc="-5" dirty="0">
                <a:latin typeface="Calibri"/>
                <a:cs typeface="Calibri"/>
              </a:rPr>
              <a:t>tag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two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required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attributes</a:t>
            </a:r>
            <a:r>
              <a:rPr sz="2700" spc="-10" dirty="0">
                <a:latin typeface="Calibri"/>
                <a:cs typeface="Calibri"/>
              </a:rPr>
              <a:t>: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a)src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path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endParaRPr sz="2700">
              <a:latin typeface="Calibri"/>
              <a:cs typeface="Calibri"/>
            </a:endParaRPr>
          </a:p>
          <a:p>
            <a:pPr marL="78994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Calibri"/>
                <a:cs typeface="Calibri"/>
              </a:rPr>
              <a:t>b)alt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alternate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text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image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380425"/>
            <a:ext cx="8074659" cy="56915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000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Width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Height</a:t>
            </a:r>
            <a:endParaRPr sz="3000">
              <a:latin typeface="Calibri"/>
              <a:cs typeface="Calibri"/>
            </a:endParaRPr>
          </a:p>
          <a:p>
            <a:pPr marL="356870" marR="869950" indent="-344805">
              <a:lnSpc>
                <a:spcPts val="3240"/>
              </a:lnSpc>
              <a:spcBef>
                <a:spcPts val="75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75" dirty="0">
                <a:latin typeface="Calibri"/>
                <a:cs typeface="Calibri"/>
              </a:rPr>
              <a:t>You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style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attribute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specify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width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height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5" dirty="0">
                <a:latin typeface="Calibri"/>
                <a:cs typeface="Calibri"/>
              </a:rPr>
              <a:t> image.</a:t>
            </a:r>
            <a:endParaRPr sz="3000">
              <a:latin typeface="Calibri"/>
              <a:cs typeface="Calibri"/>
            </a:endParaRPr>
          </a:p>
          <a:p>
            <a:pPr marL="356870" marR="689610" indent="-344805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Example:&lt;img </a:t>
            </a:r>
            <a:r>
              <a:rPr sz="3000" spc="-5" dirty="0">
                <a:latin typeface="Calibri"/>
                <a:cs typeface="Calibri"/>
              </a:rPr>
              <a:t>src="img_girl.jpg" </a:t>
            </a:r>
            <a:r>
              <a:rPr sz="3000" dirty="0">
                <a:latin typeface="Calibri"/>
                <a:cs typeface="Calibri"/>
              </a:rPr>
              <a:t>alt="Girl in 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jacket"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style="width:500px;height:600px;"&gt;</a:t>
            </a:r>
            <a:endParaRPr sz="3000">
              <a:latin typeface="Calibri"/>
              <a:cs typeface="Calibri"/>
            </a:endParaRPr>
          </a:p>
          <a:p>
            <a:pPr marL="2585720">
              <a:lnSpc>
                <a:spcPct val="100000"/>
              </a:lnSpc>
              <a:spcBef>
                <a:spcPts val="320"/>
              </a:spcBef>
            </a:pPr>
            <a:r>
              <a:rPr sz="3000" spc="5" dirty="0"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  <a:p>
            <a:pPr marL="12700" marR="1923414" indent="514984">
              <a:lnSpc>
                <a:spcPts val="3240"/>
              </a:lnSpc>
              <a:spcBef>
                <a:spcPts val="770"/>
              </a:spcBef>
            </a:pPr>
            <a:r>
              <a:rPr sz="3000" dirty="0">
                <a:latin typeface="Calibri"/>
                <a:cs typeface="Calibri"/>
              </a:rPr>
              <a:t>&lt;img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src="img_girl.jpg"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alt="Girl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jacket"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width="500"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height="600"&gt;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3000" spc="-1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Animated</a:t>
            </a: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Images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HTML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allows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animated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GIFs: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Example:&lt;img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src="programming.gif"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alt="Compu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Man"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style="width:48px;height:48px;"&gt;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70052"/>
            <a:ext cx="8075930" cy="2440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Floating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CSS float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text: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&lt;p&gt;&lt;img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src="smiley.gif"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alt="Smiley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face"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style="float:right;width:42px;height:42px;"&gt;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text.&lt;/p&gt;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0037" y="3422650"/>
          <a:ext cx="8839200" cy="3069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814">
                <a:tc>
                  <a:txBody>
                    <a:bodyPr/>
                    <a:lstStyle/>
                    <a:p>
                      <a:pPr marR="234886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.apng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Graphics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Interchange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.gif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ICO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Icon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.ico,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.cur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85">
                <a:tc>
                  <a:txBody>
                    <a:bodyPr/>
                    <a:lstStyle/>
                    <a:p>
                      <a:pPr marR="234188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JPEG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Joint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Photographic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Expert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.jpg,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.jpeg,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.jfif,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.pjpeg,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.pjp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R="237871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Portable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Network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Graphics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.png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SVG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Scalable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Graphics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.svg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605" y="190322"/>
            <a:ext cx="22428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"/>
                <a:cs typeface="Calibri"/>
              </a:rPr>
              <a:t>Lists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26998"/>
            <a:ext cx="7532370" cy="9518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allow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developers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group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related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items</a:t>
            </a:r>
            <a:r>
              <a:rPr sz="3200" spc="-5" dirty="0">
                <a:latin typeface="Calibri"/>
                <a:cs typeface="Calibri"/>
              </a:rPr>
              <a:t> in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629" y="1953653"/>
            <a:ext cx="6321171" cy="324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5280">
              <a:lnSpc>
                <a:spcPct val="11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unordered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ordered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 </a:t>
            </a:r>
            <a:r>
              <a:rPr sz="3200" spc="-10" dirty="0">
                <a:latin typeface="Calibri"/>
                <a:cs typeface="Calibri"/>
              </a:rPr>
              <a:t> Defines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description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</a:pPr>
            <a:r>
              <a:rPr sz="3200" spc="-10" dirty="0">
                <a:latin typeface="Calibri"/>
                <a:cs typeface="Calibri"/>
              </a:rPr>
              <a:t>Defines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term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description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 </a:t>
            </a:r>
            <a:r>
              <a:rPr sz="3200" spc="-10" dirty="0">
                <a:latin typeface="Calibri"/>
                <a:cs typeface="Calibri"/>
              </a:rPr>
              <a:t> Describes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term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description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953653"/>
            <a:ext cx="1200150" cy="36842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&lt;ul&gt;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&lt;ol&gt;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&lt;li&gt;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&lt;dl&gt;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90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&lt;dt&gt;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ts val="3460"/>
              </a:lnSpc>
              <a:spcBef>
                <a:spcPts val="815"/>
              </a:spcBef>
              <a:buClr>
                <a:srgbClr val="000000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&lt;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d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d&gt;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449310"/>
            <a:ext cx="7228205" cy="533844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3200" spc="-15" dirty="0">
                <a:latin typeface="Wingdings"/>
                <a:cs typeface="Wingdings"/>
              </a:rPr>
              <a:t>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Unordered</a:t>
            </a:r>
            <a:r>
              <a:rPr sz="32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HTML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ts val="3460"/>
              </a:lnSpc>
              <a:spcBef>
                <a:spcPts val="7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unordered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starts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&lt;ul&gt;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tag.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Each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 </a:t>
            </a:r>
            <a:r>
              <a:rPr sz="3200" spc="-20" dirty="0">
                <a:latin typeface="Calibri"/>
                <a:cs typeface="Calibri"/>
              </a:rPr>
              <a:t>starts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&lt;li&gt;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tag.</a:t>
            </a:r>
            <a:endParaRPr sz="3200">
              <a:latin typeface="Calibri"/>
              <a:cs typeface="Calibri"/>
            </a:endParaRPr>
          </a:p>
          <a:p>
            <a:pPr marL="356870" marR="139065" indent="-344805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items</a:t>
            </a:r>
            <a:r>
              <a:rPr sz="3200" spc="-5" dirty="0">
                <a:latin typeface="Calibri"/>
                <a:cs typeface="Calibri"/>
              </a:rPr>
              <a:t> will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marked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bullets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(small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black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circles)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default: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472440">
              <a:lnSpc>
                <a:spcPts val="3650"/>
              </a:lnSpc>
              <a:spcBef>
                <a:spcPts val="385"/>
              </a:spcBef>
            </a:pPr>
            <a:r>
              <a:rPr sz="3200" spc="-5" dirty="0">
                <a:latin typeface="Calibri"/>
                <a:cs typeface="Calibri"/>
              </a:rPr>
              <a:t>&lt;ul&gt;</a:t>
            </a:r>
            <a:endParaRPr sz="3200">
              <a:latin typeface="Calibri"/>
              <a:cs typeface="Calibri"/>
            </a:endParaRPr>
          </a:p>
          <a:p>
            <a:pPr marL="539750">
              <a:lnSpc>
                <a:spcPts val="3460"/>
              </a:lnSpc>
            </a:pPr>
            <a:r>
              <a:rPr sz="3200" spc="-15" dirty="0">
                <a:latin typeface="Calibri"/>
                <a:cs typeface="Calibri"/>
              </a:rPr>
              <a:t>&lt;li&gt;Coffee&lt;/li&gt;</a:t>
            </a:r>
            <a:endParaRPr sz="3200">
              <a:latin typeface="Calibri"/>
              <a:cs typeface="Calibri"/>
            </a:endParaRPr>
          </a:p>
          <a:p>
            <a:pPr marL="539750">
              <a:lnSpc>
                <a:spcPts val="3454"/>
              </a:lnSpc>
            </a:pPr>
            <a:r>
              <a:rPr sz="3200" spc="-30" dirty="0">
                <a:latin typeface="Calibri"/>
                <a:cs typeface="Calibri"/>
              </a:rPr>
              <a:t>&lt;li&gt;Tea&lt;/li&gt;</a:t>
            </a:r>
            <a:endParaRPr sz="3200">
              <a:latin typeface="Calibri"/>
              <a:cs typeface="Calibri"/>
            </a:endParaRPr>
          </a:p>
          <a:p>
            <a:pPr marL="539750">
              <a:lnSpc>
                <a:spcPts val="3460"/>
              </a:lnSpc>
            </a:pPr>
            <a:r>
              <a:rPr sz="3200" spc="-5" dirty="0">
                <a:latin typeface="Calibri"/>
                <a:cs typeface="Calibri"/>
              </a:rPr>
              <a:t>&lt;li&gt;Milk&lt;/li&gt;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&lt;/ul&gt;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24292</Words>
  <Application>Microsoft Office PowerPoint</Application>
  <PresentationFormat>Widescreen</PresentationFormat>
  <Paragraphs>2753</Paragraphs>
  <Slides>245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245</vt:i4>
      </vt:variant>
    </vt:vector>
  </HeadingPairs>
  <TitlesOfParts>
    <vt:vector size="261" baseType="lpstr">
      <vt:lpstr>arial</vt:lpstr>
      <vt:lpstr>arial</vt:lpstr>
      <vt:lpstr>Arial MT</vt:lpstr>
      <vt:lpstr>Calibri</vt:lpstr>
      <vt:lpstr>Century Gothic</vt:lpstr>
      <vt:lpstr>Courier New</vt:lpstr>
      <vt:lpstr>Georgia</vt:lpstr>
      <vt:lpstr>Lucida Console</vt:lpstr>
      <vt:lpstr>Lucida Sans Unicode</vt:lpstr>
      <vt:lpstr>Segoe UI</vt:lpstr>
      <vt:lpstr>Times New Roman</vt:lpstr>
      <vt:lpstr>Trebuchet MS</vt:lpstr>
      <vt:lpstr>Verdana</vt:lpstr>
      <vt:lpstr>Wingdings</vt:lpstr>
      <vt:lpstr>Wingdings 3</vt:lpstr>
      <vt:lpstr>Wisp</vt:lpstr>
      <vt:lpstr>Advanced Web Programming Code(Credit) :CUTM1030(1-2-1)</vt:lpstr>
      <vt:lpstr>Topics</vt:lpstr>
      <vt:lpstr>World Wide Web</vt:lpstr>
      <vt:lpstr>WWW</vt:lpstr>
      <vt:lpstr>PowerPoint Presentation</vt:lpstr>
      <vt:lpstr>URI</vt:lpstr>
      <vt:lpstr>▶ A URL is a type of URI that's used to describe the location of a specific  document.</vt:lpstr>
      <vt:lpstr>PowerPoint Presentation</vt:lpstr>
      <vt:lpstr>Web architecture</vt:lpstr>
      <vt:lpstr>Types of web architectures</vt:lpstr>
      <vt:lpstr>Client-server model</vt:lpstr>
      <vt:lpstr> Three-tier model</vt:lpstr>
      <vt:lpstr>SOA</vt:lpstr>
      <vt:lpstr>PowerPoint Presentation</vt:lpstr>
      <vt:lpstr>Web Application Components</vt:lpstr>
      <vt:lpstr>Types of Web Applications</vt:lpstr>
      <vt:lpstr>PowerPoint Presentation</vt:lpstr>
      <vt:lpstr>PowerPoint Presentation</vt:lpstr>
      <vt:lpstr>Layers of web applications:</vt:lpstr>
      <vt:lpstr>Web App Development Tips!</vt:lpstr>
      <vt:lpstr>HTTPS</vt:lpstr>
      <vt:lpstr>History of HTTP</vt:lpstr>
      <vt:lpstr>HTTP</vt:lpstr>
      <vt:lpstr>HTTP</vt:lpstr>
      <vt:lpstr>https</vt:lpstr>
      <vt:lpstr>Https</vt:lpstr>
      <vt:lpstr>Advantage of https</vt:lpstr>
      <vt:lpstr>http vs https</vt:lpstr>
      <vt:lpstr>Http 1.0 Vs Http</vt:lpstr>
      <vt:lpstr>Http 1.0 Vs Http 1.1</vt:lpstr>
      <vt:lpstr>HTTP Messages</vt:lpstr>
      <vt:lpstr>1.HTTP request</vt:lpstr>
      <vt:lpstr>HTTP Request Methods</vt:lpstr>
      <vt:lpstr>2.Http Responses</vt:lpstr>
      <vt:lpstr>2. Http Responses</vt:lpstr>
      <vt:lpstr>Protocols(Stateless and Stateful)</vt:lpstr>
      <vt:lpstr>1.Stateless Protocol:</vt:lpstr>
      <vt:lpstr>2.Stateful Protocol:</vt:lpstr>
      <vt:lpstr>PowerPoint Presentation</vt:lpstr>
      <vt:lpstr>Why stateless</vt:lpstr>
      <vt:lpstr>Status codes</vt:lpstr>
      <vt:lpstr>HTTP Status Codes</vt:lpstr>
      <vt:lpstr>PowerPoint Presentation</vt:lpstr>
      <vt:lpstr>PowerPoint Presentation</vt:lpstr>
      <vt:lpstr>PowerPoint Presentation</vt:lpstr>
      <vt:lpstr>GET Vs POST</vt:lpstr>
      <vt:lpstr>PowerPoint Presentation</vt:lpstr>
      <vt:lpstr>Web Browser</vt:lpstr>
      <vt:lpstr>Web Server</vt:lpstr>
      <vt:lpstr>WEB SERVERS….</vt:lpstr>
      <vt:lpstr>IDE for web Development</vt:lpstr>
      <vt:lpstr>HTML</vt:lpstr>
      <vt:lpstr>Topics</vt:lpstr>
      <vt:lpstr>HTML</vt:lpstr>
      <vt:lpstr>Example</vt:lpstr>
      <vt:lpstr>Example Explained…</vt:lpstr>
      <vt:lpstr>HTML Element</vt:lpstr>
      <vt:lpstr>HTML Basics: Documents</vt:lpstr>
      <vt:lpstr>HTML Elements</vt:lpstr>
      <vt:lpstr>HTML Attributes</vt:lpstr>
      <vt:lpstr>attributes</vt:lpstr>
      <vt:lpstr>PowerPoint Presentation</vt:lpstr>
      <vt:lpstr>PowerPoint Presentation</vt:lpstr>
      <vt:lpstr>Headings</vt:lpstr>
      <vt:lpstr>HTML Paragraphs</vt:lpstr>
      <vt:lpstr>PowerPoint Presentation</vt:lpstr>
      <vt:lpstr>HTML Styles</vt:lpstr>
      <vt:lpstr>Style attribute</vt:lpstr>
      <vt:lpstr>PowerPoint Presentation</vt:lpstr>
      <vt:lpstr>HTML Text Formatting</vt:lpstr>
      <vt:lpstr>PowerPoint Presentation</vt:lpstr>
      <vt:lpstr>Quotations</vt:lpstr>
      <vt:lpstr>PowerPoint Presentation</vt:lpstr>
      <vt:lpstr>HTML Comments</vt:lpstr>
      <vt:lpstr>PowerPoint Presentation</vt:lpstr>
      <vt:lpstr>HTML Colors</vt:lpstr>
      <vt:lpstr>PowerPoint Presentation</vt:lpstr>
      <vt:lpstr>HTML Styles - CSS</vt:lpstr>
      <vt:lpstr>PowerPoint Presentation</vt:lpstr>
      <vt:lpstr>PowerPoint Presentation</vt:lpstr>
      <vt:lpstr>PowerPoint Presentation</vt:lpstr>
      <vt:lpstr>PowerPoint Presentation</vt:lpstr>
      <vt:lpstr>Html Tables</vt:lpstr>
      <vt:lpstr>Tables</vt:lpstr>
      <vt:lpstr>Example</vt:lpstr>
      <vt:lpstr>Tables</vt:lpstr>
      <vt:lpstr>PowerPoint Presentation</vt:lpstr>
      <vt:lpstr>PowerPoint Presentation</vt:lpstr>
      <vt:lpstr>HTML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Images</vt:lpstr>
      <vt:lpstr>PowerPoint Presentation</vt:lpstr>
      <vt:lpstr>PowerPoint Presentation</vt:lpstr>
      <vt:lpstr>HTML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Form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Input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Input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</vt:lpstr>
      <vt:lpstr>CSS Example</vt:lpstr>
      <vt:lpstr>CSS Syntax</vt:lpstr>
      <vt:lpstr>CSS Selectors</vt:lpstr>
      <vt:lpstr>1. The CSS element Selector</vt:lpstr>
      <vt:lpstr>2.The CSS id Selector</vt:lpstr>
      <vt:lpstr>3. The CSS class Selector</vt:lpstr>
      <vt:lpstr>4. The CSS Universal Selector</vt:lpstr>
      <vt:lpstr>5. The CSS Grouping Selector</vt:lpstr>
      <vt:lpstr>5. The CSS Grouping Selector</vt:lpstr>
      <vt:lpstr>All CSS Simple Selectors</vt:lpstr>
      <vt:lpstr>Add CSS To HTML</vt:lpstr>
      <vt:lpstr>1. External CSS</vt:lpstr>
      <vt:lpstr>1. External CSS:css file</vt:lpstr>
      <vt:lpstr>2. Internal CSS</vt:lpstr>
      <vt:lpstr>3. Inline CSS</vt:lpstr>
      <vt:lpstr>CSS Comments</vt:lpstr>
      <vt:lpstr>CSS Colors</vt:lpstr>
      <vt:lpstr>PowerPoint Presentation</vt:lpstr>
      <vt:lpstr>PowerPoint Presentation</vt:lpstr>
      <vt:lpstr>PowerPoint Presentation</vt:lpstr>
      <vt:lpstr>CSS Box Model</vt:lpstr>
      <vt:lpstr>Explanation of the different parts:</vt:lpstr>
      <vt:lpstr>CSS Backgrounds</vt:lpstr>
      <vt:lpstr>1. CSS background-color</vt:lpstr>
      <vt:lpstr>2. CSS Background Image</vt:lpstr>
      <vt:lpstr>3. CSS Background Repeat</vt:lpstr>
      <vt:lpstr>CSS background-repeat: no-repeat</vt:lpstr>
      <vt:lpstr>PowerPoint Presentation</vt:lpstr>
      <vt:lpstr>4. CSS background-attachment</vt:lpstr>
      <vt:lpstr>5. CSS background - Shorthand property</vt:lpstr>
      <vt:lpstr>CSS Borders</vt:lpstr>
      <vt:lpstr>PowerPoint Presentation</vt:lpstr>
      <vt:lpstr>2. CSS Border Width</vt:lpstr>
      <vt:lpstr>PowerPoint Presentation</vt:lpstr>
      <vt:lpstr>3. CSS Border Color</vt:lpstr>
      <vt:lpstr>PowerPoint Presentation</vt:lpstr>
      <vt:lpstr>PowerPoint Presentation</vt:lpstr>
      <vt:lpstr>4.CSS Border - Individual Sides</vt:lpstr>
      <vt:lpstr>PowerPoint Presentation</vt:lpstr>
      <vt:lpstr>Example</vt:lpstr>
      <vt:lpstr>CSS Border - Shorthand Property</vt:lpstr>
      <vt:lpstr>PowerPoint Presentation</vt:lpstr>
      <vt:lpstr>5. CSS Rounded Borders</vt:lpstr>
      <vt:lpstr>All CSS Border Properties</vt:lpstr>
      <vt:lpstr>PowerPoint Presentation</vt:lpstr>
      <vt:lpstr>CSS Margins</vt:lpstr>
      <vt:lpstr>PowerPoint Presentation</vt:lpstr>
      <vt:lpstr>PowerPoint Presentation</vt:lpstr>
      <vt:lpstr>2. CSS Margin Collapse</vt:lpstr>
      <vt:lpstr>All CSS Margin Properties</vt:lpstr>
      <vt:lpstr>CSS Padding</vt:lpstr>
      <vt:lpstr>PowerPoint Presentation</vt:lpstr>
      <vt:lpstr>PowerPoint Presentation</vt:lpstr>
      <vt:lpstr>PowerPoint Presentation</vt:lpstr>
      <vt:lpstr>All CSS Padding Properties</vt:lpstr>
      <vt:lpstr>CSS Height and Width</vt:lpstr>
      <vt:lpstr>PowerPoint Presentation</vt:lpstr>
      <vt:lpstr>CSS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CSS Text Properties</vt:lpstr>
      <vt:lpstr>CSS Fonts</vt:lpstr>
      <vt:lpstr>PowerPoint Presentation</vt:lpstr>
      <vt:lpstr>PowerPoint Presentation</vt:lpstr>
      <vt:lpstr>2. CSS Font Style</vt:lpstr>
      <vt:lpstr>PowerPoint Presentation</vt:lpstr>
      <vt:lpstr>3.CSS Font Size</vt:lpstr>
      <vt:lpstr>Set Font Size With Pixels</vt:lpstr>
      <vt:lpstr>PowerPoint Presentation</vt:lpstr>
      <vt:lpstr>Responsive Font Size</vt:lpstr>
      <vt:lpstr>4. CSS Google Fonts</vt:lpstr>
      <vt:lpstr>5.Shortand</vt:lpstr>
      <vt:lpstr>All CSS Font Properties</vt:lpstr>
      <vt:lpstr>CSS Links</vt:lpstr>
      <vt:lpstr>PowerPoint Presentation</vt:lpstr>
      <vt:lpstr>PowerPoint Presentation</vt:lpstr>
      <vt:lpstr>3. Background Color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Programming</dc:title>
  <dc:creator>Ramadevi Gude</dc:creator>
  <cp:lastModifiedBy>Ramadevi</cp:lastModifiedBy>
  <cp:revision>18</cp:revision>
  <dcterms:created xsi:type="dcterms:W3CDTF">2023-02-01T08:24:46Z</dcterms:created>
  <dcterms:modified xsi:type="dcterms:W3CDTF">2023-02-13T04:23:38Z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2023-02-01T00:00:00Z</vt:filetime>
  </property>
</Properties>
</file>