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326" r:id="rId3"/>
    <p:sldId id="257" r:id="rId4"/>
    <p:sldId id="328" r:id="rId5"/>
    <p:sldId id="329" r:id="rId6"/>
    <p:sldId id="259" r:id="rId7"/>
    <p:sldId id="263" r:id="rId8"/>
    <p:sldId id="260" r:id="rId9"/>
    <p:sldId id="333" r:id="rId10"/>
    <p:sldId id="334" r:id="rId11"/>
    <p:sldId id="335" r:id="rId12"/>
    <p:sldId id="269" r:id="rId13"/>
    <p:sldId id="330" r:id="rId14"/>
    <p:sldId id="272" r:id="rId15"/>
    <p:sldId id="276" r:id="rId16"/>
    <p:sldId id="275" r:id="rId17"/>
    <p:sldId id="273" r:id="rId18"/>
    <p:sldId id="280" r:id="rId19"/>
    <p:sldId id="281" r:id="rId20"/>
    <p:sldId id="278" r:id="rId21"/>
    <p:sldId id="277" r:id="rId22"/>
    <p:sldId id="286" r:id="rId23"/>
    <p:sldId id="282" r:id="rId24"/>
    <p:sldId id="314" r:id="rId25"/>
    <p:sldId id="296" r:id="rId26"/>
    <p:sldId id="294" r:id="rId27"/>
    <p:sldId id="293" r:id="rId28"/>
    <p:sldId id="300" r:id="rId29"/>
    <p:sldId id="299" r:id="rId30"/>
    <p:sldId id="301" r:id="rId31"/>
    <p:sldId id="298" r:id="rId32"/>
    <p:sldId id="322" r:id="rId33"/>
    <p:sldId id="321" r:id="rId34"/>
    <p:sldId id="320" r:id="rId35"/>
    <p:sldId id="319" r:id="rId36"/>
    <p:sldId id="318" r:id="rId37"/>
    <p:sldId id="315" r:id="rId38"/>
    <p:sldId id="317" r:id="rId39"/>
    <p:sldId id="316" r:id="rId40"/>
    <p:sldId id="307" r:id="rId41"/>
    <p:sldId id="306" r:id="rId42"/>
    <p:sldId id="305" r:id="rId43"/>
    <p:sldId id="308" r:id="rId44"/>
    <p:sldId id="304" r:id="rId45"/>
    <p:sldId id="312" r:id="rId46"/>
    <p:sldId id="311" r:id="rId47"/>
    <p:sldId id="310" r:id="rId48"/>
    <p:sldId id="336" r:id="rId49"/>
    <p:sldId id="33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DDF6A-D9A0-49A9-9BD4-F7E1988086AE}" type="datetimeFigureOut">
              <a:rPr lang="en-IN" smtClean="0"/>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2D5FC-4C82-487C-8B9C-27D4D27B244D}" type="slidenum">
              <a:rPr lang="en-IN" smtClean="0"/>
              <a:t>‹#›</a:t>
            </a:fld>
            <a:endParaRPr lang="en-IN"/>
          </a:p>
        </p:txBody>
      </p:sp>
    </p:spTree>
    <p:extLst>
      <p:ext uri="{BB962C8B-B14F-4D97-AF65-F5344CB8AC3E}">
        <p14:creationId xmlns:p14="http://schemas.microsoft.com/office/powerpoint/2010/main" val="331930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F09D9DA-FDBC-9B00-3897-938662326E2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58F139EE-CA3B-398D-6ED9-ACC08AC69D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2.</a:t>
            </a:r>
          </a:p>
          <a:p>
            <a:pPr eaLnBrk="1" hangingPunct="1">
              <a:spcBef>
                <a:spcPct val="0"/>
              </a:spcBef>
            </a:pPr>
            <a:r>
              <a:rPr lang="en-US" altLang="en-US"/>
              <a:t>hides icky details from the raw XMLHttpRequest; works well in all browsers</a:t>
            </a:r>
          </a:p>
          <a:p>
            <a:pPr eaLnBrk="1" hangingPunct="1">
              <a:spcBef>
                <a:spcPct val="0"/>
              </a:spcBef>
            </a:pPr>
            <a:endParaRPr lang="en-US" altLang="en-US"/>
          </a:p>
        </p:txBody>
      </p:sp>
      <p:sp>
        <p:nvSpPr>
          <p:cNvPr id="4" name="Slide Number Placeholder 3">
            <a:extLst>
              <a:ext uri="{FF2B5EF4-FFF2-40B4-BE49-F238E27FC236}">
                <a16:creationId xmlns:a16="http://schemas.microsoft.com/office/drawing/2014/main" id="{AB2BD4F4-5FB7-27BA-93D7-8069F00ED4DF}"/>
              </a:ext>
            </a:extLst>
          </p:cNvPr>
          <p:cNvSpPr>
            <a:spLocks noGrp="1"/>
          </p:cNvSpPr>
          <p:nvPr>
            <p:ph type="sldNum" sz="quarter" idx="5"/>
          </p:nvPr>
        </p:nvSpPr>
        <p:spPr/>
        <p:txBody>
          <a:bodyPr/>
          <a:lstStyle/>
          <a:p>
            <a:pPr fontAlgn="auto">
              <a:spcBef>
                <a:spcPts val="0"/>
              </a:spcBef>
              <a:spcAft>
                <a:spcPts val="0"/>
              </a:spcAft>
              <a:defRPr/>
            </a:pPr>
            <a:fld id="{495A9406-227F-4D12-97FC-5562AF3CE534}" type="slidenum">
              <a:rPr lang="en-US">
                <a:solidFill>
                  <a:prstClr val="black"/>
                </a:solidFill>
                <a:latin typeface="Calibri"/>
                <a:cs typeface="+mn-cs"/>
              </a:rPr>
              <a:pPr fontAlgn="auto">
                <a:spcBef>
                  <a:spcPts val="0"/>
                </a:spcBef>
                <a:spcAft>
                  <a:spcPts val="0"/>
                </a:spcAft>
                <a:defRPr/>
              </a:pPr>
              <a:t>13</a:t>
            </a:fld>
            <a:endParaRPr lang="en-US">
              <a:solidFill>
                <a:prstClr val="black"/>
              </a:solidFill>
              <a:latin typeface="Calibri"/>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46422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416490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924602-013F-4DE6-A35C-70430F78B47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43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615C4C-012B-459D-809E-FD64F7DAD317}"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2108941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615C4C-012B-459D-809E-FD64F7DAD317}"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4602-013F-4DE6-A35C-70430F78B47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4809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1615C4C-012B-459D-809E-FD64F7DAD317}"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969085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2847683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80860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61871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15C4C-012B-459D-809E-FD64F7DAD317}"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317909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15C4C-012B-459D-809E-FD64F7DAD317}"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05657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15C4C-012B-459D-809E-FD64F7DAD317}" type="datetimeFigureOut">
              <a:rPr lang="en-IN" smtClean="0"/>
              <a:t>01-04-2023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362696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15C4C-012B-459D-809E-FD64F7DAD317}" type="datetimeFigureOut">
              <a:rPr lang="en-IN" smtClean="0"/>
              <a:t>01-04-2023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69142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15C4C-012B-459D-809E-FD64F7DAD317}" type="datetimeFigureOut">
              <a:rPr lang="en-IN" smtClean="0"/>
              <a:t>01-04-2023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97698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15C4C-012B-459D-809E-FD64F7DAD317}"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246995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15C4C-012B-459D-809E-FD64F7DAD317}"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4602-013F-4DE6-A35C-70430F78B479}" type="slidenum">
              <a:rPr lang="en-IN" smtClean="0"/>
              <a:t>‹#›</a:t>
            </a:fld>
            <a:endParaRPr lang="en-IN"/>
          </a:p>
        </p:txBody>
      </p:sp>
    </p:spTree>
    <p:extLst>
      <p:ext uri="{BB962C8B-B14F-4D97-AF65-F5344CB8AC3E}">
        <p14:creationId xmlns:p14="http://schemas.microsoft.com/office/powerpoint/2010/main" val="136856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615C4C-012B-459D-809E-FD64F7DAD317}" type="datetimeFigureOut">
              <a:rPr lang="en-IN" smtClean="0"/>
              <a:t>01-04-2023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924602-013F-4DE6-A35C-70430F78B479}" type="slidenum">
              <a:rPr lang="en-IN" smtClean="0"/>
              <a:t>‹#›</a:t>
            </a:fld>
            <a:endParaRPr lang="en-IN"/>
          </a:p>
        </p:txBody>
      </p:sp>
    </p:spTree>
    <p:extLst>
      <p:ext uri="{BB962C8B-B14F-4D97-AF65-F5344CB8AC3E}">
        <p14:creationId xmlns:p14="http://schemas.microsoft.com/office/powerpoint/2010/main" val="3422383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BB5FF7-BF8F-59DA-59D0-39519F749A51}"/>
              </a:ext>
            </a:extLst>
          </p:cNvPr>
          <p:cNvSpPr txBox="1"/>
          <p:nvPr/>
        </p:nvSpPr>
        <p:spPr>
          <a:xfrm>
            <a:off x="828091" y="667477"/>
            <a:ext cx="10676553" cy="5381858"/>
          </a:xfrm>
          <a:prstGeom prst="rect">
            <a:avLst/>
          </a:prstGeom>
          <a:noFill/>
        </p:spPr>
        <p:txBody>
          <a:bodyPr wrap="square">
            <a:spAutoFit/>
          </a:bodyPr>
          <a:lstStyle/>
          <a:p>
            <a:pPr>
              <a:lnSpc>
                <a:spcPts val="2250"/>
              </a:lnSpc>
            </a:pPr>
            <a:r>
              <a:rPr lang="en-IN" sz="2800" b="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Module III: AJAX &amp; JSON</a:t>
            </a:r>
          </a:p>
          <a:p>
            <a:pPr marL="457200" indent="-457200">
              <a:lnSpc>
                <a:spcPts val="2250"/>
              </a:lnSpc>
              <a:buFont typeface="Wingdings" panose="05000000000000000000" pitchFamily="2" charset="2"/>
              <a:buChar char="q"/>
            </a:pPr>
            <a:endParaRPr lang="en-IN" sz="2800" b="1" dirty="0">
              <a:solidFill>
                <a:srgbClr val="00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pP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b="1" u="sng" dirty="0">
                <a:solidFill>
                  <a:srgbClr val="000000"/>
                </a:solidFill>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AJAX</a:t>
            </a:r>
            <a:endParaRPr lang="en-IN" b="1" u="sng" dirty="0">
              <a:solidFill>
                <a:srgbClr val="00000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Introduction to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Ajax,Web</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services and Ajax,</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Ajax using HTML, CSS, JavaScript,</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Ajax Framework and DOM,</a:t>
            </a:r>
          </a:p>
          <a:p>
            <a:pPr marL="285750" indent="-285750">
              <a:lnSpc>
                <a:spcPts val="2250"/>
              </a:lnSpc>
              <a:buFont typeface="Wingdings" panose="05000000000000000000" pitchFamily="2" charset="2"/>
              <a:buChar char="q"/>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XMLHttpRequest,Ajax</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Architecture</a:t>
            </a:r>
          </a:p>
          <a:p>
            <a:pPr>
              <a:lnSpc>
                <a:spcPts val="2250"/>
              </a:lnSpc>
            </a:pP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b="1" u="sng" dirty="0">
                <a:solidFill>
                  <a:srgbClr val="000000"/>
                </a:solidFill>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Working with JSON </a:t>
            </a:r>
          </a:p>
          <a:p>
            <a:pPr>
              <a:lnSpc>
                <a:spcPts val="2250"/>
              </a:lnSpc>
            </a:pPr>
            <a:endParaRPr lang="en-IN" sz="1800" b="1" u="sng" dirty="0">
              <a:solidFill>
                <a:srgbClr val="000000"/>
              </a:solidFill>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Introduction,Need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JSON,JSON Syntax Rules,</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Data - a Name and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Value,JSON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Objects,JSON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Arrays,</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Uses JavaScript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Syntax,JSON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Files,JSON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Security Concerns, </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 Site Request Forgery (CSRF), Injection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Attacks,JS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XMLHttpRequest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functions,</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XMLHttpRequest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Web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APIs,JSON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Client Side Frameworks,</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&amp; Server Side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Frameworks,Replacing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XML with JSON,</a:t>
            </a:r>
          </a:p>
          <a:p>
            <a:pPr marL="285750" indent="-285750">
              <a:lnSpc>
                <a:spcPts val="225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parsing,AJAX</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using JSON and jQuery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91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C627B40-F1B0-A831-711E-7C1FAE34AB4E}"/>
              </a:ext>
            </a:extLst>
          </p:cNvPr>
          <p:cNvSpPr>
            <a:spLocks noGrp="1"/>
          </p:cNvSpPr>
          <p:nvPr>
            <p:ph type="title"/>
          </p:nvPr>
        </p:nvSpPr>
        <p:spPr/>
        <p:txBody>
          <a:bodyPr/>
          <a:lstStyle/>
          <a:p>
            <a:pPr eaLnBrk="1" hangingPunct="1"/>
            <a:r>
              <a:rPr lang="en-US" altLang="en-US">
                <a:solidFill>
                  <a:srgbClr val="7B9899"/>
                </a:solidFill>
              </a:rPr>
              <a:t>Advantages</a:t>
            </a:r>
          </a:p>
        </p:txBody>
      </p:sp>
      <p:sp>
        <p:nvSpPr>
          <p:cNvPr id="38915" name="Content Placeholder 2">
            <a:extLst>
              <a:ext uri="{FF2B5EF4-FFF2-40B4-BE49-F238E27FC236}">
                <a16:creationId xmlns:a16="http://schemas.microsoft.com/office/drawing/2014/main" id="{1DF4006B-1729-006C-7905-FA21DA91B196}"/>
              </a:ext>
            </a:extLst>
          </p:cNvPr>
          <p:cNvSpPr>
            <a:spLocks noGrp="1"/>
          </p:cNvSpPr>
          <p:nvPr>
            <p:ph idx="1"/>
          </p:nvPr>
        </p:nvSpPr>
        <p:spPr>
          <a:xfrm>
            <a:off x="1825625" y="1527175"/>
            <a:ext cx="8504238" cy="4572000"/>
          </a:xfrm>
        </p:spPr>
        <p:txBody>
          <a:bodyPr/>
          <a:lstStyle/>
          <a:p>
            <a:pPr eaLnBrk="1" hangingPunct="1">
              <a:buFont typeface="Arial" panose="020B0604020202020204" pitchFamily="34" charset="0"/>
              <a:buChar char="•"/>
            </a:pPr>
            <a:r>
              <a:rPr lang="en-US" altLang="en-US"/>
              <a:t>Interactivity</a:t>
            </a:r>
          </a:p>
          <a:p>
            <a:pPr lvl="1" eaLnBrk="1" hangingPunct="1">
              <a:buFont typeface="Arial" panose="020B0604020202020204" pitchFamily="34" charset="0"/>
              <a:buChar char="–"/>
            </a:pPr>
            <a:r>
              <a:rPr lang="en-US" altLang="en-US"/>
              <a:t>Asynchronous transmission of data back and forth</a:t>
            </a:r>
          </a:p>
          <a:p>
            <a:pPr eaLnBrk="1" hangingPunct="1">
              <a:buFont typeface="Arial" panose="020B0604020202020204" pitchFamily="34" charset="0"/>
              <a:buChar char="•"/>
            </a:pPr>
            <a:r>
              <a:rPr lang="en-US" altLang="en-US"/>
              <a:t>Bandwidth usage</a:t>
            </a:r>
          </a:p>
          <a:p>
            <a:pPr lvl="1" eaLnBrk="1" hangingPunct="1">
              <a:buFont typeface="Arial" panose="020B0604020202020204" pitchFamily="34" charset="0"/>
              <a:buChar char="–"/>
            </a:pPr>
            <a:r>
              <a:rPr lang="en-US" altLang="en-US"/>
              <a:t>Smaller payload</a:t>
            </a:r>
          </a:p>
          <a:p>
            <a:pPr eaLnBrk="1" hangingPunct="1">
              <a:buFont typeface="Arial" panose="020B0604020202020204" pitchFamily="34" charset="0"/>
              <a:buChar char="•"/>
            </a:pPr>
            <a:r>
              <a:rPr lang="en-US" altLang="en-US"/>
              <a:t>Encourages modularization</a:t>
            </a:r>
          </a:p>
          <a:p>
            <a:pPr lvl="1" eaLnBrk="1" hangingPunct="1">
              <a:buFont typeface="Arial" panose="020B0604020202020204" pitchFamily="34" charset="0"/>
              <a:buChar char="–"/>
            </a:pPr>
            <a:r>
              <a:rPr lang="en-US" altLang="en-US"/>
              <a:t>Function, data sources, structure and style</a:t>
            </a:r>
          </a:p>
          <a:p>
            <a:pPr eaLnBrk="1" hangingPunct="1">
              <a:buFont typeface="Arial" panose="020B0604020202020204" pitchFamily="34" charset="0"/>
              <a:buChar char="•"/>
            </a:pPr>
            <a:r>
              <a:rPr lang="en-US" altLang="en-US"/>
              <a:t>Allows non-related technologies to work together (server-side languages, databases, client-side languages,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3180DAF-F4D1-1DF6-CB9C-CF579FACA30A}"/>
              </a:ext>
            </a:extLst>
          </p:cNvPr>
          <p:cNvSpPr>
            <a:spLocks noGrp="1"/>
          </p:cNvSpPr>
          <p:nvPr>
            <p:ph type="title"/>
          </p:nvPr>
        </p:nvSpPr>
        <p:spPr/>
        <p:txBody>
          <a:bodyPr/>
          <a:lstStyle/>
          <a:p>
            <a:pPr eaLnBrk="1" hangingPunct="1"/>
            <a:r>
              <a:rPr lang="en-US" altLang="en-US">
                <a:solidFill>
                  <a:srgbClr val="7B9899"/>
                </a:solidFill>
              </a:rPr>
              <a:t>Disadvantages</a:t>
            </a:r>
          </a:p>
        </p:txBody>
      </p:sp>
      <p:sp>
        <p:nvSpPr>
          <p:cNvPr id="39939" name="Content Placeholder 2">
            <a:extLst>
              <a:ext uri="{FF2B5EF4-FFF2-40B4-BE49-F238E27FC236}">
                <a16:creationId xmlns:a16="http://schemas.microsoft.com/office/drawing/2014/main" id="{AF2F367C-4DAB-8427-EA4B-ED3B7B8D39DB}"/>
              </a:ext>
            </a:extLst>
          </p:cNvPr>
          <p:cNvSpPr>
            <a:spLocks noGrp="1"/>
          </p:cNvSpPr>
          <p:nvPr>
            <p:ph idx="1"/>
          </p:nvPr>
        </p:nvSpPr>
        <p:spPr>
          <a:xfrm>
            <a:off x="1825625" y="1527175"/>
            <a:ext cx="8504238" cy="4572000"/>
          </a:xfrm>
        </p:spPr>
        <p:txBody>
          <a:bodyPr/>
          <a:lstStyle/>
          <a:p>
            <a:pPr eaLnBrk="1" hangingPunct="1">
              <a:buFont typeface="Arial" panose="020B0604020202020204" pitchFamily="34" charset="0"/>
              <a:buChar char="•"/>
            </a:pPr>
            <a:r>
              <a:rPr lang="en-US" altLang="en-US"/>
              <a:t>Difficult to debug because it is asynchronous</a:t>
            </a:r>
          </a:p>
          <a:p>
            <a:pPr eaLnBrk="1" hangingPunct="1">
              <a:buFont typeface="Arial" panose="020B0604020202020204" pitchFamily="34" charset="0"/>
              <a:buChar char="•"/>
            </a:pPr>
            <a:r>
              <a:rPr lang="en-US" altLang="en-US"/>
              <a:t>Search engines can’t index/optimize</a:t>
            </a:r>
          </a:p>
          <a:p>
            <a:pPr eaLnBrk="1" hangingPunct="1">
              <a:buFont typeface="Arial" panose="020B0604020202020204" pitchFamily="34" charset="0"/>
              <a:buChar char="•"/>
            </a:pPr>
            <a:r>
              <a:rPr lang="en-US" altLang="en-US"/>
              <a:t>Browsers handle XHRs differently—Internet Explorer didn’t have a native one till version 7 (presently on version 8)</a:t>
            </a:r>
          </a:p>
          <a:p>
            <a:pPr eaLnBrk="1" hangingPunct="1">
              <a:buFont typeface="Arial" panose="020B0604020202020204" pitchFamily="34" charset="0"/>
              <a:buChar char="•"/>
            </a:pPr>
            <a:r>
              <a:rPr lang="en-US" altLang="en-US"/>
              <a:t>Back button and bookmarks may not work as expected</a:t>
            </a:r>
          </a:p>
          <a:p>
            <a:pPr eaLnBrk="1" hangingPunct="1">
              <a:buFont typeface="Arial" panose="020B0604020202020204" pitchFamily="34" charset="0"/>
              <a:buChar char="•"/>
            </a:pPr>
            <a:r>
              <a:rPr lang="en-US" altLang="en-US"/>
              <a:t>May experience response time/latency problems if there are many frequent updates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10D2458-2ED8-5C91-5992-5273BEACC4B4}"/>
              </a:ext>
            </a:extLst>
          </p:cNvPr>
          <p:cNvSpPr>
            <a:spLocks noGrp="1"/>
          </p:cNvSpPr>
          <p:nvPr>
            <p:ph type="title"/>
          </p:nvPr>
        </p:nvSpPr>
        <p:spPr>
          <a:xfrm>
            <a:off x="1864268" y="467442"/>
            <a:ext cx="10515600" cy="1325563"/>
          </a:xfrm>
        </p:spPr>
        <p:txBody>
          <a:bodyPr/>
          <a:lstStyle/>
          <a:p>
            <a:pPr eaLnBrk="1" hangingPunct="1"/>
            <a:r>
              <a:rPr lang="en-US" altLang="en-US" dirty="0">
                <a:solidFill>
                  <a:srgbClr val="7B9899"/>
                </a:solidFill>
              </a:rPr>
              <a:t>Uses for AJAX</a:t>
            </a:r>
          </a:p>
        </p:txBody>
      </p:sp>
      <p:sp>
        <p:nvSpPr>
          <p:cNvPr id="40963" name="Content Placeholder 2">
            <a:extLst>
              <a:ext uri="{FF2B5EF4-FFF2-40B4-BE49-F238E27FC236}">
                <a16:creationId xmlns:a16="http://schemas.microsoft.com/office/drawing/2014/main" id="{2F292342-731A-E1E8-A129-5A82799F2D8C}"/>
              </a:ext>
            </a:extLst>
          </p:cNvPr>
          <p:cNvSpPr>
            <a:spLocks noGrp="1"/>
          </p:cNvSpPr>
          <p:nvPr>
            <p:ph idx="1"/>
          </p:nvPr>
        </p:nvSpPr>
        <p:spPr>
          <a:xfrm>
            <a:off x="545432" y="1527175"/>
            <a:ext cx="11293642" cy="2403141"/>
          </a:xfrm>
        </p:spPr>
        <p:txBody>
          <a:bodyPr/>
          <a:lstStyle/>
          <a:p>
            <a:pPr eaLnBrk="1" hangingPunct="1"/>
            <a:r>
              <a:rPr lang="en-US" altLang="en-US" dirty="0"/>
              <a:t>Real-time form data validation when server-side information is required</a:t>
            </a:r>
          </a:p>
          <a:p>
            <a:pPr eaLnBrk="1" hangingPunct="1"/>
            <a:r>
              <a:rPr lang="en-US" altLang="en-US" dirty="0"/>
              <a:t>Autocompletion (again when server-side info from a database, for example, is needed)</a:t>
            </a:r>
          </a:p>
          <a:p>
            <a:pPr eaLnBrk="1" hangingPunct="1"/>
            <a:r>
              <a:rPr lang="en-US" altLang="en-US" dirty="0"/>
              <a:t>Sophisticated user interface controls and effects such as progress bars</a:t>
            </a:r>
          </a:p>
          <a:p>
            <a:pPr eaLnBrk="1" hangingPunct="1"/>
            <a:r>
              <a:rPr lang="en-US" altLang="en-US" dirty="0"/>
              <a:t>Getting current data without reloading a full page</a:t>
            </a:r>
          </a:p>
          <a:p>
            <a:pPr eaLnBrk="1" hangingPunct="1"/>
            <a:endParaRPr lang="en-US" altLang="en-US" dirty="0"/>
          </a:p>
        </p:txBody>
      </p:sp>
      <p:sp>
        <p:nvSpPr>
          <p:cNvPr id="2" name="Title 1">
            <a:extLst>
              <a:ext uri="{FF2B5EF4-FFF2-40B4-BE49-F238E27FC236}">
                <a16:creationId xmlns:a16="http://schemas.microsoft.com/office/drawing/2014/main" id="{3B764C7C-9049-9B88-EF8C-678F80C2563B}"/>
              </a:ext>
            </a:extLst>
          </p:cNvPr>
          <p:cNvSpPr txBox="1">
            <a:spLocks/>
          </p:cNvSpPr>
          <p:nvPr/>
        </p:nvSpPr>
        <p:spPr>
          <a:xfrm>
            <a:off x="317667" y="3930316"/>
            <a:ext cx="8534400" cy="7588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solidFill>
                  <a:srgbClr val="7B9899"/>
                </a:solidFill>
              </a:rPr>
              <a:t>Conclusion</a:t>
            </a:r>
          </a:p>
        </p:txBody>
      </p:sp>
      <p:pic>
        <p:nvPicPr>
          <p:cNvPr id="6" name="Picture 5">
            <a:extLst>
              <a:ext uri="{FF2B5EF4-FFF2-40B4-BE49-F238E27FC236}">
                <a16:creationId xmlns:a16="http://schemas.microsoft.com/office/drawing/2014/main" id="{2AA3A859-4AF3-CF27-7E3C-DDACA16564EC}"/>
              </a:ext>
            </a:extLst>
          </p:cNvPr>
          <p:cNvPicPr>
            <a:picLocks noChangeAspect="1"/>
          </p:cNvPicPr>
          <p:nvPr/>
        </p:nvPicPr>
        <p:blipFill>
          <a:blip r:embed="rId2"/>
          <a:stretch>
            <a:fillRect/>
          </a:stretch>
        </p:blipFill>
        <p:spPr>
          <a:xfrm>
            <a:off x="317667" y="4724220"/>
            <a:ext cx="11040813" cy="12132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319920D-DE32-182E-466A-0EF53643E83B}"/>
              </a:ext>
            </a:extLst>
          </p:cNvPr>
          <p:cNvSpPr>
            <a:spLocks noGrp="1" noChangeArrowheads="1"/>
          </p:cNvSpPr>
          <p:nvPr>
            <p:ph type="title"/>
          </p:nvPr>
        </p:nvSpPr>
        <p:spPr>
          <a:xfrm>
            <a:off x="2136775" y="228600"/>
            <a:ext cx="8153400" cy="990600"/>
          </a:xfrm>
        </p:spPr>
        <p:txBody>
          <a:bodyPr/>
          <a:lstStyle/>
          <a:p>
            <a:pPr eaLnBrk="1" hangingPunct="1"/>
            <a:r>
              <a:rPr lang="en-US" altLang="en-US"/>
              <a:t>Prototype's Ajax model</a:t>
            </a:r>
          </a:p>
        </p:txBody>
      </p:sp>
      <p:sp>
        <p:nvSpPr>
          <p:cNvPr id="28675" name="Content Placeholder 2">
            <a:extLst>
              <a:ext uri="{FF2B5EF4-FFF2-40B4-BE49-F238E27FC236}">
                <a16:creationId xmlns:a16="http://schemas.microsoft.com/office/drawing/2014/main" id="{20699141-E430-DCDD-534C-CE9C7C4BCF91}"/>
              </a:ext>
            </a:extLst>
          </p:cNvPr>
          <p:cNvSpPr>
            <a:spLocks noGrp="1" noChangeArrowheads="1"/>
          </p:cNvSpPr>
          <p:nvPr>
            <p:ph idx="1"/>
          </p:nvPr>
        </p:nvSpPr>
        <p:spPr>
          <a:xfrm>
            <a:off x="2136775" y="3886200"/>
            <a:ext cx="8153400" cy="2667000"/>
          </a:xfrm>
        </p:spPr>
        <p:txBody>
          <a:bodyPr/>
          <a:lstStyle/>
          <a:p>
            <a:pPr eaLnBrk="1" hangingPunct="1"/>
            <a:r>
              <a:rPr lang="en-US" altLang="en-US"/>
              <a:t>construct a Prototype Ajax.Request object to request a page from a server using Ajax</a:t>
            </a:r>
          </a:p>
          <a:p>
            <a:pPr eaLnBrk="1" hangingPunct="1"/>
            <a:r>
              <a:rPr lang="en-US" altLang="en-US"/>
              <a:t>constructor accepts 2 parameters:</a:t>
            </a:r>
          </a:p>
          <a:p>
            <a:pPr marL="881063" lvl="1" indent="-514350">
              <a:buFont typeface="Tw Cen MT" panose="020B0602020104020603" pitchFamily="34" charset="0"/>
              <a:buAutoNum type="arabicPeriod"/>
            </a:pPr>
            <a:r>
              <a:rPr lang="en-US" altLang="en-US"/>
              <a:t>the URL to 1. fetch, as a String,</a:t>
            </a:r>
          </a:p>
          <a:p>
            <a:pPr marL="881063" lvl="1" indent="-514350">
              <a:buFont typeface="Tw Cen MT" panose="020B0602020104020603" pitchFamily="34" charset="0"/>
              <a:buAutoNum type="arabicPeriod"/>
            </a:pPr>
            <a:r>
              <a:rPr lang="en-US" altLang="en-US"/>
              <a:t>a set of options, as an array of key : value pairs in {} braces (an anonymous JS object)</a:t>
            </a:r>
          </a:p>
        </p:txBody>
      </p:sp>
      <p:sp>
        <p:nvSpPr>
          <p:cNvPr id="5" name="Slide Number Placeholder 4">
            <a:extLst>
              <a:ext uri="{FF2B5EF4-FFF2-40B4-BE49-F238E27FC236}">
                <a16:creationId xmlns:a16="http://schemas.microsoft.com/office/drawing/2014/main" id="{1A4A5E47-A22E-1361-A350-16A2686E99F9}"/>
              </a:ext>
            </a:extLst>
          </p:cNvPr>
          <p:cNvSpPr>
            <a:spLocks noGrp="1"/>
          </p:cNvSpPr>
          <p:nvPr>
            <p:ph type="sldNum" sz="quarter" idx="12"/>
          </p:nvPr>
        </p:nvSpPr>
        <p:spPr/>
        <p:txBody>
          <a:bodyPr>
            <a:normAutofit fontScale="92500" lnSpcReduction="10000"/>
          </a:bodyPr>
          <a:lstStyle/>
          <a:p>
            <a:pPr>
              <a:defRPr/>
            </a:pPr>
            <a:fld id="{A191FEF3-9655-4101-9B3B-3124E76FE11B}" type="slidenum">
              <a:rPr lang="en-US">
                <a:latin typeface="Tw Cen MT"/>
              </a:rPr>
              <a:pPr>
                <a:defRPr/>
              </a:pPr>
              <a:t>13</a:t>
            </a:fld>
            <a:endParaRPr lang="en-US">
              <a:latin typeface="Tw Cen MT"/>
            </a:endParaRPr>
          </a:p>
        </p:txBody>
      </p:sp>
      <p:sp>
        <p:nvSpPr>
          <p:cNvPr id="28677" name="TextBox 5">
            <a:extLst>
              <a:ext uri="{FF2B5EF4-FFF2-40B4-BE49-F238E27FC236}">
                <a16:creationId xmlns:a16="http://schemas.microsoft.com/office/drawing/2014/main" id="{A25B0D47-E64D-293D-43AB-7D5CD0008FFB}"/>
              </a:ext>
            </a:extLst>
          </p:cNvPr>
          <p:cNvSpPr txBox="1">
            <a:spLocks noChangeArrowheads="1"/>
          </p:cNvSpPr>
          <p:nvPr/>
        </p:nvSpPr>
        <p:spPr bwMode="auto">
          <a:xfrm>
            <a:off x="2133600" y="1524001"/>
            <a:ext cx="8153400" cy="2308225"/>
          </a:xfrm>
          <a:prstGeom prst="rect">
            <a:avLst/>
          </a:prstGeom>
          <a:solidFill>
            <a:srgbClr val="F4F6A8"/>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0000"/>
                </a:solidFill>
                <a:latin typeface="Courier New" panose="02070309020205020404" pitchFamily="49" charset="0"/>
                <a:cs typeface="Courier New" panose="02070309020205020404" pitchFamily="49" charset="0"/>
              </a:rPr>
              <a:t>new Ajax.Request("url",</a:t>
            </a:r>
          </a:p>
          <a:p>
            <a:pPr eaLnBrk="1" hangingPunct="1"/>
            <a:r>
              <a:rPr lang="en-US" altLang="en-US">
                <a:solidFill>
                  <a:srgbClr val="000000"/>
                </a:solidFill>
                <a:latin typeface="Courier New" panose="02070309020205020404" pitchFamily="49" charset="0"/>
                <a:cs typeface="Courier New" panose="02070309020205020404" pitchFamily="49" charset="0"/>
              </a:rPr>
              <a:t>{</a:t>
            </a:r>
          </a:p>
          <a:p>
            <a:pPr eaLnBrk="1" hangingPunct="1"/>
            <a:r>
              <a:rPr lang="en-US" altLang="en-US">
                <a:solidFill>
                  <a:srgbClr val="000000"/>
                </a:solidFill>
                <a:latin typeface="Courier New" panose="02070309020205020404" pitchFamily="49" charset="0"/>
                <a:cs typeface="Courier New" panose="02070309020205020404" pitchFamily="49" charset="0"/>
              </a:rPr>
              <a:t>	option : value,</a:t>
            </a:r>
          </a:p>
          <a:p>
            <a:pPr eaLnBrk="1" hangingPunct="1"/>
            <a:r>
              <a:rPr lang="en-US" altLang="en-US">
                <a:solidFill>
                  <a:srgbClr val="000000"/>
                </a:solidFill>
                <a:latin typeface="Courier New" panose="02070309020205020404" pitchFamily="49" charset="0"/>
                <a:cs typeface="Courier New" panose="02070309020205020404" pitchFamily="49" charset="0"/>
              </a:rPr>
              <a:t>	option : value,</a:t>
            </a:r>
          </a:p>
          <a:p>
            <a:pPr eaLnBrk="1" hangingPunct="1"/>
            <a:r>
              <a:rPr lang="en-US" altLang="en-US">
                <a:solidFill>
                  <a:srgbClr val="000000"/>
                </a:solidFill>
                <a:latin typeface="Courier New" panose="02070309020205020404" pitchFamily="49" charset="0"/>
                <a:cs typeface="Courier New" panose="02070309020205020404" pitchFamily="49" charset="0"/>
              </a:rPr>
              <a:t>	...</a:t>
            </a:r>
          </a:p>
          <a:p>
            <a:pPr eaLnBrk="1" hangingPunct="1"/>
            <a:r>
              <a:rPr lang="en-US" altLang="en-US">
                <a:solidFill>
                  <a:srgbClr val="000000"/>
                </a:solidFill>
                <a:latin typeface="Courier New" panose="02070309020205020404" pitchFamily="49" charset="0"/>
                <a:cs typeface="Courier New" panose="02070309020205020404" pitchFamily="49" charset="0"/>
              </a:rPr>
              <a:t>	option : value</a:t>
            </a:r>
          </a:p>
          <a:p>
            <a:pPr eaLnBrk="1" hangingPunct="1"/>
            <a:r>
              <a:rPr lang="en-US" altLang="en-US">
                <a:solidFill>
                  <a:srgbClr val="000000"/>
                </a:solidFill>
                <a:latin typeface="Courier New" panose="02070309020205020404" pitchFamily="49" charset="0"/>
                <a:cs typeface="Courier New" panose="02070309020205020404" pitchFamily="49" charset="0"/>
              </a:rPr>
              <a:t>}</a:t>
            </a:r>
          </a:p>
          <a:p>
            <a:pPr eaLnBrk="1" hangingPunct="1"/>
            <a:r>
              <a:rPr lang="en-US" altLang="en-US">
                <a:solidFill>
                  <a:srgbClr val="000000"/>
                </a:solidFill>
                <a:latin typeface="Courier New" panose="02070309020205020404" pitchFamily="49" charset="0"/>
                <a:cs typeface="Courier New" panose="02070309020205020404" pitchFamily="49" charset="0"/>
              </a:rPr>
              <a:t>);</a:t>
            </a:r>
            <a:r>
              <a:rPr lang="en-US" altLang="en-US">
                <a:solidFill>
                  <a:srgbClr val="000000"/>
                </a:solidFill>
                <a:latin typeface="Consolas" panose="020B0609020204030204" pitchFamily="49" charset="0"/>
              </a:rPr>
              <a:t>				         			</a:t>
            </a:r>
            <a:r>
              <a:rPr lang="en-US" altLang="en-US" i="1">
                <a:solidFill>
                  <a:srgbClr val="7F7F7F"/>
                </a:solidFill>
                <a:latin typeface="Consolas" panose="020B0609020204030204" pitchFamily="49" charset="0"/>
              </a:rPr>
              <a:t>JS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2060"/>
          </a:solidFill>
        </p:spPr>
        <p:txBody>
          <a:bodyPr/>
          <a:lstStyle/>
          <a:p>
            <a:r>
              <a:rPr lang="en-US" b="1" dirty="0">
                <a:solidFill>
                  <a:srgbClr val="FFC000"/>
                </a:solidFill>
              </a:rPr>
              <a:t>1.AJAX - The XMLHttpRequest Object</a:t>
            </a:r>
            <a:endParaRPr lang="en-IN" b="1" dirty="0">
              <a:solidFill>
                <a:srgbClr val="FFC000"/>
              </a:solidFill>
            </a:endParaRPr>
          </a:p>
        </p:txBody>
      </p:sp>
      <p:sp>
        <p:nvSpPr>
          <p:cNvPr id="3" name="Content Placeholder 2"/>
          <p:cNvSpPr>
            <a:spLocks noGrp="1"/>
          </p:cNvSpPr>
          <p:nvPr>
            <p:ph idx="1"/>
          </p:nvPr>
        </p:nvSpPr>
        <p:spPr>
          <a:xfrm>
            <a:off x="1058991" y="2161591"/>
            <a:ext cx="10725572" cy="3777622"/>
          </a:xfrm>
        </p:spPr>
        <p:txBody>
          <a:bodyPr>
            <a:normAutofit fontScale="25000" lnSpcReduction="20000"/>
          </a:bodyPr>
          <a:lstStyle/>
          <a:p>
            <a:r>
              <a:rPr lang="en-US" sz="6400" b="1" dirty="0"/>
              <a:t>The keystone of AJAX is the XMLHttpRequest object.</a:t>
            </a:r>
          </a:p>
          <a:p>
            <a:endParaRPr lang="en-US" sz="6400" b="1" dirty="0"/>
          </a:p>
          <a:p>
            <a:pPr marL="0" indent="0">
              <a:buNone/>
            </a:pPr>
            <a:r>
              <a:rPr lang="en-US" sz="6400" b="1" dirty="0">
                <a:solidFill>
                  <a:srgbClr val="FF0000"/>
                </a:solidFill>
                <a:sym typeface="Wingdings" panose="05000000000000000000" pitchFamily="2" charset="2"/>
              </a:rPr>
              <a:t></a:t>
            </a:r>
            <a:r>
              <a:rPr lang="en-US" sz="6400" b="1" dirty="0">
                <a:solidFill>
                  <a:srgbClr val="FF0000"/>
                </a:solidFill>
              </a:rPr>
              <a:t>The XMLHttpRequest Object: </a:t>
            </a:r>
            <a:r>
              <a:rPr lang="en-US" sz="6400" b="1" dirty="0"/>
              <a:t>All modern browsers support the XMLHttpRequest object.</a:t>
            </a:r>
          </a:p>
          <a:p>
            <a:endParaRPr lang="en-US" sz="6400" b="1" dirty="0"/>
          </a:p>
          <a:p>
            <a:r>
              <a:rPr lang="en-US" sz="6400" b="1" dirty="0"/>
              <a:t>The XMLHttpRequest object can be used to exchange data with a server behind the scenes. This means that it is possible to update parts of a web page, without reloading the whole page.</a:t>
            </a:r>
          </a:p>
          <a:p>
            <a:endParaRPr lang="en-US" sz="6400" b="1" dirty="0"/>
          </a:p>
          <a:p>
            <a:pPr marL="0" indent="0">
              <a:buNone/>
            </a:pPr>
            <a:r>
              <a:rPr lang="en-US" sz="6400" b="1" dirty="0">
                <a:solidFill>
                  <a:srgbClr val="FF0000"/>
                </a:solidFill>
                <a:sym typeface="Wingdings" panose="05000000000000000000" pitchFamily="2" charset="2"/>
              </a:rPr>
              <a:t></a:t>
            </a:r>
            <a:r>
              <a:rPr lang="en-US" sz="6400" b="1" dirty="0">
                <a:solidFill>
                  <a:srgbClr val="FF0000"/>
                </a:solidFill>
              </a:rPr>
              <a:t>Create an XMLHttpRequest Object</a:t>
            </a:r>
          </a:p>
          <a:p>
            <a:r>
              <a:rPr lang="en-US" sz="6400" b="1" dirty="0"/>
              <a:t>All modern browsers (Chrome, Firefox, Edge (and IE7+), Safari, Opera) have a built-in XMLHttpRequest object.</a:t>
            </a:r>
          </a:p>
          <a:p>
            <a:endParaRPr lang="en-US" sz="6400" b="1" dirty="0"/>
          </a:p>
          <a:p>
            <a:r>
              <a:rPr lang="en-US" sz="6400" b="1" dirty="0"/>
              <a:t>Syntax for creating an XMLHttpRequest object:</a:t>
            </a:r>
          </a:p>
          <a:p>
            <a:endParaRPr lang="en-US" dirty="0"/>
          </a:p>
          <a:p>
            <a:pPr marL="0" indent="0">
              <a:buNone/>
            </a:pPr>
            <a:r>
              <a:rPr lang="en-US" sz="6400" dirty="0"/>
              <a:t>                                            </a:t>
            </a:r>
            <a:r>
              <a:rPr lang="en-US" sz="11200" b="1" dirty="0">
                <a:solidFill>
                  <a:srgbClr val="FF0000"/>
                </a:solidFill>
              </a:rPr>
              <a:t>variable = new XMLHttpRequest();</a:t>
            </a:r>
            <a:endParaRPr lang="en-IN" sz="6400" b="1" dirty="0">
              <a:solidFill>
                <a:srgbClr val="FF0000"/>
              </a:solidFill>
            </a:endParaRPr>
          </a:p>
        </p:txBody>
      </p:sp>
    </p:spTree>
    <p:extLst>
      <p:ext uri="{BB962C8B-B14F-4D97-AF65-F5344CB8AC3E}">
        <p14:creationId xmlns:p14="http://schemas.microsoft.com/office/powerpoint/2010/main" val="292225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6" y="156120"/>
            <a:ext cx="10515600" cy="592817"/>
          </a:xfrm>
        </p:spPr>
        <p:txBody>
          <a:bodyPr>
            <a:normAutofit fontScale="90000"/>
          </a:bodyPr>
          <a:lstStyle/>
          <a:p>
            <a:r>
              <a:rPr lang="en-IN" dirty="0">
                <a:solidFill>
                  <a:srgbClr val="FF0000"/>
                </a:solidFill>
              </a:rPr>
              <a:t>XMLHttpRequest Object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0587576"/>
              </p:ext>
            </p:extLst>
          </p:nvPr>
        </p:nvGraphicFramePr>
        <p:xfrm>
          <a:off x="968827" y="850953"/>
          <a:ext cx="10515600" cy="5783674"/>
        </p:xfrm>
        <a:graphic>
          <a:graphicData uri="http://schemas.openxmlformats.org/drawingml/2006/table">
            <a:tbl>
              <a:tblPr firstRow="1" bandRow="1">
                <a:tableStyleId>{5C22544A-7EE6-4342-B048-85BDC9FD1C3A}</a:tableStyleId>
              </a:tblPr>
              <a:tblGrid>
                <a:gridCol w="3899263">
                  <a:extLst>
                    <a:ext uri="{9D8B030D-6E8A-4147-A177-3AD203B41FA5}">
                      <a16:colId xmlns:a16="http://schemas.microsoft.com/office/drawing/2014/main" val="762910489"/>
                    </a:ext>
                  </a:extLst>
                </a:gridCol>
                <a:gridCol w="6616337">
                  <a:extLst>
                    <a:ext uri="{9D8B030D-6E8A-4147-A177-3AD203B41FA5}">
                      <a16:colId xmlns:a16="http://schemas.microsoft.com/office/drawing/2014/main" val="3390050765"/>
                    </a:ext>
                  </a:extLst>
                </a:gridCol>
              </a:tblGrid>
              <a:tr h="397819">
                <a:tc>
                  <a:txBody>
                    <a:bodyPr/>
                    <a:lstStyle/>
                    <a:p>
                      <a:pPr algn="l" fontAlgn="t"/>
                      <a:r>
                        <a:rPr lang="en-IN" dirty="0">
                          <a:effectLst/>
                        </a:rPr>
                        <a:t>Method</a:t>
                      </a:r>
                    </a:p>
                  </a:txBody>
                  <a:tcPr marL="121920" marR="60960" marT="60960" marB="60960"/>
                </a:tc>
                <a:tc>
                  <a:txBody>
                    <a:bodyPr/>
                    <a:lstStyle/>
                    <a:p>
                      <a:pPr algn="l" fontAlgn="t"/>
                      <a:r>
                        <a:rPr lang="en-IN" dirty="0">
                          <a:effectLst/>
                        </a:rPr>
                        <a:t>Description</a:t>
                      </a:r>
                    </a:p>
                  </a:txBody>
                  <a:tcPr marL="60960" marR="60960" marT="60960" marB="60960"/>
                </a:tc>
                <a:extLst>
                  <a:ext uri="{0D108BD9-81ED-4DB2-BD59-A6C34878D82A}">
                    <a16:rowId xmlns:a16="http://schemas.microsoft.com/office/drawing/2014/main" val="2374267717"/>
                  </a:ext>
                </a:extLst>
              </a:tr>
              <a:tr h="397819">
                <a:tc>
                  <a:txBody>
                    <a:bodyPr/>
                    <a:lstStyle/>
                    <a:p>
                      <a:pPr algn="l" fontAlgn="t"/>
                      <a:r>
                        <a:rPr lang="en-IN">
                          <a:effectLst/>
                        </a:rPr>
                        <a:t>new XMLHttpRequest()</a:t>
                      </a:r>
                    </a:p>
                  </a:txBody>
                  <a:tcPr marL="121920" marR="60960" marT="60960" marB="60960"/>
                </a:tc>
                <a:tc>
                  <a:txBody>
                    <a:bodyPr/>
                    <a:lstStyle/>
                    <a:p>
                      <a:pPr algn="l" fontAlgn="t"/>
                      <a:r>
                        <a:rPr lang="en-US" dirty="0">
                          <a:effectLst/>
                        </a:rPr>
                        <a:t>Creates a new XMLHttpRequest object</a:t>
                      </a:r>
                    </a:p>
                  </a:txBody>
                  <a:tcPr marL="60960" marR="60960" marT="60960" marB="60960"/>
                </a:tc>
                <a:extLst>
                  <a:ext uri="{0D108BD9-81ED-4DB2-BD59-A6C34878D82A}">
                    <a16:rowId xmlns:a16="http://schemas.microsoft.com/office/drawing/2014/main" val="1637077382"/>
                  </a:ext>
                </a:extLst>
              </a:tr>
              <a:tr h="397819">
                <a:tc>
                  <a:txBody>
                    <a:bodyPr/>
                    <a:lstStyle/>
                    <a:p>
                      <a:pPr algn="l" fontAlgn="t"/>
                      <a:r>
                        <a:rPr lang="en-IN">
                          <a:effectLst/>
                        </a:rPr>
                        <a:t>abort()</a:t>
                      </a:r>
                    </a:p>
                  </a:txBody>
                  <a:tcPr marL="121920" marR="60960" marT="60960" marB="60960"/>
                </a:tc>
                <a:tc>
                  <a:txBody>
                    <a:bodyPr/>
                    <a:lstStyle/>
                    <a:p>
                      <a:pPr algn="l" fontAlgn="t"/>
                      <a:r>
                        <a:rPr lang="en-IN">
                          <a:effectLst/>
                        </a:rPr>
                        <a:t>Cancels the current request</a:t>
                      </a:r>
                    </a:p>
                  </a:txBody>
                  <a:tcPr marL="60960" marR="60960" marT="60960" marB="60960"/>
                </a:tc>
                <a:extLst>
                  <a:ext uri="{0D108BD9-81ED-4DB2-BD59-A6C34878D82A}">
                    <a16:rowId xmlns:a16="http://schemas.microsoft.com/office/drawing/2014/main" val="1267271992"/>
                  </a:ext>
                </a:extLst>
              </a:tr>
              <a:tr h="397819">
                <a:tc>
                  <a:txBody>
                    <a:bodyPr/>
                    <a:lstStyle/>
                    <a:p>
                      <a:pPr algn="l" fontAlgn="t"/>
                      <a:r>
                        <a:rPr lang="en-IN">
                          <a:effectLst/>
                        </a:rPr>
                        <a:t>getAllResponseHeaders()</a:t>
                      </a:r>
                    </a:p>
                  </a:txBody>
                  <a:tcPr marL="121920" marR="60960" marT="60960" marB="60960"/>
                </a:tc>
                <a:tc>
                  <a:txBody>
                    <a:bodyPr/>
                    <a:lstStyle/>
                    <a:p>
                      <a:pPr algn="l" fontAlgn="t"/>
                      <a:r>
                        <a:rPr lang="en-IN">
                          <a:effectLst/>
                        </a:rPr>
                        <a:t>Returns header information</a:t>
                      </a:r>
                    </a:p>
                  </a:txBody>
                  <a:tcPr marL="60960" marR="60960" marT="60960" marB="60960"/>
                </a:tc>
                <a:extLst>
                  <a:ext uri="{0D108BD9-81ED-4DB2-BD59-A6C34878D82A}">
                    <a16:rowId xmlns:a16="http://schemas.microsoft.com/office/drawing/2014/main" val="113598724"/>
                  </a:ext>
                </a:extLst>
              </a:tr>
              <a:tr h="397819">
                <a:tc>
                  <a:txBody>
                    <a:bodyPr/>
                    <a:lstStyle/>
                    <a:p>
                      <a:pPr algn="l" fontAlgn="t"/>
                      <a:r>
                        <a:rPr lang="en-IN">
                          <a:effectLst/>
                        </a:rPr>
                        <a:t>getResponseHeader()</a:t>
                      </a:r>
                    </a:p>
                  </a:txBody>
                  <a:tcPr marL="121920" marR="60960" marT="60960" marB="60960"/>
                </a:tc>
                <a:tc>
                  <a:txBody>
                    <a:bodyPr/>
                    <a:lstStyle/>
                    <a:p>
                      <a:pPr algn="l" fontAlgn="t"/>
                      <a:r>
                        <a:rPr lang="en-IN">
                          <a:effectLst/>
                        </a:rPr>
                        <a:t>Returns specific header information</a:t>
                      </a:r>
                    </a:p>
                  </a:txBody>
                  <a:tcPr marL="60960" marR="60960" marT="60960" marB="60960"/>
                </a:tc>
                <a:extLst>
                  <a:ext uri="{0D108BD9-81ED-4DB2-BD59-A6C34878D82A}">
                    <a16:rowId xmlns:a16="http://schemas.microsoft.com/office/drawing/2014/main" val="3256003303"/>
                  </a:ext>
                </a:extLst>
              </a:tr>
              <a:tr h="2050296">
                <a:tc>
                  <a:txBody>
                    <a:bodyPr/>
                    <a:lstStyle/>
                    <a:p>
                      <a:pPr algn="l" fontAlgn="t"/>
                      <a:r>
                        <a:rPr lang="en-IN">
                          <a:effectLst/>
                        </a:rPr>
                        <a:t>open(</a:t>
                      </a:r>
                      <a:r>
                        <a:rPr lang="en-IN" i="1">
                          <a:effectLst/>
                        </a:rPr>
                        <a:t>method,url,async,user,psw</a:t>
                      </a:r>
                      <a:r>
                        <a:rPr lang="en-IN">
                          <a:effectLst/>
                        </a:rPr>
                        <a:t>)</a:t>
                      </a:r>
                    </a:p>
                  </a:txBody>
                  <a:tcPr marL="121920" marR="60960" marT="60960" marB="60960"/>
                </a:tc>
                <a:tc>
                  <a:txBody>
                    <a:bodyPr/>
                    <a:lstStyle/>
                    <a:p>
                      <a:pPr algn="l" fontAlgn="t"/>
                      <a:r>
                        <a:rPr lang="en-US" dirty="0">
                          <a:effectLst/>
                        </a:rPr>
                        <a:t>Specifies the request</a:t>
                      </a:r>
                      <a:br>
                        <a:rPr lang="en-US" dirty="0">
                          <a:effectLst/>
                        </a:rPr>
                      </a:br>
                      <a:br>
                        <a:rPr lang="en-US" dirty="0">
                          <a:effectLst/>
                        </a:rPr>
                      </a:br>
                      <a:r>
                        <a:rPr lang="en-US" b="1" i="1" dirty="0">
                          <a:solidFill>
                            <a:srgbClr val="FF0000"/>
                          </a:solidFill>
                          <a:effectLst/>
                        </a:rPr>
                        <a:t>method</a:t>
                      </a:r>
                      <a:r>
                        <a:rPr lang="en-US" b="1" dirty="0">
                          <a:solidFill>
                            <a:srgbClr val="FF0000"/>
                          </a:solidFill>
                          <a:effectLst/>
                        </a:rPr>
                        <a:t>: </a:t>
                      </a:r>
                      <a:r>
                        <a:rPr lang="en-US" dirty="0">
                          <a:effectLst/>
                        </a:rPr>
                        <a:t>the request type GET or POST</a:t>
                      </a:r>
                      <a:br>
                        <a:rPr lang="en-US" dirty="0">
                          <a:effectLst/>
                        </a:rPr>
                      </a:br>
                      <a:r>
                        <a:rPr lang="en-US" b="1" i="1" dirty="0">
                          <a:solidFill>
                            <a:srgbClr val="FF0000"/>
                          </a:solidFill>
                          <a:effectLst/>
                        </a:rPr>
                        <a:t>url</a:t>
                      </a:r>
                      <a:r>
                        <a:rPr lang="en-US" b="1" dirty="0">
                          <a:solidFill>
                            <a:srgbClr val="FF0000"/>
                          </a:solidFill>
                          <a:effectLst/>
                        </a:rPr>
                        <a:t>: </a:t>
                      </a:r>
                      <a:r>
                        <a:rPr lang="en-US" dirty="0">
                          <a:effectLst/>
                        </a:rPr>
                        <a:t>the file location</a:t>
                      </a:r>
                      <a:br>
                        <a:rPr lang="en-US" dirty="0">
                          <a:effectLst/>
                        </a:rPr>
                      </a:br>
                      <a:r>
                        <a:rPr lang="en-US" b="1" i="1" dirty="0">
                          <a:solidFill>
                            <a:srgbClr val="FF0000"/>
                          </a:solidFill>
                          <a:effectLst/>
                        </a:rPr>
                        <a:t>async</a:t>
                      </a:r>
                      <a:r>
                        <a:rPr lang="en-US" b="1" dirty="0">
                          <a:solidFill>
                            <a:srgbClr val="FF0000"/>
                          </a:solidFill>
                          <a:effectLst/>
                        </a:rPr>
                        <a:t>: </a:t>
                      </a:r>
                      <a:r>
                        <a:rPr lang="en-US" dirty="0">
                          <a:effectLst/>
                        </a:rPr>
                        <a:t>true (asynchronous) or false (synchronous)</a:t>
                      </a:r>
                      <a:br>
                        <a:rPr lang="en-US" dirty="0">
                          <a:effectLst/>
                        </a:rPr>
                      </a:br>
                      <a:r>
                        <a:rPr lang="en-US" b="1" i="1" dirty="0">
                          <a:solidFill>
                            <a:srgbClr val="FF0000"/>
                          </a:solidFill>
                          <a:effectLst/>
                        </a:rPr>
                        <a:t>user</a:t>
                      </a:r>
                      <a:r>
                        <a:rPr lang="en-US" b="1" dirty="0">
                          <a:solidFill>
                            <a:srgbClr val="FF0000"/>
                          </a:solidFill>
                          <a:effectLst/>
                        </a:rPr>
                        <a:t>: </a:t>
                      </a:r>
                      <a:r>
                        <a:rPr lang="en-US" dirty="0">
                          <a:effectLst/>
                        </a:rPr>
                        <a:t>optional user name</a:t>
                      </a:r>
                      <a:br>
                        <a:rPr lang="en-US" dirty="0">
                          <a:effectLst/>
                        </a:rPr>
                      </a:br>
                      <a:r>
                        <a:rPr lang="en-US" b="1" i="1" dirty="0">
                          <a:solidFill>
                            <a:srgbClr val="FF0000"/>
                          </a:solidFill>
                          <a:effectLst/>
                        </a:rPr>
                        <a:t>psw</a:t>
                      </a:r>
                      <a:r>
                        <a:rPr lang="en-US" b="1" dirty="0">
                          <a:solidFill>
                            <a:srgbClr val="FF0000"/>
                          </a:solidFill>
                          <a:effectLst/>
                        </a:rPr>
                        <a:t>: </a:t>
                      </a:r>
                      <a:r>
                        <a:rPr lang="en-US" dirty="0">
                          <a:effectLst/>
                        </a:rPr>
                        <a:t>optional password</a:t>
                      </a:r>
                    </a:p>
                  </a:txBody>
                  <a:tcPr marL="60960" marR="60960" marT="60960" marB="60960"/>
                </a:tc>
                <a:extLst>
                  <a:ext uri="{0D108BD9-81ED-4DB2-BD59-A6C34878D82A}">
                    <a16:rowId xmlns:a16="http://schemas.microsoft.com/office/drawing/2014/main" val="1583902320"/>
                  </a:ext>
                </a:extLst>
              </a:tr>
              <a:tr h="673232">
                <a:tc>
                  <a:txBody>
                    <a:bodyPr/>
                    <a:lstStyle/>
                    <a:p>
                      <a:pPr algn="l" fontAlgn="t"/>
                      <a:r>
                        <a:rPr lang="en-IN">
                          <a:effectLst/>
                        </a:rPr>
                        <a:t>send()</a:t>
                      </a:r>
                    </a:p>
                  </a:txBody>
                  <a:tcPr marL="121920" marR="60960" marT="60960" marB="60960"/>
                </a:tc>
                <a:tc>
                  <a:txBody>
                    <a:bodyPr/>
                    <a:lstStyle/>
                    <a:p>
                      <a:pPr algn="l" fontAlgn="t"/>
                      <a:r>
                        <a:rPr lang="en-US">
                          <a:effectLst/>
                        </a:rPr>
                        <a:t>Sends the request to the server</a:t>
                      </a:r>
                      <a:br>
                        <a:rPr lang="en-US">
                          <a:effectLst/>
                        </a:rPr>
                      </a:br>
                      <a:r>
                        <a:rPr lang="en-US">
                          <a:effectLst/>
                        </a:rPr>
                        <a:t>Used for GET requests</a:t>
                      </a:r>
                    </a:p>
                  </a:txBody>
                  <a:tcPr marL="60960" marR="60960" marT="60960" marB="60960"/>
                </a:tc>
                <a:extLst>
                  <a:ext uri="{0D108BD9-81ED-4DB2-BD59-A6C34878D82A}">
                    <a16:rowId xmlns:a16="http://schemas.microsoft.com/office/drawing/2014/main" val="4122752584"/>
                  </a:ext>
                </a:extLst>
              </a:tr>
              <a:tr h="673232">
                <a:tc>
                  <a:txBody>
                    <a:bodyPr/>
                    <a:lstStyle/>
                    <a:p>
                      <a:pPr algn="l" fontAlgn="t"/>
                      <a:r>
                        <a:rPr lang="en-IN">
                          <a:effectLst/>
                        </a:rPr>
                        <a:t>send(</a:t>
                      </a:r>
                      <a:r>
                        <a:rPr lang="en-IN" i="1">
                          <a:effectLst/>
                        </a:rPr>
                        <a:t>string</a:t>
                      </a:r>
                      <a:r>
                        <a:rPr lang="en-IN">
                          <a:effectLst/>
                        </a:rPr>
                        <a:t>)</a:t>
                      </a:r>
                    </a:p>
                  </a:txBody>
                  <a:tcPr marL="121920" marR="60960" marT="60960" marB="60960"/>
                </a:tc>
                <a:tc>
                  <a:txBody>
                    <a:bodyPr/>
                    <a:lstStyle/>
                    <a:p>
                      <a:pPr algn="l" fontAlgn="t"/>
                      <a:r>
                        <a:rPr lang="en-US">
                          <a:effectLst/>
                        </a:rPr>
                        <a:t>Sends the request to the server.</a:t>
                      </a:r>
                      <a:br>
                        <a:rPr lang="en-US">
                          <a:effectLst/>
                        </a:rPr>
                      </a:br>
                      <a:r>
                        <a:rPr lang="en-US">
                          <a:effectLst/>
                        </a:rPr>
                        <a:t>Used for POST requests</a:t>
                      </a:r>
                    </a:p>
                  </a:txBody>
                  <a:tcPr marL="60960" marR="60960" marT="60960" marB="60960"/>
                </a:tc>
                <a:extLst>
                  <a:ext uri="{0D108BD9-81ED-4DB2-BD59-A6C34878D82A}">
                    <a16:rowId xmlns:a16="http://schemas.microsoft.com/office/drawing/2014/main" val="3634745120"/>
                  </a:ext>
                </a:extLst>
              </a:tr>
              <a:tr h="397819">
                <a:tc>
                  <a:txBody>
                    <a:bodyPr/>
                    <a:lstStyle/>
                    <a:p>
                      <a:pPr algn="l" fontAlgn="t"/>
                      <a:r>
                        <a:rPr lang="en-IN">
                          <a:effectLst/>
                        </a:rPr>
                        <a:t>setRequestHeader()</a:t>
                      </a:r>
                    </a:p>
                  </a:txBody>
                  <a:tcPr marL="121920" marR="60960" marT="60960" marB="60960"/>
                </a:tc>
                <a:tc>
                  <a:txBody>
                    <a:bodyPr/>
                    <a:lstStyle/>
                    <a:p>
                      <a:pPr algn="l" fontAlgn="t"/>
                      <a:r>
                        <a:rPr lang="en-US" dirty="0">
                          <a:effectLst/>
                        </a:rPr>
                        <a:t>Adds a label/value pair to the header to be sent</a:t>
                      </a:r>
                    </a:p>
                  </a:txBody>
                  <a:tcPr marL="60960" marR="60960" marT="60960" marB="60960"/>
                </a:tc>
                <a:extLst>
                  <a:ext uri="{0D108BD9-81ED-4DB2-BD59-A6C34878D82A}">
                    <a16:rowId xmlns:a16="http://schemas.microsoft.com/office/drawing/2014/main" val="4013345482"/>
                  </a:ext>
                </a:extLst>
              </a:tr>
            </a:tbl>
          </a:graphicData>
        </a:graphic>
      </p:graphicFrame>
    </p:spTree>
    <p:extLst>
      <p:ext uri="{BB962C8B-B14F-4D97-AF65-F5344CB8AC3E}">
        <p14:creationId xmlns:p14="http://schemas.microsoft.com/office/powerpoint/2010/main" val="427400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944"/>
          </a:xfrm>
        </p:spPr>
        <p:txBody>
          <a:bodyPr>
            <a:normAutofit fontScale="90000"/>
          </a:bodyPr>
          <a:lstStyle/>
          <a:p>
            <a:r>
              <a:rPr lang="en-IN" dirty="0">
                <a:solidFill>
                  <a:srgbClr val="FF0000"/>
                </a:solidFill>
              </a:rPr>
              <a:t>XMLHttpRequest Object Properties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7310095"/>
              </p:ext>
            </p:extLst>
          </p:nvPr>
        </p:nvGraphicFramePr>
        <p:xfrm>
          <a:off x="838200" y="984070"/>
          <a:ext cx="10515600" cy="5516880"/>
        </p:xfrm>
        <a:graphic>
          <a:graphicData uri="http://schemas.openxmlformats.org/drawingml/2006/table">
            <a:tbl>
              <a:tblPr firstRow="1" bandRow="1">
                <a:tableStyleId>{5C22544A-7EE6-4342-B048-85BDC9FD1C3A}</a:tableStyleId>
              </a:tblPr>
              <a:tblGrid>
                <a:gridCol w="2671354">
                  <a:extLst>
                    <a:ext uri="{9D8B030D-6E8A-4147-A177-3AD203B41FA5}">
                      <a16:colId xmlns:a16="http://schemas.microsoft.com/office/drawing/2014/main" val="1649170762"/>
                    </a:ext>
                  </a:extLst>
                </a:gridCol>
                <a:gridCol w="7844246">
                  <a:extLst>
                    <a:ext uri="{9D8B030D-6E8A-4147-A177-3AD203B41FA5}">
                      <a16:colId xmlns:a16="http://schemas.microsoft.com/office/drawing/2014/main" val="3634451560"/>
                    </a:ext>
                  </a:extLst>
                </a:gridCol>
              </a:tblGrid>
              <a:tr h="370840">
                <a:tc>
                  <a:txBody>
                    <a:bodyPr/>
                    <a:lstStyle/>
                    <a:p>
                      <a:pPr algn="l" fontAlgn="t"/>
                      <a:r>
                        <a:rPr lang="en-IN" dirty="0">
                          <a:effectLst/>
                        </a:rPr>
                        <a:t>Property</a:t>
                      </a:r>
                    </a:p>
                  </a:txBody>
                  <a:tcPr marL="121920" marR="60960" marT="60960" marB="60960"/>
                </a:tc>
                <a:tc>
                  <a:txBody>
                    <a:bodyPr/>
                    <a:lstStyle/>
                    <a:p>
                      <a:pPr algn="l" fontAlgn="t"/>
                      <a:r>
                        <a:rPr lang="en-IN">
                          <a:effectLst/>
                        </a:rPr>
                        <a:t>Description</a:t>
                      </a:r>
                    </a:p>
                  </a:txBody>
                  <a:tcPr marL="60960" marR="60960" marT="60960" marB="60960"/>
                </a:tc>
                <a:extLst>
                  <a:ext uri="{0D108BD9-81ED-4DB2-BD59-A6C34878D82A}">
                    <a16:rowId xmlns:a16="http://schemas.microsoft.com/office/drawing/2014/main" val="2441756999"/>
                  </a:ext>
                </a:extLst>
              </a:tr>
              <a:tr h="370840">
                <a:tc>
                  <a:txBody>
                    <a:bodyPr/>
                    <a:lstStyle/>
                    <a:p>
                      <a:pPr algn="l" fontAlgn="t"/>
                      <a:r>
                        <a:rPr lang="en-IN">
                          <a:effectLst/>
                        </a:rPr>
                        <a:t>onreadystatechange</a:t>
                      </a:r>
                    </a:p>
                  </a:txBody>
                  <a:tcPr marL="121920" marR="60960" marT="60960" marB="60960"/>
                </a:tc>
                <a:tc>
                  <a:txBody>
                    <a:bodyPr/>
                    <a:lstStyle/>
                    <a:p>
                      <a:pPr algn="l" fontAlgn="t"/>
                      <a:r>
                        <a:rPr lang="en-US" dirty="0">
                          <a:effectLst/>
                        </a:rPr>
                        <a:t>Defines a function to be called when the readyState property changes</a:t>
                      </a:r>
                    </a:p>
                  </a:txBody>
                  <a:tcPr marL="60960" marR="60960" marT="60960" marB="60960"/>
                </a:tc>
                <a:extLst>
                  <a:ext uri="{0D108BD9-81ED-4DB2-BD59-A6C34878D82A}">
                    <a16:rowId xmlns:a16="http://schemas.microsoft.com/office/drawing/2014/main" val="4113491952"/>
                  </a:ext>
                </a:extLst>
              </a:tr>
              <a:tr h="370840">
                <a:tc>
                  <a:txBody>
                    <a:bodyPr/>
                    <a:lstStyle/>
                    <a:p>
                      <a:pPr algn="l" fontAlgn="t"/>
                      <a:r>
                        <a:rPr lang="en-IN" dirty="0" err="1">
                          <a:effectLst/>
                        </a:rPr>
                        <a:t>readyState</a:t>
                      </a:r>
                      <a:endParaRPr lang="en-IN" dirty="0">
                        <a:effectLst/>
                      </a:endParaRPr>
                    </a:p>
                  </a:txBody>
                  <a:tcPr marL="121920" marR="60960" marT="60960" marB="60960"/>
                </a:tc>
                <a:tc>
                  <a:txBody>
                    <a:bodyPr/>
                    <a:lstStyle/>
                    <a:p>
                      <a:pPr algn="l" fontAlgn="t"/>
                      <a:r>
                        <a:rPr lang="en-US" dirty="0">
                          <a:effectLst/>
                        </a:rPr>
                        <a:t>Holds the status of the XMLHttpRequest.</a:t>
                      </a:r>
                      <a:br>
                        <a:rPr lang="en-US" dirty="0">
                          <a:effectLst/>
                        </a:rPr>
                      </a:br>
                      <a:r>
                        <a:rPr lang="en-US" dirty="0">
                          <a:effectLst/>
                        </a:rPr>
                        <a:t>0: request not initialized</a:t>
                      </a:r>
                      <a:br>
                        <a:rPr lang="en-US" dirty="0">
                          <a:effectLst/>
                        </a:rPr>
                      </a:br>
                      <a:r>
                        <a:rPr lang="en-US" dirty="0">
                          <a:effectLst/>
                        </a:rPr>
                        <a:t>1: server connection established</a:t>
                      </a:r>
                      <a:br>
                        <a:rPr lang="en-US" dirty="0">
                          <a:effectLst/>
                        </a:rPr>
                      </a:br>
                      <a:r>
                        <a:rPr lang="en-US" dirty="0">
                          <a:effectLst/>
                        </a:rPr>
                        <a:t>2: request received</a:t>
                      </a:r>
                      <a:br>
                        <a:rPr lang="en-US" dirty="0">
                          <a:effectLst/>
                        </a:rPr>
                      </a:br>
                      <a:r>
                        <a:rPr lang="en-US" dirty="0">
                          <a:effectLst/>
                        </a:rPr>
                        <a:t>3: processing request</a:t>
                      </a:r>
                      <a:br>
                        <a:rPr lang="en-US" dirty="0">
                          <a:effectLst/>
                        </a:rPr>
                      </a:br>
                      <a:r>
                        <a:rPr lang="en-US" dirty="0">
                          <a:effectLst/>
                        </a:rPr>
                        <a:t>4: request finished and response is ready</a:t>
                      </a:r>
                    </a:p>
                  </a:txBody>
                  <a:tcPr marL="60960" marR="60960" marT="60960" marB="60960"/>
                </a:tc>
                <a:extLst>
                  <a:ext uri="{0D108BD9-81ED-4DB2-BD59-A6C34878D82A}">
                    <a16:rowId xmlns:a16="http://schemas.microsoft.com/office/drawing/2014/main" val="2332024895"/>
                  </a:ext>
                </a:extLst>
              </a:tr>
              <a:tr h="370840">
                <a:tc>
                  <a:txBody>
                    <a:bodyPr/>
                    <a:lstStyle/>
                    <a:p>
                      <a:pPr algn="l" fontAlgn="t"/>
                      <a:r>
                        <a:rPr lang="en-IN">
                          <a:effectLst/>
                        </a:rPr>
                        <a:t>responseText</a:t>
                      </a:r>
                    </a:p>
                  </a:txBody>
                  <a:tcPr marL="121920" marR="60960" marT="60960" marB="60960"/>
                </a:tc>
                <a:tc>
                  <a:txBody>
                    <a:bodyPr/>
                    <a:lstStyle/>
                    <a:p>
                      <a:pPr algn="l" fontAlgn="t"/>
                      <a:r>
                        <a:rPr lang="en-US" dirty="0">
                          <a:effectLst/>
                        </a:rPr>
                        <a:t>Returns the response data as a string</a:t>
                      </a:r>
                    </a:p>
                  </a:txBody>
                  <a:tcPr marL="60960" marR="60960" marT="60960" marB="60960"/>
                </a:tc>
                <a:extLst>
                  <a:ext uri="{0D108BD9-81ED-4DB2-BD59-A6C34878D82A}">
                    <a16:rowId xmlns:a16="http://schemas.microsoft.com/office/drawing/2014/main" val="240850677"/>
                  </a:ext>
                </a:extLst>
              </a:tr>
              <a:tr h="370840">
                <a:tc>
                  <a:txBody>
                    <a:bodyPr/>
                    <a:lstStyle/>
                    <a:p>
                      <a:pPr algn="l" fontAlgn="t"/>
                      <a:r>
                        <a:rPr lang="en-IN">
                          <a:effectLst/>
                        </a:rPr>
                        <a:t>responseXML</a:t>
                      </a:r>
                    </a:p>
                  </a:txBody>
                  <a:tcPr marL="121920" marR="60960" marT="60960" marB="60960"/>
                </a:tc>
                <a:tc>
                  <a:txBody>
                    <a:bodyPr/>
                    <a:lstStyle/>
                    <a:p>
                      <a:pPr algn="l" fontAlgn="t"/>
                      <a:r>
                        <a:rPr lang="en-US" dirty="0">
                          <a:effectLst/>
                        </a:rPr>
                        <a:t>Returns the response data as XML data</a:t>
                      </a:r>
                    </a:p>
                  </a:txBody>
                  <a:tcPr marL="60960" marR="60960" marT="60960" marB="60960"/>
                </a:tc>
                <a:extLst>
                  <a:ext uri="{0D108BD9-81ED-4DB2-BD59-A6C34878D82A}">
                    <a16:rowId xmlns:a16="http://schemas.microsoft.com/office/drawing/2014/main" val="3424735976"/>
                  </a:ext>
                </a:extLst>
              </a:tr>
              <a:tr h="370840">
                <a:tc>
                  <a:txBody>
                    <a:bodyPr/>
                    <a:lstStyle/>
                    <a:p>
                      <a:pPr algn="l" fontAlgn="t"/>
                      <a:r>
                        <a:rPr lang="en-IN">
                          <a:effectLst/>
                        </a:rPr>
                        <a:t>status</a:t>
                      </a:r>
                    </a:p>
                  </a:txBody>
                  <a:tcPr marL="121920" marR="60960" marT="60960" marB="60960"/>
                </a:tc>
                <a:tc>
                  <a:txBody>
                    <a:bodyPr/>
                    <a:lstStyle/>
                    <a:p>
                      <a:pPr algn="l" fontAlgn="t"/>
                      <a:r>
                        <a:rPr lang="en-US" dirty="0">
                          <a:effectLst/>
                        </a:rPr>
                        <a:t>Returns the status-number of a request</a:t>
                      </a:r>
                      <a:br>
                        <a:rPr lang="en-US" dirty="0">
                          <a:effectLst/>
                        </a:rPr>
                      </a:br>
                      <a:r>
                        <a:rPr lang="en-US" dirty="0">
                          <a:effectLst/>
                        </a:rPr>
                        <a:t>200: "OK"</a:t>
                      </a:r>
                      <a:br>
                        <a:rPr lang="en-US" dirty="0">
                          <a:effectLst/>
                        </a:rPr>
                      </a:br>
                      <a:r>
                        <a:rPr lang="en-US" dirty="0">
                          <a:effectLst/>
                        </a:rPr>
                        <a:t>403: "Forbidden"</a:t>
                      </a:r>
                      <a:br>
                        <a:rPr lang="en-US" dirty="0">
                          <a:effectLst/>
                        </a:rPr>
                      </a:br>
                      <a:r>
                        <a:rPr lang="en-US" dirty="0">
                          <a:effectLst/>
                        </a:rPr>
                        <a:t>404: "Not Found"</a:t>
                      </a:r>
                      <a:br>
                        <a:rPr lang="en-US" dirty="0">
                          <a:effectLst/>
                        </a:rPr>
                      </a:br>
                      <a:r>
                        <a:rPr lang="en-US" dirty="0">
                          <a:effectLst/>
                        </a:rPr>
                        <a:t>For a complete list go to the </a:t>
                      </a:r>
                      <a:r>
                        <a:rPr lang="en-US" dirty="0">
                          <a:effectLst/>
                          <a:hlinkClick r:id="rId2"/>
                        </a:rPr>
                        <a:t>Http Messages Reference</a:t>
                      </a:r>
                      <a:endParaRPr lang="en-US" dirty="0">
                        <a:effectLst/>
                      </a:endParaRPr>
                    </a:p>
                  </a:txBody>
                  <a:tcPr marL="60960" marR="60960" marT="60960" marB="60960"/>
                </a:tc>
                <a:extLst>
                  <a:ext uri="{0D108BD9-81ED-4DB2-BD59-A6C34878D82A}">
                    <a16:rowId xmlns:a16="http://schemas.microsoft.com/office/drawing/2014/main" val="1744953024"/>
                  </a:ext>
                </a:extLst>
              </a:tr>
              <a:tr h="370840">
                <a:tc>
                  <a:txBody>
                    <a:bodyPr/>
                    <a:lstStyle/>
                    <a:p>
                      <a:pPr algn="l" fontAlgn="t"/>
                      <a:r>
                        <a:rPr lang="en-IN">
                          <a:effectLst/>
                        </a:rPr>
                        <a:t>statusText</a:t>
                      </a:r>
                    </a:p>
                  </a:txBody>
                  <a:tcPr marL="121920" marR="60960" marT="60960" marB="60960"/>
                </a:tc>
                <a:tc>
                  <a:txBody>
                    <a:bodyPr/>
                    <a:lstStyle/>
                    <a:p>
                      <a:pPr algn="l" fontAlgn="t"/>
                      <a:r>
                        <a:rPr lang="en-US" dirty="0">
                          <a:effectLst/>
                        </a:rPr>
                        <a:t>Returns the status-text (e.g. "OK" or "Not Found")</a:t>
                      </a:r>
                    </a:p>
                  </a:txBody>
                  <a:tcPr marL="60960" marR="60960" marT="60960" marB="60960"/>
                </a:tc>
                <a:extLst>
                  <a:ext uri="{0D108BD9-81ED-4DB2-BD59-A6C34878D82A}">
                    <a16:rowId xmlns:a16="http://schemas.microsoft.com/office/drawing/2014/main" val="2116357177"/>
                  </a:ext>
                </a:extLst>
              </a:tr>
            </a:tbl>
          </a:graphicData>
        </a:graphic>
      </p:graphicFrame>
    </p:spTree>
    <p:extLst>
      <p:ext uri="{BB962C8B-B14F-4D97-AF65-F5344CB8AC3E}">
        <p14:creationId xmlns:p14="http://schemas.microsoft.com/office/powerpoint/2010/main" val="6222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583" y="365125"/>
            <a:ext cx="10515600" cy="854075"/>
          </a:xfrm>
        </p:spPr>
        <p:txBody>
          <a:bodyPr/>
          <a:lstStyle/>
          <a:p>
            <a:r>
              <a:rPr lang="en-US" dirty="0"/>
              <a:t>2. AJAX - Send a Request To a Server</a:t>
            </a:r>
            <a:endParaRPr lang="en-IN" dirty="0"/>
          </a:p>
        </p:txBody>
      </p:sp>
      <p:sp>
        <p:nvSpPr>
          <p:cNvPr id="3" name="Content Placeholder 2"/>
          <p:cNvSpPr>
            <a:spLocks noGrp="1"/>
          </p:cNvSpPr>
          <p:nvPr>
            <p:ph idx="1"/>
          </p:nvPr>
        </p:nvSpPr>
        <p:spPr>
          <a:xfrm>
            <a:off x="768531" y="1219200"/>
            <a:ext cx="10515600" cy="2659289"/>
          </a:xfrm>
        </p:spPr>
        <p:txBody>
          <a:bodyPr>
            <a:normAutofit/>
          </a:bodyPr>
          <a:lstStyle/>
          <a:p>
            <a:r>
              <a:rPr lang="en-US" sz="1800" dirty="0"/>
              <a:t>The XMLHttpRequest object is used to exchange data with a server.</a:t>
            </a:r>
          </a:p>
          <a:p>
            <a:pPr marL="0" indent="0">
              <a:buNone/>
            </a:pPr>
            <a:endParaRPr lang="en-US" sz="1800" dirty="0"/>
          </a:p>
          <a:p>
            <a:pPr marL="0" indent="0">
              <a:buNone/>
            </a:pPr>
            <a:r>
              <a:rPr lang="en-US" sz="1800" dirty="0">
                <a:solidFill>
                  <a:srgbClr val="FF0000"/>
                </a:solidFill>
                <a:sym typeface="Wingdings" panose="05000000000000000000" pitchFamily="2" charset="2"/>
              </a:rPr>
              <a:t></a:t>
            </a:r>
            <a:r>
              <a:rPr lang="en-US" sz="1800" dirty="0">
                <a:solidFill>
                  <a:srgbClr val="FF0000"/>
                </a:solidFill>
              </a:rPr>
              <a:t>Send a Request To a Server</a:t>
            </a:r>
          </a:p>
          <a:p>
            <a:pPr marL="0" indent="0">
              <a:buNone/>
            </a:pPr>
            <a:r>
              <a:rPr lang="en-US" sz="1800" dirty="0"/>
              <a:t>To send a request to a server, we use the open() and send() methods of the XMLHttpRequest object:</a:t>
            </a:r>
          </a:p>
          <a:p>
            <a:pPr marL="0" indent="0">
              <a:buNone/>
            </a:pPr>
            <a:r>
              <a:rPr lang="en-US" sz="1800" dirty="0" err="1">
                <a:solidFill>
                  <a:srgbClr val="FF0000"/>
                </a:solidFill>
              </a:rPr>
              <a:t>xhttp.open</a:t>
            </a:r>
            <a:r>
              <a:rPr lang="en-US" sz="1800" dirty="0">
                <a:solidFill>
                  <a:srgbClr val="FF0000"/>
                </a:solidFill>
              </a:rPr>
              <a:t>("GET", "ajax_info.txt", true);</a:t>
            </a:r>
          </a:p>
          <a:p>
            <a:pPr marL="0" indent="0">
              <a:buNone/>
            </a:pPr>
            <a:r>
              <a:rPr lang="en-US" sz="1800" dirty="0">
                <a:solidFill>
                  <a:srgbClr val="FF0000"/>
                </a:solidFill>
              </a:rPr>
              <a:t>xhttp.send();</a:t>
            </a:r>
            <a:endParaRPr lang="en-IN" sz="18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48600804"/>
              </p:ext>
            </p:extLst>
          </p:nvPr>
        </p:nvGraphicFramePr>
        <p:xfrm>
          <a:off x="934720" y="3878489"/>
          <a:ext cx="10586720" cy="2682240"/>
        </p:xfrm>
        <a:graphic>
          <a:graphicData uri="http://schemas.openxmlformats.org/drawingml/2006/table">
            <a:tbl>
              <a:tblPr firstRow="1" bandRow="1">
                <a:tableStyleId>{5C22544A-7EE6-4342-B048-85BDC9FD1C3A}</a:tableStyleId>
              </a:tblPr>
              <a:tblGrid>
                <a:gridCol w="3762067">
                  <a:extLst>
                    <a:ext uri="{9D8B030D-6E8A-4147-A177-3AD203B41FA5}">
                      <a16:colId xmlns:a16="http://schemas.microsoft.com/office/drawing/2014/main" val="2772490886"/>
                    </a:ext>
                  </a:extLst>
                </a:gridCol>
                <a:gridCol w="6824653">
                  <a:extLst>
                    <a:ext uri="{9D8B030D-6E8A-4147-A177-3AD203B41FA5}">
                      <a16:colId xmlns:a16="http://schemas.microsoft.com/office/drawing/2014/main" val="2718596217"/>
                    </a:ext>
                  </a:extLst>
                </a:gridCol>
              </a:tblGrid>
              <a:tr h="370840">
                <a:tc>
                  <a:txBody>
                    <a:bodyPr/>
                    <a:lstStyle/>
                    <a:p>
                      <a:pPr algn="l" fontAlgn="t"/>
                      <a:r>
                        <a:rPr lang="en-IN" dirty="0">
                          <a:effectLst/>
                        </a:rPr>
                        <a:t>Method</a:t>
                      </a:r>
                    </a:p>
                  </a:txBody>
                  <a:tcPr marL="121920" marR="60960" marT="60960" marB="60960"/>
                </a:tc>
                <a:tc>
                  <a:txBody>
                    <a:bodyPr/>
                    <a:lstStyle/>
                    <a:p>
                      <a:pPr algn="l" fontAlgn="t"/>
                      <a:r>
                        <a:rPr lang="en-IN">
                          <a:effectLst/>
                        </a:rPr>
                        <a:t>Description</a:t>
                      </a:r>
                    </a:p>
                  </a:txBody>
                  <a:tcPr marL="60960" marR="60960" marT="60960" marB="60960"/>
                </a:tc>
                <a:extLst>
                  <a:ext uri="{0D108BD9-81ED-4DB2-BD59-A6C34878D82A}">
                    <a16:rowId xmlns:a16="http://schemas.microsoft.com/office/drawing/2014/main" val="3297250099"/>
                  </a:ext>
                </a:extLst>
              </a:tr>
              <a:tr h="370840">
                <a:tc>
                  <a:txBody>
                    <a:bodyPr/>
                    <a:lstStyle/>
                    <a:p>
                      <a:pPr algn="l" fontAlgn="t"/>
                      <a:r>
                        <a:rPr lang="en-IN">
                          <a:effectLst/>
                        </a:rPr>
                        <a:t>open(</a:t>
                      </a:r>
                      <a:r>
                        <a:rPr lang="en-IN" i="1">
                          <a:effectLst/>
                        </a:rPr>
                        <a:t>method, url, async</a:t>
                      </a:r>
                      <a:r>
                        <a:rPr lang="en-IN">
                          <a:effectLst/>
                        </a:rPr>
                        <a:t>)</a:t>
                      </a:r>
                    </a:p>
                  </a:txBody>
                  <a:tcPr marL="121920" marR="60960" marT="60960" marB="60960"/>
                </a:tc>
                <a:tc>
                  <a:txBody>
                    <a:bodyPr/>
                    <a:lstStyle/>
                    <a:p>
                      <a:pPr algn="l" fontAlgn="t"/>
                      <a:r>
                        <a:rPr lang="en-US">
                          <a:effectLst/>
                        </a:rPr>
                        <a:t>Specifies the type of request</a:t>
                      </a:r>
                      <a:br>
                        <a:rPr lang="en-US">
                          <a:effectLst/>
                        </a:rPr>
                      </a:br>
                      <a:br>
                        <a:rPr lang="en-US">
                          <a:effectLst/>
                        </a:rPr>
                      </a:br>
                      <a:r>
                        <a:rPr lang="en-US" i="1">
                          <a:effectLst/>
                        </a:rPr>
                        <a:t>method</a:t>
                      </a:r>
                      <a:r>
                        <a:rPr lang="en-US">
                          <a:effectLst/>
                        </a:rPr>
                        <a:t>: the type of request: GET or POST</a:t>
                      </a:r>
                      <a:br>
                        <a:rPr lang="en-US">
                          <a:effectLst/>
                        </a:rPr>
                      </a:br>
                      <a:r>
                        <a:rPr lang="en-US" i="1">
                          <a:effectLst/>
                        </a:rPr>
                        <a:t>url</a:t>
                      </a:r>
                      <a:r>
                        <a:rPr lang="en-US">
                          <a:effectLst/>
                        </a:rPr>
                        <a:t>: the server (file) location</a:t>
                      </a:r>
                      <a:br>
                        <a:rPr lang="en-US">
                          <a:effectLst/>
                        </a:rPr>
                      </a:br>
                      <a:r>
                        <a:rPr lang="en-US" i="1">
                          <a:effectLst/>
                        </a:rPr>
                        <a:t>async</a:t>
                      </a:r>
                      <a:r>
                        <a:rPr lang="en-US">
                          <a:effectLst/>
                        </a:rPr>
                        <a:t>: true (asynchronous) or false (synchronous)</a:t>
                      </a:r>
                    </a:p>
                  </a:txBody>
                  <a:tcPr marL="60960" marR="60960" marT="60960" marB="60960"/>
                </a:tc>
                <a:extLst>
                  <a:ext uri="{0D108BD9-81ED-4DB2-BD59-A6C34878D82A}">
                    <a16:rowId xmlns:a16="http://schemas.microsoft.com/office/drawing/2014/main" val="4212522388"/>
                  </a:ext>
                </a:extLst>
              </a:tr>
              <a:tr h="370840">
                <a:tc>
                  <a:txBody>
                    <a:bodyPr/>
                    <a:lstStyle/>
                    <a:p>
                      <a:pPr algn="l" fontAlgn="t"/>
                      <a:r>
                        <a:rPr lang="en-IN">
                          <a:effectLst/>
                        </a:rPr>
                        <a:t>send()</a:t>
                      </a:r>
                    </a:p>
                  </a:txBody>
                  <a:tcPr marL="121920" marR="60960" marT="60960" marB="60960"/>
                </a:tc>
                <a:tc>
                  <a:txBody>
                    <a:bodyPr/>
                    <a:lstStyle/>
                    <a:p>
                      <a:pPr algn="l" fontAlgn="t"/>
                      <a:r>
                        <a:rPr lang="en-US">
                          <a:effectLst/>
                        </a:rPr>
                        <a:t>Sends the request to the server (used for GET)</a:t>
                      </a:r>
                    </a:p>
                  </a:txBody>
                  <a:tcPr marL="60960" marR="60960" marT="60960" marB="60960"/>
                </a:tc>
                <a:extLst>
                  <a:ext uri="{0D108BD9-81ED-4DB2-BD59-A6C34878D82A}">
                    <a16:rowId xmlns:a16="http://schemas.microsoft.com/office/drawing/2014/main" val="718187668"/>
                  </a:ext>
                </a:extLst>
              </a:tr>
              <a:tr h="370840">
                <a:tc>
                  <a:txBody>
                    <a:bodyPr/>
                    <a:lstStyle/>
                    <a:p>
                      <a:pPr algn="l" fontAlgn="t"/>
                      <a:r>
                        <a:rPr lang="en-IN">
                          <a:effectLst/>
                        </a:rPr>
                        <a:t>send(</a:t>
                      </a:r>
                      <a:r>
                        <a:rPr lang="en-IN" i="1">
                          <a:effectLst/>
                        </a:rPr>
                        <a:t>string</a:t>
                      </a:r>
                      <a:r>
                        <a:rPr lang="en-IN">
                          <a:effectLst/>
                        </a:rPr>
                        <a:t>)</a:t>
                      </a:r>
                    </a:p>
                  </a:txBody>
                  <a:tcPr marL="121920" marR="60960" marT="60960" marB="60960"/>
                </a:tc>
                <a:tc>
                  <a:txBody>
                    <a:bodyPr/>
                    <a:lstStyle/>
                    <a:p>
                      <a:pPr algn="l" fontAlgn="t"/>
                      <a:r>
                        <a:rPr lang="en-US" dirty="0">
                          <a:effectLst/>
                        </a:rPr>
                        <a:t>Sends the request to the server (used for POST)</a:t>
                      </a:r>
                    </a:p>
                  </a:txBody>
                  <a:tcPr marL="60960" marR="60960" marT="60960" marB="60960"/>
                </a:tc>
                <a:extLst>
                  <a:ext uri="{0D108BD9-81ED-4DB2-BD59-A6C34878D82A}">
                    <a16:rowId xmlns:a16="http://schemas.microsoft.com/office/drawing/2014/main" val="1855285480"/>
                  </a:ext>
                </a:extLst>
              </a:tr>
            </a:tbl>
          </a:graphicData>
        </a:graphic>
      </p:graphicFrame>
    </p:spTree>
    <p:extLst>
      <p:ext uri="{BB962C8B-B14F-4D97-AF65-F5344CB8AC3E}">
        <p14:creationId xmlns:p14="http://schemas.microsoft.com/office/powerpoint/2010/main" val="102897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4784" y="1253331"/>
            <a:ext cx="10515600" cy="4351338"/>
          </a:xfrm>
        </p:spPr>
        <p:txBody>
          <a:bodyPr>
            <a:normAutofit/>
          </a:bodyPr>
          <a:lstStyle/>
          <a:p>
            <a:pPr marL="0" indent="0">
              <a:buNone/>
            </a:pPr>
            <a:r>
              <a:rPr lang="en-US" dirty="0">
                <a:solidFill>
                  <a:srgbClr val="FF0000"/>
                </a:solidFill>
                <a:sym typeface="Wingdings" panose="05000000000000000000" pitchFamily="2" charset="2"/>
              </a:rPr>
              <a:t></a:t>
            </a:r>
            <a:r>
              <a:rPr lang="en-US" dirty="0">
                <a:solidFill>
                  <a:srgbClr val="FF0000"/>
                </a:solidFill>
              </a:rPr>
              <a:t>GET or POST?</a:t>
            </a:r>
          </a:p>
          <a:p>
            <a:pPr marL="0" indent="0">
              <a:buNone/>
            </a:pPr>
            <a:r>
              <a:rPr lang="en-US" dirty="0"/>
              <a:t>GET is simpler and faster than POST, and can be used in most cases.</a:t>
            </a:r>
          </a:p>
          <a:p>
            <a:pPr marL="0" indent="0">
              <a:buNone/>
            </a:pPr>
            <a:endParaRPr lang="en-US" dirty="0"/>
          </a:p>
          <a:p>
            <a:pPr marL="0" indent="0">
              <a:buNone/>
            </a:pPr>
            <a:r>
              <a:rPr lang="en-US" dirty="0"/>
              <a:t>However, always use POST requests when:</a:t>
            </a:r>
          </a:p>
          <a:p>
            <a:endParaRPr lang="en-US" dirty="0"/>
          </a:p>
          <a:p>
            <a:r>
              <a:rPr lang="en-US" dirty="0"/>
              <a:t>A cached file is not an option (update a file or database on the server).</a:t>
            </a:r>
          </a:p>
          <a:p>
            <a:r>
              <a:rPr lang="en-US" dirty="0"/>
              <a:t>Sending a large amount of data to the server (POST has no size limitations).</a:t>
            </a:r>
          </a:p>
          <a:p>
            <a:r>
              <a:rPr lang="en-US" dirty="0"/>
              <a:t>Sending user input (which can contain unknown characters), POST is more robust and secure than GET.</a:t>
            </a:r>
            <a:endParaRPr lang="en-IN" dirty="0"/>
          </a:p>
        </p:txBody>
      </p:sp>
    </p:spTree>
    <p:extLst>
      <p:ext uri="{BB962C8B-B14F-4D97-AF65-F5344CB8AC3E}">
        <p14:creationId xmlns:p14="http://schemas.microsoft.com/office/powerpoint/2010/main" val="2674499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1189" y="296091"/>
            <a:ext cx="11155680" cy="6709529"/>
          </a:xfrm>
          <a:prstGeom prst="rect">
            <a:avLst/>
          </a:prstGeom>
          <a:noFill/>
        </p:spPr>
        <p:txBody>
          <a:bodyPr wrap="square" rtlCol="0">
            <a:spAutoFit/>
          </a:bodyPr>
          <a:lstStyle/>
          <a:p>
            <a:r>
              <a:rPr lang="en-IN" sz="1600" dirty="0"/>
              <a:t>&lt;!DOCTYPE html&gt;</a:t>
            </a:r>
          </a:p>
          <a:p>
            <a:r>
              <a:rPr lang="en-IN" sz="1600" dirty="0"/>
              <a:t>&lt;html&gt;</a:t>
            </a:r>
          </a:p>
          <a:p>
            <a:r>
              <a:rPr lang="en-IN" sz="1600" dirty="0"/>
              <a:t>&lt;body&gt;</a:t>
            </a:r>
          </a:p>
          <a:p>
            <a:endParaRPr lang="en-IN" sz="1600" dirty="0"/>
          </a:p>
          <a:p>
            <a:r>
              <a:rPr lang="en-IN" sz="1600" dirty="0"/>
              <a:t>&lt;h1&gt;The XMLHttpRequest Object&lt;/h1&gt;</a:t>
            </a:r>
          </a:p>
          <a:p>
            <a:endParaRPr lang="en-IN" sz="1600" dirty="0"/>
          </a:p>
          <a:p>
            <a:r>
              <a:rPr lang="en-IN" sz="1600" dirty="0"/>
              <a:t>&lt;button type="button" </a:t>
            </a:r>
            <a:r>
              <a:rPr lang="en-IN" sz="1600" dirty="0" err="1"/>
              <a:t>onclick</a:t>
            </a:r>
            <a:r>
              <a:rPr lang="en-IN" sz="1600" dirty="0"/>
              <a:t>="loadDoc()"&gt;Request data&lt;/button&gt;</a:t>
            </a:r>
          </a:p>
          <a:p>
            <a:endParaRPr lang="en-IN" sz="1600" dirty="0"/>
          </a:p>
          <a:p>
            <a:r>
              <a:rPr lang="en-IN" sz="1600" dirty="0"/>
              <a:t>&lt;p id="demo"&gt;&lt;/p&gt;</a:t>
            </a:r>
          </a:p>
          <a:p>
            <a:endParaRPr lang="en-IN" sz="1600" dirty="0"/>
          </a:p>
          <a:p>
            <a:endParaRPr lang="en-IN" sz="1600" dirty="0"/>
          </a:p>
          <a:p>
            <a:r>
              <a:rPr lang="en-IN" sz="1600" dirty="0"/>
              <a:t>&lt;script&gt;</a:t>
            </a:r>
          </a:p>
          <a:p>
            <a:r>
              <a:rPr lang="en-IN" sz="1600" dirty="0"/>
              <a:t>function loadDoc() {</a:t>
            </a:r>
          </a:p>
          <a:p>
            <a:r>
              <a:rPr lang="en-IN" sz="1600" dirty="0"/>
              <a:t>  var xhttp = new XMLHttpRequest();</a:t>
            </a:r>
          </a:p>
          <a:p>
            <a:r>
              <a:rPr lang="en-IN" sz="1600" dirty="0"/>
              <a:t>  xhttp.onreadystatechange = function() {</a:t>
            </a:r>
          </a:p>
          <a:p>
            <a:r>
              <a:rPr lang="en-IN" sz="1600" dirty="0"/>
              <a:t>    if (this.readyState == 4 &amp;&amp; this.status == 200) {</a:t>
            </a:r>
          </a:p>
          <a:p>
            <a:r>
              <a:rPr lang="en-IN" sz="1600" dirty="0"/>
              <a:t>      document.getElementById("demo").innerHTML = this.responseText;</a:t>
            </a:r>
          </a:p>
          <a:p>
            <a:r>
              <a:rPr lang="en-IN" sz="1600" dirty="0"/>
              <a:t>    }</a:t>
            </a:r>
          </a:p>
          <a:p>
            <a:r>
              <a:rPr lang="en-IN" sz="1600" dirty="0"/>
              <a:t>  };</a:t>
            </a:r>
          </a:p>
          <a:p>
            <a:r>
              <a:rPr lang="en-IN" sz="1600" dirty="0"/>
              <a:t>  xhttp.open("GET", "demo_get.asp", true);</a:t>
            </a:r>
          </a:p>
          <a:p>
            <a:r>
              <a:rPr lang="en-IN" sz="1600" dirty="0"/>
              <a:t>  xhttp.send();</a:t>
            </a:r>
          </a:p>
          <a:p>
            <a:r>
              <a:rPr lang="en-IN" sz="1600" dirty="0"/>
              <a:t>}</a:t>
            </a:r>
          </a:p>
          <a:p>
            <a:r>
              <a:rPr lang="en-IN" sz="1600" dirty="0"/>
              <a:t>&lt;/script&gt;</a:t>
            </a:r>
          </a:p>
          <a:p>
            <a:endParaRPr lang="en-IN" sz="1600" dirty="0"/>
          </a:p>
          <a:p>
            <a:r>
              <a:rPr lang="en-IN" sz="1600" dirty="0"/>
              <a:t>&lt;/body&gt;</a:t>
            </a:r>
          </a:p>
          <a:p>
            <a:r>
              <a:rPr lang="en-IN" sz="1600" dirty="0"/>
              <a:t>&lt;/html&gt;</a:t>
            </a:r>
          </a:p>
        </p:txBody>
      </p:sp>
      <p:sp>
        <p:nvSpPr>
          <p:cNvPr id="5" name="TextBox 4"/>
          <p:cNvSpPr txBox="1"/>
          <p:nvPr/>
        </p:nvSpPr>
        <p:spPr>
          <a:xfrm>
            <a:off x="8064137" y="757645"/>
            <a:ext cx="3657600" cy="369332"/>
          </a:xfrm>
          <a:prstGeom prst="rect">
            <a:avLst/>
          </a:prstGeom>
          <a:noFill/>
        </p:spPr>
        <p:txBody>
          <a:bodyPr wrap="square" rtlCol="0">
            <a:spAutoFit/>
          </a:bodyPr>
          <a:lstStyle/>
          <a:p>
            <a:r>
              <a:rPr lang="en-US" dirty="0">
                <a:solidFill>
                  <a:srgbClr val="FF0000"/>
                </a:solidFill>
              </a:rPr>
              <a:t>GET request</a:t>
            </a:r>
            <a:endParaRPr lang="en-IN" dirty="0">
              <a:solidFill>
                <a:srgbClr val="FF0000"/>
              </a:solidFill>
            </a:endParaRPr>
          </a:p>
        </p:txBody>
      </p:sp>
      <p:pic>
        <p:nvPicPr>
          <p:cNvPr id="2" name="Picture 1">
            <a:extLst>
              <a:ext uri="{FF2B5EF4-FFF2-40B4-BE49-F238E27FC236}">
                <a16:creationId xmlns:a16="http://schemas.microsoft.com/office/drawing/2014/main" id="{1FC5A6FF-6C89-7301-274F-CF6F6BDE609A}"/>
              </a:ext>
            </a:extLst>
          </p:cNvPr>
          <p:cNvPicPr>
            <a:picLocks noChangeAspect="1"/>
          </p:cNvPicPr>
          <p:nvPr/>
        </p:nvPicPr>
        <p:blipFill>
          <a:blip r:embed="rId2"/>
          <a:stretch>
            <a:fillRect/>
          </a:stretch>
        </p:blipFill>
        <p:spPr>
          <a:xfrm>
            <a:off x="7966574" y="1376734"/>
            <a:ext cx="3499407" cy="4944285"/>
          </a:xfrm>
          <a:prstGeom prst="rect">
            <a:avLst/>
          </a:prstGeom>
        </p:spPr>
      </p:pic>
    </p:spTree>
    <p:extLst>
      <p:ext uri="{BB962C8B-B14F-4D97-AF65-F5344CB8AC3E}">
        <p14:creationId xmlns:p14="http://schemas.microsoft.com/office/powerpoint/2010/main" val="407518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7B38-BCD2-DE07-B87C-7880E210D3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DC9494E-7F42-6E3A-FDA8-337BF3140706}"/>
              </a:ext>
            </a:extLst>
          </p:cNvPr>
          <p:cNvSpPr>
            <a:spLocks noGrp="1"/>
          </p:cNvSpPr>
          <p:nvPr>
            <p:ph idx="1"/>
          </p:nvPr>
        </p:nvSpPr>
        <p:spPr/>
        <p:txBody>
          <a:bodyPr/>
          <a:lstStyle/>
          <a:p>
            <a:endParaRPr lang="en-IN"/>
          </a:p>
        </p:txBody>
      </p:sp>
      <p:pic>
        <p:nvPicPr>
          <p:cNvPr id="4" name="Picture 4">
            <a:extLst>
              <a:ext uri="{FF2B5EF4-FFF2-40B4-BE49-F238E27FC236}">
                <a16:creationId xmlns:a16="http://schemas.microsoft.com/office/drawing/2014/main" id="{A99DA9D2-E162-036C-10D3-18CF854B7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90" y="150456"/>
            <a:ext cx="9793868" cy="655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43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2209800" cy="1022078"/>
          </a:xfrm>
        </p:spPr>
        <p:txBody>
          <a:bodyPr>
            <a:normAutofit fontScale="92500" lnSpcReduction="10000"/>
          </a:bodyPr>
          <a:lstStyle/>
          <a:p>
            <a:pPr marL="0" indent="0">
              <a:buNone/>
            </a:pPr>
            <a:r>
              <a:rPr lang="en-IN" dirty="0">
                <a:solidFill>
                  <a:srgbClr val="FF0000"/>
                </a:solidFill>
              </a:rPr>
              <a:t>POST Requests:</a:t>
            </a:r>
          </a:p>
          <a:p>
            <a:pPr marL="0" indent="0">
              <a:buNone/>
            </a:pPr>
            <a:r>
              <a:rPr lang="en-IN" dirty="0">
                <a:solidFill>
                  <a:srgbClr val="FF0000"/>
                </a:solidFill>
              </a:rPr>
              <a:t> </a:t>
            </a:r>
            <a:r>
              <a:rPr lang="en-IN" sz="2100" dirty="0">
                <a:solidFill>
                  <a:srgbClr val="FF0000"/>
                </a:solidFill>
              </a:rPr>
              <a:t>A simple POST request:</a:t>
            </a:r>
          </a:p>
        </p:txBody>
      </p:sp>
      <p:sp>
        <p:nvSpPr>
          <p:cNvPr id="4" name="TextBox 3"/>
          <p:cNvSpPr txBox="1"/>
          <p:nvPr/>
        </p:nvSpPr>
        <p:spPr>
          <a:xfrm>
            <a:off x="3872204" y="0"/>
            <a:ext cx="8206585" cy="6740307"/>
          </a:xfrm>
          <a:prstGeom prst="rect">
            <a:avLst/>
          </a:prstGeom>
          <a:noFill/>
        </p:spPr>
        <p:txBody>
          <a:bodyPr wrap="square" rtlCol="0">
            <a:spAutoFit/>
          </a:bodyPr>
          <a:lstStyle/>
          <a:p>
            <a:r>
              <a:rPr lang="en-IN" dirty="0"/>
              <a:t>&lt;!DOCTYPE html&gt;</a:t>
            </a:r>
          </a:p>
          <a:p>
            <a:r>
              <a:rPr lang="en-IN" dirty="0"/>
              <a:t>&lt;html&gt;</a:t>
            </a:r>
          </a:p>
          <a:p>
            <a:r>
              <a:rPr lang="en-IN" dirty="0"/>
              <a:t>&lt;body&gt;</a:t>
            </a:r>
          </a:p>
          <a:p>
            <a:endParaRPr lang="en-IN" dirty="0"/>
          </a:p>
          <a:p>
            <a:r>
              <a:rPr lang="en-IN" dirty="0"/>
              <a:t>&lt;h1&gt;The XMLHttpRequest Object&lt;/h1&gt;</a:t>
            </a:r>
          </a:p>
          <a:p>
            <a:endParaRPr lang="en-IN" dirty="0"/>
          </a:p>
          <a:p>
            <a:r>
              <a:rPr lang="en-IN" dirty="0"/>
              <a:t>&lt;button type="button" </a:t>
            </a:r>
            <a:r>
              <a:rPr lang="en-IN" dirty="0" err="1"/>
              <a:t>onclick</a:t>
            </a:r>
            <a:r>
              <a:rPr lang="en-IN" dirty="0"/>
              <a:t>="loadDoc()"&gt;Request data&lt;/button&gt;</a:t>
            </a:r>
          </a:p>
          <a:p>
            <a:endParaRPr lang="en-IN" dirty="0"/>
          </a:p>
          <a:p>
            <a:r>
              <a:rPr lang="en-IN" dirty="0"/>
              <a:t>&lt;p id="demo"&gt;&lt;/p&gt;</a:t>
            </a:r>
          </a:p>
          <a:p>
            <a:r>
              <a:rPr lang="en-IN" dirty="0"/>
              <a:t> </a:t>
            </a:r>
          </a:p>
          <a:p>
            <a:r>
              <a:rPr lang="en-IN" dirty="0"/>
              <a:t>&lt;script&gt;</a:t>
            </a:r>
          </a:p>
          <a:p>
            <a:r>
              <a:rPr lang="en-IN" dirty="0"/>
              <a:t>function loadDoc() {</a:t>
            </a:r>
          </a:p>
          <a:p>
            <a:r>
              <a:rPr lang="en-IN" dirty="0"/>
              <a:t>  var xhttp = new XMLHttpRequest();</a:t>
            </a:r>
          </a:p>
          <a:p>
            <a:r>
              <a:rPr lang="en-IN" dirty="0"/>
              <a:t>  xhttp.onreadystatechange = function() {</a:t>
            </a:r>
          </a:p>
          <a:p>
            <a:r>
              <a:rPr lang="en-IN" dirty="0"/>
              <a:t>    if (this.readyState == 4 &amp;&amp; this.status == 200) {</a:t>
            </a:r>
          </a:p>
          <a:p>
            <a:r>
              <a:rPr lang="en-IN" dirty="0"/>
              <a:t>      document.getElementById("demo").innerHTML = this.responseText;</a:t>
            </a:r>
          </a:p>
          <a:p>
            <a:r>
              <a:rPr lang="en-IN" dirty="0"/>
              <a:t>    }</a:t>
            </a:r>
          </a:p>
          <a:p>
            <a:r>
              <a:rPr lang="en-IN" dirty="0"/>
              <a:t>  };</a:t>
            </a:r>
          </a:p>
          <a:p>
            <a:r>
              <a:rPr lang="en-IN" dirty="0"/>
              <a:t>  xhttp.open("POST", "demo_post.asp", true);</a:t>
            </a:r>
          </a:p>
          <a:p>
            <a:r>
              <a:rPr lang="en-IN" dirty="0"/>
              <a:t>  xhttp.send();</a:t>
            </a:r>
          </a:p>
          <a:p>
            <a:r>
              <a:rPr lang="en-IN" dirty="0"/>
              <a:t>}</a:t>
            </a:r>
          </a:p>
          <a:p>
            <a:r>
              <a:rPr lang="en-IN" dirty="0"/>
              <a:t>&lt;/script&gt;</a:t>
            </a:r>
          </a:p>
          <a:p>
            <a:r>
              <a:rPr lang="en-IN" dirty="0"/>
              <a:t>&lt;/body&gt;</a:t>
            </a:r>
          </a:p>
          <a:p>
            <a:r>
              <a:rPr lang="en-IN" dirty="0"/>
              <a:t>&lt;/html&gt;</a:t>
            </a:r>
          </a:p>
        </p:txBody>
      </p:sp>
    </p:spTree>
    <p:extLst>
      <p:ext uri="{BB962C8B-B14F-4D97-AF65-F5344CB8AC3E}">
        <p14:creationId xmlns:p14="http://schemas.microsoft.com/office/powerpoint/2010/main" val="2989394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0" y="141191"/>
            <a:ext cx="10515600" cy="497024"/>
          </a:xfrm>
        </p:spPr>
        <p:txBody>
          <a:bodyPr>
            <a:normAutofit fontScale="90000"/>
          </a:bodyPr>
          <a:lstStyle/>
          <a:p>
            <a:r>
              <a:rPr lang="en-US" dirty="0"/>
              <a:t>3.</a:t>
            </a:r>
            <a:r>
              <a:rPr lang="en-IN" dirty="0"/>
              <a:t> AJAX - Server Response</a:t>
            </a:r>
          </a:p>
        </p:txBody>
      </p:sp>
      <p:sp>
        <p:nvSpPr>
          <p:cNvPr id="3" name="Content Placeholder 2"/>
          <p:cNvSpPr>
            <a:spLocks noGrp="1"/>
          </p:cNvSpPr>
          <p:nvPr>
            <p:ph idx="1"/>
          </p:nvPr>
        </p:nvSpPr>
        <p:spPr>
          <a:xfrm>
            <a:off x="838200" y="862150"/>
            <a:ext cx="10515600" cy="1492341"/>
          </a:xfrm>
        </p:spPr>
        <p:txBody>
          <a:bodyPr>
            <a:normAutofit fontScale="85000" lnSpcReduction="10000"/>
          </a:bodyPr>
          <a:lstStyle/>
          <a:p>
            <a:pPr marL="0" indent="0">
              <a:buNone/>
            </a:pPr>
            <a:r>
              <a:rPr lang="en-US" dirty="0">
                <a:sym typeface="Wingdings" panose="05000000000000000000" pitchFamily="2" charset="2"/>
              </a:rPr>
              <a:t></a:t>
            </a:r>
            <a:r>
              <a:rPr lang="en-US" dirty="0"/>
              <a:t>The </a:t>
            </a:r>
            <a:r>
              <a:rPr lang="en-US" b="1" dirty="0">
                <a:solidFill>
                  <a:srgbClr val="FF0000"/>
                </a:solidFill>
              </a:rPr>
              <a:t>onreadystatechange</a:t>
            </a:r>
            <a:r>
              <a:rPr lang="en-US" dirty="0"/>
              <a:t> Property</a:t>
            </a:r>
          </a:p>
          <a:p>
            <a:r>
              <a:rPr lang="en-US" dirty="0"/>
              <a:t>The </a:t>
            </a:r>
            <a:r>
              <a:rPr lang="en-US" b="1" dirty="0">
                <a:solidFill>
                  <a:srgbClr val="FF0000"/>
                </a:solidFill>
              </a:rPr>
              <a:t>readyState</a:t>
            </a:r>
            <a:r>
              <a:rPr lang="en-US" dirty="0"/>
              <a:t> property holds the status of the XMLHttpRequest.</a:t>
            </a:r>
          </a:p>
          <a:p>
            <a:r>
              <a:rPr lang="en-US" dirty="0"/>
              <a:t>The </a:t>
            </a:r>
            <a:r>
              <a:rPr lang="en-US" b="1" dirty="0">
                <a:solidFill>
                  <a:srgbClr val="FF0000"/>
                </a:solidFill>
              </a:rPr>
              <a:t>onreadystatechange</a:t>
            </a:r>
            <a:r>
              <a:rPr lang="en-US" dirty="0"/>
              <a:t> property defines a function to be executed when the </a:t>
            </a:r>
            <a:r>
              <a:rPr lang="en-US" b="1" dirty="0">
                <a:solidFill>
                  <a:srgbClr val="FF0000"/>
                </a:solidFill>
              </a:rPr>
              <a:t>readyState</a:t>
            </a:r>
            <a:r>
              <a:rPr lang="en-US" dirty="0"/>
              <a:t> changes.</a:t>
            </a:r>
          </a:p>
          <a:p>
            <a:r>
              <a:rPr lang="en-US" dirty="0"/>
              <a:t>The </a:t>
            </a:r>
            <a:r>
              <a:rPr lang="en-US" b="1" dirty="0">
                <a:solidFill>
                  <a:srgbClr val="FF0000"/>
                </a:solidFill>
              </a:rPr>
              <a:t>status</a:t>
            </a:r>
            <a:r>
              <a:rPr lang="en-US" dirty="0"/>
              <a:t> property and the </a:t>
            </a:r>
            <a:r>
              <a:rPr lang="en-US" b="1" dirty="0">
                <a:solidFill>
                  <a:srgbClr val="FF0000"/>
                </a:solidFill>
              </a:rPr>
              <a:t>statusText</a:t>
            </a:r>
            <a:r>
              <a:rPr lang="en-US" dirty="0"/>
              <a:t> property holds the status of the XMLHttpRequest object.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12848454"/>
              </p:ext>
            </p:extLst>
          </p:nvPr>
        </p:nvGraphicFramePr>
        <p:xfrm>
          <a:off x="707570" y="2080033"/>
          <a:ext cx="8749939" cy="4724400"/>
        </p:xfrm>
        <a:graphic>
          <a:graphicData uri="http://schemas.openxmlformats.org/drawingml/2006/table">
            <a:tbl>
              <a:tblPr firstRow="1" bandRow="1">
                <a:tableStyleId>{5C22544A-7EE6-4342-B048-85BDC9FD1C3A}</a:tableStyleId>
              </a:tblPr>
              <a:tblGrid>
                <a:gridCol w="2855644">
                  <a:extLst>
                    <a:ext uri="{9D8B030D-6E8A-4147-A177-3AD203B41FA5}">
                      <a16:colId xmlns:a16="http://schemas.microsoft.com/office/drawing/2014/main" val="3840724133"/>
                    </a:ext>
                  </a:extLst>
                </a:gridCol>
                <a:gridCol w="5894295">
                  <a:extLst>
                    <a:ext uri="{9D8B030D-6E8A-4147-A177-3AD203B41FA5}">
                      <a16:colId xmlns:a16="http://schemas.microsoft.com/office/drawing/2014/main" val="4015702360"/>
                    </a:ext>
                  </a:extLst>
                </a:gridCol>
              </a:tblGrid>
              <a:tr h="370840">
                <a:tc>
                  <a:txBody>
                    <a:bodyPr/>
                    <a:lstStyle/>
                    <a:p>
                      <a:pPr algn="l" fontAlgn="t"/>
                      <a:r>
                        <a:rPr lang="en-IN" dirty="0">
                          <a:effectLst/>
                        </a:rPr>
                        <a:t>Property</a:t>
                      </a:r>
                    </a:p>
                  </a:txBody>
                  <a:tcPr marL="121920" marR="60960" marT="60960" marB="60960"/>
                </a:tc>
                <a:tc>
                  <a:txBody>
                    <a:bodyPr/>
                    <a:lstStyle/>
                    <a:p>
                      <a:pPr algn="l" fontAlgn="t"/>
                      <a:r>
                        <a:rPr lang="en-IN">
                          <a:effectLst/>
                        </a:rPr>
                        <a:t>Description</a:t>
                      </a:r>
                    </a:p>
                  </a:txBody>
                  <a:tcPr marL="60960" marR="60960" marT="60960" marB="60960"/>
                </a:tc>
                <a:extLst>
                  <a:ext uri="{0D108BD9-81ED-4DB2-BD59-A6C34878D82A}">
                    <a16:rowId xmlns:a16="http://schemas.microsoft.com/office/drawing/2014/main" val="1010164438"/>
                  </a:ext>
                </a:extLst>
              </a:tr>
              <a:tr h="370840">
                <a:tc>
                  <a:txBody>
                    <a:bodyPr/>
                    <a:lstStyle/>
                    <a:p>
                      <a:pPr algn="l" fontAlgn="t"/>
                      <a:r>
                        <a:rPr lang="en-IN">
                          <a:effectLst/>
                        </a:rPr>
                        <a:t>onreadystatechange</a:t>
                      </a:r>
                    </a:p>
                  </a:txBody>
                  <a:tcPr marL="121920" marR="60960" marT="60960" marB="60960"/>
                </a:tc>
                <a:tc>
                  <a:txBody>
                    <a:bodyPr/>
                    <a:lstStyle/>
                    <a:p>
                      <a:pPr algn="l" fontAlgn="t"/>
                      <a:r>
                        <a:rPr lang="en-US" dirty="0">
                          <a:effectLst/>
                        </a:rPr>
                        <a:t>Defines a function to be called when the readyState property changes</a:t>
                      </a:r>
                    </a:p>
                  </a:txBody>
                  <a:tcPr marL="60960" marR="60960" marT="60960" marB="60960"/>
                </a:tc>
                <a:extLst>
                  <a:ext uri="{0D108BD9-81ED-4DB2-BD59-A6C34878D82A}">
                    <a16:rowId xmlns:a16="http://schemas.microsoft.com/office/drawing/2014/main" val="2213124800"/>
                  </a:ext>
                </a:extLst>
              </a:tr>
              <a:tr h="370840">
                <a:tc>
                  <a:txBody>
                    <a:bodyPr/>
                    <a:lstStyle/>
                    <a:p>
                      <a:pPr algn="l" fontAlgn="t"/>
                      <a:r>
                        <a:rPr lang="en-IN">
                          <a:effectLst/>
                        </a:rPr>
                        <a:t>readyState</a:t>
                      </a:r>
                    </a:p>
                  </a:txBody>
                  <a:tcPr marL="121920" marR="60960" marT="60960" marB="60960"/>
                </a:tc>
                <a:tc>
                  <a:txBody>
                    <a:bodyPr/>
                    <a:lstStyle/>
                    <a:p>
                      <a:pPr algn="l" fontAlgn="t"/>
                      <a:r>
                        <a:rPr lang="en-US" dirty="0">
                          <a:effectLst/>
                        </a:rPr>
                        <a:t>Holds the status of the XMLHttpRequest.</a:t>
                      </a:r>
                      <a:br>
                        <a:rPr lang="en-US" dirty="0">
                          <a:effectLst/>
                        </a:rPr>
                      </a:br>
                      <a:r>
                        <a:rPr lang="en-US" dirty="0">
                          <a:effectLst/>
                        </a:rPr>
                        <a:t>0: request not initialized</a:t>
                      </a:r>
                      <a:br>
                        <a:rPr lang="en-US" dirty="0">
                          <a:effectLst/>
                        </a:rPr>
                      </a:br>
                      <a:r>
                        <a:rPr lang="en-US" dirty="0">
                          <a:effectLst/>
                        </a:rPr>
                        <a:t>1: server connection established</a:t>
                      </a:r>
                      <a:br>
                        <a:rPr lang="en-US" dirty="0">
                          <a:effectLst/>
                        </a:rPr>
                      </a:br>
                      <a:r>
                        <a:rPr lang="en-US" dirty="0">
                          <a:effectLst/>
                        </a:rPr>
                        <a:t>2: request received</a:t>
                      </a:r>
                      <a:br>
                        <a:rPr lang="en-US" dirty="0">
                          <a:effectLst/>
                        </a:rPr>
                      </a:br>
                      <a:r>
                        <a:rPr lang="en-US" dirty="0">
                          <a:effectLst/>
                        </a:rPr>
                        <a:t>3: processing request</a:t>
                      </a:r>
                      <a:br>
                        <a:rPr lang="en-US" dirty="0">
                          <a:effectLst/>
                        </a:rPr>
                      </a:br>
                      <a:r>
                        <a:rPr lang="en-US" dirty="0">
                          <a:effectLst/>
                        </a:rPr>
                        <a:t>4: request finished and response is ready</a:t>
                      </a:r>
                    </a:p>
                  </a:txBody>
                  <a:tcPr marL="60960" marR="60960" marT="60960" marB="60960"/>
                </a:tc>
                <a:extLst>
                  <a:ext uri="{0D108BD9-81ED-4DB2-BD59-A6C34878D82A}">
                    <a16:rowId xmlns:a16="http://schemas.microsoft.com/office/drawing/2014/main" val="364680683"/>
                  </a:ext>
                </a:extLst>
              </a:tr>
              <a:tr h="370840">
                <a:tc>
                  <a:txBody>
                    <a:bodyPr/>
                    <a:lstStyle/>
                    <a:p>
                      <a:pPr algn="l" fontAlgn="t"/>
                      <a:r>
                        <a:rPr lang="en-IN">
                          <a:effectLst/>
                        </a:rPr>
                        <a:t>status</a:t>
                      </a:r>
                    </a:p>
                  </a:txBody>
                  <a:tcPr marL="121920" marR="60960" marT="60960" marB="60960"/>
                </a:tc>
                <a:tc>
                  <a:txBody>
                    <a:bodyPr/>
                    <a:lstStyle/>
                    <a:p>
                      <a:pPr algn="l" fontAlgn="t"/>
                      <a:r>
                        <a:rPr lang="en-US">
                          <a:effectLst/>
                        </a:rPr>
                        <a:t>200: "OK"</a:t>
                      </a:r>
                      <a:br>
                        <a:rPr lang="en-US">
                          <a:effectLst/>
                        </a:rPr>
                      </a:br>
                      <a:r>
                        <a:rPr lang="en-US">
                          <a:effectLst/>
                        </a:rPr>
                        <a:t>403: "Forbidden"</a:t>
                      </a:r>
                      <a:br>
                        <a:rPr lang="en-US">
                          <a:effectLst/>
                        </a:rPr>
                      </a:br>
                      <a:r>
                        <a:rPr lang="en-US">
                          <a:effectLst/>
                        </a:rPr>
                        <a:t>404: "Page not found"</a:t>
                      </a:r>
                      <a:br>
                        <a:rPr lang="en-US">
                          <a:effectLst/>
                        </a:rPr>
                      </a:br>
                      <a:r>
                        <a:rPr lang="en-US">
                          <a:effectLst/>
                        </a:rPr>
                        <a:t>For a complete list go to the </a:t>
                      </a:r>
                      <a:r>
                        <a:rPr lang="en-US">
                          <a:effectLst/>
                          <a:hlinkClick r:id="rId2"/>
                        </a:rPr>
                        <a:t>Http Messages Reference</a:t>
                      </a:r>
                      <a:endParaRPr lang="en-US">
                        <a:effectLst/>
                      </a:endParaRPr>
                    </a:p>
                  </a:txBody>
                  <a:tcPr marL="60960" marR="60960" marT="60960" marB="60960"/>
                </a:tc>
                <a:extLst>
                  <a:ext uri="{0D108BD9-81ED-4DB2-BD59-A6C34878D82A}">
                    <a16:rowId xmlns:a16="http://schemas.microsoft.com/office/drawing/2014/main" val="4239292675"/>
                  </a:ext>
                </a:extLst>
              </a:tr>
              <a:tr h="370840">
                <a:tc>
                  <a:txBody>
                    <a:bodyPr/>
                    <a:lstStyle/>
                    <a:p>
                      <a:pPr algn="l" fontAlgn="t"/>
                      <a:r>
                        <a:rPr lang="en-IN">
                          <a:effectLst/>
                        </a:rPr>
                        <a:t>statusText</a:t>
                      </a:r>
                    </a:p>
                  </a:txBody>
                  <a:tcPr marL="121920" marR="60960" marT="60960" marB="60960"/>
                </a:tc>
                <a:tc>
                  <a:txBody>
                    <a:bodyPr/>
                    <a:lstStyle/>
                    <a:p>
                      <a:pPr algn="l" fontAlgn="t"/>
                      <a:r>
                        <a:rPr lang="en-US" dirty="0">
                          <a:effectLst/>
                        </a:rPr>
                        <a:t>Returns the status-text (e.g. "OK" or "Not Found")</a:t>
                      </a:r>
                    </a:p>
                  </a:txBody>
                  <a:tcPr marL="60960" marR="60960" marT="60960" marB="60960"/>
                </a:tc>
                <a:extLst>
                  <a:ext uri="{0D108BD9-81ED-4DB2-BD59-A6C34878D82A}">
                    <a16:rowId xmlns:a16="http://schemas.microsoft.com/office/drawing/2014/main" val="457157306"/>
                  </a:ext>
                </a:extLst>
              </a:tr>
            </a:tbl>
          </a:graphicData>
        </a:graphic>
      </p:graphicFrame>
      <p:sp>
        <p:nvSpPr>
          <p:cNvPr id="5" name="TextBox 4"/>
          <p:cNvSpPr txBox="1"/>
          <p:nvPr/>
        </p:nvSpPr>
        <p:spPr>
          <a:xfrm>
            <a:off x="9535886" y="2473234"/>
            <a:ext cx="23600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b="1" dirty="0">
                <a:solidFill>
                  <a:srgbClr val="FF0000"/>
                </a:solidFill>
              </a:rPr>
              <a:t>onreadystatechange </a:t>
            </a:r>
            <a:r>
              <a:rPr lang="en-US" dirty="0"/>
              <a:t>function is called every time the readyState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readyState is 4 and status is 200, the response is ready:</a:t>
            </a:r>
            <a:endParaRPr lang="en-IN" dirty="0"/>
          </a:p>
        </p:txBody>
      </p:sp>
    </p:spTree>
    <p:extLst>
      <p:ext uri="{BB962C8B-B14F-4D97-AF65-F5344CB8AC3E}">
        <p14:creationId xmlns:p14="http://schemas.microsoft.com/office/powerpoint/2010/main" val="424351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177" y="296092"/>
            <a:ext cx="4145280" cy="369332"/>
          </a:xfrm>
          <a:prstGeom prst="rect">
            <a:avLst/>
          </a:prstGeom>
          <a:noFill/>
        </p:spPr>
        <p:txBody>
          <a:bodyPr wrap="square" rtlCol="0">
            <a:spAutoFit/>
          </a:bodyPr>
          <a:lstStyle/>
          <a:p>
            <a:r>
              <a:rPr lang="en-IN" dirty="0">
                <a:solidFill>
                  <a:srgbClr val="FF0000"/>
                </a:solidFill>
              </a:rPr>
              <a:t>Server Response Properties</a:t>
            </a:r>
          </a:p>
        </p:txBody>
      </p:sp>
      <p:graphicFrame>
        <p:nvGraphicFramePr>
          <p:cNvPr id="5" name="Table 4"/>
          <p:cNvGraphicFramePr>
            <a:graphicFrameLocks noGrp="1"/>
          </p:cNvGraphicFramePr>
          <p:nvPr>
            <p:extLst>
              <p:ext uri="{D42A27DB-BD31-4B8C-83A1-F6EECF244321}">
                <p14:modId xmlns:p14="http://schemas.microsoft.com/office/powerpoint/2010/main" val="1223298512"/>
              </p:ext>
            </p:extLst>
          </p:nvPr>
        </p:nvGraphicFramePr>
        <p:xfrm>
          <a:off x="1256937" y="665424"/>
          <a:ext cx="8128000" cy="1188720"/>
        </p:xfrm>
        <a:graphic>
          <a:graphicData uri="http://schemas.openxmlformats.org/drawingml/2006/table">
            <a:tbl>
              <a:tblPr firstRow="1" bandRow="1">
                <a:tableStyleId>{5C22544A-7EE6-4342-B048-85BDC9FD1C3A}</a:tableStyleId>
              </a:tblPr>
              <a:tblGrid>
                <a:gridCol w="1799771">
                  <a:extLst>
                    <a:ext uri="{9D8B030D-6E8A-4147-A177-3AD203B41FA5}">
                      <a16:colId xmlns:a16="http://schemas.microsoft.com/office/drawing/2014/main" val="3238106297"/>
                    </a:ext>
                  </a:extLst>
                </a:gridCol>
                <a:gridCol w="6328229">
                  <a:extLst>
                    <a:ext uri="{9D8B030D-6E8A-4147-A177-3AD203B41FA5}">
                      <a16:colId xmlns:a16="http://schemas.microsoft.com/office/drawing/2014/main" val="3925775137"/>
                    </a:ext>
                  </a:extLst>
                </a:gridCol>
              </a:tblGrid>
              <a:tr h="370840">
                <a:tc>
                  <a:txBody>
                    <a:bodyPr/>
                    <a:lstStyle/>
                    <a:p>
                      <a:pPr algn="l" fontAlgn="t"/>
                      <a:r>
                        <a:rPr lang="en-IN" dirty="0">
                          <a:effectLst/>
                        </a:rPr>
                        <a:t>Property</a:t>
                      </a:r>
                    </a:p>
                  </a:txBody>
                  <a:tcPr marL="121920" marR="60960" marT="60960" marB="60960"/>
                </a:tc>
                <a:tc>
                  <a:txBody>
                    <a:bodyPr/>
                    <a:lstStyle/>
                    <a:p>
                      <a:pPr algn="l" fontAlgn="t"/>
                      <a:r>
                        <a:rPr lang="en-IN">
                          <a:effectLst/>
                        </a:rPr>
                        <a:t>Description</a:t>
                      </a:r>
                    </a:p>
                  </a:txBody>
                  <a:tcPr marL="60960" marR="60960" marT="60960" marB="60960"/>
                </a:tc>
                <a:extLst>
                  <a:ext uri="{0D108BD9-81ED-4DB2-BD59-A6C34878D82A}">
                    <a16:rowId xmlns:a16="http://schemas.microsoft.com/office/drawing/2014/main" val="1764280391"/>
                  </a:ext>
                </a:extLst>
              </a:tr>
              <a:tr h="370840">
                <a:tc>
                  <a:txBody>
                    <a:bodyPr/>
                    <a:lstStyle/>
                    <a:p>
                      <a:pPr algn="l" fontAlgn="t"/>
                      <a:r>
                        <a:rPr lang="en-IN">
                          <a:effectLst/>
                        </a:rPr>
                        <a:t>responseText</a:t>
                      </a:r>
                    </a:p>
                  </a:txBody>
                  <a:tcPr marL="121920" marR="60960" marT="60960" marB="60960"/>
                </a:tc>
                <a:tc>
                  <a:txBody>
                    <a:bodyPr/>
                    <a:lstStyle/>
                    <a:p>
                      <a:pPr algn="l" fontAlgn="t"/>
                      <a:r>
                        <a:rPr lang="en-US">
                          <a:effectLst/>
                        </a:rPr>
                        <a:t>get the response data as a string</a:t>
                      </a:r>
                    </a:p>
                  </a:txBody>
                  <a:tcPr marL="60960" marR="60960" marT="60960" marB="60960"/>
                </a:tc>
                <a:extLst>
                  <a:ext uri="{0D108BD9-81ED-4DB2-BD59-A6C34878D82A}">
                    <a16:rowId xmlns:a16="http://schemas.microsoft.com/office/drawing/2014/main" val="1637503624"/>
                  </a:ext>
                </a:extLst>
              </a:tr>
              <a:tr h="370840">
                <a:tc>
                  <a:txBody>
                    <a:bodyPr/>
                    <a:lstStyle/>
                    <a:p>
                      <a:pPr algn="l" fontAlgn="t"/>
                      <a:r>
                        <a:rPr lang="en-IN">
                          <a:effectLst/>
                        </a:rPr>
                        <a:t>responseXML</a:t>
                      </a:r>
                    </a:p>
                  </a:txBody>
                  <a:tcPr marL="121920" marR="60960" marT="60960" marB="60960"/>
                </a:tc>
                <a:tc>
                  <a:txBody>
                    <a:bodyPr/>
                    <a:lstStyle/>
                    <a:p>
                      <a:pPr algn="l" fontAlgn="t"/>
                      <a:r>
                        <a:rPr lang="en-US" dirty="0">
                          <a:effectLst/>
                        </a:rPr>
                        <a:t>get the response data as XML data</a:t>
                      </a:r>
                    </a:p>
                  </a:txBody>
                  <a:tcPr marL="60960" marR="60960" marT="60960" marB="60960"/>
                </a:tc>
                <a:extLst>
                  <a:ext uri="{0D108BD9-81ED-4DB2-BD59-A6C34878D82A}">
                    <a16:rowId xmlns:a16="http://schemas.microsoft.com/office/drawing/2014/main" val="219219684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6122228"/>
              </p:ext>
            </p:extLst>
          </p:nvPr>
        </p:nvGraphicFramePr>
        <p:xfrm>
          <a:off x="1013097" y="2670386"/>
          <a:ext cx="8128000" cy="1737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24393223"/>
                    </a:ext>
                  </a:extLst>
                </a:gridCol>
                <a:gridCol w="4064000">
                  <a:extLst>
                    <a:ext uri="{9D8B030D-6E8A-4147-A177-3AD203B41FA5}">
                      <a16:colId xmlns:a16="http://schemas.microsoft.com/office/drawing/2014/main" val="1364228846"/>
                    </a:ext>
                  </a:extLst>
                </a:gridCol>
              </a:tblGrid>
              <a:tr h="370840">
                <a:tc>
                  <a:txBody>
                    <a:bodyPr/>
                    <a:lstStyle/>
                    <a:p>
                      <a:pPr algn="l" fontAlgn="t"/>
                      <a:r>
                        <a:rPr lang="en-IN" dirty="0">
                          <a:effectLst/>
                        </a:rPr>
                        <a:t>Method</a:t>
                      </a:r>
                    </a:p>
                  </a:txBody>
                  <a:tcPr marL="121920" marR="60960" marT="60960" marB="60960"/>
                </a:tc>
                <a:tc>
                  <a:txBody>
                    <a:bodyPr/>
                    <a:lstStyle/>
                    <a:p>
                      <a:pPr algn="l" fontAlgn="t"/>
                      <a:r>
                        <a:rPr lang="en-IN">
                          <a:effectLst/>
                        </a:rPr>
                        <a:t>Description</a:t>
                      </a:r>
                    </a:p>
                  </a:txBody>
                  <a:tcPr marL="60960" marR="60960" marT="60960" marB="60960"/>
                </a:tc>
                <a:extLst>
                  <a:ext uri="{0D108BD9-81ED-4DB2-BD59-A6C34878D82A}">
                    <a16:rowId xmlns:a16="http://schemas.microsoft.com/office/drawing/2014/main" val="3768527932"/>
                  </a:ext>
                </a:extLst>
              </a:tr>
              <a:tr h="370840">
                <a:tc>
                  <a:txBody>
                    <a:bodyPr/>
                    <a:lstStyle/>
                    <a:p>
                      <a:pPr algn="l" fontAlgn="t"/>
                      <a:r>
                        <a:rPr lang="en-IN">
                          <a:effectLst/>
                        </a:rPr>
                        <a:t>getResponseHeader()</a:t>
                      </a:r>
                    </a:p>
                  </a:txBody>
                  <a:tcPr marL="121920" marR="60960" marT="60960" marB="60960"/>
                </a:tc>
                <a:tc>
                  <a:txBody>
                    <a:bodyPr/>
                    <a:lstStyle/>
                    <a:p>
                      <a:pPr algn="l" fontAlgn="t"/>
                      <a:r>
                        <a:rPr lang="en-US">
                          <a:effectLst/>
                        </a:rPr>
                        <a:t>Returns specific header information from the server resource</a:t>
                      </a:r>
                    </a:p>
                  </a:txBody>
                  <a:tcPr marL="60960" marR="60960" marT="60960" marB="60960"/>
                </a:tc>
                <a:extLst>
                  <a:ext uri="{0D108BD9-81ED-4DB2-BD59-A6C34878D82A}">
                    <a16:rowId xmlns:a16="http://schemas.microsoft.com/office/drawing/2014/main" val="1917371551"/>
                  </a:ext>
                </a:extLst>
              </a:tr>
              <a:tr h="370840">
                <a:tc>
                  <a:txBody>
                    <a:bodyPr/>
                    <a:lstStyle/>
                    <a:p>
                      <a:pPr algn="l" fontAlgn="t"/>
                      <a:r>
                        <a:rPr lang="en-IN">
                          <a:effectLst/>
                        </a:rPr>
                        <a:t>getAllResponseHeaders()</a:t>
                      </a:r>
                    </a:p>
                  </a:txBody>
                  <a:tcPr marL="121920" marR="60960" marT="60960" marB="60960"/>
                </a:tc>
                <a:tc>
                  <a:txBody>
                    <a:bodyPr/>
                    <a:lstStyle/>
                    <a:p>
                      <a:pPr algn="l" fontAlgn="t"/>
                      <a:r>
                        <a:rPr lang="en-US" dirty="0">
                          <a:effectLst/>
                        </a:rPr>
                        <a:t>Returns all the header information from the server resource</a:t>
                      </a:r>
                    </a:p>
                  </a:txBody>
                  <a:tcPr marL="60960" marR="60960" marT="60960" marB="60960"/>
                </a:tc>
                <a:extLst>
                  <a:ext uri="{0D108BD9-81ED-4DB2-BD59-A6C34878D82A}">
                    <a16:rowId xmlns:a16="http://schemas.microsoft.com/office/drawing/2014/main" val="2548723121"/>
                  </a:ext>
                </a:extLst>
              </a:tr>
            </a:tbl>
          </a:graphicData>
        </a:graphic>
      </p:graphicFrame>
      <p:sp>
        <p:nvSpPr>
          <p:cNvPr id="8" name="TextBox 7"/>
          <p:cNvSpPr txBox="1"/>
          <p:nvPr/>
        </p:nvSpPr>
        <p:spPr>
          <a:xfrm>
            <a:off x="383177" y="1892933"/>
            <a:ext cx="4145280" cy="369332"/>
          </a:xfrm>
          <a:prstGeom prst="rect">
            <a:avLst/>
          </a:prstGeom>
          <a:noFill/>
        </p:spPr>
        <p:txBody>
          <a:bodyPr wrap="square" rtlCol="0">
            <a:spAutoFit/>
          </a:bodyPr>
          <a:lstStyle/>
          <a:p>
            <a:r>
              <a:rPr lang="en-IN" dirty="0">
                <a:solidFill>
                  <a:srgbClr val="FF0000"/>
                </a:solidFill>
              </a:rPr>
              <a:t>Server Response Methods</a:t>
            </a:r>
          </a:p>
        </p:txBody>
      </p:sp>
      <p:sp>
        <p:nvSpPr>
          <p:cNvPr id="9" name="TextBox 8"/>
          <p:cNvSpPr txBox="1"/>
          <p:nvPr/>
        </p:nvSpPr>
        <p:spPr>
          <a:xfrm>
            <a:off x="513806" y="4632960"/>
            <a:ext cx="11252096" cy="923330"/>
          </a:xfrm>
          <a:prstGeom prst="rect">
            <a:avLst/>
          </a:prstGeom>
          <a:noFill/>
        </p:spPr>
        <p:txBody>
          <a:bodyPr wrap="square" rtlCol="0">
            <a:spAutoFit/>
          </a:bodyPr>
          <a:lstStyle/>
          <a:p>
            <a:r>
              <a:rPr lang="en-US" b="1" dirty="0">
                <a:solidFill>
                  <a:srgbClr val="FF0000"/>
                </a:solidFill>
              </a:rPr>
              <a:t>The responseText Property</a:t>
            </a:r>
          </a:p>
          <a:p>
            <a:r>
              <a:rPr lang="en-US" dirty="0"/>
              <a:t>The responseText property returns the server response as a JavaScript string, and you can use it accordingly:</a:t>
            </a:r>
            <a:endParaRPr lang="en-IN" dirty="0"/>
          </a:p>
        </p:txBody>
      </p:sp>
      <p:sp>
        <p:nvSpPr>
          <p:cNvPr id="10" name="TextBox 9"/>
          <p:cNvSpPr txBox="1"/>
          <p:nvPr/>
        </p:nvSpPr>
        <p:spPr>
          <a:xfrm>
            <a:off x="1861146" y="5781504"/>
            <a:ext cx="929826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 document.getElementById("demo").</a:t>
            </a:r>
            <a:r>
              <a:rPr lang="en-IN" dirty="0" err="1"/>
              <a:t>innerHTML</a:t>
            </a:r>
            <a:r>
              <a:rPr lang="en-IN" dirty="0"/>
              <a:t> = </a:t>
            </a:r>
            <a:r>
              <a:rPr lang="en-IN" dirty="0" err="1"/>
              <a:t>this.responseText</a:t>
            </a:r>
            <a:r>
              <a:rPr lang="en-IN" dirty="0"/>
              <a:t>;</a:t>
            </a:r>
          </a:p>
        </p:txBody>
      </p:sp>
    </p:spTree>
    <p:extLst>
      <p:ext uri="{BB962C8B-B14F-4D97-AF65-F5344CB8AC3E}">
        <p14:creationId xmlns:p14="http://schemas.microsoft.com/office/powerpoint/2010/main" val="292410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1270"/>
            <a:ext cx="10515600" cy="1325563"/>
          </a:xfrm>
        </p:spPr>
        <p:txBody>
          <a:bodyPr/>
          <a:lstStyle/>
          <a:p>
            <a:pPr algn="ctr"/>
            <a:r>
              <a:rPr lang="en-US" dirty="0"/>
              <a:t>json</a:t>
            </a:r>
            <a:endParaRPr lang="en-IN" dirty="0"/>
          </a:p>
        </p:txBody>
      </p:sp>
      <p:pic>
        <p:nvPicPr>
          <p:cNvPr id="3" name="Picture 2"/>
          <p:cNvPicPr>
            <a:picLocks noChangeAspect="1"/>
          </p:cNvPicPr>
          <p:nvPr/>
        </p:nvPicPr>
        <p:blipFill>
          <a:blip r:embed="rId2"/>
          <a:stretch>
            <a:fillRect/>
          </a:stretch>
        </p:blipFill>
        <p:spPr>
          <a:xfrm>
            <a:off x="5238866" y="2224087"/>
            <a:ext cx="1885950" cy="2409825"/>
          </a:xfrm>
          <a:prstGeom prst="rect">
            <a:avLst/>
          </a:prstGeom>
        </p:spPr>
      </p:pic>
    </p:spTree>
    <p:extLst>
      <p:ext uri="{BB962C8B-B14F-4D97-AF65-F5344CB8AC3E}">
        <p14:creationId xmlns:p14="http://schemas.microsoft.com/office/powerpoint/2010/main" val="212132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6332" y="592739"/>
            <a:ext cx="11101252" cy="5925003"/>
          </a:xfrm>
        </p:spPr>
        <p:txBody>
          <a:bodyPr>
            <a:normAutofit fontScale="92500" lnSpcReduction="20000"/>
          </a:bodyPr>
          <a:lstStyle/>
          <a:p>
            <a:pPr marL="0" indent="0">
              <a:buNone/>
            </a:pPr>
            <a:r>
              <a:rPr lang="en-US" sz="3200" b="1" dirty="0">
                <a:solidFill>
                  <a:srgbClr val="FF0000"/>
                </a:solidFill>
                <a:sym typeface="Wingdings" panose="05000000000000000000" pitchFamily="2" charset="2"/>
              </a:rPr>
              <a:t></a:t>
            </a:r>
            <a:r>
              <a:rPr lang="en-US" sz="3200" b="1" dirty="0">
                <a:solidFill>
                  <a:srgbClr val="FF0000"/>
                </a:solidFill>
              </a:rPr>
              <a:t>What is JSON</a:t>
            </a:r>
          </a:p>
          <a:p>
            <a:pPr marL="0" indent="0">
              <a:buNone/>
            </a:pPr>
            <a:endParaRPr lang="en-US" dirty="0"/>
          </a:p>
          <a:p>
            <a:pPr marL="0" indent="0">
              <a:buNone/>
            </a:pPr>
            <a:endParaRPr lang="en-US" sz="2400" dirty="0"/>
          </a:p>
          <a:p>
            <a:r>
              <a:rPr lang="en-US" sz="2400" dirty="0"/>
              <a:t>JSON stands for JavaScript Object Notation.</a:t>
            </a:r>
          </a:p>
          <a:p>
            <a:r>
              <a:rPr lang="en-US" sz="2400" dirty="0"/>
              <a:t>JSON is lightweight data-interchange format.</a:t>
            </a:r>
          </a:p>
          <a:p>
            <a:r>
              <a:rPr lang="en-US" sz="2400" dirty="0"/>
              <a:t>JSON is easy to read and write than XML.</a:t>
            </a:r>
          </a:p>
          <a:p>
            <a:r>
              <a:rPr lang="en-US" sz="2400" dirty="0"/>
              <a:t>JSON is language independent.</a:t>
            </a:r>
          </a:p>
          <a:p>
            <a:r>
              <a:rPr lang="en-US" sz="2400" dirty="0"/>
              <a:t>JSON supports array, object, string, number </a:t>
            </a:r>
            <a:r>
              <a:rPr lang="en-US" dirty="0"/>
              <a:t>and values.</a:t>
            </a:r>
          </a:p>
          <a:p>
            <a:pPr marL="0" indent="0">
              <a:buNone/>
            </a:pPr>
            <a:r>
              <a:rPr lang="en-US" dirty="0">
                <a:solidFill>
                  <a:srgbClr val="FF0000"/>
                </a:solidFill>
                <a:sym typeface="Wingdings" panose="05000000000000000000" pitchFamily="2" charset="2"/>
              </a:rPr>
              <a:t></a:t>
            </a:r>
            <a:r>
              <a:rPr lang="en-US" dirty="0">
                <a:solidFill>
                  <a:srgbClr val="FF0000"/>
                </a:solidFill>
              </a:rPr>
              <a:t>JSON Example: </a:t>
            </a:r>
            <a:r>
              <a:rPr lang="en-US" dirty="0"/>
              <a:t> The JSON file must be save with .json extension. </a:t>
            </a:r>
          </a:p>
          <a:p>
            <a:pPr marL="0" indent="0">
              <a:buNone/>
            </a:pPr>
            <a:r>
              <a:rPr lang="en-US" dirty="0">
                <a:solidFill>
                  <a:srgbClr val="FF0000"/>
                </a:solidFill>
              </a:rPr>
              <a:t>File: first.json</a:t>
            </a:r>
          </a:p>
          <a:p>
            <a:pPr marL="0" indent="0">
              <a:buNone/>
            </a:pPr>
            <a:endParaRPr lang="en-US" dirty="0">
              <a:solidFill>
                <a:srgbClr val="FF0000"/>
              </a:solidFill>
            </a:endParaRPr>
          </a:p>
          <a:p>
            <a:pPr marL="0" indent="0">
              <a:buNone/>
            </a:pPr>
            <a:r>
              <a:rPr lang="en-US" dirty="0"/>
              <a:t>{"employees":[  </a:t>
            </a:r>
          </a:p>
          <a:p>
            <a:pPr marL="0" indent="0">
              <a:buNone/>
            </a:pPr>
            <a:r>
              <a:rPr lang="en-US" dirty="0"/>
              <a:t>    {"</a:t>
            </a:r>
            <a:r>
              <a:rPr lang="en-US" dirty="0" err="1"/>
              <a:t>name":"Sonoo</a:t>
            </a:r>
            <a:r>
              <a:rPr lang="en-US" dirty="0"/>
              <a:t>", "email":"sonoojaiswal1987@gmail.com"},  </a:t>
            </a:r>
          </a:p>
          <a:p>
            <a:pPr marL="0" indent="0">
              <a:buNone/>
            </a:pPr>
            <a:r>
              <a:rPr lang="en-US" dirty="0"/>
              <a:t>    {"name":"Rahul", "email":"rahul32@gmail.com"},  </a:t>
            </a:r>
          </a:p>
          <a:p>
            <a:pPr marL="0" indent="0">
              <a:buNone/>
            </a:pPr>
            <a:r>
              <a:rPr lang="en-US" dirty="0"/>
              <a:t>    {"name":"John", "email":"john32bob@gmail.com"}  </a:t>
            </a:r>
          </a:p>
          <a:p>
            <a:pPr marL="0" indent="0">
              <a:buNone/>
            </a:pPr>
            <a:r>
              <a:rPr lang="en-US" dirty="0"/>
              <a:t>]} </a:t>
            </a:r>
          </a:p>
          <a:p>
            <a:endParaRPr lang="en-IN" dirty="0"/>
          </a:p>
        </p:txBody>
      </p:sp>
    </p:spTree>
    <p:extLst>
      <p:ext uri="{BB962C8B-B14F-4D97-AF65-F5344CB8AC3E}">
        <p14:creationId xmlns:p14="http://schemas.microsoft.com/office/powerpoint/2010/main" val="80088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137" y="530804"/>
            <a:ext cx="8911687" cy="1280890"/>
          </a:xfrm>
        </p:spPr>
        <p:txBody>
          <a:bodyPr/>
          <a:lstStyle/>
          <a:p>
            <a:r>
              <a:rPr lang="en-US" dirty="0"/>
              <a:t>Why use JSON?</a:t>
            </a:r>
            <a:endParaRPr lang="en-IN" dirty="0"/>
          </a:p>
        </p:txBody>
      </p:sp>
      <p:sp>
        <p:nvSpPr>
          <p:cNvPr id="3" name="Content Placeholder 2"/>
          <p:cNvSpPr>
            <a:spLocks noGrp="1"/>
          </p:cNvSpPr>
          <p:nvPr>
            <p:ph idx="1"/>
          </p:nvPr>
        </p:nvSpPr>
        <p:spPr>
          <a:xfrm>
            <a:off x="810208" y="1264555"/>
            <a:ext cx="11162211" cy="4836432"/>
          </a:xfrm>
        </p:spPr>
        <p:txBody>
          <a:bodyPr>
            <a:normAutofit fontScale="85000" lnSpcReduction="10000"/>
          </a:bodyPr>
          <a:lstStyle/>
          <a:p>
            <a:pPr marL="0" indent="0" algn="just">
              <a:buNone/>
            </a:pPr>
            <a:r>
              <a:rPr lang="en-US" sz="4400" dirty="0">
                <a:solidFill>
                  <a:srgbClr val="FF0000"/>
                </a:solidFill>
                <a:sym typeface="Wingdings" panose="05000000000000000000" pitchFamily="2" charset="2"/>
              </a:rPr>
              <a:t>T</a:t>
            </a:r>
            <a:r>
              <a:rPr lang="en-US" sz="4400" dirty="0">
                <a:solidFill>
                  <a:srgbClr val="FF0000"/>
                </a:solidFill>
              </a:rPr>
              <a:t>he important benefits/ pros of using JSON:</a:t>
            </a:r>
          </a:p>
          <a:p>
            <a:pPr marL="0" indent="0" algn="just">
              <a:buNone/>
            </a:pPr>
            <a:endParaRPr lang="en-US" dirty="0"/>
          </a:p>
          <a:p>
            <a:pPr algn="just"/>
            <a:r>
              <a:rPr lang="en-US" b="1" dirty="0"/>
              <a:t>Provide support for all browsers</a:t>
            </a:r>
          </a:p>
          <a:p>
            <a:pPr algn="just"/>
            <a:r>
              <a:rPr lang="en-US" b="1" dirty="0"/>
              <a:t>Easy to read and write</a:t>
            </a:r>
          </a:p>
          <a:p>
            <a:pPr algn="just"/>
            <a:r>
              <a:rPr lang="en-US" b="1" dirty="0"/>
              <a:t>Straightforward syntax</a:t>
            </a:r>
          </a:p>
          <a:p>
            <a:pPr algn="just"/>
            <a:r>
              <a:rPr lang="en-US" b="1" dirty="0"/>
              <a:t>You can natively parse in JavaScript using </a:t>
            </a:r>
            <a:r>
              <a:rPr lang="en-US" b="1" dirty="0" err="1"/>
              <a:t>eval</a:t>
            </a:r>
            <a:r>
              <a:rPr lang="en-US" b="1" dirty="0"/>
              <a:t>() function</a:t>
            </a:r>
          </a:p>
          <a:p>
            <a:pPr algn="just"/>
            <a:r>
              <a:rPr lang="en-US" b="1" dirty="0"/>
              <a:t>Easy to create and manipulate</a:t>
            </a:r>
          </a:p>
          <a:p>
            <a:pPr algn="just"/>
            <a:r>
              <a:rPr lang="en-US" b="1" dirty="0"/>
              <a:t>Supported by all major JavaScript frameworks</a:t>
            </a:r>
          </a:p>
          <a:p>
            <a:pPr algn="just"/>
            <a:r>
              <a:rPr lang="en-US" b="1" dirty="0"/>
              <a:t>Supported by most backend technologies</a:t>
            </a:r>
          </a:p>
          <a:p>
            <a:pPr algn="just"/>
            <a:r>
              <a:rPr lang="en-US" b="1" dirty="0"/>
              <a:t>JSON is recognized natively by JavaScript</a:t>
            </a:r>
          </a:p>
          <a:p>
            <a:pPr algn="just"/>
            <a:r>
              <a:rPr lang="en-US" b="1" dirty="0"/>
              <a:t>It allows you to transmit and serialize structured data using a network connection.</a:t>
            </a:r>
          </a:p>
          <a:p>
            <a:pPr algn="just"/>
            <a:r>
              <a:rPr lang="en-US" b="1" dirty="0"/>
              <a:t>You can use it with modern programming languages.</a:t>
            </a:r>
          </a:p>
          <a:p>
            <a:pPr algn="just"/>
            <a:r>
              <a:rPr lang="en-US" b="1" dirty="0"/>
              <a:t>JSON is text which can be converted to any object of JavaScript into JSON and send this JSON to the server.</a:t>
            </a:r>
            <a:endParaRPr lang="en-IN" b="1" dirty="0"/>
          </a:p>
        </p:txBody>
      </p:sp>
    </p:spTree>
    <p:extLst>
      <p:ext uri="{BB962C8B-B14F-4D97-AF65-F5344CB8AC3E}">
        <p14:creationId xmlns:p14="http://schemas.microsoft.com/office/powerpoint/2010/main" val="117685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JSON</a:t>
            </a:r>
            <a:endParaRPr lang="en-IN" dirty="0"/>
          </a:p>
        </p:txBody>
      </p:sp>
      <p:sp>
        <p:nvSpPr>
          <p:cNvPr id="3" name="Content Placeholder 2"/>
          <p:cNvSpPr>
            <a:spLocks noGrp="1"/>
          </p:cNvSpPr>
          <p:nvPr>
            <p:ph idx="1"/>
          </p:nvPr>
        </p:nvSpPr>
        <p:spPr>
          <a:xfrm>
            <a:off x="838200" y="2002906"/>
            <a:ext cx="10515600" cy="4351338"/>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r>
              <a:rPr lang="en-US" dirty="0"/>
              <a:t>Easy to use – JSON API offers high-level facade, which helps you to simplify commonly used use-cases.</a:t>
            </a:r>
          </a:p>
          <a:p>
            <a:endParaRPr lang="en-US" dirty="0"/>
          </a:p>
          <a:p>
            <a:r>
              <a:rPr lang="en-US" dirty="0"/>
              <a:t>Performance – JSON is quite fast as it consumes very less memory space, which is especially suitable for large object graphs or systems.</a:t>
            </a:r>
          </a:p>
          <a:p>
            <a:endParaRPr lang="en-US" dirty="0"/>
          </a:p>
          <a:p>
            <a:r>
              <a:rPr lang="en-US" dirty="0"/>
              <a:t>Free tool – JSON library is open source and free to use.</a:t>
            </a:r>
          </a:p>
          <a:p>
            <a:endParaRPr lang="en-US" dirty="0"/>
          </a:p>
          <a:p>
            <a:r>
              <a:rPr lang="en-US" dirty="0"/>
              <a:t>Doesn’t require to create mapping – Jackson API provides default mapping for many objects to be serialized.</a:t>
            </a:r>
          </a:p>
          <a:p>
            <a:endParaRPr lang="en-US" dirty="0"/>
          </a:p>
          <a:p>
            <a:r>
              <a:rPr lang="en-US" dirty="0"/>
              <a:t>Clean JSON – Creates clean, and compatible JSON result that is easy to read.</a:t>
            </a:r>
          </a:p>
          <a:p>
            <a:endParaRPr lang="en-US" dirty="0"/>
          </a:p>
          <a:p>
            <a:r>
              <a:rPr lang="en-US" dirty="0"/>
              <a:t>Dependency – JSON library does not require any other library for processing.</a:t>
            </a:r>
            <a:endParaRPr lang="en-IN" dirty="0"/>
          </a:p>
        </p:txBody>
      </p:sp>
    </p:spTree>
    <p:extLst>
      <p:ext uri="{BB962C8B-B14F-4D97-AF65-F5344CB8AC3E}">
        <p14:creationId xmlns:p14="http://schemas.microsoft.com/office/powerpoint/2010/main" val="338538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Rules for JSON Syntax</a:t>
            </a:r>
          </a:p>
        </p:txBody>
      </p:sp>
      <p:sp>
        <p:nvSpPr>
          <p:cNvPr id="3" name="Content Placeholder 2"/>
          <p:cNvSpPr>
            <a:spLocks noGrp="1"/>
          </p:cNvSpPr>
          <p:nvPr>
            <p:ph idx="1"/>
          </p:nvPr>
        </p:nvSpPr>
        <p:spPr/>
        <p:txBody>
          <a:bodyPr/>
          <a:lstStyle/>
          <a:p>
            <a:pPr marL="0" indent="0">
              <a:buNone/>
            </a:pPr>
            <a:r>
              <a:rPr lang="en-US" dirty="0"/>
              <a:t>Rules for JSON syntax are:</a:t>
            </a:r>
          </a:p>
          <a:p>
            <a:pPr marL="0" indent="0">
              <a:buNone/>
            </a:pPr>
            <a:endParaRPr lang="en-US" dirty="0"/>
          </a:p>
          <a:p>
            <a:r>
              <a:rPr lang="en-US" dirty="0"/>
              <a:t>Data should be in name/value pairs</a:t>
            </a:r>
          </a:p>
          <a:p>
            <a:r>
              <a:rPr lang="en-US" dirty="0"/>
              <a:t>Data should be separated by commas</a:t>
            </a:r>
          </a:p>
          <a:p>
            <a:r>
              <a:rPr lang="en-US" dirty="0"/>
              <a:t>Curly braces should hold objects</a:t>
            </a:r>
          </a:p>
          <a:p>
            <a:r>
              <a:rPr lang="en-US" dirty="0"/>
              <a:t>Square brackets hold arrays</a:t>
            </a:r>
            <a:endParaRPr lang="en-IN" dirty="0"/>
          </a:p>
        </p:txBody>
      </p:sp>
    </p:spTree>
    <p:extLst>
      <p:ext uri="{BB962C8B-B14F-4D97-AF65-F5344CB8AC3E}">
        <p14:creationId xmlns:p14="http://schemas.microsoft.com/office/powerpoint/2010/main" val="194193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2525" y="527856"/>
            <a:ext cx="8786949" cy="923330"/>
          </a:xfrm>
          <a:prstGeom prst="rect">
            <a:avLst/>
          </a:prstGeom>
          <a:noFill/>
        </p:spPr>
        <p:txBody>
          <a:bodyPr wrap="square" rtlCol="0">
            <a:spAutoFit/>
          </a:bodyPr>
          <a:lstStyle/>
          <a:p>
            <a:r>
              <a:rPr lang="en-US" b="1" dirty="0"/>
              <a:t>Data Types in JSON</a:t>
            </a:r>
          </a:p>
          <a:p>
            <a:r>
              <a:rPr lang="en-US" dirty="0"/>
              <a:t>Important data type used in JSON are:</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83994224"/>
              </p:ext>
            </p:extLst>
          </p:nvPr>
        </p:nvGraphicFramePr>
        <p:xfrm>
          <a:off x="1796869" y="1451186"/>
          <a:ext cx="8128000" cy="3947160"/>
        </p:xfrm>
        <a:graphic>
          <a:graphicData uri="http://schemas.openxmlformats.org/drawingml/2006/table">
            <a:tbl>
              <a:tblPr firstRow="1" bandRow="1">
                <a:tableStyleId>{5C22544A-7EE6-4342-B048-85BDC9FD1C3A}</a:tableStyleId>
              </a:tblPr>
              <a:tblGrid>
                <a:gridCol w="1912983">
                  <a:extLst>
                    <a:ext uri="{9D8B030D-6E8A-4147-A177-3AD203B41FA5}">
                      <a16:colId xmlns:a16="http://schemas.microsoft.com/office/drawing/2014/main" val="2381369569"/>
                    </a:ext>
                  </a:extLst>
                </a:gridCol>
                <a:gridCol w="6215017">
                  <a:extLst>
                    <a:ext uri="{9D8B030D-6E8A-4147-A177-3AD203B41FA5}">
                      <a16:colId xmlns:a16="http://schemas.microsoft.com/office/drawing/2014/main" val="1335888018"/>
                    </a:ext>
                  </a:extLst>
                </a:gridCol>
              </a:tblGrid>
              <a:tr h="370840">
                <a:tc>
                  <a:txBody>
                    <a:bodyPr/>
                    <a:lstStyle/>
                    <a:p>
                      <a:pPr algn="l"/>
                      <a:r>
                        <a:rPr lang="en-IN" dirty="0">
                          <a:effectLst/>
                        </a:rPr>
                        <a:t>Data Type</a:t>
                      </a:r>
                    </a:p>
                  </a:txBody>
                  <a:tcPr anchor="ctr"/>
                </a:tc>
                <a:tc>
                  <a:txBody>
                    <a:bodyPr/>
                    <a:lstStyle/>
                    <a:p>
                      <a:pPr algn="l"/>
                      <a:r>
                        <a:rPr lang="en-IN">
                          <a:effectLst/>
                        </a:rPr>
                        <a:t>Description</a:t>
                      </a:r>
                    </a:p>
                  </a:txBody>
                  <a:tcPr anchor="ctr"/>
                </a:tc>
                <a:extLst>
                  <a:ext uri="{0D108BD9-81ED-4DB2-BD59-A6C34878D82A}">
                    <a16:rowId xmlns:a16="http://schemas.microsoft.com/office/drawing/2014/main" val="1323704599"/>
                  </a:ext>
                </a:extLst>
              </a:tr>
              <a:tr h="370840">
                <a:tc>
                  <a:txBody>
                    <a:bodyPr/>
                    <a:lstStyle/>
                    <a:p>
                      <a:r>
                        <a:rPr lang="en-IN">
                          <a:effectLst/>
                        </a:rPr>
                        <a:t>Number</a:t>
                      </a:r>
                    </a:p>
                  </a:txBody>
                  <a:tcPr anchor="ctr"/>
                </a:tc>
                <a:tc>
                  <a:txBody>
                    <a:bodyPr/>
                    <a:lstStyle/>
                    <a:p>
                      <a:r>
                        <a:rPr lang="en-US">
                          <a:effectLst/>
                        </a:rPr>
                        <a:t>It includes real number, integer or a floating number</a:t>
                      </a:r>
                    </a:p>
                  </a:txBody>
                  <a:tcPr anchor="ctr"/>
                </a:tc>
                <a:extLst>
                  <a:ext uri="{0D108BD9-81ED-4DB2-BD59-A6C34878D82A}">
                    <a16:rowId xmlns:a16="http://schemas.microsoft.com/office/drawing/2014/main" val="3017861914"/>
                  </a:ext>
                </a:extLst>
              </a:tr>
              <a:tr h="370840">
                <a:tc>
                  <a:txBody>
                    <a:bodyPr/>
                    <a:lstStyle/>
                    <a:p>
                      <a:r>
                        <a:rPr lang="en-IN">
                          <a:effectLst/>
                        </a:rPr>
                        <a:t>String</a:t>
                      </a:r>
                    </a:p>
                  </a:txBody>
                  <a:tcPr anchor="ctr"/>
                </a:tc>
                <a:tc>
                  <a:txBody>
                    <a:bodyPr/>
                    <a:lstStyle/>
                    <a:p>
                      <a:r>
                        <a:rPr lang="en-US">
                          <a:effectLst/>
                        </a:rPr>
                        <a:t>It consists of any text or Unicode double-quoted with backslash escapement</a:t>
                      </a:r>
                    </a:p>
                  </a:txBody>
                  <a:tcPr anchor="ctr"/>
                </a:tc>
                <a:extLst>
                  <a:ext uri="{0D108BD9-81ED-4DB2-BD59-A6C34878D82A}">
                    <a16:rowId xmlns:a16="http://schemas.microsoft.com/office/drawing/2014/main" val="161914199"/>
                  </a:ext>
                </a:extLst>
              </a:tr>
              <a:tr h="370840">
                <a:tc>
                  <a:txBody>
                    <a:bodyPr/>
                    <a:lstStyle/>
                    <a:p>
                      <a:r>
                        <a:rPr lang="en-IN">
                          <a:effectLst/>
                        </a:rPr>
                        <a:t>Boolean</a:t>
                      </a:r>
                    </a:p>
                  </a:txBody>
                  <a:tcPr anchor="ctr"/>
                </a:tc>
                <a:tc>
                  <a:txBody>
                    <a:bodyPr/>
                    <a:lstStyle/>
                    <a:p>
                      <a:r>
                        <a:rPr lang="en-US">
                          <a:effectLst/>
                        </a:rPr>
                        <a:t>The Boolean data type represents either True or False values</a:t>
                      </a:r>
                    </a:p>
                  </a:txBody>
                  <a:tcPr anchor="ctr"/>
                </a:tc>
                <a:extLst>
                  <a:ext uri="{0D108BD9-81ED-4DB2-BD59-A6C34878D82A}">
                    <a16:rowId xmlns:a16="http://schemas.microsoft.com/office/drawing/2014/main" val="3533448305"/>
                  </a:ext>
                </a:extLst>
              </a:tr>
              <a:tr h="370840">
                <a:tc>
                  <a:txBody>
                    <a:bodyPr/>
                    <a:lstStyle/>
                    <a:p>
                      <a:r>
                        <a:rPr lang="en-IN">
                          <a:effectLst/>
                        </a:rPr>
                        <a:t>Null</a:t>
                      </a:r>
                    </a:p>
                  </a:txBody>
                  <a:tcPr anchor="ctr"/>
                </a:tc>
                <a:tc>
                  <a:txBody>
                    <a:bodyPr/>
                    <a:lstStyle/>
                    <a:p>
                      <a:r>
                        <a:rPr lang="en-US">
                          <a:effectLst/>
                        </a:rPr>
                        <a:t>The Null value denotes that the associated variable doesn’t have any value</a:t>
                      </a:r>
                    </a:p>
                  </a:txBody>
                  <a:tcPr anchor="ctr"/>
                </a:tc>
                <a:extLst>
                  <a:ext uri="{0D108BD9-81ED-4DB2-BD59-A6C34878D82A}">
                    <a16:rowId xmlns:a16="http://schemas.microsoft.com/office/drawing/2014/main" val="228922237"/>
                  </a:ext>
                </a:extLst>
              </a:tr>
              <a:tr h="370840">
                <a:tc>
                  <a:txBody>
                    <a:bodyPr/>
                    <a:lstStyle/>
                    <a:p>
                      <a:r>
                        <a:rPr lang="en-IN">
                          <a:effectLst/>
                        </a:rPr>
                        <a:t>Object</a:t>
                      </a:r>
                    </a:p>
                  </a:txBody>
                  <a:tcPr anchor="ctr"/>
                </a:tc>
                <a:tc>
                  <a:txBody>
                    <a:bodyPr/>
                    <a:lstStyle/>
                    <a:p>
                      <a:r>
                        <a:rPr lang="en-US">
                          <a:effectLst/>
                        </a:rPr>
                        <a:t>It is a collection of key-value pairs and always separated by a comma and enclosed in curly brackets.</a:t>
                      </a:r>
                    </a:p>
                  </a:txBody>
                  <a:tcPr anchor="ctr"/>
                </a:tc>
                <a:extLst>
                  <a:ext uri="{0D108BD9-81ED-4DB2-BD59-A6C34878D82A}">
                    <a16:rowId xmlns:a16="http://schemas.microsoft.com/office/drawing/2014/main" val="4062856746"/>
                  </a:ext>
                </a:extLst>
              </a:tr>
              <a:tr h="370840">
                <a:tc>
                  <a:txBody>
                    <a:bodyPr/>
                    <a:lstStyle/>
                    <a:p>
                      <a:r>
                        <a:rPr lang="en-IN">
                          <a:effectLst/>
                        </a:rPr>
                        <a:t>Array</a:t>
                      </a:r>
                    </a:p>
                  </a:txBody>
                  <a:tcPr anchor="ctr"/>
                </a:tc>
                <a:tc>
                  <a:txBody>
                    <a:bodyPr/>
                    <a:lstStyle/>
                    <a:p>
                      <a:r>
                        <a:rPr lang="en-US" dirty="0">
                          <a:effectLst/>
                        </a:rPr>
                        <a:t>It is an ordered sequence of values separated.</a:t>
                      </a:r>
                    </a:p>
                  </a:txBody>
                  <a:tcPr anchor="ctr"/>
                </a:tc>
                <a:extLst>
                  <a:ext uri="{0D108BD9-81ED-4DB2-BD59-A6C34878D82A}">
                    <a16:rowId xmlns:a16="http://schemas.microsoft.com/office/drawing/2014/main" val="938420684"/>
                  </a:ext>
                </a:extLst>
              </a:tr>
            </a:tbl>
          </a:graphicData>
        </a:graphic>
      </p:graphicFrame>
    </p:spTree>
    <p:extLst>
      <p:ext uri="{BB962C8B-B14F-4D97-AF65-F5344CB8AC3E}">
        <p14:creationId xmlns:p14="http://schemas.microsoft.com/office/powerpoint/2010/main" val="2623796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4122" y="320350"/>
            <a:ext cx="8003177" cy="1477328"/>
          </a:xfrm>
          <a:prstGeom prst="rect">
            <a:avLst/>
          </a:prstGeom>
          <a:noFill/>
        </p:spPr>
        <p:txBody>
          <a:bodyPr wrap="square" rtlCol="0">
            <a:spAutoFit/>
          </a:bodyPr>
          <a:lstStyle/>
          <a:p>
            <a:r>
              <a:rPr lang="en-US" b="1" dirty="0">
                <a:solidFill>
                  <a:srgbClr val="FF0000"/>
                </a:solidFill>
              </a:rPr>
              <a:t>Number:</a:t>
            </a:r>
          </a:p>
          <a:p>
            <a:r>
              <a:rPr lang="en-US" dirty="0"/>
              <a:t>The number is a double-precision floating-point format which depends on its implementation method.</a:t>
            </a:r>
          </a:p>
          <a:p>
            <a:r>
              <a:rPr lang="en-US" dirty="0"/>
              <a:t>In JSON you can’t use Hexadecimal and Octal formats.</a:t>
            </a:r>
          </a:p>
          <a:p>
            <a:r>
              <a:rPr lang="en-US" dirty="0"/>
              <a:t>Following table displays number types: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789007167"/>
              </p:ext>
            </p:extLst>
          </p:nvPr>
        </p:nvGraphicFramePr>
        <p:xfrm>
          <a:off x="2102913" y="2056612"/>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10325258"/>
                    </a:ext>
                  </a:extLst>
                </a:gridCol>
                <a:gridCol w="4064000">
                  <a:extLst>
                    <a:ext uri="{9D8B030D-6E8A-4147-A177-3AD203B41FA5}">
                      <a16:colId xmlns:a16="http://schemas.microsoft.com/office/drawing/2014/main" val="3146136532"/>
                    </a:ext>
                  </a:extLst>
                </a:gridCol>
              </a:tblGrid>
              <a:tr h="370840">
                <a:tc>
                  <a:txBody>
                    <a:bodyPr/>
                    <a:lstStyle/>
                    <a:p>
                      <a:pPr algn="l"/>
                      <a:r>
                        <a:rPr lang="en-IN" dirty="0">
                          <a:effectLst/>
                        </a:rPr>
                        <a:t>Type</a:t>
                      </a:r>
                    </a:p>
                  </a:txBody>
                  <a:tcPr anchor="ctr"/>
                </a:tc>
                <a:tc>
                  <a:txBody>
                    <a:bodyPr/>
                    <a:lstStyle/>
                    <a:p>
                      <a:pPr algn="l"/>
                      <a:r>
                        <a:rPr lang="en-IN">
                          <a:effectLst/>
                        </a:rPr>
                        <a:t>Description</a:t>
                      </a:r>
                    </a:p>
                  </a:txBody>
                  <a:tcPr anchor="ctr"/>
                </a:tc>
                <a:extLst>
                  <a:ext uri="{0D108BD9-81ED-4DB2-BD59-A6C34878D82A}">
                    <a16:rowId xmlns:a16="http://schemas.microsoft.com/office/drawing/2014/main" val="3282872165"/>
                  </a:ext>
                </a:extLst>
              </a:tr>
              <a:tr h="370840">
                <a:tc>
                  <a:txBody>
                    <a:bodyPr/>
                    <a:lstStyle/>
                    <a:p>
                      <a:r>
                        <a:rPr lang="en-IN" dirty="0">
                          <a:effectLst/>
                        </a:rPr>
                        <a:t>Integer</a:t>
                      </a:r>
                    </a:p>
                  </a:txBody>
                  <a:tcPr anchor="ctr"/>
                </a:tc>
                <a:tc>
                  <a:txBody>
                    <a:bodyPr/>
                    <a:lstStyle/>
                    <a:p>
                      <a:r>
                        <a:rPr lang="en-US">
                          <a:effectLst/>
                        </a:rPr>
                        <a:t>Number 1-9, and 0. Both positive and negative numbers.</a:t>
                      </a:r>
                    </a:p>
                  </a:txBody>
                  <a:tcPr anchor="ctr"/>
                </a:tc>
                <a:extLst>
                  <a:ext uri="{0D108BD9-81ED-4DB2-BD59-A6C34878D82A}">
                    <a16:rowId xmlns:a16="http://schemas.microsoft.com/office/drawing/2014/main" val="3956348608"/>
                  </a:ext>
                </a:extLst>
              </a:tr>
              <a:tr h="370840">
                <a:tc>
                  <a:txBody>
                    <a:bodyPr/>
                    <a:lstStyle/>
                    <a:p>
                      <a:r>
                        <a:rPr lang="en-IN">
                          <a:effectLst/>
                        </a:rPr>
                        <a:t>Fraction</a:t>
                      </a:r>
                    </a:p>
                  </a:txBody>
                  <a:tcPr anchor="ctr"/>
                </a:tc>
                <a:tc>
                  <a:txBody>
                    <a:bodyPr/>
                    <a:lstStyle/>
                    <a:p>
                      <a:r>
                        <a:rPr lang="en-IN">
                          <a:effectLst/>
                        </a:rPr>
                        <a:t>Fractions like 3</a:t>
                      </a:r>
                    </a:p>
                  </a:txBody>
                  <a:tcPr anchor="ctr"/>
                </a:tc>
                <a:extLst>
                  <a:ext uri="{0D108BD9-81ED-4DB2-BD59-A6C34878D82A}">
                    <a16:rowId xmlns:a16="http://schemas.microsoft.com/office/drawing/2014/main" val="2030849685"/>
                  </a:ext>
                </a:extLst>
              </a:tr>
              <a:tr h="370840">
                <a:tc>
                  <a:txBody>
                    <a:bodyPr/>
                    <a:lstStyle/>
                    <a:p>
                      <a:r>
                        <a:rPr lang="en-IN" dirty="0">
                          <a:effectLst/>
                        </a:rPr>
                        <a:t>Exponent</a:t>
                      </a:r>
                    </a:p>
                  </a:txBody>
                  <a:tcPr anchor="ctr"/>
                </a:tc>
                <a:tc>
                  <a:txBody>
                    <a:bodyPr/>
                    <a:lstStyle/>
                    <a:p>
                      <a:r>
                        <a:rPr lang="en-IN" dirty="0">
                          <a:effectLst/>
                        </a:rPr>
                        <a:t>Exponent like e, e+</a:t>
                      </a:r>
                    </a:p>
                  </a:txBody>
                  <a:tcPr anchor="ctr"/>
                </a:tc>
                <a:extLst>
                  <a:ext uri="{0D108BD9-81ED-4DB2-BD59-A6C34878D82A}">
                    <a16:rowId xmlns:a16="http://schemas.microsoft.com/office/drawing/2014/main" val="3768072805"/>
                  </a:ext>
                </a:extLst>
              </a:tr>
            </a:tbl>
          </a:graphicData>
        </a:graphic>
      </p:graphicFrame>
      <p:sp>
        <p:nvSpPr>
          <p:cNvPr id="6" name="TextBox 5"/>
          <p:cNvSpPr txBox="1"/>
          <p:nvPr/>
        </p:nvSpPr>
        <p:spPr>
          <a:xfrm>
            <a:off x="1662093" y="4432041"/>
            <a:ext cx="10319657" cy="1754326"/>
          </a:xfrm>
          <a:prstGeom prst="rect">
            <a:avLst/>
          </a:prstGeom>
          <a:noFill/>
        </p:spPr>
        <p:txBody>
          <a:bodyPr wrap="square" rtlCol="0">
            <a:spAutoFit/>
          </a:bodyPr>
          <a:lstStyle/>
          <a:p>
            <a:r>
              <a:rPr lang="en-IN" b="1" dirty="0">
                <a:solidFill>
                  <a:srgbClr val="FF0000"/>
                </a:solidFill>
              </a:rPr>
              <a:t>Syntax:</a:t>
            </a:r>
            <a:endParaRPr lang="en-IN" dirty="0"/>
          </a:p>
          <a:p>
            <a:r>
              <a:rPr lang="en-IN" dirty="0"/>
              <a:t>                                         var json-object-name = { string : number_value,......}</a:t>
            </a:r>
          </a:p>
          <a:p>
            <a:endParaRPr lang="en-IN" dirty="0"/>
          </a:p>
          <a:p>
            <a:r>
              <a:rPr lang="en-IN" dirty="0"/>
              <a:t>Example:</a:t>
            </a:r>
          </a:p>
          <a:p>
            <a:endParaRPr lang="en-IN" dirty="0"/>
          </a:p>
          <a:p>
            <a:r>
              <a:rPr lang="en-IN" dirty="0"/>
              <a:t>                                 var obj = {salary: 2600}</a:t>
            </a:r>
          </a:p>
        </p:txBody>
      </p:sp>
    </p:spTree>
    <p:extLst>
      <p:ext uri="{BB962C8B-B14F-4D97-AF65-F5344CB8AC3E}">
        <p14:creationId xmlns:p14="http://schemas.microsoft.com/office/powerpoint/2010/main" val="7377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1BF2E3D-BB7D-A7DF-C131-BCF94A89F14F}"/>
              </a:ext>
            </a:extLst>
          </p:cNvPr>
          <p:cNvSpPr>
            <a:spLocks noGrp="1" noChangeArrowheads="1"/>
          </p:cNvSpPr>
          <p:nvPr>
            <p:ph type="title"/>
          </p:nvPr>
        </p:nvSpPr>
        <p:spPr>
          <a:xfrm>
            <a:off x="2136775" y="228600"/>
            <a:ext cx="8153400" cy="990600"/>
          </a:xfrm>
        </p:spPr>
        <p:txBody>
          <a:bodyPr/>
          <a:lstStyle/>
          <a:p>
            <a:pPr eaLnBrk="1" hangingPunct="1"/>
            <a:r>
              <a:rPr lang="en-US" altLang="en-US"/>
              <a:t>Synchronous web communication</a:t>
            </a:r>
          </a:p>
        </p:txBody>
      </p:sp>
      <p:sp>
        <p:nvSpPr>
          <p:cNvPr id="25603" name="Content Placeholder 2">
            <a:extLst>
              <a:ext uri="{FF2B5EF4-FFF2-40B4-BE49-F238E27FC236}">
                <a16:creationId xmlns:a16="http://schemas.microsoft.com/office/drawing/2014/main" id="{13808ADF-8052-4F03-B56B-1DD94EEAACF2}"/>
              </a:ext>
            </a:extLst>
          </p:cNvPr>
          <p:cNvSpPr>
            <a:spLocks noGrp="1" noChangeArrowheads="1"/>
          </p:cNvSpPr>
          <p:nvPr>
            <p:ph idx="1"/>
          </p:nvPr>
        </p:nvSpPr>
        <p:spPr>
          <a:xfrm>
            <a:off x="2136775" y="4724400"/>
            <a:ext cx="8153400" cy="1524000"/>
          </a:xfrm>
        </p:spPr>
        <p:txBody>
          <a:bodyPr/>
          <a:lstStyle/>
          <a:p>
            <a:pPr eaLnBrk="1" hangingPunct="1"/>
            <a:r>
              <a:rPr lang="en-US" altLang="en-US"/>
              <a:t>synchronous: user must wait while new pages load</a:t>
            </a:r>
          </a:p>
          <a:p>
            <a:pPr lvl="1" eaLnBrk="1" hangingPunct="1"/>
            <a:r>
              <a:rPr lang="en-US" altLang="en-US"/>
              <a:t>the typical communication pattern used in web pages (click, wait, refresh)</a:t>
            </a:r>
          </a:p>
        </p:txBody>
      </p:sp>
      <p:sp>
        <p:nvSpPr>
          <p:cNvPr id="4" name="Footer Placeholder 3">
            <a:extLst>
              <a:ext uri="{FF2B5EF4-FFF2-40B4-BE49-F238E27FC236}">
                <a16:creationId xmlns:a16="http://schemas.microsoft.com/office/drawing/2014/main" id="{8E77D1E0-3593-5733-8AC3-D7D102C8D31D}"/>
              </a:ext>
            </a:extLst>
          </p:cNvPr>
          <p:cNvSpPr>
            <a:spLocks noGrp="1"/>
          </p:cNvSpPr>
          <p:nvPr>
            <p:ph type="ftr" sz="quarter" idx="11"/>
          </p:nvPr>
        </p:nvSpPr>
        <p:spPr/>
        <p:txBody>
          <a:bodyPr/>
          <a:lstStyle/>
          <a:p>
            <a:pPr>
              <a:defRPr/>
            </a:pPr>
            <a:r>
              <a:rPr lang="en-US">
                <a:solidFill>
                  <a:srgbClr val="04617B"/>
                </a:solidFill>
                <a:latin typeface="Tw Cen MT"/>
              </a:rPr>
              <a:t>CS380</a:t>
            </a:r>
          </a:p>
        </p:txBody>
      </p:sp>
      <p:sp>
        <p:nvSpPr>
          <p:cNvPr id="5" name="Slide Number Placeholder 4">
            <a:extLst>
              <a:ext uri="{FF2B5EF4-FFF2-40B4-BE49-F238E27FC236}">
                <a16:creationId xmlns:a16="http://schemas.microsoft.com/office/drawing/2014/main" id="{4FF8A911-657E-3150-4B94-2DC46E25EF2C}"/>
              </a:ext>
            </a:extLst>
          </p:cNvPr>
          <p:cNvSpPr>
            <a:spLocks noGrp="1"/>
          </p:cNvSpPr>
          <p:nvPr>
            <p:ph type="sldNum" sz="quarter" idx="12"/>
          </p:nvPr>
        </p:nvSpPr>
        <p:spPr/>
        <p:txBody>
          <a:bodyPr>
            <a:normAutofit fontScale="92500" lnSpcReduction="10000"/>
          </a:bodyPr>
          <a:lstStyle/>
          <a:p>
            <a:pPr>
              <a:defRPr/>
            </a:pPr>
            <a:fld id="{9E66EFB9-3E0D-4B9B-B83C-5C0213CFD6D6}" type="slidenum">
              <a:rPr lang="en-US">
                <a:latin typeface="Tw Cen MT"/>
              </a:rPr>
              <a:pPr>
                <a:defRPr/>
              </a:pPr>
              <a:t>3</a:t>
            </a:fld>
            <a:endParaRPr lang="en-US">
              <a:latin typeface="Tw Cen MT"/>
            </a:endParaRPr>
          </a:p>
        </p:txBody>
      </p:sp>
      <p:pic>
        <p:nvPicPr>
          <p:cNvPr id="25606" name="Picture 2">
            <a:extLst>
              <a:ext uri="{FF2B5EF4-FFF2-40B4-BE49-F238E27FC236}">
                <a16:creationId xmlns:a16="http://schemas.microsoft.com/office/drawing/2014/main" id="{E8C87858-05B2-882A-3AEA-98560CD1B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33539"/>
            <a:ext cx="75438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1714" y="346897"/>
            <a:ext cx="8708571" cy="1193074"/>
          </a:xfrm>
          <a:prstGeom prst="rect">
            <a:avLst/>
          </a:prstGeom>
          <a:noFill/>
        </p:spPr>
        <p:txBody>
          <a:bodyPr wrap="square" rtlCol="0">
            <a:spAutoFit/>
          </a:bodyPr>
          <a:lstStyle/>
          <a:p>
            <a:r>
              <a:rPr lang="en-US" b="1" dirty="0"/>
              <a:t>String:</a:t>
            </a:r>
          </a:p>
          <a:p>
            <a:r>
              <a:rPr lang="en-US" dirty="0"/>
              <a:t>It is a series of double-quoted Unicode characters and having backslash escaping.</a:t>
            </a:r>
          </a:p>
          <a:p>
            <a:r>
              <a:rPr lang="en-US" dirty="0"/>
              <a:t>The following table shows various string types:</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236599598"/>
              </p:ext>
            </p:extLst>
          </p:nvPr>
        </p:nvGraphicFramePr>
        <p:xfrm>
          <a:off x="2879634" y="1695026"/>
          <a:ext cx="8128000" cy="3708400"/>
        </p:xfrm>
        <a:graphic>
          <a:graphicData uri="http://schemas.openxmlformats.org/drawingml/2006/table">
            <a:tbl>
              <a:tblPr firstRow="1" bandRow="1">
                <a:tableStyleId>{5C22544A-7EE6-4342-B048-85BDC9FD1C3A}</a:tableStyleId>
              </a:tblPr>
              <a:tblGrid>
                <a:gridCol w="1738811">
                  <a:extLst>
                    <a:ext uri="{9D8B030D-6E8A-4147-A177-3AD203B41FA5}">
                      <a16:colId xmlns:a16="http://schemas.microsoft.com/office/drawing/2014/main" val="3902289051"/>
                    </a:ext>
                  </a:extLst>
                </a:gridCol>
                <a:gridCol w="6389189">
                  <a:extLst>
                    <a:ext uri="{9D8B030D-6E8A-4147-A177-3AD203B41FA5}">
                      <a16:colId xmlns:a16="http://schemas.microsoft.com/office/drawing/2014/main" val="1364488711"/>
                    </a:ext>
                  </a:extLst>
                </a:gridCol>
              </a:tblGrid>
              <a:tr h="370840">
                <a:tc>
                  <a:txBody>
                    <a:bodyPr/>
                    <a:lstStyle/>
                    <a:p>
                      <a:pPr algn="l"/>
                      <a:r>
                        <a:rPr lang="en-IN" dirty="0">
                          <a:effectLst/>
                        </a:rPr>
                        <a:t>Type</a:t>
                      </a:r>
                    </a:p>
                  </a:txBody>
                  <a:tcPr anchor="ctr"/>
                </a:tc>
                <a:tc>
                  <a:txBody>
                    <a:bodyPr/>
                    <a:lstStyle/>
                    <a:p>
                      <a:pPr algn="l"/>
                      <a:r>
                        <a:rPr lang="en-IN">
                          <a:effectLst/>
                        </a:rPr>
                        <a:t>Description</a:t>
                      </a:r>
                    </a:p>
                  </a:txBody>
                  <a:tcPr anchor="ctr"/>
                </a:tc>
                <a:extLst>
                  <a:ext uri="{0D108BD9-81ED-4DB2-BD59-A6C34878D82A}">
                    <a16:rowId xmlns:a16="http://schemas.microsoft.com/office/drawing/2014/main" val="3559765510"/>
                  </a:ext>
                </a:extLst>
              </a:tr>
              <a:tr h="370840">
                <a:tc>
                  <a:txBody>
                    <a:bodyPr/>
                    <a:lstStyle/>
                    <a:p>
                      <a:r>
                        <a:rPr lang="en-IN">
                          <a:effectLst/>
                        </a:rPr>
                        <a:t>*</a:t>
                      </a:r>
                    </a:p>
                  </a:txBody>
                  <a:tcPr anchor="ctr"/>
                </a:tc>
                <a:tc>
                  <a:txBody>
                    <a:bodyPr/>
                    <a:lstStyle/>
                    <a:p>
                      <a:r>
                        <a:rPr lang="en-US">
                          <a:effectLst/>
                        </a:rPr>
                        <a:t>Use for double quotation typing</a:t>
                      </a:r>
                    </a:p>
                  </a:txBody>
                  <a:tcPr anchor="ctr"/>
                </a:tc>
                <a:extLst>
                  <a:ext uri="{0D108BD9-81ED-4DB2-BD59-A6C34878D82A}">
                    <a16:rowId xmlns:a16="http://schemas.microsoft.com/office/drawing/2014/main" val="2891947387"/>
                  </a:ext>
                </a:extLst>
              </a:tr>
              <a:tr h="370840">
                <a:tc>
                  <a:txBody>
                    <a:bodyPr/>
                    <a:lstStyle/>
                    <a:p>
                      <a:r>
                        <a:rPr lang="en-IN">
                          <a:effectLst/>
                        </a:rPr>
                        <a:t>/</a:t>
                      </a:r>
                    </a:p>
                  </a:txBody>
                  <a:tcPr anchor="ctr"/>
                </a:tc>
                <a:tc>
                  <a:txBody>
                    <a:bodyPr/>
                    <a:lstStyle/>
                    <a:p>
                      <a:r>
                        <a:rPr lang="en-IN">
                          <a:effectLst/>
                        </a:rPr>
                        <a:t>Use for solidus</a:t>
                      </a:r>
                    </a:p>
                  </a:txBody>
                  <a:tcPr anchor="ctr"/>
                </a:tc>
                <a:extLst>
                  <a:ext uri="{0D108BD9-81ED-4DB2-BD59-A6C34878D82A}">
                    <a16:rowId xmlns:a16="http://schemas.microsoft.com/office/drawing/2014/main" val="3672565098"/>
                  </a:ext>
                </a:extLst>
              </a:tr>
              <a:tr h="370840">
                <a:tc>
                  <a:txBody>
                    <a:bodyPr/>
                    <a:lstStyle/>
                    <a:p>
                      <a:r>
                        <a:rPr lang="en-IN">
                          <a:effectLst/>
                        </a:rPr>
                        <a:t>\</a:t>
                      </a:r>
                    </a:p>
                  </a:txBody>
                  <a:tcPr anchor="ctr"/>
                </a:tc>
                <a:tc>
                  <a:txBody>
                    <a:bodyPr/>
                    <a:lstStyle/>
                    <a:p>
                      <a:r>
                        <a:rPr lang="en-IN">
                          <a:effectLst/>
                        </a:rPr>
                        <a:t>Use for reverse solidus</a:t>
                      </a:r>
                    </a:p>
                  </a:txBody>
                  <a:tcPr anchor="ctr"/>
                </a:tc>
                <a:extLst>
                  <a:ext uri="{0D108BD9-81ED-4DB2-BD59-A6C34878D82A}">
                    <a16:rowId xmlns:a16="http://schemas.microsoft.com/office/drawing/2014/main" val="2675098363"/>
                  </a:ext>
                </a:extLst>
              </a:tr>
              <a:tr h="370840">
                <a:tc>
                  <a:txBody>
                    <a:bodyPr/>
                    <a:lstStyle/>
                    <a:p>
                      <a:r>
                        <a:rPr lang="en-IN">
                          <a:effectLst/>
                        </a:rPr>
                        <a:t>B</a:t>
                      </a:r>
                    </a:p>
                  </a:txBody>
                  <a:tcPr anchor="ctr"/>
                </a:tc>
                <a:tc>
                  <a:txBody>
                    <a:bodyPr/>
                    <a:lstStyle/>
                    <a:p>
                      <a:r>
                        <a:rPr lang="en-IN">
                          <a:effectLst/>
                        </a:rPr>
                        <a:t>Use to add backspace</a:t>
                      </a:r>
                    </a:p>
                  </a:txBody>
                  <a:tcPr anchor="ctr"/>
                </a:tc>
                <a:extLst>
                  <a:ext uri="{0D108BD9-81ED-4DB2-BD59-A6C34878D82A}">
                    <a16:rowId xmlns:a16="http://schemas.microsoft.com/office/drawing/2014/main" val="629648893"/>
                  </a:ext>
                </a:extLst>
              </a:tr>
              <a:tr h="370840">
                <a:tc>
                  <a:txBody>
                    <a:bodyPr/>
                    <a:lstStyle/>
                    <a:p>
                      <a:r>
                        <a:rPr lang="en-IN">
                          <a:effectLst/>
                        </a:rPr>
                        <a:t>F</a:t>
                      </a:r>
                    </a:p>
                  </a:txBody>
                  <a:tcPr anchor="ctr"/>
                </a:tc>
                <a:tc>
                  <a:txBody>
                    <a:bodyPr/>
                    <a:lstStyle/>
                    <a:p>
                      <a:r>
                        <a:rPr lang="en-IN">
                          <a:effectLst/>
                        </a:rPr>
                        <a:t>From feed</a:t>
                      </a:r>
                    </a:p>
                  </a:txBody>
                  <a:tcPr anchor="ctr"/>
                </a:tc>
                <a:extLst>
                  <a:ext uri="{0D108BD9-81ED-4DB2-BD59-A6C34878D82A}">
                    <a16:rowId xmlns:a16="http://schemas.microsoft.com/office/drawing/2014/main" val="3086507044"/>
                  </a:ext>
                </a:extLst>
              </a:tr>
              <a:tr h="370840">
                <a:tc>
                  <a:txBody>
                    <a:bodyPr/>
                    <a:lstStyle/>
                    <a:p>
                      <a:r>
                        <a:rPr lang="en-IN">
                          <a:effectLst/>
                        </a:rPr>
                        <a:t>N</a:t>
                      </a:r>
                    </a:p>
                  </a:txBody>
                  <a:tcPr anchor="ctr"/>
                </a:tc>
                <a:tc>
                  <a:txBody>
                    <a:bodyPr/>
                    <a:lstStyle/>
                    <a:p>
                      <a:r>
                        <a:rPr lang="en-US">
                          <a:effectLst/>
                        </a:rPr>
                        <a:t>To create a new line</a:t>
                      </a:r>
                    </a:p>
                  </a:txBody>
                  <a:tcPr anchor="ctr"/>
                </a:tc>
                <a:extLst>
                  <a:ext uri="{0D108BD9-81ED-4DB2-BD59-A6C34878D82A}">
                    <a16:rowId xmlns:a16="http://schemas.microsoft.com/office/drawing/2014/main" val="2196785027"/>
                  </a:ext>
                </a:extLst>
              </a:tr>
              <a:tr h="370840">
                <a:tc>
                  <a:txBody>
                    <a:bodyPr/>
                    <a:lstStyle/>
                    <a:p>
                      <a:r>
                        <a:rPr lang="en-IN">
                          <a:effectLst/>
                        </a:rPr>
                        <a:t>R</a:t>
                      </a:r>
                    </a:p>
                  </a:txBody>
                  <a:tcPr anchor="ctr"/>
                </a:tc>
                <a:tc>
                  <a:txBody>
                    <a:bodyPr/>
                    <a:lstStyle/>
                    <a:p>
                      <a:r>
                        <a:rPr lang="en-IN">
                          <a:effectLst/>
                        </a:rPr>
                        <a:t>Use for carriage return</a:t>
                      </a:r>
                    </a:p>
                  </a:txBody>
                  <a:tcPr anchor="ctr"/>
                </a:tc>
                <a:extLst>
                  <a:ext uri="{0D108BD9-81ED-4DB2-BD59-A6C34878D82A}">
                    <a16:rowId xmlns:a16="http://schemas.microsoft.com/office/drawing/2014/main" val="1345272397"/>
                  </a:ext>
                </a:extLst>
              </a:tr>
              <a:tr h="370840">
                <a:tc>
                  <a:txBody>
                    <a:bodyPr/>
                    <a:lstStyle/>
                    <a:p>
                      <a:r>
                        <a:rPr lang="en-IN">
                          <a:effectLst/>
                        </a:rPr>
                        <a:t>T</a:t>
                      </a:r>
                    </a:p>
                  </a:txBody>
                  <a:tcPr anchor="ctr"/>
                </a:tc>
                <a:tc>
                  <a:txBody>
                    <a:bodyPr/>
                    <a:lstStyle/>
                    <a:p>
                      <a:r>
                        <a:rPr lang="en-IN">
                          <a:effectLst/>
                        </a:rPr>
                        <a:t>To show horizontal tab</a:t>
                      </a:r>
                    </a:p>
                  </a:txBody>
                  <a:tcPr anchor="ctr"/>
                </a:tc>
                <a:extLst>
                  <a:ext uri="{0D108BD9-81ED-4DB2-BD59-A6C34878D82A}">
                    <a16:rowId xmlns:a16="http://schemas.microsoft.com/office/drawing/2014/main" val="1485476336"/>
                  </a:ext>
                </a:extLst>
              </a:tr>
              <a:tr h="370840">
                <a:tc>
                  <a:txBody>
                    <a:bodyPr/>
                    <a:lstStyle/>
                    <a:p>
                      <a:r>
                        <a:rPr lang="en-IN">
                          <a:effectLst/>
                        </a:rPr>
                        <a:t>U</a:t>
                      </a:r>
                    </a:p>
                  </a:txBody>
                  <a:tcPr anchor="ctr"/>
                </a:tc>
                <a:tc>
                  <a:txBody>
                    <a:bodyPr/>
                    <a:lstStyle/>
                    <a:p>
                      <a:r>
                        <a:rPr lang="en-IN" dirty="0">
                          <a:effectLst/>
                        </a:rPr>
                        <a:t>Hexadecimal digits</a:t>
                      </a:r>
                    </a:p>
                  </a:txBody>
                  <a:tcPr anchor="ctr"/>
                </a:tc>
                <a:extLst>
                  <a:ext uri="{0D108BD9-81ED-4DB2-BD59-A6C34878D82A}">
                    <a16:rowId xmlns:a16="http://schemas.microsoft.com/office/drawing/2014/main" val="1681157205"/>
                  </a:ext>
                </a:extLst>
              </a:tr>
            </a:tbl>
          </a:graphicData>
        </a:graphic>
      </p:graphicFrame>
      <p:sp>
        <p:nvSpPr>
          <p:cNvPr id="7" name="TextBox 6"/>
          <p:cNvSpPr txBox="1"/>
          <p:nvPr/>
        </p:nvSpPr>
        <p:spPr>
          <a:xfrm>
            <a:off x="1901579" y="5558481"/>
            <a:ext cx="10458994" cy="1200329"/>
          </a:xfrm>
          <a:prstGeom prst="rect">
            <a:avLst/>
          </a:prstGeom>
          <a:noFill/>
        </p:spPr>
        <p:txBody>
          <a:bodyPr wrap="square" rtlCol="0">
            <a:spAutoFit/>
          </a:bodyPr>
          <a:lstStyle/>
          <a:p>
            <a:r>
              <a:rPr lang="en-IN" b="1" dirty="0">
                <a:solidFill>
                  <a:srgbClr val="FF0000"/>
                </a:solidFill>
              </a:rPr>
              <a:t>Syntax:</a:t>
            </a:r>
            <a:endParaRPr lang="en-IN" dirty="0"/>
          </a:p>
          <a:p>
            <a:r>
              <a:rPr lang="en-IN" dirty="0"/>
              <a:t>                   var json-object-name = { string : "string value",…..}</a:t>
            </a:r>
          </a:p>
          <a:p>
            <a:r>
              <a:rPr lang="en-IN" b="1" dirty="0">
                <a:solidFill>
                  <a:srgbClr val="FF0000"/>
                </a:solidFill>
              </a:rPr>
              <a:t>Example: </a:t>
            </a:r>
            <a:endParaRPr lang="en-IN" dirty="0"/>
          </a:p>
          <a:p>
            <a:r>
              <a:rPr lang="en-IN" dirty="0"/>
              <a:t>                    var obj= {name: 'Andy'}</a:t>
            </a:r>
          </a:p>
        </p:txBody>
      </p:sp>
    </p:spTree>
    <p:extLst>
      <p:ext uri="{BB962C8B-B14F-4D97-AF65-F5344CB8AC3E}">
        <p14:creationId xmlns:p14="http://schemas.microsoft.com/office/powerpoint/2010/main" val="194989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1355" y="27992"/>
            <a:ext cx="7501812" cy="1477328"/>
          </a:xfrm>
          <a:prstGeom prst="rect">
            <a:avLst/>
          </a:prstGeom>
          <a:noFill/>
        </p:spPr>
        <p:txBody>
          <a:bodyPr wrap="square" rtlCol="0">
            <a:spAutoFit/>
          </a:bodyPr>
          <a:lstStyle/>
          <a:p>
            <a:r>
              <a:rPr lang="en-IN" b="1" dirty="0">
                <a:solidFill>
                  <a:srgbClr val="FF0000"/>
                </a:solidFill>
              </a:rPr>
              <a:t>Boolean</a:t>
            </a:r>
          </a:p>
          <a:p>
            <a:r>
              <a:rPr lang="en-IN" dirty="0"/>
              <a:t>It stores only true or false values.</a:t>
            </a:r>
          </a:p>
          <a:p>
            <a:endParaRPr lang="en-IN" dirty="0"/>
          </a:p>
          <a:p>
            <a:r>
              <a:rPr lang="en-IN" dirty="0">
                <a:solidFill>
                  <a:srgbClr val="FF0000"/>
                </a:solidFill>
              </a:rPr>
              <a:t>Syntax:        </a:t>
            </a:r>
            <a:r>
              <a:rPr lang="en-IN" dirty="0"/>
              <a:t>var json-object-name = {string : true/false, …..}</a:t>
            </a:r>
          </a:p>
          <a:p>
            <a:r>
              <a:rPr lang="en-IN" dirty="0">
                <a:solidFill>
                  <a:srgbClr val="FF0000"/>
                </a:solidFill>
              </a:rPr>
              <a:t>Example:    </a:t>
            </a:r>
            <a:r>
              <a:rPr lang="en-IN" dirty="0"/>
              <a:t>var obj = {active: 'true'}</a:t>
            </a:r>
          </a:p>
        </p:txBody>
      </p:sp>
      <p:sp>
        <p:nvSpPr>
          <p:cNvPr id="2" name="TextBox 1">
            <a:extLst>
              <a:ext uri="{FF2B5EF4-FFF2-40B4-BE49-F238E27FC236}">
                <a16:creationId xmlns:a16="http://schemas.microsoft.com/office/drawing/2014/main" id="{5B5B9D5F-F4BF-8CF1-5836-B08986A4CEED}"/>
              </a:ext>
            </a:extLst>
          </p:cNvPr>
          <p:cNvSpPr txBox="1"/>
          <p:nvPr/>
        </p:nvSpPr>
        <p:spPr>
          <a:xfrm>
            <a:off x="317240" y="1477328"/>
            <a:ext cx="11874759" cy="5693866"/>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Array</a:t>
            </a:r>
          </a:p>
          <a:p>
            <a:pPr marL="285750" indent="-285750">
              <a:buFont typeface="Arial" panose="020B0604020202020204" pitchFamily="34" charset="0"/>
              <a:buChar char="•"/>
            </a:pPr>
            <a:r>
              <a:rPr lang="en-US" dirty="0"/>
              <a:t>It is an ordered collection of values.</a:t>
            </a:r>
          </a:p>
          <a:p>
            <a:pPr marL="285750" indent="-285750">
              <a:buFont typeface="Arial" panose="020B0604020202020204" pitchFamily="34" charset="0"/>
              <a:buChar char="•"/>
            </a:pPr>
            <a:r>
              <a:rPr lang="en-US" dirty="0"/>
              <a:t>You should use an array when the key names are sequential integers.</a:t>
            </a:r>
          </a:p>
          <a:p>
            <a:pPr marL="285750" indent="-285750">
              <a:buFont typeface="Arial" panose="020B0604020202020204" pitchFamily="34" charset="0"/>
              <a:buChar char="•"/>
            </a:pPr>
            <a:r>
              <a:rPr lang="en-US" dirty="0"/>
              <a:t>It should be enclosed inside square brackets which should be separated by ‘,’ (comma)</a:t>
            </a:r>
          </a:p>
          <a:p>
            <a:r>
              <a:rPr lang="en-US" dirty="0">
                <a:solidFill>
                  <a:srgbClr val="FF0000"/>
                </a:solidFill>
              </a:rPr>
              <a:t>Syntax:</a:t>
            </a:r>
            <a:r>
              <a:rPr lang="en-US" dirty="0"/>
              <a:t>[value, .......]</a:t>
            </a:r>
          </a:p>
          <a:p>
            <a:r>
              <a:rPr lang="en-US" dirty="0">
                <a:solidFill>
                  <a:srgbClr val="FF0000"/>
                </a:solidFill>
              </a:rPr>
              <a:t>Example:  </a:t>
            </a:r>
            <a:r>
              <a:rPr lang="en-US" dirty="0"/>
              <a:t>Showing an array storing multiple objects:</a:t>
            </a:r>
          </a:p>
          <a:p>
            <a:r>
              <a:rPr lang="en-US" sz="1600" dirty="0"/>
              <a:t>{    "eBooks":[</a:t>
            </a:r>
          </a:p>
          <a:p>
            <a:r>
              <a:rPr lang="en-US" sz="1600" dirty="0"/>
              <a:t>      {</a:t>
            </a:r>
          </a:p>
          <a:p>
            <a:r>
              <a:rPr lang="en-US" sz="1600" dirty="0"/>
              <a:t>         "</a:t>
            </a:r>
            <a:r>
              <a:rPr lang="en-US" sz="1600" dirty="0" err="1"/>
              <a:t>language":"Pascal</a:t>
            </a:r>
            <a:r>
              <a:rPr lang="en-US" sz="1600" dirty="0"/>
              <a:t>",</a:t>
            </a:r>
          </a:p>
          <a:p>
            <a:r>
              <a:rPr lang="en-US" sz="1600" dirty="0"/>
              <a:t>         "</a:t>
            </a:r>
            <a:r>
              <a:rPr lang="en-US" sz="1600" dirty="0" err="1"/>
              <a:t>edition":"third</a:t>
            </a:r>
            <a:r>
              <a:rPr lang="en-US" sz="1600" dirty="0"/>
              <a:t>"</a:t>
            </a:r>
          </a:p>
          <a:p>
            <a:r>
              <a:rPr lang="en-US" sz="1600" dirty="0"/>
              <a:t>      },</a:t>
            </a:r>
          </a:p>
          <a:p>
            <a:r>
              <a:rPr lang="en-US" sz="1600" dirty="0"/>
              <a:t>      {</a:t>
            </a:r>
          </a:p>
          <a:p>
            <a:r>
              <a:rPr lang="en-US" sz="1600" dirty="0"/>
              <a:t>         "</a:t>
            </a:r>
            <a:r>
              <a:rPr lang="en-US" sz="1600" dirty="0" err="1"/>
              <a:t>language":"Python</a:t>
            </a:r>
            <a:r>
              <a:rPr lang="en-US" sz="1600" dirty="0"/>
              <a:t>",</a:t>
            </a:r>
          </a:p>
          <a:p>
            <a:r>
              <a:rPr lang="en-US" sz="1600" dirty="0"/>
              <a:t>         "</a:t>
            </a:r>
            <a:r>
              <a:rPr lang="en-US" sz="1600" dirty="0" err="1"/>
              <a:t>edition":"four</a:t>
            </a:r>
            <a:r>
              <a:rPr lang="en-US" sz="1600" dirty="0"/>
              <a:t>"</a:t>
            </a:r>
          </a:p>
          <a:p>
            <a:r>
              <a:rPr lang="en-US" sz="1600" dirty="0"/>
              <a:t>      },</a:t>
            </a:r>
          </a:p>
          <a:p>
            <a:r>
              <a:rPr lang="en-US" sz="1600" dirty="0"/>
              <a:t>      {</a:t>
            </a:r>
          </a:p>
          <a:p>
            <a:r>
              <a:rPr lang="en-US" sz="1600" dirty="0"/>
              <a:t>         "</a:t>
            </a:r>
            <a:r>
              <a:rPr lang="en-US" sz="1600" dirty="0" err="1"/>
              <a:t>language":"SQL</a:t>
            </a:r>
            <a:r>
              <a:rPr lang="en-US" sz="1600" dirty="0"/>
              <a:t>",</a:t>
            </a:r>
          </a:p>
          <a:p>
            <a:r>
              <a:rPr lang="en-US" sz="1600" dirty="0"/>
              <a:t>         "</a:t>
            </a:r>
            <a:r>
              <a:rPr lang="en-US" sz="1600" dirty="0" err="1"/>
              <a:t>edition":"second</a:t>
            </a:r>
            <a:r>
              <a:rPr lang="en-US" sz="1600" dirty="0"/>
              <a:t>"</a:t>
            </a:r>
          </a:p>
          <a:p>
            <a:r>
              <a:rPr lang="en-US" sz="1600" dirty="0"/>
              <a:t>      }</a:t>
            </a:r>
          </a:p>
          <a:p>
            <a:r>
              <a:rPr lang="en-US" sz="1600" dirty="0"/>
              <a:t>   ]</a:t>
            </a:r>
          </a:p>
          <a:p>
            <a:r>
              <a:rPr lang="en-US" sz="1600" dirty="0"/>
              <a:t>}</a:t>
            </a:r>
            <a:endParaRPr lang="en-IN" dirty="0"/>
          </a:p>
        </p:txBody>
      </p:sp>
    </p:spTree>
    <p:extLst>
      <p:ext uri="{BB962C8B-B14F-4D97-AF65-F5344CB8AC3E}">
        <p14:creationId xmlns:p14="http://schemas.microsoft.com/office/powerpoint/2010/main" val="1685931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2411" y="996509"/>
            <a:ext cx="10859589" cy="5016758"/>
          </a:xfrm>
          <a:prstGeom prst="rect">
            <a:avLst/>
          </a:prstGeom>
          <a:noFill/>
        </p:spPr>
        <p:txBody>
          <a:bodyPr wrap="square" rtlCol="0">
            <a:spAutoFit/>
          </a:bodyPr>
          <a:lstStyle/>
          <a:p>
            <a:r>
              <a:rPr lang="en-US" sz="3200" b="1" dirty="0">
                <a:solidFill>
                  <a:srgbClr val="FF0000"/>
                </a:solidFill>
              </a:rPr>
              <a:t>JSON Object</a:t>
            </a:r>
          </a:p>
          <a:p>
            <a:r>
              <a:rPr lang="en-US" dirty="0"/>
              <a:t>JSON object holds key/value pair. Each key is represented as a string in JSON and value can be of any type. The keys and values are separated by colon. Each key/value pair is separated by comma.</a:t>
            </a:r>
          </a:p>
          <a:p>
            <a:endParaRPr lang="en-US" dirty="0"/>
          </a:p>
          <a:p>
            <a:r>
              <a:rPr lang="en-US" dirty="0"/>
              <a:t>The curly brace { represents JSON object.</a:t>
            </a:r>
          </a:p>
          <a:p>
            <a:endParaRPr lang="en-US" dirty="0"/>
          </a:p>
          <a:p>
            <a:r>
              <a:rPr lang="en-US" dirty="0"/>
              <a:t>Let's see an example of JSON object.</a:t>
            </a:r>
          </a:p>
          <a:p>
            <a:endParaRPr lang="en-US" dirty="0"/>
          </a:p>
          <a:p>
            <a:r>
              <a:rPr lang="en-US" dirty="0">
                <a:solidFill>
                  <a:srgbClr val="FF0000"/>
                </a:solidFill>
              </a:rPr>
              <a:t>{  </a:t>
            </a:r>
          </a:p>
          <a:p>
            <a:r>
              <a:rPr lang="en-US" dirty="0">
                <a:solidFill>
                  <a:srgbClr val="FF0000"/>
                </a:solidFill>
              </a:rPr>
              <a:t>    "employee": {  </a:t>
            </a:r>
          </a:p>
          <a:p>
            <a:r>
              <a:rPr lang="en-US" dirty="0">
                <a:solidFill>
                  <a:srgbClr val="FF0000"/>
                </a:solidFill>
              </a:rPr>
              <a:t>        "name":       "</a:t>
            </a:r>
            <a:r>
              <a:rPr lang="en-US" dirty="0" err="1">
                <a:solidFill>
                  <a:srgbClr val="FF0000"/>
                </a:solidFill>
              </a:rPr>
              <a:t>sonoo</a:t>
            </a:r>
            <a:r>
              <a:rPr lang="en-US" dirty="0">
                <a:solidFill>
                  <a:srgbClr val="FF0000"/>
                </a:solidFill>
              </a:rPr>
              <a:t>",   </a:t>
            </a:r>
          </a:p>
          <a:p>
            <a:r>
              <a:rPr lang="en-US" dirty="0">
                <a:solidFill>
                  <a:srgbClr val="FF0000"/>
                </a:solidFill>
              </a:rPr>
              <a:t>        "salary":      56000,   </a:t>
            </a:r>
          </a:p>
          <a:p>
            <a:r>
              <a:rPr lang="en-US" dirty="0">
                <a:solidFill>
                  <a:srgbClr val="FF0000"/>
                </a:solidFill>
              </a:rPr>
              <a:t>        "married":    true  </a:t>
            </a:r>
          </a:p>
          <a:p>
            <a:r>
              <a:rPr lang="en-US" dirty="0">
                <a:solidFill>
                  <a:srgbClr val="FF0000"/>
                </a:solidFill>
              </a:rPr>
              <a:t>    }  </a:t>
            </a:r>
          </a:p>
          <a:p>
            <a:r>
              <a:rPr lang="en-US" dirty="0">
                <a:solidFill>
                  <a:srgbClr val="FF0000"/>
                </a:solidFill>
              </a:rPr>
              <a:t>}  </a:t>
            </a:r>
          </a:p>
          <a:p>
            <a:r>
              <a:rPr lang="en-US" dirty="0"/>
              <a:t>In the above example, employee is an object in which "name", "salary" and "married" are the key. In this example, there are string, number and </a:t>
            </a:r>
            <a:r>
              <a:rPr lang="en-US" dirty="0" err="1"/>
              <a:t>boolean</a:t>
            </a:r>
            <a:r>
              <a:rPr lang="en-US" dirty="0"/>
              <a:t> value for the keys.</a:t>
            </a:r>
            <a:endParaRPr lang="en-IN" dirty="0"/>
          </a:p>
        </p:txBody>
      </p:sp>
    </p:spTree>
    <p:extLst>
      <p:ext uri="{BB962C8B-B14F-4D97-AF65-F5344CB8AC3E}">
        <p14:creationId xmlns:p14="http://schemas.microsoft.com/office/powerpoint/2010/main" val="275559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2784" y="320973"/>
            <a:ext cx="10946674" cy="5909310"/>
          </a:xfrm>
          <a:prstGeom prst="rect">
            <a:avLst/>
          </a:prstGeom>
          <a:noFill/>
        </p:spPr>
        <p:txBody>
          <a:bodyPr wrap="square" rtlCol="0">
            <a:spAutoFit/>
          </a:bodyPr>
          <a:lstStyle/>
          <a:p>
            <a:r>
              <a:rPr lang="en-US" dirty="0">
                <a:solidFill>
                  <a:srgbClr val="FF0000"/>
                </a:solidFill>
              </a:rPr>
              <a:t>a. JSON Object with Strings</a:t>
            </a:r>
          </a:p>
          <a:p>
            <a:r>
              <a:rPr lang="en-US" dirty="0"/>
              <a:t>The string value must be enclosed within double quote.</a:t>
            </a:r>
          </a:p>
          <a:p>
            <a:endParaRPr lang="en-US" dirty="0"/>
          </a:p>
          <a:p>
            <a:r>
              <a:rPr lang="en-US" dirty="0"/>
              <a:t>{  </a:t>
            </a:r>
          </a:p>
          <a:p>
            <a:r>
              <a:rPr lang="en-US" dirty="0"/>
              <a:t>        "name":       "</a:t>
            </a:r>
            <a:r>
              <a:rPr lang="en-US" dirty="0" err="1"/>
              <a:t>sonoo</a:t>
            </a:r>
            <a:r>
              <a:rPr lang="en-US" dirty="0"/>
              <a:t>",   </a:t>
            </a:r>
          </a:p>
          <a:p>
            <a:r>
              <a:rPr lang="en-US" dirty="0"/>
              <a:t>        "email":      "sonoojaiswal1987@gmail.com"  </a:t>
            </a:r>
          </a:p>
          <a:p>
            <a:r>
              <a:rPr lang="en-US" dirty="0"/>
              <a:t>}  </a:t>
            </a:r>
          </a:p>
          <a:p>
            <a:endParaRPr lang="en-US" dirty="0"/>
          </a:p>
          <a:p>
            <a:endParaRPr lang="en-US" dirty="0"/>
          </a:p>
          <a:p>
            <a:endParaRPr lang="en-US" dirty="0"/>
          </a:p>
          <a:p>
            <a:r>
              <a:rPr lang="en-US" b="1" dirty="0">
                <a:solidFill>
                  <a:srgbClr val="FF0000"/>
                </a:solidFill>
              </a:rPr>
              <a:t>b. JSON Object with Numbers</a:t>
            </a:r>
          </a:p>
          <a:p>
            <a:endParaRPr lang="en-US" b="1" dirty="0">
              <a:solidFill>
                <a:srgbClr val="FF0000"/>
              </a:solidFill>
            </a:endParaRPr>
          </a:p>
          <a:p>
            <a:endParaRPr lang="en-US" b="1" dirty="0">
              <a:solidFill>
                <a:srgbClr val="FF0000"/>
              </a:solidFill>
            </a:endParaRPr>
          </a:p>
          <a:p>
            <a:r>
              <a:rPr lang="en-US" dirty="0"/>
              <a:t>JSON supports numbers in double precision floating-point format. The number can be digits (0-9), fractions (.33, .532 </a:t>
            </a:r>
            <a:r>
              <a:rPr lang="en-US" dirty="0" err="1"/>
              <a:t>etc</a:t>
            </a:r>
            <a:r>
              <a:rPr lang="en-US" dirty="0"/>
              <a:t>) and exponents (e, e+, e-,E, E+, E-).</a:t>
            </a:r>
          </a:p>
          <a:p>
            <a:endParaRPr lang="en-US" dirty="0"/>
          </a:p>
          <a:p>
            <a:r>
              <a:rPr lang="en-US" dirty="0"/>
              <a:t>{  </a:t>
            </a:r>
          </a:p>
          <a:p>
            <a:r>
              <a:rPr lang="en-US" dirty="0"/>
              <a:t>"integer": 34,  </a:t>
            </a:r>
          </a:p>
          <a:p>
            <a:r>
              <a:rPr lang="en-US" dirty="0"/>
              <a:t>"fraction": .2145,  </a:t>
            </a:r>
          </a:p>
          <a:p>
            <a:r>
              <a:rPr lang="en-US" dirty="0"/>
              <a:t>"exponent": 6.61789e+0  </a:t>
            </a:r>
          </a:p>
          <a:p>
            <a:r>
              <a:rPr lang="en-US" dirty="0"/>
              <a:t>} </a:t>
            </a:r>
            <a:endParaRPr lang="en-IN" dirty="0"/>
          </a:p>
        </p:txBody>
      </p:sp>
    </p:spTree>
    <p:extLst>
      <p:ext uri="{BB962C8B-B14F-4D97-AF65-F5344CB8AC3E}">
        <p14:creationId xmlns:p14="http://schemas.microsoft.com/office/powerpoint/2010/main" val="1552480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555" y="166435"/>
            <a:ext cx="12580775" cy="6186309"/>
          </a:xfrm>
          <a:prstGeom prst="rect">
            <a:avLst/>
          </a:prstGeom>
          <a:noFill/>
        </p:spPr>
        <p:txBody>
          <a:bodyPr wrap="square" rtlCol="0">
            <a:spAutoFit/>
          </a:bodyPr>
          <a:lstStyle/>
          <a:p>
            <a:r>
              <a:rPr lang="en-IN" b="1" dirty="0">
                <a:solidFill>
                  <a:srgbClr val="FF0000"/>
                </a:solidFill>
              </a:rPr>
              <a:t>c. JSON Object with Booleans</a:t>
            </a:r>
          </a:p>
          <a:p>
            <a:r>
              <a:rPr lang="en-IN" dirty="0"/>
              <a:t>JSON also supports </a:t>
            </a:r>
            <a:r>
              <a:rPr lang="en-IN" dirty="0" err="1"/>
              <a:t>boolean</a:t>
            </a:r>
            <a:r>
              <a:rPr lang="en-IN" dirty="0"/>
              <a:t> values true or false.</a:t>
            </a:r>
          </a:p>
          <a:p>
            <a:endParaRPr lang="en-IN" dirty="0"/>
          </a:p>
          <a:p>
            <a:r>
              <a:rPr lang="en-IN" dirty="0"/>
              <a:t>{  </a:t>
            </a:r>
          </a:p>
          <a:p>
            <a:r>
              <a:rPr lang="en-IN" dirty="0"/>
              <a:t>"first": true,  </a:t>
            </a:r>
          </a:p>
          <a:p>
            <a:r>
              <a:rPr lang="en-IN" dirty="0"/>
              <a:t>"second": false  </a:t>
            </a:r>
          </a:p>
          <a:p>
            <a:r>
              <a:rPr lang="en-IN" dirty="0"/>
              <a:t>}  </a:t>
            </a:r>
          </a:p>
          <a:p>
            <a:r>
              <a:rPr lang="en-IN" b="1" dirty="0">
                <a:solidFill>
                  <a:srgbClr val="FF0000"/>
                </a:solidFill>
              </a:rPr>
              <a:t>d. JSON Nested Object Example</a:t>
            </a:r>
          </a:p>
          <a:p>
            <a:r>
              <a:rPr lang="en-IN" dirty="0"/>
              <a:t>A JSON object can have another object also. Let's see a simple example of JSON object having another object.</a:t>
            </a:r>
          </a:p>
          <a:p>
            <a:endParaRPr lang="en-IN" dirty="0"/>
          </a:p>
          <a:p>
            <a:r>
              <a:rPr lang="en-IN" dirty="0"/>
              <a:t>{  </a:t>
            </a:r>
          </a:p>
          <a:p>
            <a:r>
              <a:rPr lang="en-IN" dirty="0"/>
              <a:t>     "</a:t>
            </a:r>
            <a:r>
              <a:rPr lang="en-IN" dirty="0" err="1"/>
              <a:t>firstName</a:t>
            </a:r>
            <a:r>
              <a:rPr lang="en-IN" dirty="0"/>
              <a:t>": "</a:t>
            </a:r>
            <a:r>
              <a:rPr lang="en-IN" dirty="0" err="1"/>
              <a:t>Sonoo</a:t>
            </a:r>
            <a:r>
              <a:rPr lang="en-IN" dirty="0"/>
              <a:t>",   </a:t>
            </a:r>
          </a:p>
          <a:p>
            <a:r>
              <a:rPr lang="en-IN" dirty="0"/>
              <a:t>     "</a:t>
            </a:r>
            <a:r>
              <a:rPr lang="en-IN" dirty="0" err="1"/>
              <a:t>lastName</a:t>
            </a:r>
            <a:r>
              <a:rPr lang="en-IN" dirty="0"/>
              <a:t>": "</a:t>
            </a:r>
            <a:r>
              <a:rPr lang="en-IN" dirty="0" err="1"/>
              <a:t>Jaiswal</a:t>
            </a:r>
            <a:r>
              <a:rPr lang="en-IN" dirty="0"/>
              <a:t>",   </a:t>
            </a:r>
          </a:p>
          <a:p>
            <a:r>
              <a:rPr lang="en-IN" dirty="0"/>
              <a:t>     "age": 27,  </a:t>
            </a:r>
          </a:p>
          <a:p>
            <a:r>
              <a:rPr lang="en-IN" dirty="0"/>
              <a:t>     "address" : {  </a:t>
            </a:r>
          </a:p>
          <a:p>
            <a:r>
              <a:rPr lang="en-IN" dirty="0"/>
              <a:t>         "</a:t>
            </a:r>
            <a:r>
              <a:rPr lang="en-IN" dirty="0" err="1"/>
              <a:t>streetAddress</a:t>
            </a:r>
            <a:r>
              <a:rPr lang="en-IN" dirty="0"/>
              <a:t>": "Plot-6, Mohan Nagar",  </a:t>
            </a:r>
          </a:p>
          <a:p>
            <a:r>
              <a:rPr lang="en-IN" dirty="0"/>
              <a:t>         "city": "Ghaziabad",  </a:t>
            </a:r>
          </a:p>
          <a:p>
            <a:r>
              <a:rPr lang="en-IN" dirty="0"/>
              <a:t>         "state": "UP",  </a:t>
            </a:r>
          </a:p>
          <a:p>
            <a:r>
              <a:rPr lang="en-IN" dirty="0"/>
              <a:t>         "</a:t>
            </a:r>
            <a:r>
              <a:rPr lang="en-IN" dirty="0" err="1"/>
              <a:t>postalCode</a:t>
            </a:r>
            <a:r>
              <a:rPr lang="en-IN" dirty="0"/>
              <a:t>": "201007"  </a:t>
            </a:r>
          </a:p>
          <a:p>
            <a:r>
              <a:rPr lang="en-IN" dirty="0"/>
              <a:t>     }  </a:t>
            </a:r>
          </a:p>
          <a:p>
            <a:r>
              <a:rPr lang="en-IN" dirty="0"/>
              <a:t> } </a:t>
            </a:r>
          </a:p>
        </p:txBody>
      </p:sp>
    </p:spTree>
    <p:extLst>
      <p:ext uri="{BB962C8B-B14F-4D97-AF65-F5344CB8AC3E}">
        <p14:creationId xmlns:p14="http://schemas.microsoft.com/office/powerpoint/2010/main" val="3543310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4744" y="949856"/>
            <a:ext cx="11332962" cy="5386090"/>
          </a:xfrm>
          <a:prstGeom prst="rect">
            <a:avLst/>
          </a:prstGeom>
          <a:noFill/>
        </p:spPr>
        <p:txBody>
          <a:bodyPr wrap="square" rtlCol="0">
            <a:spAutoFit/>
          </a:bodyPr>
          <a:lstStyle/>
          <a:p>
            <a:r>
              <a:rPr lang="en-US" sz="2000" b="1" dirty="0">
                <a:solidFill>
                  <a:srgbClr val="FF0000"/>
                </a:solidFill>
              </a:rPr>
              <a:t>JSON Array: </a:t>
            </a:r>
            <a:r>
              <a:rPr lang="en-US" dirty="0"/>
              <a:t>JSON array represents ordered list of values. JSON array can store multiple values. It can store string, number, </a:t>
            </a:r>
            <a:r>
              <a:rPr lang="en-US" dirty="0" err="1"/>
              <a:t>boolean</a:t>
            </a:r>
            <a:r>
              <a:rPr lang="en-US" dirty="0"/>
              <a:t> or object in JSON array.</a:t>
            </a:r>
          </a:p>
          <a:p>
            <a:endParaRPr lang="en-US" dirty="0"/>
          </a:p>
          <a:p>
            <a:r>
              <a:rPr lang="en-US" dirty="0"/>
              <a:t>In JSON array, values must be separated by comma.</a:t>
            </a:r>
          </a:p>
          <a:p>
            <a:endParaRPr lang="en-US" dirty="0"/>
          </a:p>
          <a:p>
            <a:r>
              <a:rPr lang="en-US" dirty="0"/>
              <a:t>The [ (square bracket) represents JSON array.</a:t>
            </a:r>
          </a:p>
          <a:p>
            <a:endParaRPr lang="en-US" dirty="0"/>
          </a:p>
          <a:p>
            <a:endParaRPr lang="en-US" dirty="0"/>
          </a:p>
          <a:p>
            <a:r>
              <a:rPr lang="en-US" b="1" dirty="0">
                <a:solidFill>
                  <a:srgbClr val="FF0000"/>
                </a:solidFill>
              </a:rPr>
              <a:t>a. JSON Array of Strings: </a:t>
            </a:r>
            <a:r>
              <a:rPr lang="en-US" dirty="0"/>
              <a:t> an example of JSON arrays storing string values.</a:t>
            </a:r>
          </a:p>
          <a:p>
            <a:endParaRPr lang="en-US" dirty="0"/>
          </a:p>
          <a:p>
            <a:r>
              <a:rPr lang="en-US" dirty="0"/>
              <a:t>                              ["Sunday", "Monday", "Tuesday", "Wednesday", "Thursday", "Friday", "Saturday"]    </a:t>
            </a:r>
          </a:p>
          <a:p>
            <a:endParaRPr lang="en-US" dirty="0"/>
          </a:p>
          <a:p>
            <a:r>
              <a:rPr lang="en-US" b="1" dirty="0">
                <a:solidFill>
                  <a:srgbClr val="FF0000"/>
                </a:solidFill>
              </a:rPr>
              <a:t>b. JSON Array of Numbers: </a:t>
            </a:r>
            <a:r>
              <a:rPr lang="en-US" dirty="0"/>
              <a:t> an example of JSON arrays storing number values.</a:t>
            </a:r>
          </a:p>
          <a:p>
            <a:endParaRPr lang="en-US" dirty="0"/>
          </a:p>
          <a:p>
            <a:r>
              <a:rPr lang="en-US" dirty="0"/>
              <a:t>                                                       [12, 34, 56, 43, 95]    </a:t>
            </a:r>
          </a:p>
          <a:p>
            <a:endParaRPr lang="en-US" dirty="0"/>
          </a:p>
          <a:p>
            <a:r>
              <a:rPr lang="en-US" dirty="0"/>
              <a:t>c</a:t>
            </a:r>
            <a:r>
              <a:rPr lang="en-US" b="1" dirty="0">
                <a:solidFill>
                  <a:srgbClr val="FF0000"/>
                </a:solidFill>
              </a:rPr>
              <a:t>. JSON Array of Booleans:  </a:t>
            </a:r>
            <a:r>
              <a:rPr lang="en-US" dirty="0"/>
              <a:t>example of JSON arrays storing </a:t>
            </a:r>
            <a:r>
              <a:rPr lang="en-US" dirty="0" err="1"/>
              <a:t>boolean</a:t>
            </a:r>
            <a:r>
              <a:rPr lang="en-US" dirty="0"/>
              <a:t> values.</a:t>
            </a:r>
          </a:p>
          <a:p>
            <a:endParaRPr lang="en-US" dirty="0"/>
          </a:p>
          <a:p>
            <a:r>
              <a:rPr lang="en-US" dirty="0"/>
              <a:t>                                          [true, true, false, false, true] </a:t>
            </a:r>
            <a:endParaRPr lang="en-IN" dirty="0"/>
          </a:p>
        </p:txBody>
      </p:sp>
    </p:spTree>
    <p:extLst>
      <p:ext uri="{BB962C8B-B14F-4D97-AF65-F5344CB8AC3E}">
        <p14:creationId xmlns:p14="http://schemas.microsoft.com/office/powerpoint/2010/main" val="1895021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9848" y="994643"/>
            <a:ext cx="10093235" cy="5078313"/>
          </a:xfrm>
          <a:prstGeom prst="rect">
            <a:avLst/>
          </a:prstGeom>
          <a:noFill/>
        </p:spPr>
        <p:txBody>
          <a:bodyPr wrap="square" rtlCol="0">
            <a:spAutoFit/>
          </a:bodyPr>
          <a:lstStyle/>
          <a:p>
            <a:r>
              <a:rPr lang="en-US" b="1" dirty="0">
                <a:solidFill>
                  <a:srgbClr val="FF0000"/>
                </a:solidFill>
              </a:rPr>
              <a:t>d. JSON Array of Objects:  </a:t>
            </a:r>
            <a:r>
              <a:rPr lang="en-US" dirty="0"/>
              <a:t>a simple JSON array example having 4 objects.</a:t>
            </a:r>
          </a:p>
          <a:p>
            <a:endParaRPr lang="en-US" dirty="0"/>
          </a:p>
          <a:p>
            <a:r>
              <a:rPr lang="en-US" dirty="0"/>
              <a:t>{"employees":[    </a:t>
            </a:r>
          </a:p>
          <a:p>
            <a:r>
              <a:rPr lang="en-US" dirty="0"/>
              <a:t>    {"</a:t>
            </a:r>
            <a:r>
              <a:rPr lang="en-US" dirty="0" err="1"/>
              <a:t>name":"Ram</a:t>
            </a:r>
            <a:r>
              <a:rPr lang="en-US" dirty="0"/>
              <a:t>", "</a:t>
            </a:r>
            <a:r>
              <a:rPr lang="en-US" dirty="0" err="1"/>
              <a:t>email":"ram@gmail.com</a:t>
            </a:r>
            <a:r>
              <a:rPr lang="en-US" dirty="0"/>
              <a:t>", "age":23},    </a:t>
            </a:r>
          </a:p>
          <a:p>
            <a:r>
              <a:rPr lang="en-US" dirty="0"/>
              <a:t>    {"</a:t>
            </a:r>
            <a:r>
              <a:rPr lang="en-US" dirty="0" err="1"/>
              <a:t>name":"Shyam</a:t>
            </a:r>
            <a:r>
              <a:rPr lang="en-US" dirty="0"/>
              <a:t>", "email":"shyam23@gmail.com", "age":28},  </a:t>
            </a:r>
          </a:p>
          <a:p>
            <a:r>
              <a:rPr lang="en-US" dirty="0"/>
              <a:t>    {"name":"John", "email":"john@gmail.com", "age":33},    </a:t>
            </a:r>
          </a:p>
          <a:p>
            <a:r>
              <a:rPr lang="en-US" dirty="0"/>
              <a:t>    {"</a:t>
            </a:r>
            <a:r>
              <a:rPr lang="en-US" dirty="0" err="1"/>
              <a:t>name":"Bob</a:t>
            </a:r>
            <a:r>
              <a:rPr lang="en-US" dirty="0"/>
              <a:t>", "email":"bob32@gmail.com", "age":41}   </a:t>
            </a:r>
          </a:p>
          <a:p>
            <a:r>
              <a:rPr lang="en-US" dirty="0"/>
              <a:t>]}  </a:t>
            </a:r>
          </a:p>
          <a:p>
            <a:endParaRPr lang="en-US" dirty="0"/>
          </a:p>
          <a:p>
            <a:r>
              <a:rPr lang="en-US" b="1" dirty="0">
                <a:solidFill>
                  <a:srgbClr val="FF0000"/>
                </a:solidFill>
              </a:rPr>
              <a:t>e. JSON Multidimensional Array</a:t>
            </a:r>
          </a:p>
          <a:p>
            <a:endParaRPr lang="en-US" b="1" dirty="0">
              <a:solidFill>
                <a:srgbClr val="FF0000"/>
              </a:solidFill>
            </a:endParaRPr>
          </a:p>
          <a:p>
            <a:r>
              <a:rPr lang="en-US" dirty="0"/>
              <a:t>We can store array inside JSON array, it is known as array of arrays or multidimensional array.</a:t>
            </a:r>
          </a:p>
          <a:p>
            <a:endParaRPr lang="en-US" dirty="0"/>
          </a:p>
          <a:p>
            <a:r>
              <a:rPr lang="en-US" dirty="0"/>
              <a:t>[    </a:t>
            </a:r>
          </a:p>
          <a:p>
            <a:r>
              <a:rPr lang="en-US" dirty="0"/>
              <a:t> [ "a", "b", "c" ],   </a:t>
            </a:r>
          </a:p>
          <a:p>
            <a:r>
              <a:rPr lang="en-US" dirty="0"/>
              <a:t> [ "m", "n", "o" ],   </a:t>
            </a:r>
          </a:p>
          <a:p>
            <a:r>
              <a:rPr lang="en-US" dirty="0"/>
              <a:t> [ "x", "y", "z" ]   </a:t>
            </a:r>
          </a:p>
          <a:p>
            <a:r>
              <a:rPr lang="en-US" dirty="0"/>
              <a:t>] </a:t>
            </a:r>
            <a:endParaRPr lang="en-IN" dirty="0"/>
          </a:p>
        </p:txBody>
      </p:sp>
    </p:spTree>
    <p:extLst>
      <p:ext uri="{BB962C8B-B14F-4D97-AF65-F5344CB8AC3E}">
        <p14:creationId xmlns:p14="http://schemas.microsoft.com/office/powerpoint/2010/main" val="1837513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263" y="1989457"/>
            <a:ext cx="5982789" cy="4247317"/>
          </a:xfrm>
          <a:prstGeom prst="rect">
            <a:avLst/>
          </a:prstGeom>
          <a:noFill/>
        </p:spPr>
        <p:txBody>
          <a:bodyPr wrap="square" rtlCol="0">
            <a:spAutoFit/>
          </a:bodyPr>
          <a:lstStyle/>
          <a:p>
            <a:pPr algn="just"/>
            <a:r>
              <a:rPr lang="en-US" b="1" dirty="0">
                <a:solidFill>
                  <a:srgbClr val="FF0000"/>
                </a:solidFill>
              </a:rPr>
              <a:t>1. JSON Object Example</a:t>
            </a:r>
          </a:p>
          <a:p>
            <a:pPr algn="just"/>
            <a:r>
              <a:rPr lang="en-US" dirty="0"/>
              <a:t>A JSON object contains data in the form of key/value pair. The keys are strings and the values are the JSON types. Keys and values are separated by colon. Each entry (key/value pair) is separated by comma.</a:t>
            </a:r>
          </a:p>
          <a:p>
            <a:pPr algn="just"/>
            <a:endParaRPr lang="en-US" dirty="0"/>
          </a:p>
          <a:p>
            <a:pPr algn="just"/>
            <a:r>
              <a:rPr lang="en-US" dirty="0"/>
              <a:t>The { (curly brace) represents the JSON object.</a:t>
            </a:r>
          </a:p>
          <a:p>
            <a:pPr algn="just"/>
            <a:endParaRPr lang="en-US" dirty="0"/>
          </a:p>
          <a:p>
            <a:pPr algn="just"/>
            <a:r>
              <a:rPr lang="en-US" dirty="0"/>
              <a:t>{  </a:t>
            </a:r>
          </a:p>
          <a:p>
            <a:pPr algn="just"/>
            <a:r>
              <a:rPr lang="en-US" dirty="0"/>
              <a:t>    "employee": {  </a:t>
            </a:r>
          </a:p>
          <a:p>
            <a:pPr algn="just"/>
            <a:r>
              <a:rPr lang="en-US" dirty="0"/>
              <a:t>        "name":       "</a:t>
            </a:r>
            <a:r>
              <a:rPr lang="en-US" dirty="0" err="1"/>
              <a:t>sonoo</a:t>
            </a:r>
            <a:r>
              <a:rPr lang="en-US" dirty="0"/>
              <a:t>",   </a:t>
            </a:r>
          </a:p>
          <a:p>
            <a:pPr algn="just"/>
            <a:r>
              <a:rPr lang="en-US" dirty="0"/>
              <a:t>        "salary":      56000,   </a:t>
            </a:r>
          </a:p>
          <a:p>
            <a:pPr algn="just"/>
            <a:r>
              <a:rPr lang="en-US" dirty="0"/>
              <a:t>        "married":    true  </a:t>
            </a:r>
          </a:p>
          <a:p>
            <a:pPr algn="just"/>
            <a:r>
              <a:rPr lang="en-US" dirty="0"/>
              <a:t>    }  </a:t>
            </a:r>
          </a:p>
          <a:p>
            <a:pPr algn="just"/>
            <a:r>
              <a:rPr lang="en-US" dirty="0"/>
              <a:t>}  </a:t>
            </a:r>
          </a:p>
        </p:txBody>
      </p:sp>
      <p:sp>
        <p:nvSpPr>
          <p:cNvPr id="5" name="TextBox 4"/>
          <p:cNvSpPr txBox="1"/>
          <p:nvPr/>
        </p:nvSpPr>
        <p:spPr>
          <a:xfrm>
            <a:off x="6932023" y="487680"/>
            <a:ext cx="4946468" cy="4247317"/>
          </a:xfrm>
          <a:prstGeom prst="rect">
            <a:avLst/>
          </a:prstGeom>
          <a:noFill/>
        </p:spPr>
        <p:txBody>
          <a:bodyPr wrap="square" rtlCol="0">
            <a:spAutoFit/>
          </a:bodyPr>
          <a:lstStyle/>
          <a:p>
            <a:pPr algn="just"/>
            <a:r>
              <a:rPr lang="en-US" b="1" dirty="0">
                <a:solidFill>
                  <a:srgbClr val="FF0000"/>
                </a:solidFill>
              </a:rPr>
              <a:t>JSON Array example</a:t>
            </a:r>
          </a:p>
          <a:p>
            <a:pPr algn="just"/>
            <a:r>
              <a:rPr lang="en-US" dirty="0"/>
              <a:t>The [ (square bracket) represents the JSON array. A JSON array can have values and objects.</a:t>
            </a:r>
          </a:p>
          <a:p>
            <a:pPr algn="just"/>
            <a:endParaRPr lang="en-US" dirty="0"/>
          </a:p>
          <a:p>
            <a:pPr algn="just"/>
            <a:r>
              <a:rPr lang="en-US" dirty="0"/>
              <a:t>Let's see the example of JSON array having values.</a:t>
            </a:r>
          </a:p>
          <a:p>
            <a:pPr algn="just"/>
            <a:endParaRPr lang="en-US" dirty="0"/>
          </a:p>
          <a:p>
            <a:pPr algn="just"/>
            <a:r>
              <a:rPr lang="en-US" dirty="0"/>
              <a:t>["Sunday", "Monday", "Tuesday", "Wednesday", "Thursday", "Friday", "Saturday"]  </a:t>
            </a:r>
          </a:p>
          <a:p>
            <a:pPr algn="just"/>
            <a:r>
              <a:rPr lang="en-US" dirty="0"/>
              <a:t>Let's see the example of JSON array having objects.</a:t>
            </a:r>
          </a:p>
          <a:p>
            <a:pPr algn="just"/>
            <a:endParaRPr lang="en-US" dirty="0"/>
          </a:p>
          <a:p>
            <a:pPr algn="just"/>
            <a:r>
              <a:rPr lang="en-US" dirty="0"/>
              <a:t>[  </a:t>
            </a:r>
          </a:p>
          <a:p>
            <a:pPr algn="just"/>
            <a:r>
              <a:rPr lang="en-US" dirty="0"/>
              <a:t>    {"</a:t>
            </a:r>
            <a:r>
              <a:rPr lang="en-US" dirty="0" err="1"/>
              <a:t>name":"Ram</a:t>
            </a:r>
            <a:r>
              <a:rPr lang="en-US" dirty="0"/>
              <a:t>", "</a:t>
            </a:r>
            <a:r>
              <a:rPr lang="en-US" dirty="0" err="1"/>
              <a:t>email":"Ram@gmail.com</a:t>
            </a:r>
            <a:r>
              <a:rPr lang="en-US" dirty="0"/>
              <a:t>"},  </a:t>
            </a:r>
          </a:p>
          <a:p>
            <a:pPr algn="just"/>
            <a:r>
              <a:rPr lang="en-US" dirty="0"/>
              <a:t>    {"</a:t>
            </a:r>
            <a:r>
              <a:rPr lang="en-US" dirty="0" err="1"/>
              <a:t>name":"Bob</a:t>
            </a:r>
            <a:r>
              <a:rPr lang="en-US" dirty="0"/>
              <a:t>", "email":"bob32@gmail.com"}  </a:t>
            </a:r>
          </a:p>
          <a:p>
            <a:pPr algn="just"/>
            <a:r>
              <a:rPr lang="en-US" dirty="0"/>
              <a:t>] </a:t>
            </a:r>
            <a:endParaRPr lang="en-IN" dirty="0"/>
          </a:p>
          <a:p>
            <a:pPr algn="just"/>
            <a:endParaRPr lang="en-IN" dirty="0"/>
          </a:p>
        </p:txBody>
      </p:sp>
      <p:sp>
        <p:nvSpPr>
          <p:cNvPr id="6" name="TextBox 5"/>
          <p:cNvSpPr txBox="1"/>
          <p:nvPr/>
        </p:nvSpPr>
        <p:spPr>
          <a:xfrm>
            <a:off x="400594" y="235131"/>
            <a:ext cx="5120640" cy="1754326"/>
          </a:xfrm>
          <a:prstGeom prst="rect">
            <a:avLst/>
          </a:prstGeom>
          <a:noFill/>
        </p:spPr>
        <p:txBody>
          <a:bodyPr wrap="square" rtlCol="0">
            <a:spAutoFit/>
          </a:bodyPr>
          <a:lstStyle/>
          <a:p>
            <a:pPr algn="just"/>
            <a:r>
              <a:rPr lang="en-US" b="1" dirty="0">
                <a:solidFill>
                  <a:srgbClr val="FF0000"/>
                </a:solidFill>
              </a:rPr>
              <a:t>JSON Example</a:t>
            </a:r>
          </a:p>
          <a:p>
            <a:pPr algn="just"/>
            <a:r>
              <a:rPr lang="en-US" dirty="0"/>
              <a:t>JSON example can be created by object and array. Each object can have different data such as text, number, </a:t>
            </a:r>
            <a:r>
              <a:rPr lang="en-US" dirty="0" err="1"/>
              <a:t>boolean</a:t>
            </a:r>
            <a:r>
              <a:rPr lang="en-US" dirty="0"/>
              <a:t> etc. Let's see different JSON examples using object and array.</a:t>
            </a:r>
          </a:p>
          <a:p>
            <a:endParaRPr lang="en-IN" dirty="0"/>
          </a:p>
        </p:txBody>
      </p:sp>
    </p:spTree>
    <p:extLst>
      <p:ext uri="{BB962C8B-B14F-4D97-AF65-F5344CB8AC3E}">
        <p14:creationId xmlns:p14="http://schemas.microsoft.com/office/powerpoint/2010/main" val="416749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509" y="296091"/>
            <a:ext cx="5573485"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0000"/>
                </a:solidFill>
              </a:rPr>
              <a:t>JSON Example 1</a:t>
            </a:r>
          </a:p>
          <a:p>
            <a:endParaRPr lang="en-US" dirty="0">
              <a:solidFill>
                <a:srgbClr val="FF0000"/>
              </a:solidFill>
            </a:endParaRPr>
          </a:p>
          <a:p>
            <a:endParaRPr lang="en-US" dirty="0">
              <a:solidFill>
                <a:srgbClr val="FF0000"/>
              </a:solidFill>
            </a:endParaRPr>
          </a:p>
          <a:p>
            <a:r>
              <a:rPr lang="en-US" dirty="0"/>
              <a:t>{"employees":[  </a:t>
            </a:r>
          </a:p>
          <a:p>
            <a:r>
              <a:rPr lang="en-US" dirty="0"/>
              <a:t>    {"</a:t>
            </a:r>
            <a:r>
              <a:rPr lang="en-US" dirty="0" err="1"/>
              <a:t>name":"Shyam</a:t>
            </a:r>
            <a:r>
              <a:rPr lang="en-US" dirty="0"/>
              <a:t>", "</a:t>
            </a:r>
            <a:r>
              <a:rPr lang="en-US" dirty="0" err="1"/>
              <a:t>email":"shyamjaiswal@gmail.com</a:t>
            </a:r>
            <a:r>
              <a:rPr lang="en-US" dirty="0"/>
              <a:t>"},  </a:t>
            </a:r>
          </a:p>
          <a:p>
            <a:r>
              <a:rPr lang="en-US" dirty="0"/>
              <a:t>    {"</a:t>
            </a:r>
            <a:r>
              <a:rPr lang="en-US" dirty="0" err="1"/>
              <a:t>name":"Bob</a:t>
            </a:r>
            <a:r>
              <a:rPr lang="en-US" dirty="0"/>
              <a:t>", "email":"bob32@gmail.com"},  </a:t>
            </a:r>
          </a:p>
          <a:p>
            <a:r>
              <a:rPr lang="en-US" dirty="0"/>
              <a:t>    {"</a:t>
            </a:r>
            <a:r>
              <a:rPr lang="en-US" dirty="0" err="1"/>
              <a:t>name":"Jai</a:t>
            </a:r>
            <a:r>
              <a:rPr lang="en-US" dirty="0"/>
              <a:t>", "email":"jai87@gmail.com"}  </a:t>
            </a:r>
          </a:p>
          <a:p>
            <a:r>
              <a:rPr lang="en-US" dirty="0"/>
              <a:t>]}  </a:t>
            </a:r>
          </a:p>
        </p:txBody>
      </p:sp>
      <p:sp>
        <p:nvSpPr>
          <p:cNvPr id="5" name="TextBox 4"/>
          <p:cNvSpPr txBox="1"/>
          <p:nvPr/>
        </p:nvSpPr>
        <p:spPr>
          <a:xfrm>
            <a:off x="6244046" y="374469"/>
            <a:ext cx="5399314" cy="50783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The XML representation of above JSON example is given below.</a:t>
            </a:r>
          </a:p>
          <a:p>
            <a:endParaRPr lang="en-US" dirty="0"/>
          </a:p>
          <a:p>
            <a:r>
              <a:rPr lang="en-US" dirty="0"/>
              <a:t>&lt;employees&gt;  </a:t>
            </a:r>
          </a:p>
          <a:p>
            <a:r>
              <a:rPr lang="en-US" dirty="0"/>
              <a:t>    &lt;employee&gt;  </a:t>
            </a:r>
          </a:p>
          <a:p>
            <a:r>
              <a:rPr lang="en-US" dirty="0"/>
              <a:t>        &lt;name&gt;</a:t>
            </a:r>
            <a:r>
              <a:rPr lang="en-US" dirty="0" err="1"/>
              <a:t>Shyam</a:t>
            </a:r>
            <a:r>
              <a:rPr lang="en-US" dirty="0"/>
              <a:t>&lt;/name&gt;   </a:t>
            </a:r>
          </a:p>
          <a:p>
            <a:r>
              <a:rPr lang="en-US" dirty="0"/>
              <a:t>        &lt;email&gt;shyamjaiswal@gmail.com&lt;/email&gt;  </a:t>
            </a:r>
          </a:p>
          <a:p>
            <a:r>
              <a:rPr lang="en-US" dirty="0"/>
              <a:t>    &lt;/employee&gt;  </a:t>
            </a:r>
          </a:p>
          <a:p>
            <a:r>
              <a:rPr lang="en-US" dirty="0"/>
              <a:t>    &lt;employee&gt;  </a:t>
            </a:r>
          </a:p>
          <a:p>
            <a:r>
              <a:rPr lang="en-US" dirty="0"/>
              <a:t>        &lt;name&gt;Bob&lt;/name&gt;   </a:t>
            </a:r>
          </a:p>
          <a:p>
            <a:r>
              <a:rPr lang="en-US" dirty="0"/>
              <a:t>        &lt;email&gt;bob32@gmail.com&lt;/email&gt;  </a:t>
            </a:r>
          </a:p>
          <a:p>
            <a:r>
              <a:rPr lang="en-US" dirty="0"/>
              <a:t>    &lt;/employee&gt;  </a:t>
            </a:r>
          </a:p>
          <a:p>
            <a:r>
              <a:rPr lang="en-US" dirty="0"/>
              <a:t>    &lt;employee&gt;  </a:t>
            </a:r>
          </a:p>
          <a:p>
            <a:r>
              <a:rPr lang="en-US" dirty="0"/>
              <a:t>        &lt;name&gt;Jai&lt;/name&gt;   </a:t>
            </a:r>
          </a:p>
          <a:p>
            <a:r>
              <a:rPr lang="en-US" dirty="0"/>
              <a:t>        &lt;email&gt;jai87@gmail.com&lt;/email&gt;  </a:t>
            </a:r>
          </a:p>
          <a:p>
            <a:r>
              <a:rPr lang="en-US" dirty="0"/>
              <a:t>    &lt;/employee&gt;  </a:t>
            </a:r>
          </a:p>
          <a:p>
            <a:r>
              <a:rPr lang="en-US" dirty="0"/>
              <a:t>&lt;/employees&gt; </a:t>
            </a:r>
            <a:endParaRPr lang="en-IN" dirty="0"/>
          </a:p>
          <a:p>
            <a:endParaRPr lang="en-IN" dirty="0"/>
          </a:p>
        </p:txBody>
      </p:sp>
    </p:spTree>
    <p:extLst>
      <p:ext uri="{BB962C8B-B14F-4D97-AF65-F5344CB8AC3E}">
        <p14:creationId xmlns:p14="http://schemas.microsoft.com/office/powerpoint/2010/main" val="2865211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1" y="496389"/>
            <a:ext cx="4693920" cy="34163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a:t>JSON Example 2</a:t>
            </a:r>
          </a:p>
          <a:p>
            <a:r>
              <a:rPr lang="en-IN" dirty="0"/>
              <a:t>{"menu": {  </a:t>
            </a:r>
          </a:p>
          <a:p>
            <a:r>
              <a:rPr lang="en-IN" dirty="0"/>
              <a:t>  "id": "file",  </a:t>
            </a:r>
          </a:p>
          <a:p>
            <a:r>
              <a:rPr lang="en-IN" dirty="0"/>
              <a:t>  "value": "File",  </a:t>
            </a:r>
          </a:p>
          <a:p>
            <a:r>
              <a:rPr lang="en-IN" dirty="0"/>
              <a:t>  "popup": {  </a:t>
            </a:r>
          </a:p>
          <a:p>
            <a:r>
              <a:rPr lang="en-IN" dirty="0"/>
              <a:t>    "</a:t>
            </a:r>
            <a:r>
              <a:rPr lang="en-IN" dirty="0" err="1"/>
              <a:t>menuitem</a:t>
            </a:r>
            <a:r>
              <a:rPr lang="en-IN" dirty="0"/>
              <a:t>": [  </a:t>
            </a:r>
          </a:p>
          <a:p>
            <a:r>
              <a:rPr lang="en-IN" dirty="0"/>
              <a:t>      {"value": "New", "</a:t>
            </a:r>
            <a:r>
              <a:rPr lang="en-IN" dirty="0" err="1"/>
              <a:t>onclick</a:t>
            </a:r>
            <a:r>
              <a:rPr lang="en-IN" dirty="0"/>
              <a:t>": "</a:t>
            </a:r>
            <a:r>
              <a:rPr lang="en-IN" dirty="0" err="1"/>
              <a:t>CreateDoc</a:t>
            </a:r>
            <a:r>
              <a:rPr lang="en-IN" dirty="0"/>
              <a:t>()"},  </a:t>
            </a:r>
          </a:p>
          <a:p>
            <a:r>
              <a:rPr lang="en-IN" dirty="0"/>
              <a:t>      {"value": "Open", "</a:t>
            </a:r>
            <a:r>
              <a:rPr lang="en-IN" dirty="0" err="1"/>
              <a:t>onclick</a:t>
            </a:r>
            <a:r>
              <a:rPr lang="en-IN" dirty="0"/>
              <a:t>": "OpenDoc()"},  </a:t>
            </a:r>
          </a:p>
          <a:p>
            <a:r>
              <a:rPr lang="en-IN" dirty="0"/>
              <a:t>      {"value": "Save", "</a:t>
            </a:r>
            <a:r>
              <a:rPr lang="en-IN" dirty="0" err="1"/>
              <a:t>onclick</a:t>
            </a:r>
            <a:r>
              <a:rPr lang="en-IN" dirty="0"/>
              <a:t>": "</a:t>
            </a:r>
            <a:r>
              <a:rPr lang="en-IN" dirty="0" err="1"/>
              <a:t>SaveDoc</a:t>
            </a:r>
            <a:r>
              <a:rPr lang="en-IN" dirty="0"/>
              <a:t>()"}  </a:t>
            </a:r>
          </a:p>
          <a:p>
            <a:r>
              <a:rPr lang="en-IN" dirty="0"/>
              <a:t>    ]  </a:t>
            </a:r>
          </a:p>
          <a:p>
            <a:r>
              <a:rPr lang="en-IN" dirty="0"/>
              <a:t>  }  </a:t>
            </a:r>
          </a:p>
          <a:p>
            <a:r>
              <a:rPr lang="en-IN" dirty="0"/>
              <a:t>}}  </a:t>
            </a:r>
          </a:p>
        </p:txBody>
      </p:sp>
      <p:sp>
        <p:nvSpPr>
          <p:cNvPr id="5" name="TextBox 4"/>
          <p:cNvSpPr txBox="1"/>
          <p:nvPr/>
        </p:nvSpPr>
        <p:spPr>
          <a:xfrm>
            <a:off x="5608320" y="348343"/>
            <a:ext cx="5556069"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The XML representation of above JSON example is given below.</a:t>
            </a:r>
          </a:p>
          <a:p>
            <a:endParaRPr lang="en-IN" dirty="0"/>
          </a:p>
          <a:p>
            <a:r>
              <a:rPr lang="en-IN" dirty="0"/>
              <a:t>&lt;menu id="file" value="File"&gt;  </a:t>
            </a:r>
          </a:p>
          <a:p>
            <a:r>
              <a:rPr lang="en-IN" dirty="0"/>
              <a:t>  &lt;popup&gt;  </a:t>
            </a:r>
          </a:p>
          <a:p>
            <a:r>
              <a:rPr lang="en-IN" dirty="0"/>
              <a:t>    &lt;</a:t>
            </a:r>
            <a:r>
              <a:rPr lang="en-IN" dirty="0" err="1"/>
              <a:t>menuitem</a:t>
            </a:r>
            <a:r>
              <a:rPr lang="en-IN" dirty="0"/>
              <a:t> value="New" </a:t>
            </a:r>
            <a:r>
              <a:rPr lang="en-IN" dirty="0" err="1"/>
              <a:t>onclick</a:t>
            </a:r>
            <a:r>
              <a:rPr lang="en-IN" dirty="0"/>
              <a:t>="</a:t>
            </a:r>
            <a:r>
              <a:rPr lang="en-IN" dirty="0" err="1"/>
              <a:t>CreateDoc</a:t>
            </a:r>
            <a:r>
              <a:rPr lang="en-IN" dirty="0"/>
              <a:t>()" /&gt;  </a:t>
            </a:r>
          </a:p>
          <a:p>
            <a:r>
              <a:rPr lang="en-IN" dirty="0"/>
              <a:t>    &lt;</a:t>
            </a:r>
            <a:r>
              <a:rPr lang="en-IN" dirty="0" err="1"/>
              <a:t>menuitem</a:t>
            </a:r>
            <a:r>
              <a:rPr lang="en-IN" dirty="0"/>
              <a:t> value="Open" </a:t>
            </a:r>
            <a:r>
              <a:rPr lang="en-IN" dirty="0" err="1"/>
              <a:t>onclick</a:t>
            </a:r>
            <a:r>
              <a:rPr lang="en-IN" dirty="0"/>
              <a:t>="OpenDoc()" /&gt;  </a:t>
            </a:r>
          </a:p>
          <a:p>
            <a:r>
              <a:rPr lang="en-IN" dirty="0"/>
              <a:t>    &lt;</a:t>
            </a:r>
            <a:r>
              <a:rPr lang="en-IN" dirty="0" err="1"/>
              <a:t>menuitem</a:t>
            </a:r>
            <a:r>
              <a:rPr lang="en-IN" dirty="0"/>
              <a:t> value="Save" </a:t>
            </a:r>
            <a:r>
              <a:rPr lang="en-IN" dirty="0" err="1"/>
              <a:t>onclick</a:t>
            </a:r>
            <a:r>
              <a:rPr lang="en-IN" dirty="0"/>
              <a:t>="</a:t>
            </a:r>
            <a:r>
              <a:rPr lang="en-IN" dirty="0" err="1"/>
              <a:t>SaveDoc</a:t>
            </a:r>
            <a:r>
              <a:rPr lang="en-IN" dirty="0"/>
              <a:t>()" /&gt;  </a:t>
            </a:r>
          </a:p>
          <a:p>
            <a:r>
              <a:rPr lang="en-IN" dirty="0"/>
              <a:t>  &lt;/popup&gt;  </a:t>
            </a:r>
          </a:p>
          <a:p>
            <a:r>
              <a:rPr lang="en-IN" dirty="0"/>
              <a:t>&lt;/menu&gt; </a:t>
            </a:r>
          </a:p>
          <a:p>
            <a:endParaRPr lang="en-IN" dirty="0"/>
          </a:p>
        </p:txBody>
      </p:sp>
    </p:spTree>
    <p:extLst>
      <p:ext uri="{BB962C8B-B14F-4D97-AF65-F5344CB8AC3E}">
        <p14:creationId xmlns:p14="http://schemas.microsoft.com/office/powerpoint/2010/main" val="86199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F939D7F-3508-B19E-887E-B008D420E163}"/>
              </a:ext>
            </a:extLst>
          </p:cNvPr>
          <p:cNvSpPr>
            <a:spLocks noGrp="1" noChangeArrowheads="1"/>
          </p:cNvSpPr>
          <p:nvPr>
            <p:ph type="title"/>
          </p:nvPr>
        </p:nvSpPr>
        <p:spPr>
          <a:xfrm>
            <a:off x="2136775" y="228600"/>
            <a:ext cx="8153400" cy="990600"/>
          </a:xfrm>
        </p:spPr>
        <p:txBody>
          <a:bodyPr/>
          <a:lstStyle/>
          <a:p>
            <a:pPr eaLnBrk="1" hangingPunct="1"/>
            <a:r>
              <a:rPr lang="en-US" altLang="en-US"/>
              <a:t>Asynchronous web communication</a:t>
            </a:r>
          </a:p>
        </p:txBody>
      </p:sp>
      <p:sp>
        <p:nvSpPr>
          <p:cNvPr id="26627" name="Content Placeholder 2">
            <a:extLst>
              <a:ext uri="{FF2B5EF4-FFF2-40B4-BE49-F238E27FC236}">
                <a16:creationId xmlns:a16="http://schemas.microsoft.com/office/drawing/2014/main" id="{E806CC66-5F14-868A-1D99-149D12E316F1}"/>
              </a:ext>
            </a:extLst>
          </p:cNvPr>
          <p:cNvSpPr>
            <a:spLocks noGrp="1" noChangeArrowheads="1"/>
          </p:cNvSpPr>
          <p:nvPr>
            <p:ph idx="1"/>
          </p:nvPr>
        </p:nvSpPr>
        <p:spPr>
          <a:xfrm>
            <a:off x="2136775" y="4724400"/>
            <a:ext cx="8153400" cy="1524000"/>
          </a:xfrm>
        </p:spPr>
        <p:txBody>
          <a:bodyPr/>
          <a:lstStyle/>
          <a:p>
            <a:pPr eaLnBrk="1" hangingPunct="1"/>
            <a:r>
              <a:rPr lang="en-US" altLang="en-US" b="1"/>
              <a:t>asynchronous</a:t>
            </a:r>
            <a:r>
              <a:rPr lang="en-US" altLang="en-US"/>
              <a:t>: user can keep interacting with page while data loads</a:t>
            </a:r>
          </a:p>
          <a:p>
            <a:pPr lvl="1" eaLnBrk="1" hangingPunct="1"/>
            <a:r>
              <a:rPr lang="en-US" altLang="en-US"/>
              <a:t>communication pattern made possible by Ajax</a:t>
            </a:r>
          </a:p>
        </p:txBody>
      </p:sp>
      <p:sp>
        <p:nvSpPr>
          <p:cNvPr id="4" name="Footer Placeholder 3">
            <a:extLst>
              <a:ext uri="{FF2B5EF4-FFF2-40B4-BE49-F238E27FC236}">
                <a16:creationId xmlns:a16="http://schemas.microsoft.com/office/drawing/2014/main" id="{7E5E93DD-C501-0EA3-712F-D85B08CF31C8}"/>
              </a:ext>
            </a:extLst>
          </p:cNvPr>
          <p:cNvSpPr>
            <a:spLocks noGrp="1"/>
          </p:cNvSpPr>
          <p:nvPr>
            <p:ph type="ftr" sz="quarter" idx="11"/>
          </p:nvPr>
        </p:nvSpPr>
        <p:spPr/>
        <p:txBody>
          <a:bodyPr/>
          <a:lstStyle/>
          <a:p>
            <a:pPr>
              <a:defRPr/>
            </a:pPr>
            <a:r>
              <a:rPr lang="en-US">
                <a:solidFill>
                  <a:srgbClr val="04617B"/>
                </a:solidFill>
                <a:latin typeface="Tw Cen MT"/>
              </a:rPr>
              <a:t>CS380</a:t>
            </a:r>
          </a:p>
        </p:txBody>
      </p:sp>
      <p:sp>
        <p:nvSpPr>
          <p:cNvPr id="5" name="Slide Number Placeholder 4">
            <a:extLst>
              <a:ext uri="{FF2B5EF4-FFF2-40B4-BE49-F238E27FC236}">
                <a16:creationId xmlns:a16="http://schemas.microsoft.com/office/drawing/2014/main" id="{C823C6F3-8CD2-048B-0A19-7F59BE2B7140}"/>
              </a:ext>
            </a:extLst>
          </p:cNvPr>
          <p:cNvSpPr>
            <a:spLocks noGrp="1"/>
          </p:cNvSpPr>
          <p:nvPr>
            <p:ph type="sldNum" sz="quarter" idx="12"/>
          </p:nvPr>
        </p:nvSpPr>
        <p:spPr/>
        <p:txBody>
          <a:bodyPr>
            <a:normAutofit fontScale="92500" lnSpcReduction="10000"/>
          </a:bodyPr>
          <a:lstStyle/>
          <a:p>
            <a:pPr>
              <a:defRPr/>
            </a:pPr>
            <a:fld id="{623AFE8F-554C-48CF-B01B-DB533C456DD6}" type="slidenum">
              <a:rPr lang="en-US">
                <a:latin typeface="Tw Cen MT"/>
              </a:rPr>
              <a:pPr>
                <a:defRPr/>
              </a:pPr>
              <a:t>4</a:t>
            </a:fld>
            <a:endParaRPr lang="en-US">
              <a:latin typeface="Tw Cen MT"/>
            </a:endParaRPr>
          </a:p>
        </p:txBody>
      </p:sp>
      <p:pic>
        <p:nvPicPr>
          <p:cNvPr id="26630" name="Picture 2">
            <a:extLst>
              <a:ext uri="{FF2B5EF4-FFF2-40B4-BE49-F238E27FC236}">
                <a16:creationId xmlns:a16="http://schemas.microsoft.com/office/drawing/2014/main" id="{04669ECE-D10F-0770-8980-2CFB9E4A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8764"/>
            <a:ext cx="78486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5168" y="638835"/>
            <a:ext cx="10485120" cy="5909310"/>
          </a:xfrm>
          <a:prstGeom prst="rect">
            <a:avLst/>
          </a:prstGeom>
          <a:noFill/>
        </p:spPr>
        <p:txBody>
          <a:bodyPr wrap="square" rtlCol="0">
            <a:spAutoFit/>
          </a:bodyPr>
          <a:lstStyle/>
          <a:p>
            <a:r>
              <a:rPr lang="en-US" b="1" dirty="0">
                <a:solidFill>
                  <a:srgbClr val="FF0000"/>
                </a:solidFill>
              </a:rPr>
              <a:t>Example of JSON</a:t>
            </a:r>
          </a:p>
          <a:p>
            <a:endParaRPr lang="en-US" b="1" dirty="0">
              <a:solidFill>
                <a:srgbClr val="FF0000"/>
              </a:solidFill>
            </a:endParaRPr>
          </a:p>
          <a:p>
            <a:r>
              <a:rPr lang="en-US" dirty="0"/>
              <a:t>The given code example defines how to use JSON to store information related to programming books along with edition and author name.</a:t>
            </a:r>
          </a:p>
          <a:p>
            <a:endParaRPr lang="en-US" dirty="0"/>
          </a:p>
          <a:p>
            <a:r>
              <a:rPr lang="en-US" dirty="0"/>
              <a:t>{</a:t>
            </a:r>
          </a:p>
          <a:p>
            <a:r>
              <a:rPr lang="en-US" dirty="0"/>
              <a:t>   "book":[</a:t>
            </a:r>
          </a:p>
          <a:p>
            <a:r>
              <a:rPr lang="en-US" dirty="0"/>
              <a:t>      {</a:t>
            </a:r>
          </a:p>
          <a:p>
            <a:r>
              <a:rPr lang="en-US" dirty="0"/>
              <a:t>         "id":"444",</a:t>
            </a:r>
          </a:p>
          <a:p>
            <a:r>
              <a:rPr lang="en-US" dirty="0"/>
              <a:t>         "</a:t>
            </a:r>
            <a:r>
              <a:rPr lang="en-US" dirty="0" err="1"/>
              <a:t>language":"C</a:t>
            </a:r>
            <a:r>
              <a:rPr lang="en-US" dirty="0"/>
              <a:t>",</a:t>
            </a:r>
          </a:p>
          <a:p>
            <a:r>
              <a:rPr lang="en-US" dirty="0"/>
              <a:t>         "</a:t>
            </a:r>
            <a:r>
              <a:rPr lang="en-US" dirty="0" err="1"/>
              <a:t>edition":"First</a:t>
            </a:r>
            <a:r>
              <a:rPr lang="en-US" dirty="0"/>
              <a:t>",</a:t>
            </a:r>
          </a:p>
          <a:p>
            <a:r>
              <a:rPr lang="en-US" dirty="0"/>
              <a:t>         "</a:t>
            </a:r>
            <a:r>
              <a:rPr lang="en-US" dirty="0" err="1"/>
              <a:t>author":"Dennis</a:t>
            </a:r>
            <a:r>
              <a:rPr lang="en-US" dirty="0"/>
              <a:t> Ritchie "</a:t>
            </a:r>
          </a:p>
          <a:p>
            <a:r>
              <a:rPr lang="en-US" dirty="0"/>
              <a:t>      },</a:t>
            </a:r>
          </a:p>
          <a:p>
            <a:r>
              <a:rPr lang="en-US" dirty="0"/>
              <a:t>      {</a:t>
            </a:r>
          </a:p>
          <a:p>
            <a:r>
              <a:rPr lang="en-US" dirty="0"/>
              <a:t>         "id":"555",</a:t>
            </a:r>
          </a:p>
          <a:p>
            <a:r>
              <a:rPr lang="en-US" dirty="0"/>
              <a:t>         "</a:t>
            </a:r>
            <a:r>
              <a:rPr lang="en-US" dirty="0" err="1"/>
              <a:t>language":"C</a:t>
            </a:r>
            <a:r>
              <a:rPr lang="en-US" dirty="0"/>
              <a:t>++",</a:t>
            </a:r>
          </a:p>
          <a:p>
            <a:r>
              <a:rPr lang="en-US" dirty="0"/>
              <a:t>         "</a:t>
            </a:r>
            <a:r>
              <a:rPr lang="en-US" dirty="0" err="1"/>
              <a:t>edition":"second</a:t>
            </a:r>
            <a:r>
              <a:rPr lang="en-US" dirty="0"/>
              <a:t>",</a:t>
            </a:r>
          </a:p>
          <a:p>
            <a:r>
              <a:rPr lang="en-US" dirty="0"/>
              <a:t>         "author":" Bjarne </a:t>
            </a:r>
            <a:r>
              <a:rPr lang="en-US" dirty="0" err="1"/>
              <a:t>Stroustrup</a:t>
            </a:r>
            <a:r>
              <a:rPr lang="en-US" dirty="0"/>
              <a:t> "</a:t>
            </a:r>
          </a:p>
          <a:p>
            <a:r>
              <a:rPr lang="en-US" dirty="0"/>
              <a:t>      }</a:t>
            </a:r>
          </a:p>
          <a:p>
            <a:r>
              <a:rPr lang="en-US" dirty="0"/>
              <a:t>   ]</a:t>
            </a:r>
          </a:p>
          <a:p>
            <a:r>
              <a:rPr lang="en-US" dirty="0"/>
              <a:t>} </a:t>
            </a:r>
            <a:endParaRPr lang="en-IN" dirty="0"/>
          </a:p>
        </p:txBody>
      </p:sp>
    </p:spTree>
    <p:extLst>
      <p:ext uri="{BB962C8B-B14F-4D97-AF65-F5344CB8AC3E}">
        <p14:creationId xmlns:p14="http://schemas.microsoft.com/office/powerpoint/2010/main" val="72942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8057" y="1214224"/>
            <a:ext cx="10990217" cy="5355312"/>
          </a:xfrm>
          <a:prstGeom prst="rect">
            <a:avLst/>
          </a:prstGeom>
          <a:noFill/>
        </p:spPr>
        <p:txBody>
          <a:bodyPr wrap="square" rtlCol="0">
            <a:spAutoFit/>
          </a:bodyPr>
          <a:lstStyle/>
          <a:p>
            <a:r>
              <a:rPr lang="en-IN" dirty="0"/>
              <a:t>Lets understand JSON format with another JSON file example. Here, JSON defines the first name, last name and id of a student.</a:t>
            </a:r>
          </a:p>
          <a:p>
            <a:endParaRPr lang="en-IN" dirty="0"/>
          </a:p>
          <a:p>
            <a:r>
              <a:rPr lang="en-IN" dirty="0"/>
              <a:t>{</a:t>
            </a:r>
          </a:p>
          <a:p>
            <a:r>
              <a:rPr lang="en-IN" dirty="0"/>
              <a:t>  "student": [ </a:t>
            </a:r>
          </a:p>
          <a:p>
            <a:r>
              <a:rPr lang="en-IN" dirty="0"/>
              <a:t>	</a:t>
            </a:r>
          </a:p>
          <a:p>
            <a:r>
              <a:rPr lang="en-IN" dirty="0"/>
              <a:t>     { </a:t>
            </a:r>
          </a:p>
          <a:p>
            <a:r>
              <a:rPr lang="en-IN" dirty="0"/>
              <a:t>        "id":"01", </a:t>
            </a:r>
          </a:p>
          <a:p>
            <a:r>
              <a:rPr lang="en-IN" dirty="0"/>
              <a:t>        "name": "Tom", </a:t>
            </a:r>
          </a:p>
          <a:p>
            <a:r>
              <a:rPr lang="en-IN" dirty="0"/>
              <a:t>        "</a:t>
            </a:r>
            <a:r>
              <a:rPr lang="en-IN" dirty="0" err="1"/>
              <a:t>lastname</a:t>
            </a:r>
            <a:r>
              <a:rPr lang="en-IN" dirty="0"/>
              <a:t>": "Price" </a:t>
            </a:r>
          </a:p>
          <a:p>
            <a:r>
              <a:rPr lang="en-IN" dirty="0"/>
              <a:t>     }, </a:t>
            </a:r>
          </a:p>
          <a:p>
            <a:r>
              <a:rPr lang="en-IN" dirty="0"/>
              <a:t>	</a:t>
            </a:r>
          </a:p>
          <a:p>
            <a:r>
              <a:rPr lang="en-IN" dirty="0"/>
              <a:t>     { </a:t>
            </a:r>
          </a:p>
          <a:p>
            <a:r>
              <a:rPr lang="en-IN" dirty="0"/>
              <a:t>        "id":"02", </a:t>
            </a:r>
          </a:p>
          <a:p>
            <a:r>
              <a:rPr lang="en-IN" dirty="0"/>
              <a:t>        "name": "Nick", </a:t>
            </a:r>
          </a:p>
          <a:p>
            <a:r>
              <a:rPr lang="en-IN" dirty="0"/>
              <a:t>        "</a:t>
            </a:r>
            <a:r>
              <a:rPr lang="en-IN" dirty="0" err="1"/>
              <a:t>lastname</a:t>
            </a:r>
            <a:r>
              <a:rPr lang="en-IN" dirty="0"/>
              <a:t>": "</a:t>
            </a:r>
            <a:r>
              <a:rPr lang="en-IN" dirty="0" err="1"/>
              <a:t>Thameson</a:t>
            </a:r>
            <a:r>
              <a:rPr lang="en-IN" dirty="0"/>
              <a:t>" </a:t>
            </a:r>
          </a:p>
          <a:p>
            <a:r>
              <a:rPr lang="en-IN" dirty="0"/>
              <a:t>     } </a:t>
            </a:r>
          </a:p>
          <a:p>
            <a:r>
              <a:rPr lang="en-IN" dirty="0"/>
              <a:t>  ]   </a:t>
            </a:r>
          </a:p>
          <a:p>
            <a:r>
              <a:rPr lang="en-IN" dirty="0"/>
              <a:t>}</a:t>
            </a:r>
          </a:p>
        </p:txBody>
      </p:sp>
    </p:spTree>
    <p:extLst>
      <p:ext uri="{BB962C8B-B14F-4D97-AF65-F5344CB8AC3E}">
        <p14:creationId xmlns:p14="http://schemas.microsoft.com/office/powerpoint/2010/main" val="1694354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476" y="362852"/>
            <a:ext cx="8911687" cy="1280890"/>
          </a:xfrm>
        </p:spPr>
        <p:txBody>
          <a:bodyPr/>
          <a:lstStyle/>
          <a:p>
            <a:r>
              <a:rPr lang="en-US" dirty="0"/>
              <a:t>Applications of JSON</a:t>
            </a:r>
            <a:endParaRPr lang="en-IN" dirty="0"/>
          </a:p>
        </p:txBody>
      </p:sp>
      <p:sp>
        <p:nvSpPr>
          <p:cNvPr id="3" name="Content Placeholder 2"/>
          <p:cNvSpPr>
            <a:spLocks noGrp="1"/>
          </p:cNvSpPr>
          <p:nvPr>
            <p:ph idx="1"/>
          </p:nvPr>
        </p:nvSpPr>
        <p:spPr>
          <a:xfrm>
            <a:off x="1638300" y="1540189"/>
            <a:ext cx="8915400" cy="3777622"/>
          </a:xfrm>
        </p:spPr>
        <p:txBody>
          <a:bodyPr>
            <a:normAutofit fontScale="25000" lnSpcReduction="20000"/>
          </a:bodyPr>
          <a:lstStyle/>
          <a:p>
            <a:pPr marL="0" indent="0">
              <a:buNone/>
            </a:pPr>
            <a:endParaRPr lang="en-US" sz="49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Helps you to transfer data from a server</a:t>
            </a:r>
          </a:p>
          <a:p>
            <a:r>
              <a:rPr lang="en-US" sz="7200" dirty="0">
                <a:latin typeface="Times New Roman" panose="02020603050405020304" pitchFamily="18" charset="0"/>
                <a:cs typeface="Times New Roman" panose="02020603050405020304" pitchFamily="18" charset="0"/>
              </a:rPr>
              <a:t>Sample JSON file format helps in transmit and serialize all types of structured data.</a:t>
            </a:r>
          </a:p>
          <a:p>
            <a:r>
              <a:rPr lang="en-US" sz="7200" dirty="0">
                <a:latin typeface="Times New Roman" panose="02020603050405020304" pitchFamily="18" charset="0"/>
                <a:cs typeface="Times New Roman" panose="02020603050405020304" pitchFamily="18" charset="0"/>
              </a:rPr>
              <a:t>Allows you to perform asynchronous data calls without the need to do a page refresh</a:t>
            </a:r>
          </a:p>
          <a:p>
            <a:r>
              <a:rPr lang="en-US" sz="7200" dirty="0">
                <a:latin typeface="Times New Roman" panose="02020603050405020304" pitchFamily="18" charset="0"/>
                <a:cs typeface="Times New Roman" panose="02020603050405020304" pitchFamily="18" charset="0"/>
              </a:rPr>
              <a:t>Helps you to transmit data between a server and web applications.</a:t>
            </a:r>
          </a:p>
          <a:p>
            <a:r>
              <a:rPr lang="en-US" sz="7200" dirty="0">
                <a:latin typeface="Times New Roman" panose="02020603050405020304" pitchFamily="18" charset="0"/>
                <a:cs typeface="Times New Roman" panose="02020603050405020304" pitchFamily="18" charset="0"/>
              </a:rPr>
              <a:t>It is widely used for JavaScript-based application, which includes browser extension and websites.</a:t>
            </a:r>
          </a:p>
          <a:p>
            <a:r>
              <a:rPr lang="en-US" sz="7200" dirty="0">
                <a:latin typeface="Times New Roman" panose="02020603050405020304" pitchFamily="18" charset="0"/>
                <a:cs typeface="Times New Roman" panose="02020603050405020304" pitchFamily="18" charset="0"/>
              </a:rPr>
              <a:t>You can transmit data between the server and web application using JSON.</a:t>
            </a:r>
          </a:p>
          <a:p>
            <a:r>
              <a:rPr lang="en-US" sz="7200" dirty="0">
                <a:latin typeface="Times New Roman" panose="02020603050405020304" pitchFamily="18" charset="0"/>
                <a:cs typeface="Times New Roman" panose="02020603050405020304" pitchFamily="18" charset="0"/>
              </a:rPr>
              <a:t>We can use JSON with modern programming languages.</a:t>
            </a:r>
          </a:p>
          <a:p>
            <a:r>
              <a:rPr lang="en-US" sz="7200" dirty="0">
                <a:latin typeface="Times New Roman" panose="02020603050405020304" pitchFamily="18" charset="0"/>
                <a:cs typeface="Times New Roman" panose="02020603050405020304" pitchFamily="18" charset="0"/>
              </a:rPr>
              <a:t>It is used for writing JavaScript-based applications that include browser add-ons.</a:t>
            </a:r>
          </a:p>
          <a:p>
            <a:r>
              <a:rPr lang="en-US" sz="7200" dirty="0">
                <a:latin typeface="Times New Roman" panose="02020603050405020304" pitchFamily="18" charset="0"/>
                <a:cs typeface="Times New Roman" panose="02020603050405020304" pitchFamily="18" charset="0"/>
              </a:rPr>
              <a:t>Web services and Restful APIs use the JSON format to get public data.</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28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579" y="473200"/>
            <a:ext cx="3167641" cy="523220"/>
          </a:xfrm>
          <a:prstGeom prst="rect">
            <a:avLst/>
          </a:prstGeom>
          <a:noFill/>
        </p:spPr>
        <p:txBody>
          <a:bodyPr wrap="square" rtlCol="0">
            <a:spAutoFit/>
          </a:bodyPr>
          <a:lstStyle/>
          <a:p>
            <a:r>
              <a:rPr lang="en-US" sz="2800" b="1" dirty="0"/>
              <a:t>JSON vs. XML</a:t>
            </a:r>
          </a:p>
        </p:txBody>
      </p:sp>
      <p:graphicFrame>
        <p:nvGraphicFramePr>
          <p:cNvPr id="5" name="Table 4"/>
          <p:cNvGraphicFramePr>
            <a:graphicFrameLocks noGrp="1"/>
          </p:cNvGraphicFramePr>
          <p:nvPr>
            <p:extLst>
              <p:ext uri="{D42A27DB-BD31-4B8C-83A1-F6EECF244321}">
                <p14:modId xmlns:p14="http://schemas.microsoft.com/office/powerpoint/2010/main" val="1620658332"/>
              </p:ext>
            </p:extLst>
          </p:nvPr>
        </p:nvGraphicFramePr>
        <p:xfrm>
          <a:off x="1824237" y="1316826"/>
          <a:ext cx="9960326" cy="5161280"/>
        </p:xfrm>
        <a:graphic>
          <a:graphicData uri="http://schemas.openxmlformats.org/drawingml/2006/table">
            <a:tbl>
              <a:tblPr firstRow="1" bandRow="1">
                <a:tableStyleId>{5C22544A-7EE6-4342-B048-85BDC9FD1C3A}</a:tableStyleId>
              </a:tblPr>
              <a:tblGrid>
                <a:gridCol w="4980163">
                  <a:extLst>
                    <a:ext uri="{9D8B030D-6E8A-4147-A177-3AD203B41FA5}">
                      <a16:colId xmlns:a16="http://schemas.microsoft.com/office/drawing/2014/main" val="347513994"/>
                    </a:ext>
                  </a:extLst>
                </a:gridCol>
                <a:gridCol w="4980163">
                  <a:extLst>
                    <a:ext uri="{9D8B030D-6E8A-4147-A177-3AD203B41FA5}">
                      <a16:colId xmlns:a16="http://schemas.microsoft.com/office/drawing/2014/main" val="2312322979"/>
                    </a:ext>
                  </a:extLst>
                </a:gridCol>
              </a:tblGrid>
              <a:tr h="370840">
                <a:tc>
                  <a:txBody>
                    <a:bodyPr/>
                    <a:lstStyle/>
                    <a:p>
                      <a:pPr algn="l"/>
                      <a:r>
                        <a:rPr lang="en-IN" dirty="0">
                          <a:effectLst/>
                        </a:rPr>
                        <a:t>JSON</a:t>
                      </a:r>
                    </a:p>
                  </a:txBody>
                  <a:tcPr anchor="ctr"/>
                </a:tc>
                <a:tc>
                  <a:txBody>
                    <a:bodyPr/>
                    <a:lstStyle/>
                    <a:p>
                      <a:pPr algn="l"/>
                      <a:r>
                        <a:rPr lang="en-IN">
                          <a:effectLst/>
                        </a:rPr>
                        <a:t>XML</a:t>
                      </a:r>
                    </a:p>
                  </a:txBody>
                  <a:tcPr anchor="ctr"/>
                </a:tc>
                <a:extLst>
                  <a:ext uri="{0D108BD9-81ED-4DB2-BD59-A6C34878D82A}">
                    <a16:rowId xmlns:a16="http://schemas.microsoft.com/office/drawing/2014/main" val="3342474254"/>
                  </a:ext>
                </a:extLst>
              </a:tr>
              <a:tr h="370840">
                <a:tc>
                  <a:txBody>
                    <a:bodyPr/>
                    <a:lstStyle/>
                    <a:p>
                      <a:r>
                        <a:rPr lang="en-US" dirty="0">
                          <a:effectLst/>
                        </a:rPr>
                        <a:t>JSON object has a type</a:t>
                      </a:r>
                    </a:p>
                  </a:txBody>
                  <a:tcPr anchor="ctr"/>
                </a:tc>
                <a:tc>
                  <a:txBody>
                    <a:bodyPr/>
                    <a:lstStyle/>
                    <a:p>
                      <a:r>
                        <a:rPr lang="en-IN">
                          <a:effectLst/>
                        </a:rPr>
                        <a:t>XML data is typeless</a:t>
                      </a:r>
                    </a:p>
                  </a:txBody>
                  <a:tcPr anchor="ctr"/>
                </a:tc>
                <a:extLst>
                  <a:ext uri="{0D108BD9-81ED-4DB2-BD59-A6C34878D82A}">
                    <a16:rowId xmlns:a16="http://schemas.microsoft.com/office/drawing/2014/main" val="3534681964"/>
                  </a:ext>
                </a:extLst>
              </a:tr>
              <a:tr h="370840">
                <a:tc>
                  <a:txBody>
                    <a:bodyPr/>
                    <a:lstStyle/>
                    <a:p>
                      <a:r>
                        <a:rPr lang="en-US" dirty="0">
                          <a:effectLst/>
                        </a:rPr>
                        <a:t>JSON types: string, number, array, Boolean</a:t>
                      </a:r>
                    </a:p>
                  </a:txBody>
                  <a:tcPr anchor="ctr"/>
                </a:tc>
                <a:tc>
                  <a:txBody>
                    <a:bodyPr/>
                    <a:lstStyle/>
                    <a:p>
                      <a:r>
                        <a:rPr lang="en-US">
                          <a:effectLst/>
                        </a:rPr>
                        <a:t>All XML data should be string</a:t>
                      </a:r>
                    </a:p>
                  </a:txBody>
                  <a:tcPr anchor="ctr"/>
                </a:tc>
                <a:extLst>
                  <a:ext uri="{0D108BD9-81ED-4DB2-BD59-A6C34878D82A}">
                    <a16:rowId xmlns:a16="http://schemas.microsoft.com/office/drawing/2014/main" val="498421202"/>
                  </a:ext>
                </a:extLst>
              </a:tr>
              <a:tr h="370840">
                <a:tc>
                  <a:txBody>
                    <a:bodyPr/>
                    <a:lstStyle/>
                    <a:p>
                      <a:r>
                        <a:rPr lang="en-US" dirty="0">
                          <a:effectLst/>
                        </a:rPr>
                        <a:t>Data is readily accessible as JSON objects</a:t>
                      </a:r>
                    </a:p>
                  </a:txBody>
                  <a:tcPr anchor="ctr"/>
                </a:tc>
                <a:tc>
                  <a:txBody>
                    <a:bodyPr/>
                    <a:lstStyle/>
                    <a:p>
                      <a:r>
                        <a:rPr lang="en-US">
                          <a:effectLst/>
                        </a:rPr>
                        <a:t>XML data needs to be parsed.</a:t>
                      </a:r>
                    </a:p>
                  </a:txBody>
                  <a:tcPr anchor="ctr"/>
                </a:tc>
                <a:extLst>
                  <a:ext uri="{0D108BD9-81ED-4DB2-BD59-A6C34878D82A}">
                    <a16:rowId xmlns:a16="http://schemas.microsoft.com/office/drawing/2014/main" val="1997527618"/>
                  </a:ext>
                </a:extLst>
              </a:tr>
              <a:tr h="370840">
                <a:tc>
                  <a:txBody>
                    <a:bodyPr/>
                    <a:lstStyle/>
                    <a:p>
                      <a:r>
                        <a:rPr lang="en-US" dirty="0">
                          <a:effectLst/>
                        </a:rPr>
                        <a:t>JSON files are more human-readable.</a:t>
                      </a:r>
                    </a:p>
                  </a:txBody>
                  <a:tcPr anchor="ctr"/>
                </a:tc>
                <a:tc>
                  <a:txBody>
                    <a:bodyPr/>
                    <a:lstStyle/>
                    <a:p>
                      <a:r>
                        <a:rPr lang="en-US">
                          <a:effectLst/>
                        </a:rPr>
                        <a:t>XML files are less human-readable.</a:t>
                      </a:r>
                    </a:p>
                  </a:txBody>
                  <a:tcPr anchor="ctr"/>
                </a:tc>
                <a:extLst>
                  <a:ext uri="{0D108BD9-81ED-4DB2-BD59-A6C34878D82A}">
                    <a16:rowId xmlns:a16="http://schemas.microsoft.com/office/drawing/2014/main" val="3292009674"/>
                  </a:ext>
                </a:extLst>
              </a:tr>
              <a:tr h="370840">
                <a:tc>
                  <a:txBody>
                    <a:bodyPr/>
                    <a:lstStyle/>
                    <a:p>
                      <a:r>
                        <a:rPr lang="en-US" dirty="0">
                          <a:effectLst/>
                        </a:rPr>
                        <a:t>JSON is supported by most browsers.</a:t>
                      </a:r>
                    </a:p>
                  </a:txBody>
                  <a:tcPr anchor="ctr"/>
                </a:tc>
                <a:tc>
                  <a:txBody>
                    <a:bodyPr/>
                    <a:lstStyle/>
                    <a:p>
                      <a:r>
                        <a:rPr lang="en-US">
                          <a:effectLst/>
                        </a:rPr>
                        <a:t>Cross-browser XML parsing can be tricky</a:t>
                      </a:r>
                    </a:p>
                  </a:txBody>
                  <a:tcPr anchor="ctr"/>
                </a:tc>
                <a:extLst>
                  <a:ext uri="{0D108BD9-81ED-4DB2-BD59-A6C34878D82A}">
                    <a16:rowId xmlns:a16="http://schemas.microsoft.com/office/drawing/2014/main" val="864537769"/>
                  </a:ext>
                </a:extLst>
              </a:tr>
              <a:tr h="370840">
                <a:tc>
                  <a:txBody>
                    <a:bodyPr/>
                    <a:lstStyle/>
                    <a:p>
                      <a:r>
                        <a:rPr lang="en-US" dirty="0">
                          <a:effectLst/>
                        </a:rPr>
                        <a:t>JSON has no display capabilities.</a:t>
                      </a:r>
                    </a:p>
                  </a:txBody>
                  <a:tcPr anchor="ctr"/>
                </a:tc>
                <a:tc>
                  <a:txBody>
                    <a:bodyPr/>
                    <a:lstStyle/>
                    <a:p>
                      <a:r>
                        <a:rPr lang="en-US">
                          <a:effectLst/>
                        </a:rPr>
                        <a:t>XML provides a capability to display data because it is a markup language.</a:t>
                      </a:r>
                    </a:p>
                  </a:txBody>
                  <a:tcPr anchor="ctr"/>
                </a:tc>
                <a:extLst>
                  <a:ext uri="{0D108BD9-81ED-4DB2-BD59-A6C34878D82A}">
                    <a16:rowId xmlns:a16="http://schemas.microsoft.com/office/drawing/2014/main" val="4081816181"/>
                  </a:ext>
                </a:extLst>
              </a:tr>
              <a:tr h="370840">
                <a:tc>
                  <a:txBody>
                    <a:bodyPr/>
                    <a:lstStyle/>
                    <a:p>
                      <a:r>
                        <a:rPr lang="en-IN">
                          <a:effectLst/>
                        </a:rPr>
                        <a:t>Retrieving value is easy</a:t>
                      </a:r>
                    </a:p>
                  </a:txBody>
                  <a:tcPr anchor="ctr"/>
                </a:tc>
                <a:tc>
                  <a:txBody>
                    <a:bodyPr/>
                    <a:lstStyle/>
                    <a:p>
                      <a:r>
                        <a:rPr lang="en-IN">
                          <a:effectLst/>
                        </a:rPr>
                        <a:t>Retrieving value is difficult</a:t>
                      </a:r>
                    </a:p>
                  </a:txBody>
                  <a:tcPr anchor="ctr"/>
                </a:tc>
                <a:extLst>
                  <a:ext uri="{0D108BD9-81ED-4DB2-BD59-A6C34878D82A}">
                    <a16:rowId xmlns:a16="http://schemas.microsoft.com/office/drawing/2014/main" val="1544307101"/>
                  </a:ext>
                </a:extLst>
              </a:tr>
              <a:tr h="370840">
                <a:tc>
                  <a:txBody>
                    <a:bodyPr/>
                    <a:lstStyle/>
                    <a:p>
                      <a:r>
                        <a:rPr lang="en-US">
                          <a:effectLst/>
                        </a:rPr>
                        <a:t>Supported by many Ajax toolkit</a:t>
                      </a:r>
                    </a:p>
                  </a:txBody>
                  <a:tcPr anchor="ctr"/>
                </a:tc>
                <a:tc>
                  <a:txBody>
                    <a:bodyPr/>
                    <a:lstStyle/>
                    <a:p>
                      <a:r>
                        <a:rPr lang="en-US">
                          <a:effectLst/>
                        </a:rPr>
                        <a:t>Not fully supported by Ajax toolkit</a:t>
                      </a:r>
                    </a:p>
                  </a:txBody>
                  <a:tcPr anchor="ctr"/>
                </a:tc>
                <a:extLst>
                  <a:ext uri="{0D108BD9-81ED-4DB2-BD59-A6C34878D82A}">
                    <a16:rowId xmlns:a16="http://schemas.microsoft.com/office/drawing/2014/main" val="1605521749"/>
                  </a:ext>
                </a:extLst>
              </a:tr>
              <a:tr h="370840">
                <a:tc>
                  <a:txBody>
                    <a:bodyPr/>
                    <a:lstStyle/>
                    <a:p>
                      <a:r>
                        <a:rPr lang="en-US">
                          <a:effectLst/>
                        </a:rPr>
                        <a:t>A fully automated way of deserializing/serializing JavaScript.</a:t>
                      </a:r>
                    </a:p>
                  </a:txBody>
                  <a:tcPr anchor="ctr"/>
                </a:tc>
                <a:tc>
                  <a:txBody>
                    <a:bodyPr/>
                    <a:lstStyle/>
                    <a:p>
                      <a:r>
                        <a:rPr lang="en-US">
                          <a:effectLst/>
                        </a:rPr>
                        <a:t>Developers have to write JavaScript code to serialize/de-serialize from XML</a:t>
                      </a:r>
                    </a:p>
                  </a:txBody>
                  <a:tcPr anchor="ctr"/>
                </a:tc>
                <a:extLst>
                  <a:ext uri="{0D108BD9-81ED-4DB2-BD59-A6C34878D82A}">
                    <a16:rowId xmlns:a16="http://schemas.microsoft.com/office/drawing/2014/main" val="610754770"/>
                  </a:ext>
                </a:extLst>
              </a:tr>
              <a:tr h="370840">
                <a:tc>
                  <a:txBody>
                    <a:bodyPr/>
                    <a:lstStyle/>
                    <a:p>
                      <a:r>
                        <a:rPr lang="en-IN">
                          <a:effectLst/>
                        </a:rPr>
                        <a:t>Native support for object.</a:t>
                      </a:r>
                    </a:p>
                  </a:txBody>
                  <a:tcPr anchor="ctr"/>
                </a:tc>
                <a:tc>
                  <a:txBody>
                    <a:bodyPr/>
                    <a:lstStyle/>
                    <a:p>
                      <a:r>
                        <a:rPr lang="en-US" dirty="0">
                          <a:effectLst/>
                        </a:rPr>
                        <a:t>The object has to be express by conventions – mostly missed use of attributes and elements.</a:t>
                      </a:r>
                    </a:p>
                  </a:txBody>
                  <a:tcPr anchor="ctr"/>
                </a:tc>
                <a:extLst>
                  <a:ext uri="{0D108BD9-81ED-4DB2-BD59-A6C34878D82A}">
                    <a16:rowId xmlns:a16="http://schemas.microsoft.com/office/drawing/2014/main" val="713349815"/>
                  </a:ext>
                </a:extLst>
              </a:tr>
            </a:tbl>
          </a:graphicData>
        </a:graphic>
      </p:graphicFrame>
    </p:spTree>
    <p:extLst>
      <p:ext uri="{BB962C8B-B14F-4D97-AF65-F5344CB8AC3E}">
        <p14:creationId xmlns:p14="http://schemas.microsoft.com/office/powerpoint/2010/main" val="707654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2958" y="762622"/>
            <a:ext cx="3866606" cy="5109091"/>
          </a:xfrm>
          <a:prstGeom prst="rect">
            <a:avLst/>
          </a:prstGeom>
          <a:noFill/>
        </p:spPr>
        <p:txBody>
          <a:bodyPr wrap="square" rtlCol="0">
            <a:spAutoFit/>
          </a:bodyPr>
          <a:lstStyle/>
          <a:p>
            <a:r>
              <a:rPr lang="en-IN" sz="2000" dirty="0">
                <a:solidFill>
                  <a:srgbClr val="FF0000"/>
                </a:solidFill>
              </a:rPr>
              <a:t>JSON Example:</a:t>
            </a:r>
            <a:endParaRPr lang="en-IN" dirty="0"/>
          </a:p>
          <a:p>
            <a:endParaRPr lang="en-IN" dirty="0"/>
          </a:p>
          <a:p>
            <a:r>
              <a:rPr lang="en-IN" dirty="0"/>
              <a:t>{</a:t>
            </a:r>
          </a:p>
          <a:p>
            <a:r>
              <a:rPr lang="en-IN" dirty="0"/>
              <a:t>  "student": [ </a:t>
            </a:r>
          </a:p>
          <a:p>
            <a:r>
              <a:rPr lang="en-IN" dirty="0"/>
              <a:t>	</a:t>
            </a:r>
          </a:p>
          <a:p>
            <a:r>
              <a:rPr lang="en-IN" dirty="0"/>
              <a:t>     { </a:t>
            </a:r>
          </a:p>
          <a:p>
            <a:r>
              <a:rPr lang="en-IN" dirty="0"/>
              <a:t>        "id":"01", </a:t>
            </a:r>
          </a:p>
          <a:p>
            <a:r>
              <a:rPr lang="en-IN" dirty="0"/>
              <a:t>        "name": "Tom", </a:t>
            </a:r>
          </a:p>
          <a:p>
            <a:r>
              <a:rPr lang="en-IN" dirty="0"/>
              <a:t>        "</a:t>
            </a:r>
            <a:r>
              <a:rPr lang="en-IN" dirty="0" err="1"/>
              <a:t>lastname</a:t>
            </a:r>
            <a:r>
              <a:rPr lang="en-IN" dirty="0"/>
              <a:t>": "Price" </a:t>
            </a:r>
          </a:p>
          <a:p>
            <a:r>
              <a:rPr lang="en-IN" dirty="0"/>
              <a:t>     }, </a:t>
            </a:r>
          </a:p>
          <a:p>
            <a:r>
              <a:rPr lang="en-IN" dirty="0"/>
              <a:t>	</a:t>
            </a:r>
          </a:p>
          <a:p>
            <a:r>
              <a:rPr lang="en-IN" dirty="0"/>
              <a:t>     { </a:t>
            </a:r>
          </a:p>
          <a:p>
            <a:r>
              <a:rPr lang="en-IN" dirty="0"/>
              <a:t>        "id":"02", </a:t>
            </a:r>
          </a:p>
          <a:p>
            <a:r>
              <a:rPr lang="en-IN" dirty="0"/>
              <a:t>        "name": "Nick", </a:t>
            </a:r>
          </a:p>
          <a:p>
            <a:r>
              <a:rPr lang="en-IN" dirty="0"/>
              <a:t>        "</a:t>
            </a:r>
            <a:r>
              <a:rPr lang="en-IN" dirty="0" err="1"/>
              <a:t>lastname</a:t>
            </a:r>
            <a:r>
              <a:rPr lang="en-IN" dirty="0"/>
              <a:t>": "</a:t>
            </a:r>
            <a:r>
              <a:rPr lang="en-IN" dirty="0" err="1"/>
              <a:t>Thameson</a:t>
            </a:r>
            <a:r>
              <a:rPr lang="en-IN" dirty="0"/>
              <a:t>" </a:t>
            </a:r>
          </a:p>
          <a:p>
            <a:r>
              <a:rPr lang="en-IN" dirty="0"/>
              <a:t>     } </a:t>
            </a:r>
          </a:p>
          <a:p>
            <a:r>
              <a:rPr lang="en-IN" dirty="0"/>
              <a:t>  ]   </a:t>
            </a:r>
          </a:p>
          <a:p>
            <a:r>
              <a:rPr lang="en-IN" dirty="0"/>
              <a:t>}</a:t>
            </a:r>
          </a:p>
        </p:txBody>
      </p:sp>
      <p:sp>
        <p:nvSpPr>
          <p:cNvPr id="5" name="TextBox 4"/>
          <p:cNvSpPr txBox="1"/>
          <p:nvPr/>
        </p:nvSpPr>
        <p:spPr>
          <a:xfrm>
            <a:off x="6399556" y="1033210"/>
            <a:ext cx="5573485" cy="3970318"/>
          </a:xfrm>
          <a:prstGeom prst="rect">
            <a:avLst/>
          </a:prstGeom>
          <a:noFill/>
        </p:spPr>
        <p:txBody>
          <a:bodyPr wrap="square" rtlCol="0">
            <a:spAutoFit/>
          </a:bodyPr>
          <a:lstStyle/>
          <a:p>
            <a:r>
              <a:rPr lang="en-IN" sz="2000" dirty="0">
                <a:solidFill>
                  <a:srgbClr val="FF0000"/>
                </a:solidFill>
              </a:rPr>
              <a:t>XML Example</a:t>
            </a:r>
          </a:p>
          <a:p>
            <a:r>
              <a:rPr lang="en-IN" dirty="0"/>
              <a:t>&lt;?xml version="1.0" encoding="UTF-8" ?&gt;</a:t>
            </a:r>
          </a:p>
          <a:p>
            <a:r>
              <a:rPr lang="en-IN" dirty="0"/>
              <a:t>&lt;root&gt;</a:t>
            </a:r>
          </a:p>
          <a:p>
            <a:r>
              <a:rPr lang="en-IN" dirty="0"/>
              <a:t>	&lt;student&gt;</a:t>
            </a:r>
          </a:p>
          <a:p>
            <a:r>
              <a:rPr lang="en-IN" dirty="0"/>
              <a:t>		&lt;id&gt;01&lt;/id&gt;</a:t>
            </a:r>
          </a:p>
          <a:p>
            <a:r>
              <a:rPr lang="en-IN" dirty="0"/>
              <a:t>		&lt;name&gt;Tom&lt;/name&gt;</a:t>
            </a:r>
          </a:p>
          <a:p>
            <a:r>
              <a:rPr lang="en-IN" dirty="0"/>
              <a:t>		&lt;</a:t>
            </a:r>
            <a:r>
              <a:rPr lang="en-IN" dirty="0" err="1"/>
              <a:t>lastname</a:t>
            </a:r>
            <a:r>
              <a:rPr lang="en-IN" dirty="0"/>
              <a:t>&gt;Price&lt;/</a:t>
            </a:r>
            <a:r>
              <a:rPr lang="en-IN" dirty="0" err="1"/>
              <a:t>lastname</a:t>
            </a:r>
            <a:r>
              <a:rPr lang="en-IN" dirty="0"/>
              <a:t>&gt;</a:t>
            </a:r>
          </a:p>
          <a:p>
            <a:r>
              <a:rPr lang="en-IN" dirty="0"/>
              <a:t>	&lt;/student&gt;</a:t>
            </a:r>
          </a:p>
          <a:p>
            <a:r>
              <a:rPr lang="en-IN" dirty="0"/>
              <a:t>	&lt;student&gt;</a:t>
            </a:r>
          </a:p>
          <a:p>
            <a:r>
              <a:rPr lang="en-IN" dirty="0"/>
              <a:t>		&lt;id&gt;02&lt;/id&gt;</a:t>
            </a:r>
          </a:p>
          <a:p>
            <a:r>
              <a:rPr lang="en-IN" dirty="0"/>
              <a:t>		&lt;name&gt;Nick&lt;/name&gt;</a:t>
            </a:r>
          </a:p>
          <a:p>
            <a:r>
              <a:rPr lang="en-IN" dirty="0"/>
              <a:t>		&lt;</a:t>
            </a:r>
            <a:r>
              <a:rPr lang="en-IN" dirty="0" err="1"/>
              <a:t>lastname</a:t>
            </a:r>
            <a:r>
              <a:rPr lang="en-IN" dirty="0"/>
              <a:t>&gt;</a:t>
            </a:r>
            <a:r>
              <a:rPr lang="en-IN" dirty="0" err="1"/>
              <a:t>Thameson</a:t>
            </a:r>
            <a:r>
              <a:rPr lang="en-IN" dirty="0"/>
              <a:t>&lt;/</a:t>
            </a:r>
            <a:r>
              <a:rPr lang="en-IN" dirty="0" err="1"/>
              <a:t>lastname</a:t>
            </a:r>
            <a:r>
              <a:rPr lang="en-IN" dirty="0"/>
              <a:t>&gt;</a:t>
            </a:r>
          </a:p>
          <a:p>
            <a:r>
              <a:rPr lang="en-IN" dirty="0"/>
              <a:t>	&lt;/student&gt;</a:t>
            </a:r>
          </a:p>
          <a:p>
            <a:r>
              <a:rPr lang="en-IN" dirty="0"/>
              <a:t>&lt;/root&gt;</a:t>
            </a:r>
          </a:p>
        </p:txBody>
      </p:sp>
    </p:spTree>
    <p:extLst>
      <p:ext uri="{BB962C8B-B14F-4D97-AF65-F5344CB8AC3E}">
        <p14:creationId xmlns:p14="http://schemas.microsoft.com/office/powerpoint/2010/main" val="1829262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0519" y="1313127"/>
            <a:ext cx="11145728" cy="4001095"/>
          </a:xfrm>
          <a:prstGeom prst="rect">
            <a:avLst/>
          </a:prstGeom>
          <a:noFill/>
        </p:spPr>
        <p:txBody>
          <a:bodyPr wrap="square" rtlCol="0">
            <a:spAutoFit/>
          </a:bodyPr>
          <a:lstStyle/>
          <a:p>
            <a:r>
              <a:rPr lang="en-US" b="1" dirty="0">
                <a:solidFill>
                  <a:srgbClr val="FF0000"/>
                </a:solidFill>
                <a:sym typeface="Wingdings" panose="05000000000000000000" pitchFamily="2" charset="2"/>
              </a:rPr>
              <a:t></a:t>
            </a:r>
            <a:r>
              <a:rPr lang="en-US" b="1" dirty="0">
                <a:solidFill>
                  <a:srgbClr val="FF0000"/>
                </a:solidFill>
              </a:rPr>
              <a:t>What is JSON not?</a:t>
            </a:r>
          </a:p>
          <a:p>
            <a:pPr marL="285750" indent="-285750">
              <a:buFont typeface="Arial" panose="020B0604020202020204" pitchFamily="34" charset="0"/>
              <a:buChar char="•"/>
            </a:pPr>
            <a:r>
              <a:rPr lang="en-US" dirty="0"/>
              <a:t>Sample JSON data file is not a document format.</a:t>
            </a:r>
          </a:p>
          <a:p>
            <a:pPr marL="285750" indent="-285750">
              <a:buFont typeface="Arial" panose="020B0604020202020204" pitchFamily="34" charset="0"/>
              <a:buChar char="•"/>
            </a:pPr>
            <a:r>
              <a:rPr lang="en-US" dirty="0"/>
              <a:t>It is not a markup language.</a:t>
            </a:r>
          </a:p>
          <a:p>
            <a:pPr marL="285750" indent="-285750">
              <a:buFont typeface="Arial" panose="020B0604020202020204" pitchFamily="34" charset="0"/>
              <a:buChar char="•"/>
            </a:pPr>
            <a:r>
              <a:rPr lang="en-US" dirty="0"/>
              <a:t>JSON does not provide a general serialization format.</a:t>
            </a:r>
          </a:p>
          <a:p>
            <a:pPr marL="285750" indent="-285750">
              <a:buFont typeface="Arial" panose="020B0604020202020204" pitchFamily="34" charset="0"/>
              <a:buChar char="•"/>
            </a:pPr>
            <a:r>
              <a:rPr lang="en-US" dirty="0"/>
              <a:t>It is not recurring or cyclical structures.</a:t>
            </a:r>
          </a:p>
          <a:p>
            <a:pPr marL="285750" indent="-285750">
              <a:buFont typeface="Arial" panose="020B0604020202020204" pitchFamily="34" charset="0"/>
              <a:buChar char="•"/>
            </a:pPr>
            <a:r>
              <a:rPr lang="en-US" dirty="0"/>
              <a:t>It is also not an invisible structure.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sz="2000" b="1" dirty="0">
                <a:solidFill>
                  <a:srgbClr val="FF0000"/>
                </a:solidFill>
              </a:rPr>
              <a:t>Disadvantages of JSON</a:t>
            </a:r>
            <a:r>
              <a:rPr lang="en-US" dirty="0"/>
              <a:t>:</a:t>
            </a:r>
          </a:p>
          <a:p>
            <a:endParaRPr lang="en-US" dirty="0"/>
          </a:p>
          <a:p>
            <a:pPr marL="285750" indent="-285750">
              <a:buFont typeface="Arial" panose="020B0604020202020204" pitchFamily="34" charset="0"/>
              <a:buChar char="•"/>
            </a:pPr>
            <a:r>
              <a:rPr lang="en-US" dirty="0"/>
              <a:t>No namespace support, hence poor extensibility</a:t>
            </a:r>
          </a:p>
          <a:p>
            <a:pPr marL="285750" indent="-285750">
              <a:buFont typeface="Arial" panose="020B0604020202020204" pitchFamily="34" charset="0"/>
              <a:buChar char="•"/>
            </a:pPr>
            <a:r>
              <a:rPr lang="en-US" dirty="0"/>
              <a:t>Limited development tools support</a:t>
            </a:r>
          </a:p>
          <a:p>
            <a:pPr marL="285750" indent="-285750">
              <a:buFont typeface="Arial" panose="020B0604020202020204" pitchFamily="34" charset="0"/>
              <a:buChar char="•"/>
            </a:pPr>
            <a:r>
              <a:rPr lang="en-US" dirty="0"/>
              <a:t>No support for formal grammar definition</a:t>
            </a:r>
            <a:endParaRPr lang="en-IN" dirty="0"/>
          </a:p>
        </p:txBody>
      </p:sp>
    </p:spTree>
    <p:extLst>
      <p:ext uri="{BB962C8B-B14F-4D97-AF65-F5344CB8AC3E}">
        <p14:creationId xmlns:p14="http://schemas.microsoft.com/office/powerpoint/2010/main" val="487721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2440" y="1189342"/>
            <a:ext cx="11059886" cy="4801314"/>
          </a:xfrm>
          <a:prstGeom prst="rect">
            <a:avLst/>
          </a:prstGeom>
          <a:noFill/>
        </p:spPr>
        <p:txBody>
          <a:bodyPr wrap="square" rtlCol="0">
            <a:spAutoFit/>
          </a:bodyPr>
          <a:lstStyle/>
          <a:p>
            <a:r>
              <a:rPr lang="en-US" b="1" dirty="0">
                <a:solidFill>
                  <a:srgbClr val="FF0000"/>
                </a:solidFill>
                <a:sym typeface="Wingdings" panose="05000000000000000000" pitchFamily="2" charset="2"/>
              </a:rPr>
              <a:t></a:t>
            </a:r>
            <a:r>
              <a:rPr lang="en-US" b="1" dirty="0">
                <a:solidFill>
                  <a:srgbClr val="FF0000"/>
                </a:solidFill>
              </a:rPr>
              <a:t>Popular JSON Tools (Add-ons): </a:t>
            </a:r>
            <a:r>
              <a:rPr lang="en-US" dirty="0"/>
              <a:t>Here are important JSON tools: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JSONLint: </a:t>
            </a:r>
            <a:r>
              <a:rPr lang="en-US" dirty="0"/>
              <a:t>JSONLint is an open-source project that is used as a validator and </a:t>
            </a:r>
            <a:r>
              <a:rPr lang="en-US" dirty="0" err="1"/>
              <a:t>reformatter</a:t>
            </a:r>
            <a:r>
              <a:rPr lang="en-US" dirty="0"/>
              <a:t> for JSON. It is a lightweight data-interchange format. Copy and paste, directly type, or input URL in the JSON validator tool to validate your JSON code.   Link: https://jsonlint.com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JSON Editor Online: </a:t>
            </a:r>
            <a:r>
              <a:rPr lang="en-US" dirty="0"/>
              <a:t>JSON Editor Online is a useful web-based tool. It allows you to edit, view, and format JSON. It displays your data side by side in a clear, editable code editor software. Link: https://jsoneditoronline.org/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JSON Minifier Tool</a:t>
            </a:r>
            <a:r>
              <a:rPr lang="en-US" dirty="0"/>
              <a:t>: It is a tool which helps you to removes whitespaces and gives a JSON code that takes the least space.  Link: https://www.browserling.com/tools/json-minify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JSON to XML Converter: </a:t>
            </a:r>
            <a:r>
              <a:rPr lang="en-US" dirty="0"/>
              <a:t>JSON to XML converter is a simple and effective tool which helps you to convert your JSON code.  Link: https://codebeautify.org/jsontoxml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JSON Formatter: </a:t>
            </a:r>
            <a:r>
              <a:rPr lang="en-US" dirty="0"/>
              <a:t>JSON formatter helps you to solve the problem by formatting the JSON data so that it is easy to read and debug by a human. Link: https://jsonfor</a:t>
            </a:r>
            <a:endParaRPr lang="en-IN" dirty="0"/>
          </a:p>
        </p:txBody>
      </p:sp>
    </p:spTree>
    <p:extLst>
      <p:ext uri="{BB962C8B-B14F-4D97-AF65-F5344CB8AC3E}">
        <p14:creationId xmlns:p14="http://schemas.microsoft.com/office/powerpoint/2010/main" val="293884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714" y="483947"/>
            <a:ext cx="10831286" cy="5506403"/>
          </a:xfrm>
        </p:spPr>
        <p:txBody>
          <a:bodyPr>
            <a:normAutofit/>
          </a:bodyPr>
          <a:lstStyle/>
          <a:p>
            <a:pPr marL="0" indent="0">
              <a:buNone/>
            </a:pPr>
            <a:r>
              <a:rPr lang="en-US" b="1" dirty="0">
                <a:sym typeface="Wingdings" panose="05000000000000000000" pitchFamily="2" charset="2"/>
              </a:rPr>
              <a:t></a:t>
            </a:r>
            <a:r>
              <a:rPr lang="en-US" b="1" dirty="0"/>
              <a:t>Summary:</a:t>
            </a:r>
          </a:p>
          <a:p>
            <a:r>
              <a:rPr lang="en-US" dirty="0"/>
              <a:t>JSON method is used to store information in an organized, and easy-to-access manner.</a:t>
            </a:r>
          </a:p>
          <a:p>
            <a:r>
              <a:rPr lang="en-US" dirty="0"/>
              <a:t>JSON stands for JavaScript Object Notation.</a:t>
            </a:r>
          </a:p>
          <a:p>
            <a:r>
              <a:rPr lang="en-US" dirty="0"/>
              <a:t>JSON Provides support for all browsers offers by many languages.</a:t>
            </a:r>
          </a:p>
          <a:p>
            <a:r>
              <a:rPr lang="en-US" dirty="0"/>
              <a:t>Douglas Crockford specified the JSON format in the early 2000s</a:t>
            </a:r>
          </a:p>
          <a:p>
            <a:r>
              <a:rPr lang="en-US" dirty="0"/>
              <a:t>JSON API offers high-level facade, which helps you to simplify commonly used use-cases</a:t>
            </a:r>
          </a:p>
          <a:p>
            <a:r>
              <a:rPr lang="en-US" dirty="0"/>
              <a:t>The important rules for writing JSON system is that data should be written in name/value pairs.</a:t>
            </a:r>
          </a:p>
          <a:p>
            <a:r>
              <a:rPr lang="en-US" dirty="0"/>
              <a:t>Number, String, Boolean, Null, Object, and Array are important Data types used in JSON.</a:t>
            </a:r>
          </a:p>
          <a:p>
            <a:r>
              <a:rPr lang="en-US" dirty="0"/>
              <a:t>It helps you to transfer data from a server.</a:t>
            </a:r>
          </a:p>
          <a:p>
            <a:r>
              <a:rPr lang="en-US" dirty="0"/>
              <a:t>JSON object has a type whereas XML data is </a:t>
            </a:r>
            <a:r>
              <a:rPr lang="en-US" dirty="0" err="1"/>
              <a:t>typeless</a:t>
            </a:r>
            <a:endParaRPr lang="en-US" dirty="0"/>
          </a:p>
          <a:p>
            <a:r>
              <a:rPr lang="en-US" dirty="0"/>
              <a:t>JSON is not a document format</a:t>
            </a:r>
          </a:p>
          <a:p>
            <a:r>
              <a:rPr lang="en-US" dirty="0"/>
              <a:t>No namespace support, hence poor extensibility</a:t>
            </a:r>
          </a:p>
          <a:p>
            <a:r>
              <a:rPr lang="en-US" dirty="0"/>
              <a:t>JSONLint is an open-source project that is used as a validator and </a:t>
            </a:r>
            <a:r>
              <a:rPr lang="en-US" dirty="0" err="1"/>
              <a:t>reformatter</a:t>
            </a:r>
            <a:r>
              <a:rPr lang="en-US" dirty="0"/>
              <a:t> for JSON.</a:t>
            </a:r>
          </a:p>
          <a:p>
            <a:pPr marL="0" indent="0">
              <a:buNone/>
            </a:pPr>
            <a:endParaRPr lang="en-IN" dirty="0"/>
          </a:p>
        </p:txBody>
      </p:sp>
    </p:spTree>
    <p:extLst>
      <p:ext uri="{BB962C8B-B14F-4D97-AF65-F5344CB8AC3E}">
        <p14:creationId xmlns:p14="http://schemas.microsoft.com/office/powerpoint/2010/main" val="1954010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8CF094A-62C9-C85A-0AE2-BA93AFA5A1FB}"/>
              </a:ext>
            </a:extLst>
          </p:cNvPr>
          <p:cNvGraphicFramePr>
            <a:graphicFrameLocks noGrp="1"/>
          </p:cNvGraphicFramePr>
          <p:nvPr>
            <p:extLst>
              <p:ext uri="{D42A27DB-BD31-4B8C-83A1-F6EECF244321}">
                <p14:modId xmlns:p14="http://schemas.microsoft.com/office/powerpoint/2010/main" val="4044356590"/>
              </p:ext>
            </p:extLst>
          </p:nvPr>
        </p:nvGraphicFramePr>
        <p:xfrm>
          <a:off x="242564" y="723378"/>
          <a:ext cx="11840579" cy="5985331"/>
        </p:xfrm>
        <a:graphic>
          <a:graphicData uri="http://schemas.openxmlformats.org/drawingml/2006/table">
            <a:tbl>
              <a:tblPr/>
              <a:tblGrid>
                <a:gridCol w="1800840">
                  <a:extLst>
                    <a:ext uri="{9D8B030D-6E8A-4147-A177-3AD203B41FA5}">
                      <a16:colId xmlns:a16="http://schemas.microsoft.com/office/drawing/2014/main" val="3787205517"/>
                    </a:ext>
                  </a:extLst>
                </a:gridCol>
                <a:gridCol w="4665306">
                  <a:extLst>
                    <a:ext uri="{9D8B030D-6E8A-4147-A177-3AD203B41FA5}">
                      <a16:colId xmlns:a16="http://schemas.microsoft.com/office/drawing/2014/main" val="320227925"/>
                    </a:ext>
                  </a:extLst>
                </a:gridCol>
                <a:gridCol w="5374433">
                  <a:extLst>
                    <a:ext uri="{9D8B030D-6E8A-4147-A177-3AD203B41FA5}">
                      <a16:colId xmlns:a16="http://schemas.microsoft.com/office/drawing/2014/main" val="405429223"/>
                    </a:ext>
                  </a:extLst>
                </a:gridCol>
              </a:tblGrid>
              <a:tr h="374896">
                <a:tc>
                  <a:txBody>
                    <a:bodyPr/>
                    <a:lstStyle/>
                    <a:p>
                      <a:pPr algn="l" fontAlgn="t"/>
                      <a:r>
                        <a:rPr lang="en-IN" sz="1600" b="1" dirty="0">
                          <a:effectLst/>
                          <a:latin typeface="Times New Roman" panose="02020603050405020304" pitchFamily="18" charset="0"/>
                          <a:cs typeface="Times New Roman" panose="02020603050405020304" pitchFamily="18" charset="0"/>
                        </a:rPr>
                        <a:t>Basis comparison </a:t>
                      </a:r>
                      <a:endParaRPr lang="en-IN" sz="1600" dirty="0">
                        <a:effectLst/>
                        <a:latin typeface="Times New Roman" panose="02020603050405020304" pitchFamily="18" charset="0"/>
                        <a:cs typeface="Times New Roman" panose="02020603050405020304" pitchFamily="18" charset="0"/>
                      </a:endParaRP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1600" b="1">
                          <a:effectLst/>
                          <a:latin typeface="Times New Roman" panose="02020603050405020304" pitchFamily="18" charset="0"/>
                          <a:cs typeface="Times New Roman" panose="02020603050405020304" pitchFamily="18" charset="0"/>
                        </a:rPr>
                        <a:t>JSON</a:t>
                      </a:r>
                      <a:endParaRPr lang="en-IN" sz="1600">
                        <a:effectLst/>
                        <a:latin typeface="Times New Roman" panose="02020603050405020304" pitchFamily="18" charset="0"/>
                        <a:cs typeface="Times New Roman" panose="02020603050405020304" pitchFamily="18" charset="0"/>
                      </a:endParaRP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1600" b="1">
                          <a:effectLst/>
                          <a:latin typeface="Times New Roman" panose="02020603050405020304" pitchFamily="18" charset="0"/>
                          <a:cs typeface="Times New Roman" panose="02020603050405020304" pitchFamily="18" charset="0"/>
                        </a:rPr>
                        <a:t>AJAX</a:t>
                      </a:r>
                      <a:endParaRPr lang="en-IN" sz="1600">
                        <a:effectLst/>
                        <a:latin typeface="Times New Roman" panose="02020603050405020304" pitchFamily="18" charset="0"/>
                        <a:cs typeface="Times New Roman" panose="02020603050405020304" pitchFamily="18" charset="0"/>
                      </a:endParaRP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6500052"/>
                  </a:ext>
                </a:extLst>
              </a:tr>
              <a:tr h="1839096">
                <a:tc>
                  <a:txBody>
                    <a:bodyPr/>
                    <a:lstStyle/>
                    <a:p>
                      <a:pPr algn="l" fontAlgn="t"/>
                      <a:r>
                        <a:rPr lang="en-IN" sz="1600" b="1" dirty="0">
                          <a:effectLst/>
                          <a:latin typeface="Times New Roman" panose="02020603050405020304" pitchFamily="18" charset="0"/>
                          <a:cs typeface="Times New Roman" panose="02020603050405020304" pitchFamily="18" charset="0"/>
                        </a:rPr>
                        <a:t>Language</a:t>
                      </a:r>
                      <a:endParaRPr lang="en-IN" sz="1600" dirty="0">
                        <a:effectLst/>
                        <a:latin typeface="Times New Roman" panose="02020603050405020304" pitchFamily="18" charset="0"/>
                        <a:cs typeface="Times New Roman" panose="02020603050405020304" pitchFamily="18" charset="0"/>
                      </a:endParaRP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JSON is using the JavaScript programming language for developing any code. JSON is mainly a simple plain text format that is quickly understandable by any human also very easy to interact with any machine as it maintains one common standard structure.</a:t>
                      </a: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AJAX is also using the JavaScript programming language. It is mainly used to prepare interactive web pages, where AJAX programming sends one request to the server-side through JavaScript (means client-side programming) and presents one dynamic view based on the response get back from the server-side.</a:t>
                      </a: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219537223"/>
                  </a:ext>
                </a:extLst>
              </a:tr>
              <a:tr h="2709234">
                <a:tc>
                  <a:txBody>
                    <a:bodyPr/>
                    <a:lstStyle/>
                    <a:p>
                      <a:pPr algn="l" fontAlgn="t"/>
                      <a:r>
                        <a:rPr lang="en-IN" sz="1600" b="1" dirty="0">
                          <a:effectLst/>
                          <a:latin typeface="Times New Roman" panose="02020603050405020304" pitchFamily="18" charset="0"/>
                          <a:cs typeface="Times New Roman" panose="02020603050405020304" pitchFamily="18" charset="0"/>
                        </a:rPr>
                        <a:t>Structure</a:t>
                      </a:r>
                      <a:endParaRPr lang="en-IN" sz="1600" dirty="0">
                        <a:effectLst/>
                        <a:latin typeface="Times New Roman" panose="02020603050405020304" pitchFamily="18" charset="0"/>
                        <a:cs typeface="Times New Roman" panose="02020603050405020304" pitchFamily="18" charset="0"/>
                      </a:endParaRP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JSON message is mainly maintained by one well-defined Object structure, which mainly prepares by the JavaScript simple group of array objects but reused by any programming language. JSON was mainly popular for Rest Web Service.</a:t>
                      </a: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AJAX message is entirely dynamic; it doesn’t have any specific structure. It sends the request to the server-side through XHTML and JavaScript programming. Server-side provide responses that can be modified by the developer as per business requirement. In advance, AJAX programming normally it returns the array of Java Object, which can be reused in JavaScript programming for designing interacting web pages.</a:t>
                      </a: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126174207"/>
                  </a:ext>
                </a:extLst>
              </a:tr>
              <a:tr h="1062105">
                <a:tc>
                  <a:txBody>
                    <a:bodyPr/>
                    <a:lstStyle/>
                    <a:p>
                      <a:pPr algn="l" fontAlgn="t"/>
                      <a:r>
                        <a:rPr lang="en-IN" sz="1600" b="1">
                          <a:effectLst/>
                          <a:latin typeface="Times New Roman" panose="02020603050405020304" pitchFamily="18" charset="0"/>
                          <a:cs typeface="Times New Roman" panose="02020603050405020304" pitchFamily="18" charset="0"/>
                        </a:rPr>
                        <a:t>Designing</a:t>
                      </a:r>
                      <a:endParaRPr lang="en-IN" sz="1600">
                        <a:effectLst/>
                        <a:latin typeface="Times New Roman" panose="02020603050405020304" pitchFamily="18" charset="0"/>
                        <a:cs typeface="Times New Roman" panose="02020603050405020304" pitchFamily="18" charset="0"/>
                      </a:endParaRP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cs typeface="Times New Roman" panose="02020603050405020304" pitchFamily="18" charset="0"/>
                        </a:rPr>
                        <a:t>JSON is not using for only designing the web page. In fact, JSON sometimes not at all using for the web application.</a:t>
                      </a: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AJAX is using for designing the web page properly, especially where the page needs some server-side data without refreshing the same.</a:t>
                      </a:r>
                    </a:p>
                  </a:txBody>
                  <a:tcPr marL="22207" marR="22207" marT="11103" marB="11103"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619915568"/>
                  </a:ext>
                </a:extLst>
              </a:tr>
            </a:tbl>
          </a:graphicData>
        </a:graphic>
      </p:graphicFrame>
      <p:sp>
        <p:nvSpPr>
          <p:cNvPr id="8" name="Title 1">
            <a:extLst>
              <a:ext uri="{FF2B5EF4-FFF2-40B4-BE49-F238E27FC236}">
                <a16:creationId xmlns:a16="http://schemas.microsoft.com/office/drawing/2014/main" id="{53D66187-6562-C1B0-055B-657F4A879E5B}"/>
              </a:ext>
            </a:extLst>
          </p:cNvPr>
          <p:cNvSpPr>
            <a:spLocks noGrp="1"/>
          </p:cNvSpPr>
          <p:nvPr>
            <p:ph type="title"/>
          </p:nvPr>
        </p:nvSpPr>
        <p:spPr>
          <a:xfrm>
            <a:off x="2023758" y="82934"/>
            <a:ext cx="8911687" cy="1280890"/>
          </a:xfrm>
        </p:spPr>
        <p:txBody>
          <a:bodyPr/>
          <a:lstStyle/>
          <a:p>
            <a:r>
              <a:rPr lang="en-US" b="1" dirty="0"/>
              <a:t>Difference Between JSON and AJAX</a:t>
            </a:r>
            <a:endParaRPr lang="en-IN" dirty="0"/>
          </a:p>
        </p:txBody>
      </p:sp>
    </p:spTree>
    <p:extLst>
      <p:ext uri="{BB962C8B-B14F-4D97-AF65-F5344CB8AC3E}">
        <p14:creationId xmlns:p14="http://schemas.microsoft.com/office/powerpoint/2010/main" val="1780579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C56444-097B-7324-FEFF-425D723C677D}"/>
              </a:ext>
            </a:extLst>
          </p:cNvPr>
          <p:cNvSpPr txBox="1">
            <a:spLocks noGrp="1"/>
          </p:cNvSpPr>
          <p:nvPr>
            <p:ph idx="1"/>
          </p:nvPr>
        </p:nvSpPr>
        <p:spPr>
          <a:xfrm>
            <a:off x="1646821" y="1088572"/>
            <a:ext cx="10007113" cy="4529445"/>
          </a:xfrm>
          <a:prstGeom prst="rect">
            <a:avLst/>
          </a:prstGeom>
          <a:noFill/>
        </p:spPr>
        <p:txBody>
          <a:bodyPr wrap="square">
            <a:spAutoFit/>
          </a:bodyPr>
          <a:lstStyle/>
          <a:p>
            <a:pPr marL="0" indent="0" algn="just">
              <a:buNone/>
            </a:pPr>
            <a:r>
              <a:rPr lang="en-US" sz="2800" b="1" i="0" dirty="0">
                <a:solidFill>
                  <a:srgbClr val="10656D"/>
                </a:solidFill>
                <a:effectLst/>
                <a:latin typeface="Nunito Sans" pitchFamily="2" charset="0"/>
              </a:rPr>
              <a:t>Conclusion</a:t>
            </a:r>
          </a:p>
          <a:p>
            <a:pPr algn="just"/>
            <a:r>
              <a:rPr lang="en-US" sz="2800" b="0" i="0" dirty="0">
                <a:solidFill>
                  <a:srgbClr val="4D5968"/>
                </a:solidFill>
                <a:effectLst/>
                <a:latin typeface="-apple-system"/>
              </a:rPr>
              <a:t>JSON vs AJAX both are very much popular approaches in today’s world. The maximum popular application is going to use both JSON vs AJAX very frequently. Google is one of the biggest users of AJAX; they are very much conscious about constantly improving on AJAX functionality in advance. JSON is almost very frequently used for Rest service provider applications. Currently, a very popular Angular JS application is normally entirely designed by JSON responses, as Angular JS is very much open to handle JSON responses properly.</a:t>
            </a:r>
          </a:p>
        </p:txBody>
      </p:sp>
    </p:spTree>
    <p:extLst>
      <p:ext uri="{BB962C8B-B14F-4D97-AF65-F5344CB8AC3E}">
        <p14:creationId xmlns:p14="http://schemas.microsoft.com/office/powerpoint/2010/main" val="26071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0AFE857-5BE1-98EF-45BA-4B82ECE65129}"/>
              </a:ext>
            </a:extLst>
          </p:cNvPr>
          <p:cNvSpPr>
            <a:spLocks noGrp="1" noChangeArrowheads="1"/>
          </p:cNvSpPr>
          <p:nvPr>
            <p:ph type="title"/>
          </p:nvPr>
        </p:nvSpPr>
        <p:spPr>
          <a:xfrm>
            <a:off x="2136775" y="228600"/>
            <a:ext cx="8153400" cy="990600"/>
          </a:xfrm>
        </p:spPr>
        <p:txBody>
          <a:bodyPr/>
          <a:lstStyle/>
          <a:p>
            <a:pPr eaLnBrk="1" hangingPunct="1"/>
            <a:r>
              <a:rPr lang="en-US" altLang="en-US"/>
              <a:t>A typical Ajax request</a:t>
            </a:r>
          </a:p>
        </p:txBody>
      </p:sp>
      <p:sp>
        <p:nvSpPr>
          <p:cNvPr id="6" name="Footer Placeholder 5">
            <a:extLst>
              <a:ext uri="{FF2B5EF4-FFF2-40B4-BE49-F238E27FC236}">
                <a16:creationId xmlns:a16="http://schemas.microsoft.com/office/drawing/2014/main" id="{07549DF5-2053-74B7-230E-9D543DBA9C03}"/>
              </a:ext>
            </a:extLst>
          </p:cNvPr>
          <p:cNvSpPr>
            <a:spLocks noGrp="1"/>
          </p:cNvSpPr>
          <p:nvPr>
            <p:ph type="ftr" sz="quarter" idx="11"/>
          </p:nvPr>
        </p:nvSpPr>
        <p:spPr/>
        <p:txBody>
          <a:bodyPr/>
          <a:lstStyle/>
          <a:p>
            <a:pPr>
              <a:defRPr/>
            </a:pPr>
            <a:r>
              <a:rPr lang="en-US">
                <a:solidFill>
                  <a:srgbClr val="04617B"/>
                </a:solidFill>
                <a:latin typeface="Tw Cen MT"/>
              </a:rPr>
              <a:t>CS380</a:t>
            </a:r>
          </a:p>
        </p:txBody>
      </p:sp>
      <p:sp>
        <p:nvSpPr>
          <p:cNvPr id="5" name="Slide Number Placeholder 4">
            <a:extLst>
              <a:ext uri="{FF2B5EF4-FFF2-40B4-BE49-F238E27FC236}">
                <a16:creationId xmlns:a16="http://schemas.microsoft.com/office/drawing/2014/main" id="{7698AD71-C2CE-ED4B-1065-9C5C0A7BC554}"/>
              </a:ext>
            </a:extLst>
          </p:cNvPr>
          <p:cNvSpPr>
            <a:spLocks noGrp="1"/>
          </p:cNvSpPr>
          <p:nvPr>
            <p:ph type="sldNum" sz="quarter" idx="12"/>
          </p:nvPr>
        </p:nvSpPr>
        <p:spPr/>
        <p:txBody>
          <a:bodyPr>
            <a:normAutofit fontScale="92500" lnSpcReduction="10000"/>
          </a:bodyPr>
          <a:lstStyle/>
          <a:p>
            <a:pPr>
              <a:defRPr/>
            </a:pPr>
            <a:fld id="{7FA3F488-F3BC-4EAA-ADE8-3A5E7FED3929}" type="slidenum">
              <a:rPr lang="en-US">
                <a:latin typeface="Tw Cen MT"/>
              </a:rPr>
              <a:pPr>
                <a:defRPr/>
              </a:pPr>
              <a:t>5</a:t>
            </a:fld>
            <a:endParaRPr lang="en-US">
              <a:latin typeface="Tw Cen MT"/>
            </a:endParaRPr>
          </a:p>
        </p:txBody>
      </p:sp>
      <p:pic>
        <p:nvPicPr>
          <p:cNvPr id="27652" name="Picture 2">
            <a:extLst>
              <a:ext uri="{FF2B5EF4-FFF2-40B4-BE49-F238E27FC236}">
                <a16:creationId xmlns:a16="http://schemas.microsoft.com/office/drawing/2014/main" id="{0138D5AE-D366-B46A-1B9F-0B147317E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600200"/>
            <a:ext cx="802481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a:solidFill>
            <a:srgbClr val="002060"/>
          </a:solidFill>
        </p:spPr>
        <p:txBody>
          <a:bodyPr>
            <a:normAutofit/>
          </a:bodyPr>
          <a:lstStyle/>
          <a:p>
            <a:pPr algn="ctr"/>
            <a:r>
              <a:rPr lang="en-US" b="1" dirty="0">
                <a:solidFill>
                  <a:srgbClr val="FFC000"/>
                </a:solidFill>
              </a:rPr>
              <a:t>Ajax</a:t>
            </a:r>
            <a:endParaRPr lang="en-IN" b="1" dirty="0">
              <a:solidFill>
                <a:srgbClr val="FFC000"/>
              </a:solidFill>
            </a:endParaRPr>
          </a:p>
        </p:txBody>
      </p:sp>
      <p:sp>
        <p:nvSpPr>
          <p:cNvPr id="3" name="Content Placeholder 2"/>
          <p:cNvSpPr>
            <a:spLocks noGrp="1"/>
          </p:cNvSpPr>
          <p:nvPr>
            <p:ph idx="1"/>
          </p:nvPr>
        </p:nvSpPr>
        <p:spPr>
          <a:xfrm>
            <a:off x="838200" y="1172482"/>
            <a:ext cx="10515600" cy="4351338"/>
          </a:xfrm>
        </p:spPr>
        <p:txBody>
          <a:bodyPr>
            <a:noAutofit/>
          </a:bodyPr>
          <a:lstStyle/>
          <a:p>
            <a:pPr algn="just"/>
            <a:r>
              <a:rPr lang="en-US" sz="1800" dirty="0"/>
              <a:t>Ajax stands for </a:t>
            </a:r>
            <a:r>
              <a:rPr lang="en-US" sz="1800" b="1" dirty="0">
                <a:solidFill>
                  <a:srgbClr val="FF0000"/>
                </a:solidFill>
              </a:rPr>
              <a:t>Asynchronous Javascript And Xml. </a:t>
            </a:r>
            <a:r>
              <a:rPr lang="en-US" sz="1800" dirty="0"/>
              <a:t>Ajax is just a means of loading data from the server and selectively updating parts of a web page without reloading the whole page.</a:t>
            </a:r>
          </a:p>
          <a:p>
            <a:pPr marL="0" indent="0" algn="just">
              <a:buNone/>
            </a:pPr>
            <a:endParaRPr lang="en-US" sz="1800" dirty="0"/>
          </a:p>
          <a:p>
            <a:pPr algn="just"/>
            <a:r>
              <a:rPr lang="en-US" sz="1800" dirty="0"/>
              <a:t>Basically, what Ajax does is make use of the browser's built-in </a:t>
            </a:r>
            <a:r>
              <a:rPr lang="en-US" sz="1800" b="1" dirty="0">
                <a:solidFill>
                  <a:srgbClr val="FF0000"/>
                </a:solidFill>
              </a:rPr>
              <a:t>XMLHttpRequest </a:t>
            </a:r>
            <a:r>
              <a:rPr lang="en-US" sz="1800" dirty="0"/>
              <a:t>(XHR) object to send and receive information to and from a web server asynchronously, in the background, without blocking the page or interfering with the user's experience.</a:t>
            </a:r>
          </a:p>
          <a:p>
            <a:pPr algn="just"/>
            <a:endParaRPr lang="en-US" sz="1800" dirty="0"/>
          </a:p>
          <a:p>
            <a:pPr algn="just"/>
            <a:r>
              <a:rPr lang="en-US" sz="1800" dirty="0"/>
              <a:t>Ajax has become so popular that you hardly find an application that doesn't use Ajax to some extent. The example of some large-scale Ajax-driven online applications are: Gmail, Google Maps, Google Docs, YouTube, Facebook, Flickr, and so many other applications.</a:t>
            </a:r>
          </a:p>
          <a:p>
            <a:pPr marL="0" indent="0" algn="just">
              <a:buNone/>
            </a:pPr>
            <a:r>
              <a:rPr lang="en-US" sz="2000" b="1" dirty="0">
                <a:solidFill>
                  <a:srgbClr val="FF0000"/>
                </a:solidFill>
              </a:rPr>
              <a:t>Note: </a:t>
            </a:r>
            <a:r>
              <a:rPr lang="en-US" sz="1800" dirty="0"/>
              <a:t>Ajax is not a new technology, in fact, Ajax is not even really a technology at all. Ajax is just a term to describe the process of exchanging data from a web server asynchronously through JavaScript, without refreshing the page.</a:t>
            </a:r>
          </a:p>
          <a:p>
            <a:pPr marL="0" indent="0" algn="just">
              <a:buNone/>
            </a:pPr>
            <a:r>
              <a:rPr lang="en-US" sz="1800" dirty="0"/>
              <a:t>Tip: Don't get confused by the term X (i.e. XML) in AJAX. It is only there for historical reasons. Other data exchange format such as JSON, HTML, or plain text can be used instead of XML.</a:t>
            </a:r>
            <a:endParaRPr lang="en-IN" sz="1800" dirty="0"/>
          </a:p>
        </p:txBody>
      </p:sp>
    </p:spTree>
    <p:extLst>
      <p:ext uri="{BB962C8B-B14F-4D97-AF65-F5344CB8AC3E}">
        <p14:creationId xmlns:p14="http://schemas.microsoft.com/office/powerpoint/2010/main" val="101843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971" y="217714"/>
            <a:ext cx="10990218" cy="2123658"/>
          </a:xfrm>
          <a:prstGeom prst="rect">
            <a:avLst/>
          </a:prstGeom>
          <a:noFill/>
        </p:spPr>
        <p:txBody>
          <a:bodyPr wrap="square" rtlCol="0">
            <a:spAutoFit/>
          </a:bodyPr>
          <a:lstStyle/>
          <a:p>
            <a:r>
              <a:rPr lang="en-US" sz="2400" b="1" dirty="0">
                <a:solidFill>
                  <a:srgbClr val="FF0000"/>
                </a:solidFill>
              </a:rPr>
              <a:t>Understanding How Ajax Works</a:t>
            </a:r>
          </a:p>
          <a:p>
            <a:r>
              <a:rPr lang="en-US" dirty="0"/>
              <a:t>To perform Ajax communication JavaScript uses a special object built into the browser—an XMLHttpRequest (XHR) object—to make HTTP requests to the server and receive data in response.</a:t>
            </a:r>
          </a:p>
          <a:p>
            <a:endParaRPr lang="en-US" dirty="0"/>
          </a:p>
          <a:p>
            <a:r>
              <a:rPr lang="en-US" dirty="0"/>
              <a:t>All modern browsers (Chrome, Firefox, IE7+, Safari, Opera) support the XMLHttpRequest object.</a:t>
            </a:r>
          </a:p>
          <a:p>
            <a:endParaRPr lang="en-US" dirty="0"/>
          </a:p>
          <a:p>
            <a:r>
              <a:rPr lang="en-US" dirty="0"/>
              <a:t>The following illustrations demonstrate how Ajax communication works:</a:t>
            </a:r>
            <a:endParaRPr lang="en-IN" dirty="0"/>
          </a:p>
        </p:txBody>
      </p:sp>
      <p:pic>
        <p:nvPicPr>
          <p:cNvPr id="5" name="Picture 4"/>
          <p:cNvPicPr>
            <a:picLocks noChangeAspect="1"/>
          </p:cNvPicPr>
          <p:nvPr/>
        </p:nvPicPr>
        <p:blipFill>
          <a:blip r:embed="rId2"/>
          <a:stretch>
            <a:fillRect/>
          </a:stretch>
        </p:blipFill>
        <p:spPr>
          <a:xfrm>
            <a:off x="1819470" y="2341372"/>
            <a:ext cx="8574832" cy="3095625"/>
          </a:xfrm>
          <a:prstGeom prst="rect">
            <a:avLst/>
          </a:prstGeom>
        </p:spPr>
      </p:pic>
      <p:sp>
        <p:nvSpPr>
          <p:cNvPr id="6" name="TextBox 5"/>
          <p:cNvSpPr txBox="1"/>
          <p:nvPr/>
        </p:nvSpPr>
        <p:spPr>
          <a:xfrm>
            <a:off x="515983" y="5705358"/>
            <a:ext cx="11539168" cy="646331"/>
          </a:xfrm>
          <a:prstGeom prst="rect">
            <a:avLst/>
          </a:prstGeom>
          <a:noFill/>
        </p:spPr>
        <p:txBody>
          <a:bodyPr wrap="square" rtlCol="0">
            <a:spAutoFit/>
          </a:bodyPr>
          <a:lstStyle/>
          <a:p>
            <a:r>
              <a:rPr lang="en-US" dirty="0"/>
              <a:t>Since Ajax requests are usually asynchronous, execution of the script continues as soon as the Ajax request is sent, i.e. the browser will not halt the script execution until the server response comes back.</a:t>
            </a:r>
            <a:endParaRPr lang="en-IN" dirty="0"/>
          </a:p>
        </p:txBody>
      </p:sp>
    </p:spTree>
    <p:extLst>
      <p:ext uri="{BB962C8B-B14F-4D97-AF65-F5344CB8AC3E}">
        <p14:creationId xmlns:p14="http://schemas.microsoft.com/office/powerpoint/2010/main" val="46980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A9A6AE0-868F-0D3C-3DA3-3313D4866806}"/>
              </a:ext>
            </a:extLst>
          </p:cNvPr>
          <p:cNvSpPr>
            <a:spLocks noGrp="1"/>
          </p:cNvSpPr>
          <p:nvPr>
            <p:ph type="title"/>
          </p:nvPr>
        </p:nvSpPr>
        <p:spPr/>
        <p:txBody>
          <a:bodyPr/>
          <a:lstStyle/>
          <a:p>
            <a:pPr eaLnBrk="1" hangingPunct="1"/>
            <a:r>
              <a:rPr lang="en-US" altLang="en-US">
                <a:solidFill>
                  <a:srgbClr val="7B9899"/>
                </a:solidFill>
              </a:rPr>
              <a:t>Based on Internet Standards</a:t>
            </a:r>
          </a:p>
        </p:txBody>
      </p:sp>
      <p:sp>
        <p:nvSpPr>
          <p:cNvPr id="32771" name="Content Placeholder 2">
            <a:extLst>
              <a:ext uri="{FF2B5EF4-FFF2-40B4-BE49-F238E27FC236}">
                <a16:creationId xmlns:a16="http://schemas.microsoft.com/office/drawing/2014/main" id="{77F0A17C-8C07-1DFC-BB8E-51EB00CAC6A6}"/>
              </a:ext>
            </a:extLst>
          </p:cNvPr>
          <p:cNvSpPr>
            <a:spLocks noGrp="1"/>
          </p:cNvSpPr>
          <p:nvPr>
            <p:ph idx="1"/>
          </p:nvPr>
        </p:nvSpPr>
        <p:spPr>
          <a:xfrm>
            <a:off x="1825625" y="1527175"/>
            <a:ext cx="8504238" cy="4572000"/>
          </a:xfrm>
        </p:spPr>
        <p:txBody>
          <a:bodyPr/>
          <a:lstStyle/>
          <a:p>
            <a:pPr eaLnBrk="1" hangingPunct="1"/>
            <a:r>
              <a:rPr lang="en-US" altLang="en-US"/>
              <a:t>XHTML/HTML and CSS</a:t>
            </a:r>
          </a:p>
          <a:p>
            <a:pPr lvl="1" eaLnBrk="1" hangingPunct="1"/>
            <a:r>
              <a:rPr lang="en-US" altLang="en-US"/>
              <a:t>To display the data</a:t>
            </a:r>
          </a:p>
          <a:p>
            <a:pPr eaLnBrk="1" hangingPunct="1"/>
            <a:r>
              <a:rPr lang="en-US" altLang="en-US"/>
              <a:t>JavaScript (XMLHttpRequest calls)</a:t>
            </a:r>
          </a:p>
          <a:p>
            <a:pPr lvl="1" eaLnBrk="1" hangingPunct="1"/>
            <a:r>
              <a:rPr lang="en-US" altLang="en-US"/>
              <a:t>To exchange data asynchronously with the server</a:t>
            </a:r>
          </a:p>
          <a:p>
            <a:pPr eaLnBrk="1" hangingPunct="1"/>
            <a:r>
              <a:rPr lang="en-US" altLang="en-US"/>
              <a:t>XML</a:t>
            </a:r>
          </a:p>
          <a:p>
            <a:pPr lvl="1" eaLnBrk="1" hangingPunct="1"/>
            <a:r>
              <a:rPr lang="en-US" altLang="en-US"/>
              <a:t>To tranfer the data</a:t>
            </a:r>
          </a:p>
          <a:p>
            <a:pPr eaLnBrk="1" hangingPunct="1"/>
            <a:r>
              <a:rPr lang="en-US" altLang="en-US"/>
              <a:t>DOM (document object model)</a:t>
            </a:r>
          </a:p>
          <a:p>
            <a:pPr lvl="1" eaLnBrk="1" hangingPunct="1"/>
            <a:r>
              <a:rPr lang="en-US" altLang="en-US"/>
              <a:t>To navigate the hierarchy of X/HTML elements</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6F96A37-E487-FC83-F658-C7B22D57CE6B}"/>
              </a:ext>
            </a:extLst>
          </p:cNvPr>
          <p:cNvSpPr>
            <a:spLocks noGrp="1"/>
          </p:cNvSpPr>
          <p:nvPr>
            <p:ph type="title"/>
          </p:nvPr>
        </p:nvSpPr>
        <p:spPr/>
        <p:txBody>
          <a:bodyPr/>
          <a:lstStyle/>
          <a:p>
            <a:pPr eaLnBrk="1" hangingPunct="1"/>
            <a:r>
              <a:rPr lang="en-US" altLang="en-US">
                <a:solidFill>
                  <a:srgbClr val="7B9899"/>
                </a:solidFill>
              </a:rPr>
              <a:t>XMLHttpRequest</a:t>
            </a:r>
          </a:p>
        </p:txBody>
      </p:sp>
      <p:sp>
        <p:nvSpPr>
          <p:cNvPr id="37891" name="Content Placeholder 2">
            <a:extLst>
              <a:ext uri="{FF2B5EF4-FFF2-40B4-BE49-F238E27FC236}">
                <a16:creationId xmlns:a16="http://schemas.microsoft.com/office/drawing/2014/main" id="{38996465-4860-6655-B964-934E23DFE2AC}"/>
              </a:ext>
            </a:extLst>
          </p:cNvPr>
          <p:cNvSpPr>
            <a:spLocks noGrp="1"/>
          </p:cNvSpPr>
          <p:nvPr>
            <p:ph idx="1"/>
          </p:nvPr>
        </p:nvSpPr>
        <p:spPr>
          <a:xfrm>
            <a:off x="1825625" y="1527175"/>
            <a:ext cx="8504238" cy="4572000"/>
          </a:xfrm>
        </p:spPr>
        <p:txBody>
          <a:bodyPr/>
          <a:lstStyle/>
          <a:p>
            <a:pPr eaLnBrk="1" hangingPunct="1">
              <a:buFont typeface="Arial" panose="020B0604020202020204" pitchFamily="34" charset="0"/>
              <a:buChar char="•"/>
            </a:pPr>
            <a:r>
              <a:rPr lang="en-US" altLang="en-US"/>
              <a:t>Object used for fetching/returning data</a:t>
            </a:r>
          </a:p>
          <a:p>
            <a:pPr eaLnBrk="1" hangingPunct="1">
              <a:buFont typeface="Arial" panose="020B0604020202020204" pitchFamily="34" charset="0"/>
              <a:buChar char="•"/>
            </a:pPr>
            <a:r>
              <a:rPr lang="en-US" altLang="en-US"/>
              <a:t>Can be synchronous or asynchronous—AJAX uses it asynchronously</a:t>
            </a:r>
          </a:p>
          <a:p>
            <a:pPr eaLnBrk="1" hangingPunct="1">
              <a:buFont typeface="Arial" panose="020B0604020202020204" pitchFamily="34" charset="0"/>
              <a:buChar char="•"/>
            </a:pPr>
            <a:r>
              <a:rPr lang="en-US" altLang="en-US"/>
              <a:t>Allows the web pages to get more data from the server incrementally and asynchronously while the user is doing other things</a:t>
            </a:r>
          </a:p>
          <a:p>
            <a:pPr eaLnBrk="1" hangingPunct="1">
              <a:buFont typeface="Arial" panose="020B0604020202020204" pitchFamily="34" charset="0"/>
              <a:buChar char="•"/>
            </a:pPr>
            <a:r>
              <a:rPr lang="en-US" altLang="en-US"/>
              <a:t>Examples are Gmail, which continuously asks the server for new mail and Google Maps, which update only the new parts of a map when the user mouses or clicks on a new point</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938</TotalTime>
  <Words>5313</Words>
  <Application>Microsoft Office PowerPoint</Application>
  <PresentationFormat>Widescreen</PresentationFormat>
  <Paragraphs>710</Paragraphs>
  <Slides>49</Slides>
  <Notes>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-apple-system</vt:lpstr>
      <vt:lpstr>Arial</vt:lpstr>
      <vt:lpstr>Calibri</vt:lpstr>
      <vt:lpstr>Century Gothic</vt:lpstr>
      <vt:lpstr>Consolas</vt:lpstr>
      <vt:lpstr>Courier New</vt:lpstr>
      <vt:lpstr>Nunito Sans</vt:lpstr>
      <vt:lpstr>Times New Roman</vt:lpstr>
      <vt:lpstr>Tw Cen MT</vt:lpstr>
      <vt:lpstr>Wingdings</vt:lpstr>
      <vt:lpstr>Wingdings 3</vt:lpstr>
      <vt:lpstr>Wisp</vt:lpstr>
      <vt:lpstr>PowerPoint Presentation</vt:lpstr>
      <vt:lpstr>PowerPoint Presentation</vt:lpstr>
      <vt:lpstr>Synchronous web communication</vt:lpstr>
      <vt:lpstr>Asynchronous web communication</vt:lpstr>
      <vt:lpstr>A typical Ajax request</vt:lpstr>
      <vt:lpstr>Ajax</vt:lpstr>
      <vt:lpstr>PowerPoint Presentation</vt:lpstr>
      <vt:lpstr>Based on Internet Standards</vt:lpstr>
      <vt:lpstr>XMLHttpRequest</vt:lpstr>
      <vt:lpstr>Advantages</vt:lpstr>
      <vt:lpstr>Disadvantages</vt:lpstr>
      <vt:lpstr>Uses for AJAX</vt:lpstr>
      <vt:lpstr>Prototype's Ajax model</vt:lpstr>
      <vt:lpstr>1.AJAX - The XMLHttpRequest Object</vt:lpstr>
      <vt:lpstr>XMLHttpRequest Object Methods</vt:lpstr>
      <vt:lpstr>XMLHttpRequest Object Properties</vt:lpstr>
      <vt:lpstr>2. AJAX - Send a Request To a Server</vt:lpstr>
      <vt:lpstr>PowerPoint Presentation</vt:lpstr>
      <vt:lpstr>PowerPoint Presentation</vt:lpstr>
      <vt:lpstr>PowerPoint Presentation</vt:lpstr>
      <vt:lpstr>3. AJAX - Server Response</vt:lpstr>
      <vt:lpstr>PowerPoint Presentation</vt:lpstr>
      <vt:lpstr>json</vt:lpstr>
      <vt:lpstr>PowerPoint Presentation</vt:lpstr>
      <vt:lpstr>Why use JSON?</vt:lpstr>
      <vt:lpstr>Features of JSON</vt:lpstr>
      <vt:lpstr>Rules for JSON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JSON</vt:lpstr>
      <vt:lpstr>PowerPoint Presentation</vt:lpstr>
      <vt:lpstr>PowerPoint Presentation</vt:lpstr>
      <vt:lpstr>PowerPoint Presentation</vt:lpstr>
      <vt:lpstr>PowerPoint Presentation</vt:lpstr>
      <vt:lpstr>PowerPoint Presentation</vt:lpstr>
      <vt:lpstr>Difference Between JSON and AJAX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laxman</dc:creator>
  <cp:lastModifiedBy>Ramadevi</cp:lastModifiedBy>
  <cp:revision>105</cp:revision>
  <dcterms:created xsi:type="dcterms:W3CDTF">2021-12-13T10:06:21Z</dcterms:created>
  <dcterms:modified xsi:type="dcterms:W3CDTF">2023-04-01T04:31:07Z</dcterms:modified>
</cp:coreProperties>
</file>