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9" r:id="rId5"/>
    <p:sldId id="260" r:id="rId6"/>
    <p:sldId id="261" r:id="rId7"/>
    <p:sldId id="258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B57550-B46B-457E-A8E4-526712C52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2C73448-EBA3-4EAF-87AD-11C81D7DF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031350-1E90-4E81-9573-EE689826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70FD-292D-4289-895E-DD2F6C24B704}" type="datetimeFigureOut">
              <a:rPr lang="id-ID" smtClean="0"/>
              <a:t>10/04/2018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AE7860-B7D2-462F-868D-AF1F27C8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2D0B5B-5827-4C86-BAAF-7E13DFE1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F16-3EE7-4C7D-A855-16FB9811AC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567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221017-1965-4A37-9958-CC96CB30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C0850FA-9791-4FB5-B135-9E5DD63A7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16BB4B-09F1-4F45-B63B-F826CC566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70FD-292D-4289-895E-DD2F6C24B704}" type="datetimeFigureOut">
              <a:rPr lang="id-ID" smtClean="0"/>
              <a:t>10/04/2018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5D773A-B26E-4307-8F2D-A6FB4F4B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FCC440-E427-4632-BCE8-5CE6DA72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F16-3EE7-4C7D-A855-16FB9811AC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02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C36BAA8-A79E-4B61-A49E-D2FA06ADB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22FD569-709C-4DC6-A37E-C7FC89B64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54501E-F159-4719-8138-752A169B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70FD-292D-4289-895E-DD2F6C24B704}" type="datetimeFigureOut">
              <a:rPr lang="id-ID" smtClean="0"/>
              <a:t>10/04/2018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869C03-8FBD-4C04-8284-09D89DBCD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D2EC9D-2C31-46A0-ABEE-23B4E010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F16-3EE7-4C7D-A855-16FB9811AC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649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DB6B5D-0219-4887-8A77-14EDE916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FF5529-0DC0-4CE5-BBA5-84A2355FA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F124B7-CF80-434E-A766-790F1B1B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70FD-292D-4289-895E-DD2F6C24B704}" type="datetimeFigureOut">
              <a:rPr lang="id-ID" smtClean="0"/>
              <a:t>10/04/2018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625126-FEF3-47D4-8947-5D7FF301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81208B-D23B-4F18-8FC9-55BC08C8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F16-3EE7-4C7D-A855-16FB9811AC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242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B3FA57-A59A-4937-AF72-F7AD54C8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823062-5853-436D-B9AA-22B4CC39B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DE67BE-58FF-4D28-80DE-5030542A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70FD-292D-4289-895E-DD2F6C24B704}" type="datetimeFigureOut">
              <a:rPr lang="id-ID" smtClean="0"/>
              <a:t>10/04/2018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F97AD9-9E71-4575-9623-7A09AF63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54602C-5C7B-4294-88C8-41237724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F16-3EE7-4C7D-A855-16FB9811AC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220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3672E0-C370-4EBF-8867-914EF721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CDC5B9-D3D4-4596-9C27-977EB895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06AB26-3659-453D-A82A-405B53E95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42BF8A-792D-4069-8CFE-BEABCEEC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70FD-292D-4289-895E-DD2F6C24B704}" type="datetimeFigureOut">
              <a:rPr lang="id-ID" smtClean="0"/>
              <a:t>10/04/2018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BA80CB-15B5-491F-BE38-EC8421A7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D7574D9-BEDB-4CED-ABE2-B88CE8D6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F16-3EE7-4C7D-A855-16FB9811AC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241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22FFE2-4084-4579-B724-1853EF242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B9791F-E6EA-41A5-8CEA-6C0FAE0FE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B57400F-F25E-41C2-B586-21648614F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8BF6560-EA84-44CA-A042-2090C12DE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DF9D7A3-B661-43C1-8FD3-F82A2A79E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4F0F2D9-8D3E-4896-9DEC-D8902DB4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70FD-292D-4289-895E-DD2F6C24B704}" type="datetimeFigureOut">
              <a:rPr lang="id-ID" smtClean="0"/>
              <a:t>10/04/2018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EBB36D-25D1-4C03-AAD9-E88CBC1E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D4E9585-6263-4CCD-B985-1E375EA1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F16-3EE7-4C7D-A855-16FB9811AC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338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383D40-EC08-41A2-805F-356D8067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8DD406-DD0E-46D1-BE10-A2D9C335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70FD-292D-4289-895E-DD2F6C24B704}" type="datetimeFigureOut">
              <a:rPr lang="id-ID" smtClean="0"/>
              <a:t>10/04/2018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09D65F-6116-46C5-92DF-AC91AF7F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9CFD9C5-8F34-4B3C-98FE-C6F59392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F16-3EE7-4C7D-A855-16FB9811AC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265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80A077C-BB96-4E38-B05B-F837E178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70FD-292D-4289-895E-DD2F6C24B704}" type="datetimeFigureOut">
              <a:rPr lang="id-ID" smtClean="0"/>
              <a:t>10/04/2018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918C011-B732-423E-B950-E79F518D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D244FD9-D206-435B-AB2F-CFE6DD7D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F16-3EE7-4C7D-A855-16FB9811AC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849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BE1ED2-D51E-43C1-9B2F-E989606D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85F530-36CF-42FD-A4FF-EA373B1FE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F66D7E-603A-4A96-937E-55F6D9487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02A562B-5B58-4574-AB69-EFD4127F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70FD-292D-4289-895E-DD2F6C24B704}" type="datetimeFigureOut">
              <a:rPr lang="id-ID" smtClean="0"/>
              <a:t>10/04/2018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860F29F-7634-43AE-A2B4-24110899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DF653B1-43C7-47CF-8DAB-4AE86222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F16-3EE7-4C7D-A855-16FB9811AC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3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81871E-03CF-45A3-8702-1A191F7D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1AEE1CF-8C38-4D1A-A388-8960DE9FE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8707D65-E428-48D8-9051-F38FE23F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115760-5CD0-4A0F-A632-EBB32A2D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70FD-292D-4289-895E-DD2F6C24B704}" type="datetimeFigureOut">
              <a:rPr lang="id-ID" smtClean="0"/>
              <a:t>10/04/2018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0C78F3-529C-42F4-A6A8-24D70BAE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5BDE16-92F9-46EC-BFA7-0FFC6F8A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F16-3EE7-4C7D-A855-16FB9811AC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522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BD15BB9-A205-4D40-A79B-AE174C42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7F6780-CC6B-4391-8112-497A86034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603496-AA08-407C-A65E-314C80BBA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C70FD-292D-4289-895E-DD2F6C24B704}" type="datetimeFigureOut">
              <a:rPr lang="id-ID" smtClean="0"/>
              <a:t>10/04/2018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E8C7A6-2B9E-4D29-8131-2CE22E497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9A83AE-31CE-4F1D-8D56-96BC1E9CA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A0F16-3EE7-4C7D-A855-16FB9811AC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602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Home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Menampilkan overview report (dapat berupa piechart, bar diagram, etc)</a:t>
            </a:r>
          </a:p>
        </p:txBody>
      </p:sp>
    </p:spTree>
    <p:extLst>
      <p:ext uri="{BB962C8B-B14F-4D97-AF65-F5344CB8AC3E}">
        <p14:creationId xmlns:p14="http://schemas.microsoft.com/office/powerpoint/2010/main" val="153385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Report by Progress (sudah serah terima)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78480"/>
              </p:ext>
            </p:extLst>
          </p:nvPr>
        </p:nvGraphicFramePr>
        <p:xfrm>
          <a:off x="838202" y="1694883"/>
          <a:ext cx="1051559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595"/>
                <a:gridCol w="1365161"/>
                <a:gridCol w="1184856"/>
                <a:gridCol w="1584101"/>
                <a:gridCol w="1300767"/>
                <a:gridCol w="1146219"/>
                <a:gridCol w="1906074"/>
                <a:gridCol w="146282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No.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Direktorat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Satker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Jenis BMN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Nilai Perolehan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BAST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SK Penghapusan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Keterangan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11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Report by Progress (sudah terbit persetujuan)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720001"/>
              </p:ext>
            </p:extLst>
          </p:nvPr>
        </p:nvGraphicFramePr>
        <p:xfrm>
          <a:off x="838201" y="1694883"/>
          <a:ext cx="1030202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82"/>
                <a:gridCol w="1633531"/>
                <a:gridCol w="1417780"/>
                <a:gridCol w="1895511"/>
                <a:gridCol w="1556477"/>
                <a:gridCol w="1849279"/>
                <a:gridCol w="12726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No.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Direktorat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Satker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Jenis BMN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Nilai Perolehan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Surat Persetujuan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Keterangan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3528811"/>
            <a:ext cx="10515600" cy="2648152"/>
          </a:xfrm>
        </p:spPr>
        <p:txBody>
          <a:bodyPr>
            <a:normAutofit/>
          </a:bodyPr>
          <a:lstStyle/>
          <a:p>
            <a:r>
              <a:rPr lang="id-ID" sz="2000" dirty="0" smtClean="0"/>
              <a:t>BMN yang ditampilkan dalam laporan ini adalah BMN yang sudah diterbitkan persetujuan hibahnya baik oleh Pengguna Barang maupun Pengelola Barang, namun belum dilakukan serah terima</a:t>
            </a:r>
          </a:p>
        </p:txBody>
      </p:sp>
    </p:spTree>
    <p:extLst>
      <p:ext uri="{BB962C8B-B14F-4D97-AF65-F5344CB8AC3E}">
        <p14:creationId xmlns:p14="http://schemas.microsoft.com/office/powerpoint/2010/main" val="159605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Report by Progress (masih dalam proses)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964029"/>
              </p:ext>
            </p:extLst>
          </p:nvPr>
        </p:nvGraphicFramePr>
        <p:xfrm>
          <a:off x="838201" y="1694883"/>
          <a:ext cx="1030202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82"/>
                <a:gridCol w="1633531"/>
                <a:gridCol w="1417780"/>
                <a:gridCol w="1895511"/>
                <a:gridCol w="1556477"/>
                <a:gridCol w="1849279"/>
                <a:gridCol w="12726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No.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Direktorat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Satker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Jenis BMN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Nilai Perolehan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Status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Keterangan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3528811"/>
            <a:ext cx="10515600" cy="2648152"/>
          </a:xfrm>
        </p:spPr>
        <p:txBody>
          <a:bodyPr>
            <a:normAutofit/>
          </a:bodyPr>
          <a:lstStyle/>
          <a:p>
            <a:r>
              <a:rPr lang="id-ID" sz="2000" dirty="0" smtClean="0"/>
              <a:t>Yang dimaksud dengan status dalam report ini adalah :</a:t>
            </a:r>
          </a:p>
          <a:p>
            <a:pPr marL="457200" indent="-457200">
              <a:buAutoNum type="alphaLcPeriod"/>
            </a:pPr>
            <a:r>
              <a:rPr lang="id-ID" sz="2000" dirty="0" smtClean="0"/>
              <a:t>Sudah terbit ijin prinsip namun belum terbit persetujuan hibah</a:t>
            </a:r>
          </a:p>
          <a:p>
            <a:pPr marL="457200" indent="-457200">
              <a:buAutoNum type="alphaLcPeriod"/>
            </a:pPr>
            <a:r>
              <a:rPr lang="id-ID" sz="2000" dirty="0" smtClean="0"/>
              <a:t>Masih diproses oleh Kemenkeu</a:t>
            </a:r>
          </a:p>
          <a:p>
            <a:pPr marL="457200" indent="-457200">
              <a:buAutoNum type="alphaLcPeriod"/>
            </a:pPr>
            <a:r>
              <a:rPr lang="id-ID" sz="2000" dirty="0" smtClean="0"/>
              <a:t>Masih diproses di Biro PBMN</a:t>
            </a:r>
          </a:p>
          <a:p>
            <a:pPr marL="457200" indent="-457200">
              <a:buAutoNum type="alphaLcPeriod"/>
            </a:pPr>
            <a:r>
              <a:rPr lang="id-ID" sz="2000" dirty="0" smtClean="0"/>
              <a:t>Masih diproses di Ditjen Cipta Karya</a:t>
            </a:r>
          </a:p>
        </p:txBody>
      </p:sp>
    </p:spTree>
    <p:extLst>
      <p:ext uri="{BB962C8B-B14F-4D97-AF65-F5344CB8AC3E}">
        <p14:creationId xmlns:p14="http://schemas.microsoft.com/office/powerpoint/2010/main" val="3671828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Report by Entity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Report by entity dimaksudkan untuk melihat report proses hibah sesuai keyword yang diinginkan. Keyword tersebut antara lain :</a:t>
            </a:r>
          </a:p>
          <a:p>
            <a:pPr marL="514350" indent="-514350">
              <a:buAutoNum type="alphaLcPeriod"/>
            </a:pPr>
            <a:r>
              <a:rPr lang="id-ID" dirty="0" smtClean="0"/>
              <a:t>Direktorat</a:t>
            </a:r>
          </a:p>
          <a:p>
            <a:pPr marL="514350" indent="-514350">
              <a:buAutoNum type="alphaLcPeriod"/>
            </a:pPr>
            <a:r>
              <a:rPr lang="id-ID" dirty="0" smtClean="0"/>
              <a:t>Satker</a:t>
            </a:r>
          </a:p>
          <a:p>
            <a:pPr marL="514350" indent="-514350">
              <a:buAutoNum type="alphaLcPeriod"/>
            </a:pPr>
            <a:r>
              <a:rPr lang="id-ID" dirty="0" smtClean="0"/>
              <a:t>Pemda</a:t>
            </a:r>
          </a:p>
          <a:p>
            <a:pPr marL="514350" indent="-514350">
              <a:buAutoNum type="alphaLcPeriod"/>
            </a:pPr>
            <a:r>
              <a:rPr lang="id-ID" dirty="0" smtClean="0"/>
              <a:t>TA Perolehan</a:t>
            </a:r>
          </a:p>
          <a:p>
            <a:pPr marL="514350" indent="-514350">
              <a:buAutoNum type="alphaLcPeriod"/>
            </a:pPr>
            <a:r>
              <a:rPr lang="id-ID" dirty="0" smtClean="0"/>
              <a:t>TA Pengajuan hibah oleh Cipta Karya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4078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8C0E71C0-F594-4C5F-BBD3-11F577544DEE}"/>
              </a:ext>
            </a:extLst>
          </p:cNvPr>
          <p:cNvSpPr/>
          <p:nvPr/>
        </p:nvSpPr>
        <p:spPr>
          <a:xfrm>
            <a:off x="717452" y="759655"/>
            <a:ext cx="1758462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Input Data Hibah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xmlns="" id="{9A16CCE1-C0CB-4DA3-9313-A22B6451B26D}"/>
              </a:ext>
            </a:extLst>
          </p:cNvPr>
          <p:cNvSpPr/>
          <p:nvPr/>
        </p:nvSpPr>
        <p:spPr>
          <a:xfrm>
            <a:off x="5266004" y="414996"/>
            <a:ext cx="1463041" cy="142083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tx1"/>
                </a:solidFill>
              </a:rPr>
              <a:t>Pengklasifikasian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xmlns="" id="{96667658-B2B4-404B-ADBB-3D52A973EA42}"/>
              </a:ext>
            </a:extLst>
          </p:cNvPr>
          <p:cNvSpPr/>
          <p:nvPr/>
        </p:nvSpPr>
        <p:spPr>
          <a:xfrm>
            <a:off x="808892" y="2827606"/>
            <a:ext cx="1575581" cy="900333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Ijin Prinsip 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xmlns="" id="{6FAB9996-3AE1-428C-A0FB-DAFAC8D662B3}"/>
              </a:ext>
            </a:extLst>
          </p:cNvPr>
          <p:cNvSpPr/>
          <p:nvPr/>
        </p:nvSpPr>
        <p:spPr>
          <a:xfrm>
            <a:off x="3690423" y="2863946"/>
            <a:ext cx="1575581" cy="900333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Persetujuan</a:t>
            </a:r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xmlns="" id="{922EAAF6-37C3-4532-8C51-386660671B18}"/>
              </a:ext>
            </a:extLst>
          </p:cNvPr>
          <p:cNvSpPr/>
          <p:nvPr/>
        </p:nvSpPr>
        <p:spPr>
          <a:xfrm>
            <a:off x="6349219" y="2863946"/>
            <a:ext cx="1575581" cy="900333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Usulan &lt; 10M</a:t>
            </a:r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xmlns="" id="{3C8B9359-06F2-468C-B983-4919E443859F}"/>
              </a:ext>
            </a:extLst>
          </p:cNvPr>
          <p:cNvSpPr/>
          <p:nvPr/>
        </p:nvSpPr>
        <p:spPr>
          <a:xfrm>
            <a:off x="9202616" y="2863946"/>
            <a:ext cx="1575581" cy="900333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Usulan &gt; 10M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xmlns="" id="{4FD948B7-E85D-4FCF-8203-0C7B870957B5}"/>
              </a:ext>
            </a:extLst>
          </p:cNvPr>
          <p:cNvSpPr/>
          <p:nvPr/>
        </p:nvSpPr>
        <p:spPr>
          <a:xfrm>
            <a:off x="4773638" y="5178081"/>
            <a:ext cx="1575581" cy="900333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Reporting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A8C70CEE-2CF6-4007-B72F-6528277D8CB7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475914" y="1125415"/>
            <a:ext cx="2790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xmlns="" id="{B6A0F7B1-926D-4521-9410-022584E6DF18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3355415" y="185496"/>
            <a:ext cx="991772" cy="42924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2B8D5DC1-4BB4-4841-97AE-563CF2EC49F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4778011" y="1644432"/>
            <a:ext cx="1028112" cy="14109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xmlns="" id="{31E96A40-36FD-4D41-AA8D-4ACAD9995DE0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6107408" y="1725950"/>
            <a:ext cx="1028112" cy="1247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xmlns="" id="{AD1E0A69-1A5F-4C1C-8C2A-056750CDE441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16200000" flipH="1">
            <a:off x="7534107" y="299252"/>
            <a:ext cx="1028112" cy="4101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xmlns="" id="{FA71474F-83B1-46D6-87CB-79DC2EFA5456}"/>
              </a:ext>
            </a:extLst>
          </p:cNvPr>
          <p:cNvCxnSpPr>
            <a:stCxn id="9" idx="2"/>
            <a:endCxn id="13" idx="1"/>
          </p:cNvCxnSpPr>
          <p:nvPr/>
        </p:nvCxnSpPr>
        <p:spPr>
          <a:xfrm rot="16200000" flipH="1">
            <a:off x="2163177" y="3017786"/>
            <a:ext cx="1934405" cy="32865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xmlns="" id="{881D3860-3148-441C-9605-B252C7B5880D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rot="16200000" flipH="1">
            <a:off x="4295288" y="3803546"/>
            <a:ext cx="1447898" cy="13011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xmlns="" id="{723BB7A6-4B32-4132-8945-335316553E1B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5400000">
            <a:off x="5624687" y="3775320"/>
            <a:ext cx="1447898" cy="1357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xmlns="" id="{C797AFCE-680C-4085-9EDA-5E26847F15E9}"/>
              </a:ext>
            </a:extLst>
          </p:cNvPr>
          <p:cNvCxnSpPr>
            <a:cxnSpLocks/>
            <a:stCxn id="12" idx="2"/>
            <a:endCxn id="13" idx="3"/>
          </p:cNvCxnSpPr>
          <p:nvPr/>
        </p:nvCxnSpPr>
        <p:spPr>
          <a:xfrm rot="5400000">
            <a:off x="7166000" y="2913402"/>
            <a:ext cx="1898065" cy="3531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82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630A1A-59D1-4AFB-89C7-32D2A791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Input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EDB772-8065-4828-A27D-6228CE6AAF6B}"/>
              </a:ext>
            </a:extLst>
          </p:cNvPr>
          <p:cNvSpPr/>
          <p:nvPr/>
        </p:nvSpPr>
        <p:spPr>
          <a:xfrm>
            <a:off x="998806" y="1477108"/>
            <a:ext cx="10515600" cy="4881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F2A5A45-7006-4975-831A-FAF2EDBB961B}"/>
              </a:ext>
            </a:extLst>
          </p:cNvPr>
          <p:cNvSpPr/>
          <p:nvPr/>
        </p:nvSpPr>
        <p:spPr>
          <a:xfrm>
            <a:off x="998806" y="1477108"/>
            <a:ext cx="2363372" cy="4881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BBE47A0-84FE-4800-A118-88F289FBF2D8}"/>
              </a:ext>
            </a:extLst>
          </p:cNvPr>
          <p:cNvSpPr/>
          <p:nvPr/>
        </p:nvSpPr>
        <p:spPr>
          <a:xfrm>
            <a:off x="1544768" y="1669586"/>
            <a:ext cx="1624818" cy="569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DASHBOARD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0B7C0A45-A539-4F79-9E4F-6D5B7EFB087D}"/>
              </a:ext>
            </a:extLst>
          </p:cNvPr>
          <p:cNvGrpSpPr/>
          <p:nvPr/>
        </p:nvGrpSpPr>
        <p:grpSpPr>
          <a:xfrm>
            <a:off x="1348351" y="1872933"/>
            <a:ext cx="232228" cy="184150"/>
            <a:chOff x="1240972" y="1819730"/>
            <a:chExt cx="354595" cy="1841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772F457F-2CD8-476A-8424-D05E34F645EA}"/>
                </a:ext>
              </a:extLst>
            </p:cNvPr>
            <p:cNvCxnSpPr>
              <a:cxnSpLocks/>
            </p:cNvCxnSpPr>
            <p:nvPr/>
          </p:nvCxnSpPr>
          <p:spPr>
            <a:xfrm>
              <a:off x="1240972" y="1819730"/>
              <a:ext cx="3545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1331DC01-A3DF-4AAD-8E5D-0B04E645B76D}"/>
                </a:ext>
              </a:extLst>
            </p:cNvPr>
            <p:cNvCxnSpPr>
              <a:cxnSpLocks/>
            </p:cNvCxnSpPr>
            <p:nvPr/>
          </p:nvCxnSpPr>
          <p:spPr>
            <a:xfrm>
              <a:off x="1240972" y="1908630"/>
              <a:ext cx="3545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34EF4646-5A37-421D-8915-C0779B77D28D}"/>
                </a:ext>
              </a:extLst>
            </p:cNvPr>
            <p:cNvCxnSpPr>
              <a:cxnSpLocks/>
            </p:cNvCxnSpPr>
            <p:nvPr/>
          </p:nvCxnSpPr>
          <p:spPr>
            <a:xfrm>
              <a:off x="1240972" y="2003880"/>
              <a:ext cx="3545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B9117D8-A02D-448D-B41B-605B8FB6AE5C}"/>
              </a:ext>
            </a:extLst>
          </p:cNvPr>
          <p:cNvSpPr/>
          <p:nvPr/>
        </p:nvSpPr>
        <p:spPr>
          <a:xfrm>
            <a:off x="6937829" y="2868977"/>
            <a:ext cx="2363372" cy="366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76F49F9-89E0-419D-A66D-C38B602CBA0D}"/>
              </a:ext>
            </a:extLst>
          </p:cNvPr>
          <p:cNvSpPr/>
          <p:nvPr/>
        </p:nvSpPr>
        <p:spPr>
          <a:xfrm>
            <a:off x="6937829" y="3386276"/>
            <a:ext cx="2363372" cy="366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8303D623-0765-4677-BC05-1053A0916E84}"/>
              </a:ext>
            </a:extLst>
          </p:cNvPr>
          <p:cNvSpPr/>
          <p:nvPr/>
        </p:nvSpPr>
        <p:spPr>
          <a:xfrm>
            <a:off x="4072486" y="2844168"/>
            <a:ext cx="2363372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Satker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0C454EE-A1C1-404F-BB42-00A26AB50BDC}"/>
              </a:ext>
            </a:extLst>
          </p:cNvPr>
          <p:cNvSpPr/>
          <p:nvPr/>
        </p:nvSpPr>
        <p:spPr>
          <a:xfrm>
            <a:off x="4769172" y="3323595"/>
            <a:ext cx="1545435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Jumlah BMN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39B03324-C868-48DC-8DEB-76085DA3E4C1}"/>
              </a:ext>
            </a:extLst>
          </p:cNvPr>
          <p:cNvSpPr/>
          <p:nvPr/>
        </p:nvSpPr>
        <p:spPr>
          <a:xfrm flipH="1">
            <a:off x="6402479" y="2853306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C3D61909-D7AE-45A7-9D8E-A42BA972DE6C}"/>
              </a:ext>
            </a:extLst>
          </p:cNvPr>
          <p:cNvSpPr/>
          <p:nvPr/>
        </p:nvSpPr>
        <p:spPr>
          <a:xfrm flipH="1">
            <a:off x="6430806" y="3347997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B2CB2C37-1CEC-4ECF-9912-7E2EE34358B6}"/>
              </a:ext>
            </a:extLst>
          </p:cNvPr>
          <p:cNvSpPr/>
          <p:nvPr/>
        </p:nvSpPr>
        <p:spPr>
          <a:xfrm>
            <a:off x="6314662" y="4087588"/>
            <a:ext cx="1131165" cy="3663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22007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630A1A-59D1-4AFB-89C7-32D2A791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Input data (1)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EDB772-8065-4828-A27D-6228CE6AAF6B}"/>
              </a:ext>
            </a:extLst>
          </p:cNvPr>
          <p:cNvSpPr/>
          <p:nvPr/>
        </p:nvSpPr>
        <p:spPr>
          <a:xfrm>
            <a:off x="998806" y="1477108"/>
            <a:ext cx="10515600" cy="4881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F2A5A45-7006-4975-831A-FAF2EDBB961B}"/>
              </a:ext>
            </a:extLst>
          </p:cNvPr>
          <p:cNvSpPr/>
          <p:nvPr/>
        </p:nvSpPr>
        <p:spPr>
          <a:xfrm>
            <a:off x="998806" y="1477108"/>
            <a:ext cx="2363372" cy="4881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BBE47A0-84FE-4800-A118-88F289FBF2D8}"/>
              </a:ext>
            </a:extLst>
          </p:cNvPr>
          <p:cNvSpPr/>
          <p:nvPr/>
        </p:nvSpPr>
        <p:spPr>
          <a:xfrm>
            <a:off x="1544768" y="1669586"/>
            <a:ext cx="1624818" cy="569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DASHBOARD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0B7C0A45-A539-4F79-9E4F-6D5B7EFB087D}"/>
              </a:ext>
            </a:extLst>
          </p:cNvPr>
          <p:cNvGrpSpPr/>
          <p:nvPr/>
        </p:nvGrpSpPr>
        <p:grpSpPr>
          <a:xfrm>
            <a:off x="1348351" y="1872933"/>
            <a:ext cx="232228" cy="184150"/>
            <a:chOff x="1240972" y="1819730"/>
            <a:chExt cx="354595" cy="1841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772F457F-2CD8-476A-8424-D05E34F645EA}"/>
                </a:ext>
              </a:extLst>
            </p:cNvPr>
            <p:cNvCxnSpPr>
              <a:cxnSpLocks/>
            </p:cNvCxnSpPr>
            <p:nvPr/>
          </p:nvCxnSpPr>
          <p:spPr>
            <a:xfrm>
              <a:off x="1240972" y="1819730"/>
              <a:ext cx="3545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1331DC01-A3DF-4AAD-8E5D-0B04E645B76D}"/>
                </a:ext>
              </a:extLst>
            </p:cNvPr>
            <p:cNvCxnSpPr>
              <a:cxnSpLocks/>
            </p:cNvCxnSpPr>
            <p:nvPr/>
          </p:nvCxnSpPr>
          <p:spPr>
            <a:xfrm>
              <a:off x="1240972" y="1908630"/>
              <a:ext cx="3545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34EF4646-5A37-421D-8915-C0779B77D28D}"/>
                </a:ext>
              </a:extLst>
            </p:cNvPr>
            <p:cNvCxnSpPr>
              <a:cxnSpLocks/>
            </p:cNvCxnSpPr>
            <p:nvPr/>
          </p:nvCxnSpPr>
          <p:spPr>
            <a:xfrm>
              <a:off x="1240972" y="2003880"/>
              <a:ext cx="3545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B9117D8-A02D-448D-B41B-605B8FB6AE5C}"/>
              </a:ext>
            </a:extLst>
          </p:cNvPr>
          <p:cNvSpPr/>
          <p:nvPr/>
        </p:nvSpPr>
        <p:spPr>
          <a:xfrm>
            <a:off x="6937829" y="2395447"/>
            <a:ext cx="2363372" cy="366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76F49F9-89E0-419D-A66D-C38B602CBA0D}"/>
              </a:ext>
            </a:extLst>
          </p:cNvPr>
          <p:cNvSpPr/>
          <p:nvPr/>
        </p:nvSpPr>
        <p:spPr>
          <a:xfrm>
            <a:off x="6937829" y="2912746"/>
            <a:ext cx="2363372" cy="366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8303D623-0765-4677-BC05-1053A0916E84}"/>
              </a:ext>
            </a:extLst>
          </p:cNvPr>
          <p:cNvSpPr/>
          <p:nvPr/>
        </p:nvSpPr>
        <p:spPr>
          <a:xfrm>
            <a:off x="4245148" y="2370638"/>
            <a:ext cx="1400909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Jenis BMN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0C454EE-A1C1-404F-BB42-00A26AB50BDC}"/>
              </a:ext>
            </a:extLst>
          </p:cNvPr>
          <p:cNvSpPr/>
          <p:nvPr/>
        </p:nvSpPr>
        <p:spPr>
          <a:xfrm>
            <a:off x="4333741" y="2864579"/>
            <a:ext cx="1718714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Tahun Anggaran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39B03324-C868-48DC-8DEB-76085DA3E4C1}"/>
              </a:ext>
            </a:extLst>
          </p:cNvPr>
          <p:cNvSpPr/>
          <p:nvPr/>
        </p:nvSpPr>
        <p:spPr>
          <a:xfrm flipH="1">
            <a:off x="6402479" y="2379776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C3D61909-D7AE-45A7-9D8E-A42BA972DE6C}"/>
              </a:ext>
            </a:extLst>
          </p:cNvPr>
          <p:cNvSpPr/>
          <p:nvPr/>
        </p:nvSpPr>
        <p:spPr>
          <a:xfrm flipH="1">
            <a:off x="6430806" y="2874467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B2CB2C37-1CEC-4ECF-9912-7E2EE34358B6}"/>
              </a:ext>
            </a:extLst>
          </p:cNvPr>
          <p:cNvSpPr/>
          <p:nvPr/>
        </p:nvSpPr>
        <p:spPr>
          <a:xfrm>
            <a:off x="6226823" y="5181604"/>
            <a:ext cx="1131165" cy="3663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Input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0275464-30AB-44E3-AD80-A498F20EE3A8}"/>
              </a:ext>
            </a:extLst>
          </p:cNvPr>
          <p:cNvSpPr/>
          <p:nvPr/>
        </p:nvSpPr>
        <p:spPr>
          <a:xfrm>
            <a:off x="6945084" y="3462246"/>
            <a:ext cx="2363372" cy="366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B828D1B-AE69-4B86-B544-8B4CAA864E6F}"/>
              </a:ext>
            </a:extLst>
          </p:cNvPr>
          <p:cNvSpPr/>
          <p:nvPr/>
        </p:nvSpPr>
        <p:spPr>
          <a:xfrm>
            <a:off x="6945084" y="3979545"/>
            <a:ext cx="2363372" cy="366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B424954-B662-45E7-B86D-352177D3A174}"/>
              </a:ext>
            </a:extLst>
          </p:cNvPr>
          <p:cNvSpPr/>
          <p:nvPr/>
        </p:nvSpPr>
        <p:spPr>
          <a:xfrm>
            <a:off x="4325258" y="3437437"/>
            <a:ext cx="2112804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Nilai Perolehan (Rp)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4148D546-FD79-4BE0-A0D9-D4A466509310}"/>
              </a:ext>
            </a:extLst>
          </p:cNvPr>
          <p:cNvSpPr/>
          <p:nvPr/>
        </p:nvSpPr>
        <p:spPr>
          <a:xfrm>
            <a:off x="4209146" y="3916864"/>
            <a:ext cx="1996604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Penerima Hibah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35A0D5A-A4D4-4C2C-AE8B-4E99C1C33F20}"/>
              </a:ext>
            </a:extLst>
          </p:cNvPr>
          <p:cNvSpPr/>
          <p:nvPr/>
        </p:nvSpPr>
        <p:spPr>
          <a:xfrm flipH="1">
            <a:off x="6409734" y="3446575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F1451594-050B-421D-824F-C59873DE860E}"/>
              </a:ext>
            </a:extLst>
          </p:cNvPr>
          <p:cNvSpPr/>
          <p:nvPr/>
        </p:nvSpPr>
        <p:spPr>
          <a:xfrm flipH="1">
            <a:off x="6438061" y="3941266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7E0D3944-A97B-44B6-8C7D-FAE2312FBFCC}"/>
              </a:ext>
            </a:extLst>
          </p:cNvPr>
          <p:cNvSpPr/>
          <p:nvPr/>
        </p:nvSpPr>
        <p:spPr>
          <a:xfrm>
            <a:off x="3645262" y="1738949"/>
            <a:ext cx="1565367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Input BMN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ACDCEFCB-14D9-498E-9449-DC4E43126675}"/>
              </a:ext>
            </a:extLst>
          </p:cNvPr>
          <p:cNvSpPr/>
          <p:nvPr/>
        </p:nvSpPr>
        <p:spPr>
          <a:xfrm>
            <a:off x="6966857" y="4514528"/>
            <a:ext cx="2363372" cy="366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0D6513C-47A3-4941-8676-4CAFC2BB353B}"/>
              </a:ext>
            </a:extLst>
          </p:cNvPr>
          <p:cNvSpPr/>
          <p:nvPr/>
        </p:nvSpPr>
        <p:spPr>
          <a:xfrm>
            <a:off x="3664860" y="4489719"/>
            <a:ext cx="2112804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Lokasi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3CC52EEE-8020-449B-9438-19BC9616C8DD}"/>
              </a:ext>
            </a:extLst>
          </p:cNvPr>
          <p:cNvSpPr/>
          <p:nvPr/>
        </p:nvSpPr>
        <p:spPr>
          <a:xfrm flipH="1">
            <a:off x="6431507" y="4498857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2FB86A5-F936-4E06-8420-1EFE82F770A9}"/>
              </a:ext>
            </a:extLst>
          </p:cNvPr>
          <p:cNvSpPr/>
          <p:nvPr/>
        </p:nvSpPr>
        <p:spPr>
          <a:xfrm>
            <a:off x="3522784" y="5863771"/>
            <a:ext cx="7831016" cy="4948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accent4">
                    <a:lumMod val="50000"/>
                  </a:schemeClr>
                </a:solidFill>
              </a:rPr>
              <a:t>Data BMN yang telah terinput akan tampil di sini</a:t>
            </a:r>
          </a:p>
        </p:txBody>
      </p:sp>
    </p:spTree>
    <p:extLst>
      <p:ext uri="{BB962C8B-B14F-4D97-AF65-F5344CB8AC3E}">
        <p14:creationId xmlns:p14="http://schemas.microsoft.com/office/powerpoint/2010/main" val="209960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2FB86A5-F936-4E06-8420-1EFE82F770A9}"/>
              </a:ext>
            </a:extLst>
          </p:cNvPr>
          <p:cNvSpPr/>
          <p:nvPr/>
        </p:nvSpPr>
        <p:spPr>
          <a:xfrm>
            <a:off x="3522784" y="1690688"/>
            <a:ext cx="7831016" cy="4667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630A1A-59D1-4AFB-89C7-32D2A791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Input data (1)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EDB772-8065-4828-A27D-6228CE6AAF6B}"/>
              </a:ext>
            </a:extLst>
          </p:cNvPr>
          <p:cNvSpPr/>
          <p:nvPr/>
        </p:nvSpPr>
        <p:spPr>
          <a:xfrm>
            <a:off x="998806" y="1477108"/>
            <a:ext cx="10515600" cy="4881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F2A5A45-7006-4975-831A-FAF2EDBB961B}"/>
              </a:ext>
            </a:extLst>
          </p:cNvPr>
          <p:cNvSpPr/>
          <p:nvPr/>
        </p:nvSpPr>
        <p:spPr>
          <a:xfrm>
            <a:off x="998806" y="1477108"/>
            <a:ext cx="2363372" cy="4881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BBE47A0-84FE-4800-A118-88F289FBF2D8}"/>
              </a:ext>
            </a:extLst>
          </p:cNvPr>
          <p:cNvSpPr/>
          <p:nvPr/>
        </p:nvSpPr>
        <p:spPr>
          <a:xfrm>
            <a:off x="1544768" y="1669586"/>
            <a:ext cx="1624818" cy="569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DASHBOARD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0B7C0A45-A539-4F79-9E4F-6D5B7EFB087D}"/>
              </a:ext>
            </a:extLst>
          </p:cNvPr>
          <p:cNvGrpSpPr/>
          <p:nvPr/>
        </p:nvGrpSpPr>
        <p:grpSpPr>
          <a:xfrm>
            <a:off x="1348351" y="1872933"/>
            <a:ext cx="232228" cy="184150"/>
            <a:chOff x="1240972" y="1819730"/>
            <a:chExt cx="354595" cy="1841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772F457F-2CD8-476A-8424-D05E34F645EA}"/>
                </a:ext>
              </a:extLst>
            </p:cNvPr>
            <p:cNvCxnSpPr>
              <a:cxnSpLocks/>
            </p:cNvCxnSpPr>
            <p:nvPr/>
          </p:nvCxnSpPr>
          <p:spPr>
            <a:xfrm>
              <a:off x="1240972" y="1819730"/>
              <a:ext cx="3545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1331DC01-A3DF-4AAD-8E5D-0B04E645B76D}"/>
                </a:ext>
              </a:extLst>
            </p:cNvPr>
            <p:cNvCxnSpPr>
              <a:cxnSpLocks/>
            </p:cNvCxnSpPr>
            <p:nvPr/>
          </p:nvCxnSpPr>
          <p:spPr>
            <a:xfrm>
              <a:off x="1240972" y="1908630"/>
              <a:ext cx="3545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34EF4646-5A37-421D-8915-C0779B77D28D}"/>
                </a:ext>
              </a:extLst>
            </p:cNvPr>
            <p:cNvCxnSpPr>
              <a:cxnSpLocks/>
            </p:cNvCxnSpPr>
            <p:nvPr/>
          </p:nvCxnSpPr>
          <p:spPr>
            <a:xfrm>
              <a:off x="1240972" y="2003880"/>
              <a:ext cx="3545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B9117D8-A02D-448D-B41B-605B8FB6AE5C}"/>
              </a:ext>
            </a:extLst>
          </p:cNvPr>
          <p:cNvSpPr/>
          <p:nvPr/>
        </p:nvSpPr>
        <p:spPr>
          <a:xfrm>
            <a:off x="6937828" y="2395447"/>
            <a:ext cx="4255365" cy="366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Jaringan Induk Distribusi </a:t>
            </a:r>
            <a:r>
              <a:rPr lang="id-ID">
                <a:solidFill>
                  <a:schemeClr val="tx1"/>
                </a:solidFill>
              </a:rPr>
              <a:t>Kapasitas Sdeang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76F49F9-89E0-419D-A66D-C38B602CBA0D}"/>
              </a:ext>
            </a:extLst>
          </p:cNvPr>
          <p:cNvSpPr/>
          <p:nvPr/>
        </p:nvSpPr>
        <p:spPr>
          <a:xfrm>
            <a:off x="6937829" y="2912746"/>
            <a:ext cx="4255364" cy="366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2012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8303D623-0765-4677-BC05-1053A0916E84}"/>
              </a:ext>
            </a:extLst>
          </p:cNvPr>
          <p:cNvSpPr/>
          <p:nvPr/>
        </p:nvSpPr>
        <p:spPr>
          <a:xfrm>
            <a:off x="4245148" y="2370638"/>
            <a:ext cx="1400909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Jenis BMN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0C454EE-A1C1-404F-BB42-00A26AB50BDC}"/>
              </a:ext>
            </a:extLst>
          </p:cNvPr>
          <p:cNvSpPr/>
          <p:nvPr/>
        </p:nvSpPr>
        <p:spPr>
          <a:xfrm>
            <a:off x="4333741" y="2864579"/>
            <a:ext cx="1718714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Tahun Anggaran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39B03324-C868-48DC-8DEB-76085DA3E4C1}"/>
              </a:ext>
            </a:extLst>
          </p:cNvPr>
          <p:cNvSpPr/>
          <p:nvPr/>
        </p:nvSpPr>
        <p:spPr>
          <a:xfrm flipH="1">
            <a:off x="6402479" y="2379776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C3D61909-D7AE-45A7-9D8E-A42BA972DE6C}"/>
              </a:ext>
            </a:extLst>
          </p:cNvPr>
          <p:cNvSpPr/>
          <p:nvPr/>
        </p:nvSpPr>
        <p:spPr>
          <a:xfrm flipH="1">
            <a:off x="6430806" y="2874467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B2CB2C37-1CEC-4ECF-9912-7E2EE34358B6}"/>
              </a:ext>
            </a:extLst>
          </p:cNvPr>
          <p:cNvSpPr/>
          <p:nvPr/>
        </p:nvSpPr>
        <p:spPr>
          <a:xfrm>
            <a:off x="6205751" y="5181604"/>
            <a:ext cx="1152238" cy="3663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Input Lagi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0275464-30AB-44E3-AD80-A498F20EE3A8}"/>
              </a:ext>
            </a:extLst>
          </p:cNvPr>
          <p:cNvSpPr/>
          <p:nvPr/>
        </p:nvSpPr>
        <p:spPr>
          <a:xfrm>
            <a:off x="6945083" y="3462246"/>
            <a:ext cx="4248109" cy="366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5,264,218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B828D1B-AE69-4B86-B544-8B4CAA864E6F}"/>
              </a:ext>
            </a:extLst>
          </p:cNvPr>
          <p:cNvSpPr/>
          <p:nvPr/>
        </p:nvSpPr>
        <p:spPr>
          <a:xfrm>
            <a:off x="6945084" y="3979545"/>
            <a:ext cx="4248108" cy="366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Pemerintah Kabupaten Dharmasraya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B424954-B662-45E7-B86D-352177D3A174}"/>
              </a:ext>
            </a:extLst>
          </p:cNvPr>
          <p:cNvSpPr/>
          <p:nvPr/>
        </p:nvSpPr>
        <p:spPr>
          <a:xfrm>
            <a:off x="4325258" y="3437437"/>
            <a:ext cx="2112804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Nilai Perolehan (Rp)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4148D546-FD79-4BE0-A0D9-D4A466509310}"/>
              </a:ext>
            </a:extLst>
          </p:cNvPr>
          <p:cNvSpPr/>
          <p:nvPr/>
        </p:nvSpPr>
        <p:spPr>
          <a:xfrm>
            <a:off x="4209146" y="3916864"/>
            <a:ext cx="1996604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Penerima Hibah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35A0D5A-A4D4-4C2C-AE8B-4E99C1C33F20}"/>
              </a:ext>
            </a:extLst>
          </p:cNvPr>
          <p:cNvSpPr/>
          <p:nvPr/>
        </p:nvSpPr>
        <p:spPr>
          <a:xfrm flipH="1">
            <a:off x="6409734" y="3446575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F1451594-050B-421D-824F-C59873DE860E}"/>
              </a:ext>
            </a:extLst>
          </p:cNvPr>
          <p:cNvSpPr/>
          <p:nvPr/>
        </p:nvSpPr>
        <p:spPr>
          <a:xfrm flipH="1">
            <a:off x="6438061" y="3941266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ACDCEFCB-14D9-498E-9449-DC4E43126675}"/>
              </a:ext>
            </a:extLst>
          </p:cNvPr>
          <p:cNvSpPr/>
          <p:nvPr/>
        </p:nvSpPr>
        <p:spPr>
          <a:xfrm>
            <a:off x="6966856" y="4514528"/>
            <a:ext cx="4248107" cy="366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IKK Dharmasraya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0D6513C-47A3-4941-8676-4CAFC2BB353B}"/>
              </a:ext>
            </a:extLst>
          </p:cNvPr>
          <p:cNvSpPr/>
          <p:nvPr/>
        </p:nvSpPr>
        <p:spPr>
          <a:xfrm>
            <a:off x="3664860" y="4489719"/>
            <a:ext cx="2112804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Lokasi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3CC52EEE-8020-449B-9438-19BC9616C8DD}"/>
              </a:ext>
            </a:extLst>
          </p:cNvPr>
          <p:cNvSpPr/>
          <p:nvPr/>
        </p:nvSpPr>
        <p:spPr>
          <a:xfrm flipH="1">
            <a:off x="6431507" y="4498857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2ABD2676-E01B-44A4-B14A-64FC33CEE46B}"/>
              </a:ext>
            </a:extLst>
          </p:cNvPr>
          <p:cNvSpPr/>
          <p:nvPr/>
        </p:nvSpPr>
        <p:spPr>
          <a:xfrm>
            <a:off x="4089853" y="1872933"/>
            <a:ext cx="1400909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BMN 1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0321D54F-13A3-4BA0-9948-ED71D68FCE87}"/>
              </a:ext>
            </a:extLst>
          </p:cNvPr>
          <p:cNvSpPr/>
          <p:nvPr/>
        </p:nvSpPr>
        <p:spPr>
          <a:xfrm>
            <a:off x="7518594" y="5181604"/>
            <a:ext cx="1131165" cy="3663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Selesai</a:t>
            </a:r>
          </a:p>
        </p:txBody>
      </p:sp>
    </p:spTree>
    <p:extLst>
      <p:ext uri="{BB962C8B-B14F-4D97-AF65-F5344CB8AC3E}">
        <p14:creationId xmlns:p14="http://schemas.microsoft.com/office/powerpoint/2010/main" val="305378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2FB86A5-F936-4E06-8420-1EFE82F770A9}"/>
              </a:ext>
            </a:extLst>
          </p:cNvPr>
          <p:cNvSpPr/>
          <p:nvPr/>
        </p:nvSpPr>
        <p:spPr>
          <a:xfrm>
            <a:off x="3522784" y="1690689"/>
            <a:ext cx="7831016" cy="3490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630A1A-59D1-4AFB-89C7-32D2A791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Input data (1)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EDB772-8065-4828-A27D-6228CE6AAF6B}"/>
              </a:ext>
            </a:extLst>
          </p:cNvPr>
          <p:cNvSpPr/>
          <p:nvPr/>
        </p:nvSpPr>
        <p:spPr>
          <a:xfrm>
            <a:off x="998806" y="1477108"/>
            <a:ext cx="10515600" cy="4881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F2A5A45-7006-4975-831A-FAF2EDBB961B}"/>
              </a:ext>
            </a:extLst>
          </p:cNvPr>
          <p:cNvSpPr/>
          <p:nvPr/>
        </p:nvSpPr>
        <p:spPr>
          <a:xfrm>
            <a:off x="998806" y="1477108"/>
            <a:ext cx="2363372" cy="4881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BBE47A0-84FE-4800-A118-88F289FBF2D8}"/>
              </a:ext>
            </a:extLst>
          </p:cNvPr>
          <p:cNvSpPr/>
          <p:nvPr/>
        </p:nvSpPr>
        <p:spPr>
          <a:xfrm>
            <a:off x="1544768" y="1669586"/>
            <a:ext cx="1624818" cy="569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DASHBOARD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0B7C0A45-A539-4F79-9E4F-6D5B7EFB087D}"/>
              </a:ext>
            </a:extLst>
          </p:cNvPr>
          <p:cNvGrpSpPr/>
          <p:nvPr/>
        </p:nvGrpSpPr>
        <p:grpSpPr>
          <a:xfrm>
            <a:off x="1348351" y="1872933"/>
            <a:ext cx="232228" cy="184150"/>
            <a:chOff x="1240972" y="1819730"/>
            <a:chExt cx="354595" cy="1841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772F457F-2CD8-476A-8424-D05E34F645EA}"/>
                </a:ext>
              </a:extLst>
            </p:cNvPr>
            <p:cNvCxnSpPr>
              <a:cxnSpLocks/>
            </p:cNvCxnSpPr>
            <p:nvPr/>
          </p:nvCxnSpPr>
          <p:spPr>
            <a:xfrm>
              <a:off x="1240972" y="1819730"/>
              <a:ext cx="3545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1331DC01-A3DF-4AAD-8E5D-0B04E645B76D}"/>
                </a:ext>
              </a:extLst>
            </p:cNvPr>
            <p:cNvCxnSpPr>
              <a:cxnSpLocks/>
            </p:cNvCxnSpPr>
            <p:nvPr/>
          </p:nvCxnSpPr>
          <p:spPr>
            <a:xfrm>
              <a:off x="1240972" y="1908630"/>
              <a:ext cx="3545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34EF4646-5A37-421D-8915-C0779B77D28D}"/>
                </a:ext>
              </a:extLst>
            </p:cNvPr>
            <p:cNvCxnSpPr>
              <a:cxnSpLocks/>
            </p:cNvCxnSpPr>
            <p:nvPr/>
          </p:nvCxnSpPr>
          <p:spPr>
            <a:xfrm>
              <a:off x="1240972" y="2003880"/>
              <a:ext cx="3545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B9117D8-A02D-448D-B41B-605B8FB6AE5C}"/>
              </a:ext>
            </a:extLst>
          </p:cNvPr>
          <p:cNvSpPr/>
          <p:nvPr/>
        </p:nvSpPr>
        <p:spPr>
          <a:xfrm>
            <a:off x="6937828" y="2395447"/>
            <a:ext cx="4255365" cy="366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Jaringan Induk Distribusi Kapasitas Sedang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76F49F9-89E0-419D-A66D-C38B602CBA0D}"/>
              </a:ext>
            </a:extLst>
          </p:cNvPr>
          <p:cNvSpPr/>
          <p:nvPr/>
        </p:nvSpPr>
        <p:spPr>
          <a:xfrm>
            <a:off x="6937829" y="2912746"/>
            <a:ext cx="4255364" cy="366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2012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8303D623-0765-4677-BC05-1053A0916E84}"/>
              </a:ext>
            </a:extLst>
          </p:cNvPr>
          <p:cNvSpPr/>
          <p:nvPr/>
        </p:nvSpPr>
        <p:spPr>
          <a:xfrm>
            <a:off x="4245148" y="2370638"/>
            <a:ext cx="1400909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Jenis BMN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0C454EE-A1C1-404F-BB42-00A26AB50BDC}"/>
              </a:ext>
            </a:extLst>
          </p:cNvPr>
          <p:cNvSpPr/>
          <p:nvPr/>
        </p:nvSpPr>
        <p:spPr>
          <a:xfrm>
            <a:off x="4333741" y="2864579"/>
            <a:ext cx="1718714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Tahun Anggaran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39B03324-C868-48DC-8DEB-76085DA3E4C1}"/>
              </a:ext>
            </a:extLst>
          </p:cNvPr>
          <p:cNvSpPr/>
          <p:nvPr/>
        </p:nvSpPr>
        <p:spPr>
          <a:xfrm flipH="1">
            <a:off x="6402479" y="2379776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C3D61909-D7AE-45A7-9D8E-A42BA972DE6C}"/>
              </a:ext>
            </a:extLst>
          </p:cNvPr>
          <p:cNvSpPr/>
          <p:nvPr/>
        </p:nvSpPr>
        <p:spPr>
          <a:xfrm flipH="1">
            <a:off x="6430806" y="2874467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0275464-30AB-44E3-AD80-A498F20EE3A8}"/>
              </a:ext>
            </a:extLst>
          </p:cNvPr>
          <p:cNvSpPr/>
          <p:nvPr/>
        </p:nvSpPr>
        <p:spPr>
          <a:xfrm>
            <a:off x="6945083" y="3462246"/>
            <a:ext cx="4248109" cy="366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5,264,218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B828D1B-AE69-4B86-B544-8B4CAA864E6F}"/>
              </a:ext>
            </a:extLst>
          </p:cNvPr>
          <p:cNvSpPr/>
          <p:nvPr/>
        </p:nvSpPr>
        <p:spPr>
          <a:xfrm>
            <a:off x="6945084" y="3979545"/>
            <a:ext cx="4248108" cy="366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Pemerintah Kabupaten Dharmasraya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B424954-B662-45E7-B86D-352177D3A174}"/>
              </a:ext>
            </a:extLst>
          </p:cNvPr>
          <p:cNvSpPr/>
          <p:nvPr/>
        </p:nvSpPr>
        <p:spPr>
          <a:xfrm>
            <a:off x="4325258" y="3437437"/>
            <a:ext cx="2112804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Nilai Perolehan (Rp)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4148D546-FD79-4BE0-A0D9-D4A466509310}"/>
              </a:ext>
            </a:extLst>
          </p:cNvPr>
          <p:cNvSpPr/>
          <p:nvPr/>
        </p:nvSpPr>
        <p:spPr>
          <a:xfrm>
            <a:off x="4209146" y="3916864"/>
            <a:ext cx="1996604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Penerima Hibah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35A0D5A-A4D4-4C2C-AE8B-4E99C1C33F20}"/>
              </a:ext>
            </a:extLst>
          </p:cNvPr>
          <p:cNvSpPr/>
          <p:nvPr/>
        </p:nvSpPr>
        <p:spPr>
          <a:xfrm flipH="1">
            <a:off x="6409734" y="3446575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F1451594-050B-421D-824F-C59873DE860E}"/>
              </a:ext>
            </a:extLst>
          </p:cNvPr>
          <p:cNvSpPr/>
          <p:nvPr/>
        </p:nvSpPr>
        <p:spPr>
          <a:xfrm flipH="1">
            <a:off x="6438061" y="3941266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ACDCEFCB-14D9-498E-9449-DC4E43126675}"/>
              </a:ext>
            </a:extLst>
          </p:cNvPr>
          <p:cNvSpPr/>
          <p:nvPr/>
        </p:nvSpPr>
        <p:spPr>
          <a:xfrm>
            <a:off x="6966856" y="4514528"/>
            <a:ext cx="4248107" cy="366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IKK Dharmasraya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0D6513C-47A3-4941-8676-4CAFC2BB353B}"/>
              </a:ext>
            </a:extLst>
          </p:cNvPr>
          <p:cNvSpPr/>
          <p:nvPr/>
        </p:nvSpPr>
        <p:spPr>
          <a:xfrm>
            <a:off x="3664860" y="4489719"/>
            <a:ext cx="2112804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Lokasi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3CC52EEE-8020-449B-9438-19BC9616C8DD}"/>
              </a:ext>
            </a:extLst>
          </p:cNvPr>
          <p:cNvSpPr/>
          <p:nvPr/>
        </p:nvSpPr>
        <p:spPr>
          <a:xfrm flipH="1">
            <a:off x="6431507" y="4498857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2ABD2676-E01B-44A4-B14A-64FC33CEE46B}"/>
              </a:ext>
            </a:extLst>
          </p:cNvPr>
          <p:cNvSpPr/>
          <p:nvPr/>
        </p:nvSpPr>
        <p:spPr>
          <a:xfrm>
            <a:off x="4089853" y="1872933"/>
            <a:ext cx="1400909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BMN 1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0321D54F-13A3-4BA0-9948-ED71D68FCE87}"/>
              </a:ext>
            </a:extLst>
          </p:cNvPr>
          <p:cNvSpPr/>
          <p:nvPr/>
        </p:nvSpPr>
        <p:spPr>
          <a:xfrm>
            <a:off x="6226823" y="5864960"/>
            <a:ext cx="1131165" cy="3663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Submit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B2B29DE-0AB7-40E1-861B-6BE77FBF8536}"/>
              </a:ext>
            </a:extLst>
          </p:cNvPr>
          <p:cNvSpPr/>
          <p:nvPr/>
        </p:nvSpPr>
        <p:spPr>
          <a:xfrm>
            <a:off x="4089852" y="5306838"/>
            <a:ext cx="1556205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Tindak lanjut 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B329C5B0-91D4-4ACF-A6C3-65374D9201F2}"/>
              </a:ext>
            </a:extLst>
          </p:cNvPr>
          <p:cNvSpPr/>
          <p:nvPr/>
        </p:nvSpPr>
        <p:spPr>
          <a:xfrm>
            <a:off x="5646057" y="5322979"/>
            <a:ext cx="4255365" cy="366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- Ijin Prinsip -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7752883-936E-4BA6-B348-104CF8573C99}"/>
              </a:ext>
            </a:extLst>
          </p:cNvPr>
          <p:cNvSpPr/>
          <p:nvPr/>
        </p:nvSpPr>
        <p:spPr>
          <a:xfrm rot="10800000">
            <a:off x="9521371" y="5322979"/>
            <a:ext cx="380051" cy="350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52334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2CE08C-0AA0-4A42-BE04-D13BAAC1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Print tindak lanjut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A08E9ACB-2BEA-40D1-94CB-B386EB1ED3E4}"/>
              </a:ext>
            </a:extLst>
          </p:cNvPr>
          <p:cNvGrpSpPr/>
          <p:nvPr/>
        </p:nvGrpSpPr>
        <p:grpSpPr>
          <a:xfrm>
            <a:off x="998806" y="1477108"/>
            <a:ext cx="10515600" cy="4881489"/>
            <a:chOff x="998806" y="1477108"/>
            <a:chExt cx="10515600" cy="48814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F81115D8-C884-42C5-AB30-CF69CB99CC38}"/>
                </a:ext>
              </a:extLst>
            </p:cNvPr>
            <p:cNvSpPr/>
            <p:nvPr/>
          </p:nvSpPr>
          <p:spPr>
            <a:xfrm>
              <a:off x="998806" y="1477108"/>
              <a:ext cx="10515600" cy="48814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DC538892-E849-421C-8596-CCB01F7C86BC}"/>
                </a:ext>
              </a:extLst>
            </p:cNvPr>
            <p:cNvSpPr/>
            <p:nvPr/>
          </p:nvSpPr>
          <p:spPr>
            <a:xfrm>
              <a:off x="998806" y="1477108"/>
              <a:ext cx="2363372" cy="48814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695F2FE2-6B0D-43FE-B45C-DB02FDB1F099}"/>
                </a:ext>
              </a:extLst>
            </p:cNvPr>
            <p:cNvSpPr/>
            <p:nvPr/>
          </p:nvSpPr>
          <p:spPr>
            <a:xfrm>
              <a:off x="1544768" y="1669586"/>
              <a:ext cx="1624818" cy="569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>
                  <a:solidFill>
                    <a:schemeClr val="bg1"/>
                  </a:solidFill>
                </a:rPr>
                <a:t>DASHBOARD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A6C42604-6BE5-425D-867B-B3542ADBCAFF}"/>
                </a:ext>
              </a:extLst>
            </p:cNvPr>
            <p:cNvGrpSpPr/>
            <p:nvPr/>
          </p:nvGrpSpPr>
          <p:grpSpPr>
            <a:xfrm>
              <a:off x="1348351" y="1872933"/>
              <a:ext cx="232228" cy="184150"/>
              <a:chOff x="1240972" y="1819730"/>
              <a:chExt cx="354595" cy="18415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xmlns="" id="{8E311B42-EB76-4CBD-874F-33053E4AC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0972" y="1819730"/>
                <a:ext cx="3545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AF68EAD9-C95D-465F-AD03-46779C89D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0972" y="1908630"/>
                <a:ext cx="3545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xmlns="" id="{368AEAA7-6CED-453F-A19F-20ED5174FC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0972" y="2003880"/>
                <a:ext cx="3545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3ABF03C-54F8-4BEA-A222-6E11516260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77" t="18224" r="27577" b="6648"/>
          <a:stretch/>
        </p:blipFill>
        <p:spPr>
          <a:xfrm>
            <a:off x="4928966" y="1942783"/>
            <a:ext cx="4372541" cy="39037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65CB216-4164-4289-8783-2430974DF319}"/>
              </a:ext>
            </a:extLst>
          </p:cNvPr>
          <p:cNvSpPr/>
          <p:nvPr/>
        </p:nvSpPr>
        <p:spPr>
          <a:xfrm>
            <a:off x="4002768" y="1569947"/>
            <a:ext cx="2363372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Review Tindak Lanjut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2D9718-76CF-4467-B589-55EF78A1FCCC}"/>
              </a:ext>
            </a:extLst>
          </p:cNvPr>
          <p:cNvSpPr/>
          <p:nvPr/>
        </p:nvSpPr>
        <p:spPr>
          <a:xfrm>
            <a:off x="9303657" y="1936342"/>
            <a:ext cx="203200" cy="39102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B5C1618-819D-4CA8-85A4-55EE6FA717D3}"/>
              </a:ext>
            </a:extLst>
          </p:cNvPr>
          <p:cNvSpPr/>
          <p:nvPr/>
        </p:nvSpPr>
        <p:spPr>
          <a:xfrm rot="10800000">
            <a:off x="9301507" y="5651499"/>
            <a:ext cx="211662" cy="19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^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75F2FE7C-3FFB-46DE-9A48-12A3B83204FD}"/>
              </a:ext>
            </a:extLst>
          </p:cNvPr>
          <p:cNvSpPr/>
          <p:nvPr/>
        </p:nvSpPr>
        <p:spPr>
          <a:xfrm>
            <a:off x="6569723" y="5928460"/>
            <a:ext cx="1131165" cy="3663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Cetak</a:t>
            </a:r>
          </a:p>
        </p:txBody>
      </p:sp>
    </p:spTree>
    <p:extLst>
      <p:ext uri="{BB962C8B-B14F-4D97-AF65-F5344CB8AC3E}">
        <p14:creationId xmlns:p14="http://schemas.microsoft.com/office/powerpoint/2010/main" val="306966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Reporting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Menu report terdiri dari dua submenu yaitu :</a:t>
            </a:r>
          </a:p>
          <a:p>
            <a:pPr marL="514350" indent="-514350">
              <a:buAutoNum type="alphaLcPeriod"/>
            </a:pPr>
            <a:r>
              <a:rPr lang="id-ID" dirty="0" smtClean="0"/>
              <a:t>Report by progress</a:t>
            </a:r>
          </a:p>
          <a:p>
            <a:pPr marL="514350" indent="-514350">
              <a:buAutoNum type="alphaLcPeriod"/>
            </a:pPr>
            <a:r>
              <a:rPr lang="id-ID" dirty="0" smtClean="0"/>
              <a:t>Report by entity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6089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Report by Progress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Pada dasarnya report ini menampilkan progress keseluruhan hibah BMN yang terbagi menjadi beberapa kategori yaitu :</a:t>
            </a:r>
          </a:p>
          <a:p>
            <a:pPr marL="514350" indent="-514350">
              <a:buAutoNum type="alphaLcPeriod"/>
            </a:pPr>
            <a:r>
              <a:rPr lang="id-ID" dirty="0" smtClean="0"/>
              <a:t>Sudah diserah terimakan</a:t>
            </a:r>
          </a:p>
          <a:p>
            <a:pPr marL="514350" indent="-514350">
              <a:buAutoNum type="alphaLcPeriod"/>
            </a:pPr>
            <a:r>
              <a:rPr lang="id-ID" dirty="0" smtClean="0"/>
              <a:t>Sudah terbit persetujuan</a:t>
            </a:r>
          </a:p>
          <a:p>
            <a:pPr marL="514350" indent="-514350">
              <a:buAutoNum type="alphaLcPeriod"/>
            </a:pPr>
            <a:r>
              <a:rPr lang="id-ID" dirty="0" smtClean="0"/>
              <a:t>Sedang dalam proses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86995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359</Words>
  <Application>Microsoft Office PowerPoint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Home</vt:lpstr>
      <vt:lpstr>PowerPoint Presentation</vt:lpstr>
      <vt:lpstr>Input data</vt:lpstr>
      <vt:lpstr>Input data (1)</vt:lpstr>
      <vt:lpstr>Input data (1)</vt:lpstr>
      <vt:lpstr>Input data (1)</vt:lpstr>
      <vt:lpstr>Print tindak lanjut</vt:lpstr>
      <vt:lpstr>Reporting</vt:lpstr>
      <vt:lpstr>Report by Progress</vt:lpstr>
      <vt:lpstr>Report by Progress (sudah serah terima)</vt:lpstr>
      <vt:lpstr>Report by Progress (sudah terbit persetujuan)</vt:lpstr>
      <vt:lpstr>Report by Progress (masih dalam proses)</vt:lpstr>
      <vt:lpstr>Report by Entity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BIROPBMN1</dc:creator>
  <cp:lastModifiedBy>Riskie Annisa</cp:lastModifiedBy>
  <cp:revision>7</cp:revision>
  <dcterms:created xsi:type="dcterms:W3CDTF">2018-01-12T11:22:17Z</dcterms:created>
  <dcterms:modified xsi:type="dcterms:W3CDTF">2018-04-10T00:06:45Z</dcterms:modified>
</cp:coreProperties>
</file>