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9" r:id="rId2"/>
    <p:sldId id="278" r:id="rId3"/>
    <p:sldId id="542" r:id="rId4"/>
    <p:sldId id="585" r:id="rId5"/>
    <p:sldId id="586" r:id="rId6"/>
    <p:sldId id="606" r:id="rId7"/>
    <p:sldId id="607" r:id="rId8"/>
    <p:sldId id="611" r:id="rId9"/>
    <p:sldId id="612" r:id="rId10"/>
    <p:sldId id="608" r:id="rId11"/>
    <p:sldId id="613" r:id="rId12"/>
    <p:sldId id="609" r:id="rId13"/>
    <p:sldId id="614" r:id="rId14"/>
    <p:sldId id="610" r:id="rId15"/>
    <p:sldId id="620" r:id="rId16"/>
    <p:sldId id="587" r:id="rId17"/>
    <p:sldId id="621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326E"/>
    <a:srgbClr val="D636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357" autoAdjust="0"/>
  </p:normalViewPr>
  <p:slideViewPr>
    <p:cSldViewPr>
      <p:cViewPr>
        <p:scale>
          <a:sx n="72" d="100"/>
          <a:sy n="72" d="100"/>
        </p:scale>
        <p:origin x="-372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C243A5-68AC-4536-866E-C0288350B34F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21CB4-D4C8-40F7-AE76-D2FFF6D9113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293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9CB4E8-691F-481A-B196-BAF76F5BB21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27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317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447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46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4967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678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0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94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47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46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26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02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634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8183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721CB4-D4C8-40F7-AE76-D2FFF6D9113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4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1"/>
            <a:ext cx="8229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0EE17-CFAB-4D26-B63C-0014F2997EC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34CEBB-2B45-44E7-9A9C-6831F2A34C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51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20C39-F986-40B2-87AC-51682A050D14}" type="datetimeFigureOut">
              <a:rPr lang="en-US" smtClean="0"/>
              <a:pPr/>
              <a:t>8/19/2017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70D4A-ED7E-408D-A922-5EC2498F6E9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:\Penjas SMA Kelas XII\shutterstock_62116432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927" y="1752600"/>
            <a:ext cx="5382040" cy="4036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/>
          <p:cNvSpPr txBox="1"/>
          <p:nvPr/>
        </p:nvSpPr>
        <p:spPr>
          <a:xfrm>
            <a:off x="-152400" y="609600"/>
            <a:ext cx="7288695" cy="67793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4176" tIns="107087" rIns="214176" bIns="107087" rtlCol="0">
            <a:spAutoFit/>
          </a:bodyPr>
          <a:lstStyle/>
          <a:p>
            <a:r>
              <a:rPr lang="id-ID" sz="3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Penyakit Menular Seksual (PMS)</a:t>
            </a:r>
            <a:endParaRPr lang="en-US" sz="3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" name="Group 19"/>
          <p:cNvGrpSpPr/>
          <p:nvPr/>
        </p:nvGrpSpPr>
        <p:grpSpPr>
          <a:xfrm>
            <a:off x="5105400" y="2073560"/>
            <a:ext cx="3707295" cy="3372627"/>
            <a:chOff x="11948888" y="6518319"/>
            <a:chExt cx="9547860" cy="7171032"/>
          </a:xfrm>
        </p:grpSpPr>
        <p:sp>
          <p:nvSpPr>
            <p:cNvPr id="24" name="Rectangle 23"/>
            <p:cNvSpPr/>
            <p:nvPr/>
          </p:nvSpPr>
          <p:spPr>
            <a:xfrm>
              <a:off x="12032708" y="7503332"/>
              <a:ext cx="9372600" cy="6186019"/>
            </a:xfrm>
            <a:prstGeom prst="rect">
              <a:avLst/>
            </a:prstGeom>
            <a:effectLst>
              <a:glow rad="228600">
                <a:schemeClr val="bg1"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lIns="214226" tIns="107113" rIns="214226" bIns="107113" numCol="1">
              <a:spAutoFit/>
            </a:bodyPr>
            <a:lstStyle/>
            <a:p>
              <a:pPr marL="317365" indent="-317365" eaLnBrk="0" hangingPunct="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id-ID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Memahami hakikat penyakit menular seksual (PMS).</a:t>
              </a:r>
              <a:endParaRPr lang="en-US" sz="1600" dirty="0">
                <a:latin typeface="Arial" pitchFamily="34" charset="0"/>
                <a:cs typeface="Arial" pitchFamily="34" charset="0"/>
              </a:endParaRPr>
            </a:p>
            <a:p>
              <a:pPr marL="317365" indent="-317365" eaLnBrk="0" hangingPunct="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id-ID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Memahami penyebab penyakit menular seksual (PMS)</a:t>
              </a:r>
              <a:r>
                <a:rPr lang="id-ID" sz="1600" i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.</a:t>
              </a:r>
            </a:p>
            <a:p>
              <a:pPr marL="317365" indent="-317365" eaLnBrk="0" hangingPunct="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id-ID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Memahami macam-macam penyakit menular seksual (PMS).</a:t>
              </a:r>
            </a:p>
            <a:p>
              <a:pPr marL="317365" indent="-317365" eaLnBrk="0" hangingPunct="0">
                <a:spcBef>
                  <a:spcPts val="600"/>
                </a:spcBef>
                <a:buFont typeface="Wingdings" pitchFamily="2" charset="2"/>
                <a:buChar char="§"/>
              </a:pPr>
              <a:r>
                <a:rPr lang="id-ID" sz="16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Memahami langkah-langkah pencegahan dari penyakit menular seksual (PMS).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948888" y="6518319"/>
              <a:ext cx="9547860" cy="1110094"/>
            </a:xfrm>
            <a:prstGeom prst="rect">
              <a:avLst/>
            </a:prstGeom>
            <a:solidFill>
              <a:srgbClr val="0070C0"/>
            </a:solidFill>
          </p:spPr>
          <p:txBody>
            <a:bodyPr wrap="square" lIns="214226" tIns="107113" rIns="214226" bIns="107113">
              <a:spAutoFit/>
            </a:bodyPr>
            <a:lstStyle/>
            <a:p>
              <a:pPr eaLnBrk="0" hangingPunct="0"/>
              <a:r>
                <a:rPr lang="en-US" sz="1600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Tujuan</a:t>
              </a:r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 </a:t>
              </a:r>
              <a:r>
                <a:rPr lang="en-US" sz="1600" b="1" dirty="0" err="1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pembelajaran</a:t>
              </a:r>
              <a:r>
                <a:rPr lang="en-US" sz="1600" b="1" dirty="0">
                  <a:solidFill>
                    <a:schemeClr val="bg1"/>
                  </a:solidFill>
                  <a:latin typeface="Arial" pitchFamily="34" charset="0"/>
                  <a:cs typeface="Arial" pitchFamily="34" charset="0"/>
                  <a:sym typeface="Arial" pitchFamily="34" charset="0"/>
                </a:rPr>
                <a:t>:</a:t>
              </a:r>
            </a:p>
          </p:txBody>
        </p:sp>
      </p:grpSp>
      <p:pic>
        <p:nvPicPr>
          <p:cNvPr id="10" name="Picture 9" descr="F:\vvv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-152400" y="84070"/>
            <a:ext cx="7288695" cy="64715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4176" tIns="107087" rIns="214176" bIns="107087" rtlCol="0">
            <a:spAutoFit/>
          </a:bodyPr>
          <a:lstStyle/>
          <a:p>
            <a:r>
              <a:rPr lang="en-US" sz="2800" b="1" dirty="0" err="1" smtClean="0">
                <a:solidFill>
                  <a:srgbClr val="DA326E"/>
                </a:solidFill>
                <a:latin typeface="Arial" pitchFamily="34" charset="0"/>
                <a:cs typeface="Arial" pitchFamily="34" charset="0"/>
              </a:rPr>
              <a:t>Pelajaran</a:t>
            </a:r>
            <a:r>
              <a:rPr lang="en-US" sz="2800" b="1" dirty="0" smtClean="0">
                <a:solidFill>
                  <a:srgbClr val="DA326E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id-ID" sz="2800" b="1" dirty="0" smtClean="0">
                <a:solidFill>
                  <a:srgbClr val="DA326E"/>
                </a:solidFill>
                <a:latin typeface="Arial" pitchFamily="34" charset="0"/>
                <a:cs typeface="Arial" pitchFamily="34" charset="0"/>
              </a:rPr>
              <a:t>9</a:t>
            </a:r>
            <a:endParaRPr lang="en-US" sz="2800" b="1" dirty="0">
              <a:solidFill>
                <a:srgbClr val="DA326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 rot="16200000">
            <a:off x="-1536130" y="3491001"/>
            <a:ext cx="4133774" cy="4624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4176" tIns="107087" rIns="214176" bIns="107087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id-ID" sz="16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Pixabay.com/leoleobobeo</a:t>
            </a:r>
            <a:endParaRPr lang="en-US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5787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914400" y="1471032"/>
            <a:ext cx="1828798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f. </a:t>
            </a:r>
            <a:r>
              <a:rPr lang="id-ID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Chancroid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2895599" y="1567847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642814" y="1166232"/>
            <a:ext cx="5105400" cy="1498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Chancroid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 salah satu penyakit menular seksual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akut yang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menyerang bagian </a:t>
            </a:r>
            <a:r>
              <a:rPr lang="id-ID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genitalia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yaitu alat kelamin.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Penyakit ini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disebabkan oleh virus </a:t>
            </a:r>
            <a:r>
              <a:rPr lang="id-ID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streptobacillus </a:t>
            </a:r>
            <a:r>
              <a:rPr lang="id-ID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ducrey.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14400" y="3454682"/>
            <a:ext cx="1828798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g. </a:t>
            </a:r>
            <a:r>
              <a:rPr lang="id-ID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Granula Inguinale </a:t>
            </a:r>
            <a:endParaRPr lang="en-US" sz="2000" b="1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2895599" y="3551497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642814" y="3149882"/>
            <a:ext cx="5105400" cy="1498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Granula inguinale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 peradangan menahun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menyerang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alat kelamin. Penyakit ini disebabkan oleh bakteri</a:t>
            </a:r>
          </a:p>
          <a:p>
            <a:r>
              <a:rPr lang="id-ID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calymmatobacterium granulomatis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5264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928" y="5140036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681455"/>
            <a:ext cx="3138985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3. Berdasarkan Parasit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1" y="1828800"/>
            <a:ext cx="2605584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a. </a:t>
            </a:r>
            <a:r>
              <a:rPr lang="id-ID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Trichomoniasis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910385" y="1925615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581400" y="1450215"/>
            <a:ext cx="5105400" cy="12167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Penyakit </a:t>
            </a:r>
            <a:r>
              <a:rPr lang="id-ID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Trichomoniasis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biasanya sering disebut dengan </a:t>
            </a:r>
            <a:r>
              <a:rPr lang="id-ID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trich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Penyakit ini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disebabkan oleh parasat yang disebut </a:t>
            </a:r>
            <a:r>
              <a:rPr lang="id-ID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trichomonas </a:t>
            </a:r>
            <a:r>
              <a:rPr lang="id-ID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vaginalis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52401" y="3632764"/>
            <a:ext cx="2605583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b. </a:t>
            </a:r>
            <a:r>
              <a:rPr lang="id-ID" sz="2000" b="1" i="1" dirty="0">
                <a:latin typeface="Arial" panose="020B0604020202020204" pitchFamily="34" charset="0"/>
                <a:cs typeface="Arial" panose="020B0604020202020204" pitchFamily="34" charset="0"/>
              </a:rPr>
              <a:t>Pediculosis </a:t>
            </a:r>
            <a:r>
              <a:rPr lang="id-ID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Pubis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910385" y="3729579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657600" y="3321204"/>
            <a:ext cx="5105400" cy="124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Pediculosis pubis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 penyakit menular seksual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menyerang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bagian </a:t>
            </a:r>
            <a:r>
              <a:rPr lang="id-ID" sz="20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genitalia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Penyakit ini disebabkan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 </a:t>
            </a:r>
            <a:r>
              <a:rPr lang="fi-FI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adanya </a:t>
            </a:r>
            <a:r>
              <a:rPr lang="fi-FI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parasit, yaitu kutu phtyhirus </a:t>
            </a:r>
            <a:r>
              <a:rPr lang="fi-FI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pubis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78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259270"/>
            <a:ext cx="6172200" cy="807530"/>
          </a:xfrm>
          <a:prstGeom prst="homePlate">
            <a:avLst/>
          </a:prstGeom>
          <a:solidFill>
            <a:srgbClr val="DA326E"/>
          </a:solidFill>
          <a:ln>
            <a:solidFill>
              <a:srgbClr val="DA32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b="1" dirty="0" smtClean="0">
                <a:latin typeface="Arial" pitchFamily="34" charset="0"/>
                <a:cs typeface="Arial" pitchFamily="34" charset="0"/>
              </a:rPr>
              <a:t>D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Langkah-Langkah Pencegahan dari  Penyakit Menular Seksual (PMS)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1219200"/>
            <a:ext cx="2667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 Pendidikan Seks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9376" y="1717420"/>
            <a:ext cx="5419064" cy="361658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16200000">
            <a:off x="7204805" y="3394805"/>
            <a:ext cx="3415903" cy="4624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4176" tIns="107087" rIns="214176" bIns="107087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id-ID" sz="16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Shutterstock.com</a:t>
            </a:r>
            <a:endParaRPr lang="en-US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65972" y="2099846"/>
            <a:ext cx="2910183" cy="3005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b-NO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Pendidikan seks adalah penerangan mengenai </a:t>
            </a:r>
            <a:r>
              <a:rPr lang="nb-NO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anatomi,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i-FI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 </a:t>
            </a:r>
            <a:r>
              <a:rPr lang="fi-FI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pertumbuhan rambut pada ketiak dan sekitar </a:t>
            </a:r>
            <a:r>
              <a:rPr lang="fi-FI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alat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kelamin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serta mengenai proses reproduksi melalui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hubungan seks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938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16945" y="2103426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8" name="Right Arrow 7"/>
          <p:cNvSpPr/>
          <p:nvPr/>
        </p:nvSpPr>
        <p:spPr>
          <a:xfrm>
            <a:off x="2183745" y="2200241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31127" y="1957955"/>
            <a:ext cx="5257800" cy="949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Membentuk pengertian tentang perbedaan seks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antara pria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wanita dalam keluarga, pekerjaan, dan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seluruh kehidupan.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178360" y="3585910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b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2" name="Right Arrow 11"/>
          <p:cNvSpPr/>
          <p:nvPr/>
        </p:nvSpPr>
        <p:spPr>
          <a:xfrm>
            <a:off x="2245160" y="3717695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173621" y="3387788"/>
            <a:ext cx="5272585" cy="11498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Membentuk pengertian tentang seks di dalam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kehidupan </a:t>
            </a:r>
            <a:r>
              <a:rPr lang="fi-FI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manusia </a:t>
            </a:r>
            <a:r>
              <a:rPr lang="fi-FI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keluarga, seperti perasaan seks </a:t>
            </a:r>
            <a:r>
              <a:rPr lang="fi-FI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perkawinan.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817" y="751299"/>
            <a:ext cx="3016310" cy="579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Tujuan pendidikan seks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981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10018" y="1798273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c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7" name="Right Arrow 6"/>
          <p:cNvSpPr/>
          <p:nvPr/>
        </p:nvSpPr>
        <p:spPr>
          <a:xfrm>
            <a:off x="2176818" y="1895088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84497" y="1295400"/>
            <a:ext cx="5257800" cy="17872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Mengembangkan pengertian diri sendiri </a:t>
            </a:r>
            <a:r>
              <a:rPr lang="nn-NO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sehubungan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dengan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fungsi dan kebutuhan seks. Jadi, pendidikan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seks dalam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arti sempit adalah pendidikan mengenai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seksualitas manusia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143000" y="3710202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d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0" name="Right Arrow 9"/>
          <p:cNvSpPr/>
          <p:nvPr/>
        </p:nvSpPr>
        <p:spPr>
          <a:xfrm>
            <a:off x="2209800" y="3841987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062061" y="3322322"/>
            <a:ext cx="5272585" cy="1759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Membantu peserta didik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dalam mengembangkan kepribadian sehingga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mampu mengambil keputusan yang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bertanggung jawab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misalnya menjaga norma sosial dan agama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 masyarakat.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35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112809" y="1517071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8" name="Right Arrow 7"/>
          <p:cNvSpPr/>
          <p:nvPr/>
        </p:nvSpPr>
        <p:spPr>
          <a:xfrm>
            <a:off x="2179609" y="1613886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126991" y="1371600"/>
            <a:ext cx="5257800" cy="949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mencegah penyimpangan dan kelainan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seksual.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098954" y="2439249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b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2" name="Right Arrow 11"/>
          <p:cNvSpPr/>
          <p:nvPr/>
        </p:nvSpPr>
        <p:spPr>
          <a:xfrm>
            <a:off x="2165754" y="2571034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098351" y="2571033"/>
            <a:ext cx="5588449" cy="55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memelihara tegaknya nilai-nilai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14816" y="751299"/>
            <a:ext cx="4838183" cy="579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Manfaat pendidikan seks bagi remaja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098954" y="3429761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c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4" name="Right Arrow 13"/>
          <p:cNvSpPr/>
          <p:nvPr/>
        </p:nvSpPr>
        <p:spPr>
          <a:xfrm>
            <a:off x="2165754" y="3526576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13136" y="3284290"/>
            <a:ext cx="5257800" cy="949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mengatasi gangguan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psikis.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85099" y="4351939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d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7" name="Right Arrow 16"/>
          <p:cNvSpPr/>
          <p:nvPr/>
        </p:nvSpPr>
        <p:spPr>
          <a:xfrm>
            <a:off x="2151899" y="4483724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098351" y="4249766"/>
            <a:ext cx="5272585" cy="966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memberi pengetahuan dalam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menghadapi perkembangan anak.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935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2" grpId="0" animBg="1"/>
      <p:bldP spid="13" grpId="0" animBg="1"/>
      <p:bldP spid="11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27" y="581082"/>
            <a:ext cx="28956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 Pendidikan Agama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8618" y="1614430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9" name="Right Arrow 8"/>
          <p:cNvSpPr/>
          <p:nvPr/>
        </p:nvSpPr>
        <p:spPr>
          <a:xfrm>
            <a:off x="2405418" y="1711245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468959"/>
            <a:ext cx="5257800" cy="949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Memisahkan tempat tidur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24763" y="2536608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b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2" name="Right Arrow 11"/>
          <p:cNvSpPr/>
          <p:nvPr/>
        </p:nvSpPr>
        <p:spPr>
          <a:xfrm>
            <a:off x="2391563" y="2668393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24160" y="2668392"/>
            <a:ext cx="5588449" cy="55401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i-FI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Meminta izin ketika memasuki kamar orang </a:t>
            </a:r>
            <a:r>
              <a:rPr lang="fi-FI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tua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24763" y="3527120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c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5" name="Right Arrow 14"/>
          <p:cNvSpPr/>
          <p:nvPr/>
        </p:nvSpPr>
        <p:spPr>
          <a:xfrm>
            <a:off x="2391563" y="3623935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38945" y="3381649"/>
            <a:ext cx="5257800" cy="949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Mengajarkan adab memandang lawan jenis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0908" y="4449298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d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>
            <a:off x="2377708" y="4581083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324160" y="4347125"/>
            <a:ext cx="5272585" cy="966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Larangan menyebarkan rahasia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suami-istri.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28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3324160" y="4800600"/>
            <a:ext cx="5272585" cy="96609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Jangan menjelaskan masalah seks pada anak-anak laki-laki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dan perempuan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pada waktu dan ruang yang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sama.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27" y="457200"/>
            <a:ext cx="1821873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3. Keluarga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338618" y="1295400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a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9" name="Right Arrow 8"/>
          <p:cNvSpPr/>
          <p:nvPr/>
        </p:nvSpPr>
        <p:spPr>
          <a:xfrm>
            <a:off x="2405418" y="1392215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352800" y="1219200"/>
            <a:ext cx="5257800" cy="949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Faktor keluarga sangat menentukan dalam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 pendidikan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seks sehingga perilaku seks bebas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dapat dihindari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324763" y="2438400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b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2" name="Right Arrow 11"/>
          <p:cNvSpPr/>
          <p:nvPr/>
        </p:nvSpPr>
        <p:spPr>
          <a:xfrm>
            <a:off x="2391563" y="2570185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324160" y="2367137"/>
            <a:ext cx="5272585" cy="10539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Keluarga harus mengerti tentang permasalahan seks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sebelum menjelaskannya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 anak-anak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mereka.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1371600" y="3650590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c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5" name="Right Arrow 14"/>
          <p:cNvSpPr/>
          <p:nvPr/>
        </p:nvSpPr>
        <p:spPr>
          <a:xfrm>
            <a:off x="2438400" y="3747405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306998" y="3622965"/>
            <a:ext cx="5580797" cy="94903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nn-NO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Seorang ayah mengarahkan anak laki-laki dan seorang </a:t>
            </a:r>
            <a:r>
              <a:rPr lang="nn-NO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mengarahkan </a:t>
            </a:r>
            <a:r>
              <a:rPr lang="sv-S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anak perempuan dalam menjelaskan </a:t>
            </a:r>
            <a:r>
              <a:rPr lang="sv-SE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masalah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seks.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1310908" y="4902773"/>
            <a:ext cx="685800" cy="685800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400" b="1" dirty="0" smtClean="0"/>
              <a:t>d</a:t>
            </a:r>
            <a:r>
              <a:rPr lang="en-US" sz="2400" b="1" dirty="0" smtClean="0"/>
              <a:t>.</a:t>
            </a:r>
            <a:endParaRPr lang="en-US" sz="2400" b="1" dirty="0"/>
          </a:p>
        </p:txBody>
      </p:sp>
      <p:sp>
        <p:nvSpPr>
          <p:cNvPr id="18" name="Right Arrow 17"/>
          <p:cNvSpPr/>
          <p:nvPr/>
        </p:nvSpPr>
        <p:spPr>
          <a:xfrm>
            <a:off x="2377708" y="5034558"/>
            <a:ext cx="609600" cy="457200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00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0" y="259270"/>
            <a:ext cx="6705600" cy="593413"/>
          </a:xfrm>
          <a:prstGeom prst="homePlate">
            <a:avLst/>
          </a:prstGeom>
          <a:solidFill>
            <a:srgbClr val="DA326E"/>
          </a:solidFill>
          <a:ln>
            <a:solidFill>
              <a:srgbClr val="DA32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latin typeface="Arial" pitchFamily="34" charset="0"/>
                <a:cs typeface="Arial" pitchFamily="34" charset="0"/>
              </a:rPr>
              <a:t>A. </a:t>
            </a: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Hakikat Penyakit Menular Seksual (PMS)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Cloud Callout 19"/>
          <p:cNvSpPr/>
          <p:nvPr/>
        </p:nvSpPr>
        <p:spPr>
          <a:xfrm>
            <a:off x="4343400" y="1016858"/>
            <a:ext cx="4495800" cy="4786117"/>
          </a:xfrm>
          <a:prstGeom prst="cloudCallout">
            <a:avLst>
              <a:gd name="adj1" fmla="val -86001"/>
              <a:gd name="adj2" fmla="val 194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Penyakit 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menular seksual (PMS) adalah penyakit yang</a:t>
            </a:r>
          </a:p>
          <a:p>
            <a:pPr algn="ctr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ditularkan melalui hubungan seksual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Penyakit menular seksual ini juga dikenal dengan istilah</a:t>
            </a:r>
          </a:p>
          <a:p>
            <a:pPr algn="ctr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infeksi menular seksual (IMS) dan penyakit kelamin ( </a:t>
            </a:r>
            <a:r>
              <a:rPr lang="id-ID" sz="2000" i="1" dirty="0">
                <a:latin typeface="Arial" panose="020B0604020202020204" pitchFamily="34" charset="0"/>
                <a:cs typeface="Arial" panose="020B0604020202020204" pitchFamily="34" charset="0"/>
              </a:rPr>
              <a:t>veneral</a:t>
            </a:r>
          </a:p>
          <a:p>
            <a:pPr algn="ctr"/>
            <a:r>
              <a:rPr lang="id-ID" sz="2000" i="1" dirty="0">
                <a:latin typeface="Arial" panose="020B0604020202020204" pitchFamily="34" charset="0"/>
                <a:cs typeface="Arial" panose="020B0604020202020204" pitchFamily="34" charset="0"/>
              </a:rPr>
              <a:t>disease</a:t>
            </a:r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1" name="Picture 20" descr="thinker-28741_128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1082818"/>
            <a:ext cx="3816039" cy="512005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244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Pentagon 7"/>
          <p:cNvSpPr/>
          <p:nvPr/>
        </p:nvSpPr>
        <p:spPr>
          <a:xfrm>
            <a:off x="0" y="259270"/>
            <a:ext cx="7010400" cy="655130"/>
          </a:xfrm>
          <a:prstGeom prst="homePlate">
            <a:avLst/>
          </a:prstGeom>
          <a:solidFill>
            <a:srgbClr val="DA326E"/>
          </a:solidFill>
          <a:ln>
            <a:solidFill>
              <a:srgbClr val="DA32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b="1" dirty="0" smtClean="0">
                <a:latin typeface="Arial" pitchFamily="34" charset="0"/>
                <a:cs typeface="Arial" pitchFamily="34" charset="0"/>
              </a:rPr>
              <a:t>B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Penyebab Penyakit Menular Seksual (PMS)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Cloud Callout 9"/>
          <p:cNvSpPr/>
          <p:nvPr/>
        </p:nvSpPr>
        <p:spPr>
          <a:xfrm>
            <a:off x="4813964" y="1248355"/>
            <a:ext cx="3554673" cy="3962400"/>
          </a:xfrm>
          <a:prstGeom prst="cloudCallout">
            <a:avLst>
              <a:gd name="adj1" fmla="val -96515"/>
              <a:gd name="adj2" fmla="val 7141"/>
            </a:avLst>
          </a:prstGeom>
          <a:solidFill>
            <a:schemeClr val="accent5"/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Umumnya, penyakit 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menular seksual</a:t>
            </a:r>
            <a:r>
              <a:rPr lang="sv-SE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v-SE" sz="2000" dirty="0">
                <a:latin typeface="Arial" panose="020B0604020202020204" pitchFamily="34" charset="0"/>
                <a:cs typeface="Arial" panose="020B0604020202020204" pitchFamily="34" charset="0"/>
              </a:rPr>
              <a:t>cepat menular karena</a:t>
            </a:r>
          </a:p>
          <a:p>
            <a:pPr algn="ctr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seseorang sering berganti-ganti pasangan dalam melakukan</a:t>
            </a:r>
          </a:p>
          <a:p>
            <a:pPr algn="ctr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hubungan 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seksual.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 descr="thinker-28741_128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1275746"/>
            <a:ext cx="3695701" cy="495859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2539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0" y="990600"/>
            <a:ext cx="25146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 Penyakit Herpes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Cloud Callout 15"/>
          <p:cNvSpPr/>
          <p:nvPr/>
        </p:nvSpPr>
        <p:spPr>
          <a:xfrm>
            <a:off x="4572000" y="1368136"/>
            <a:ext cx="4101436" cy="3048001"/>
          </a:xfrm>
          <a:prstGeom prst="cloudCallout">
            <a:avLst>
              <a:gd name="adj1" fmla="val -94488"/>
              <a:gd name="adj2" fmla="val 27141"/>
            </a:avLst>
          </a:prstGeom>
          <a:solidFill>
            <a:srgbClr val="DA326E"/>
          </a:solidFill>
          <a:ln>
            <a:solidFill>
              <a:srgbClr val="DA32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Seseorang yang melakukan hubungan seksual dengan</a:t>
            </a:r>
          </a:p>
          <a:p>
            <a:pPr algn="ctr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orang menderita penyakit herpes akan tertular penyakit</a:t>
            </a:r>
          </a:p>
          <a:p>
            <a:pPr algn="ctr"/>
            <a:r>
              <a:rPr lang="id-ID" sz="2000" dirty="0">
                <a:latin typeface="Arial" panose="020B0604020202020204" pitchFamily="34" charset="0"/>
                <a:cs typeface="Arial" panose="020B0604020202020204" pitchFamily="34" charset="0"/>
              </a:rPr>
              <a:t>menular </a:t>
            </a:r>
            <a:r>
              <a:rPr lang="id-ID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seksual.</a:t>
            </a: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7" name="Picture 16" descr="thinker-28741_128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1723444"/>
            <a:ext cx="3362025" cy="451089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0856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0" y="914400"/>
            <a:ext cx="25146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 Transfusi Darah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16200000">
            <a:off x="7055869" y="3128105"/>
            <a:ext cx="3644503" cy="4624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4176" tIns="107087" rIns="214176" bIns="107087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id-ID" sz="16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Pixabay.com/lJuralMin</a:t>
            </a:r>
            <a:endParaRPr lang="en-US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52400" y="2557046"/>
            <a:ext cx="2910183" cy="18749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Transfusi darah, seperti menggunakan jarum suntik </a:t>
            </a:r>
            <a:r>
              <a:rPr lang="de-DE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sama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dengan penderita PMS, dapat menularkan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penyakit dengan cepat.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059" y="1096576"/>
            <a:ext cx="5466531" cy="4008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780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0" y="914400"/>
            <a:ext cx="18288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3. Ibu Hamil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14018" y="2122603"/>
            <a:ext cx="2910183" cy="27769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Ibu hamil rentan menularkan penyakit menular seksual</a:t>
            </a:r>
          </a:p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kepada bayinya. Umumnya, penyakit menular seksual yang</a:t>
            </a:r>
          </a:p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diderita ibu hamil akan menular melalui proses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menyusui.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1" y="914400"/>
            <a:ext cx="6019800" cy="4013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181599" y="4899557"/>
            <a:ext cx="3962401" cy="462487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214176" tIns="107087" rIns="214176" bIns="107087" rtlCol="0">
            <a:spAutoFit/>
          </a:bodyPr>
          <a:lstStyle/>
          <a:p>
            <a:r>
              <a:rPr lang="en-US" sz="1600" dirty="0" err="1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Sumber</a:t>
            </a:r>
            <a:r>
              <a:rPr lang="en-US" sz="1600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id-ID" sz="1600" i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Pixabay.com/PedroSerapio</a:t>
            </a:r>
            <a:endParaRPr lang="en-US" i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855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0" y="259270"/>
            <a:ext cx="7848600" cy="655130"/>
          </a:xfrm>
          <a:prstGeom prst="homePlate">
            <a:avLst/>
          </a:prstGeom>
          <a:solidFill>
            <a:srgbClr val="DA326E"/>
          </a:solidFill>
          <a:ln>
            <a:solidFill>
              <a:srgbClr val="DA326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400" b="1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sz="2400" b="1" dirty="0" smtClean="0">
                <a:latin typeface="Arial" pitchFamily="34" charset="0"/>
                <a:cs typeface="Arial" pitchFamily="34" charset="0"/>
              </a:rPr>
              <a:t>. </a:t>
            </a:r>
            <a:r>
              <a:rPr lang="id-ID" sz="2400" b="1" dirty="0" smtClean="0">
                <a:latin typeface="Arial" pitchFamily="34" charset="0"/>
                <a:cs typeface="Arial" pitchFamily="34" charset="0"/>
              </a:rPr>
              <a:t>Macam-Macam Penyakit Menular Seksual (PMS)</a:t>
            </a:r>
            <a:endParaRPr lang="en-US" sz="24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1066800"/>
            <a:ext cx="28956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1. Berdasarkan Virus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185" y="2099048"/>
            <a:ext cx="1828799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a. Herpes Progenitalis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29385" y="2195863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2071255"/>
            <a:ext cx="5105400" cy="74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Herpes progenitalis adalah penyakit yang disebabkan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oleh virus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herpes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simpleks.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186" y="3151993"/>
            <a:ext cx="1828798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b. Virus Hepatitis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29385" y="3248808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6600" y="3124200"/>
            <a:ext cx="5105400" cy="7413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 berbagai macam hepatitis atau radang hati,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seperti hepatitis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B, C, dan D.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28599" y="4171102"/>
            <a:ext cx="2910385" cy="858098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c. </a:t>
            </a:r>
            <a:r>
              <a:rPr lang="id-ID" sz="2000" b="1" i="1" dirty="0" smtClean="0">
                <a:latin typeface="Arial" panose="020B0604020202020204" pitchFamily="34" charset="0"/>
                <a:cs typeface="Arial" panose="020B0604020202020204" pitchFamily="34" charset="0"/>
              </a:rPr>
              <a:t>Lymphogranuloma Venereum </a:t>
            </a:r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(LGV)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ight Arrow 17"/>
          <p:cNvSpPr/>
          <p:nvPr/>
        </p:nvSpPr>
        <p:spPr>
          <a:xfrm>
            <a:off x="3291386" y="4409886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4038601" y="4285278"/>
            <a:ext cx="4343399" cy="12773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Penyakit </a:t>
            </a:r>
            <a:r>
              <a:rPr lang="id-ID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lymphogranuloma venereum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(LGV) adalah penyakit</a:t>
            </a:r>
          </a:p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menular seksual yang disebabkan oleh virus </a:t>
            </a:r>
            <a:r>
              <a:rPr lang="id-ID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chlamydia trachomatis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162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0" y="681455"/>
            <a:ext cx="4953000" cy="53340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b="1" dirty="0" smtClean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2. Berdasarkan Organisme dan Bakteri</a:t>
            </a:r>
            <a:endParaRPr lang="en-US" sz="20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185" y="1676400"/>
            <a:ext cx="1828799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a. Gonore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29385" y="1773215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1371600"/>
            <a:ext cx="5105400" cy="10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Gonore atau yang dikenal dengan kencing nanah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 penyakit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kelamin yang disebabkan oleh kuman </a:t>
            </a:r>
            <a:r>
              <a:rPr lang="id-ID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gonococcus.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186" y="2946964"/>
            <a:ext cx="1828798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b. Sifilis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29385" y="3043779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6600" y="2642164"/>
            <a:ext cx="5105400" cy="124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Sifilis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adalah salah satu penyakit yang sangat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berbahaya dan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menular. Penyakit ini disebakan oleh salah satu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kuman,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yaitu </a:t>
            </a:r>
            <a:r>
              <a:rPr lang="id-ID" sz="2000" i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spirochaeta.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548186" y="4445282"/>
            <a:ext cx="1828798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c. Vaginitis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ight Arrow 20"/>
          <p:cNvSpPr/>
          <p:nvPr/>
        </p:nvSpPr>
        <p:spPr>
          <a:xfrm>
            <a:off x="2529385" y="4542097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3276600" y="4140482"/>
            <a:ext cx="5105400" cy="149831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Vaginitis adalah salah satu penyakit menular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seksual yang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menyerang organ vital perempuan. Gejala vaginitis ini</a:t>
            </a:r>
          </a:p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ditandai dengan adanya peradangan pada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vagina.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05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:\vvv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0"/>
            <a:ext cx="9144001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981200" y="6367046"/>
            <a:ext cx="502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Pendidikan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Jasmani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Olahraga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dan</a:t>
            </a:r>
            <a:r>
              <a:rPr lang="en-US" sz="1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 err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Kesehatan</a:t>
            </a:r>
            <a:endParaRPr lang="en-US" sz="16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48185" y="1752600"/>
            <a:ext cx="1828799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d. HIV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529385" y="1849415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00400" y="1447800"/>
            <a:ext cx="5105400" cy="10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HIV adalah sejenis virus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yang melumpuhkan kekebalan tubuh </a:t>
            </a:r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manusia dan dapat menyebabkan penyakit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AIDS.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548186" y="3327964"/>
            <a:ext cx="1828798" cy="685800"/>
          </a:xfrm>
          <a:prstGeom prst="round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d-ID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e. Klamidia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2529385" y="3424779"/>
            <a:ext cx="609600" cy="457200"/>
          </a:xfrm>
          <a:prstGeom prst="rightArrow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3276600" y="3023164"/>
            <a:ext cx="5105400" cy="1244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Klamidia adalah penyakit penular</a:t>
            </a:r>
          </a:p>
          <a:p>
            <a:r>
              <a:rPr lang="id-ID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seksual atau infeksi yang menyerang saluran kencing, </a:t>
            </a:r>
            <a:r>
              <a:rPr lang="id-ID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leher </a:t>
            </a:r>
            <a:r>
              <a:rPr lang="de-DE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rahim</a:t>
            </a:r>
            <a:r>
              <a:rPr lang="de-DE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dan saluran indung telur</a:t>
            </a:r>
            <a:r>
              <a:rPr lang="de-DE" sz="2000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115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6873</TotalTime>
  <Words>904</Words>
  <Application>Microsoft Office PowerPoint</Application>
  <PresentationFormat>On-screen Show (4:3)</PresentationFormat>
  <Paragraphs>134</Paragraphs>
  <Slides>17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EASYMEDIA</dc:creator>
  <cp:lastModifiedBy>Rifki Kurniawan</cp:lastModifiedBy>
  <cp:revision>265</cp:revision>
  <dcterms:created xsi:type="dcterms:W3CDTF">2016-09-29T06:00:43Z</dcterms:created>
  <dcterms:modified xsi:type="dcterms:W3CDTF">2017-08-19T02:33:08Z</dcterms:modified>
</cp:coreProperties>
</file>