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4" r:id="rId10"/>
    <p:sldId id="265" r:id="rId11"/>
    <p:sldId id="268" r:id="rId12"/>
    <p:sldId id="267" r:id="rId13"/>
    <p:sldId id="269" r:id="rId14"/>
    <p:sldId id="270" r:id="rId15"/>
    <p:sldId id="272" r:id="rId16"/>
    <p:sldId id="271"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9" d="100"/>
          <a:sy n="79" d="100"/>
        </p:scale>
        <p:origin x="1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F07203-B64A-45B3-A4A5-719F9D9F16CE}"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3957437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07203-B64A-45B3-A4A5-719F9D9F16CE}"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1584151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07203-B64A-45B3-A4A5-719F9D9F16CE}"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353035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07203-B64A-45B3-A4A5-719F9D9F16CE}"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323102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F07203-B64A-45B3-A4A5-719F9D9F16CE}"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23173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F07203-B64A-45B3-A4A5-719F9D9F16CE}"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3839122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F07203-B64A-45B3-A4A5-719F9D9F16CE}"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202158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F07203-B64A-45B3-A4A5-719F9D9F16CE}"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2405289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07203-B64A-45B3-A4A5-719F9D9F16CE}" type="datetimeFigureOut">
              <a:rPr lang="en-US" smtClean="0"/>
              <a:t>12/15/2015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348762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F07203-B64A-45B3-A4A5-719F9D9F16CE}"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183618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F07203-B64A-45B3-A4A5-719F9D9F16CE}"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78FF6-A6EC-479D-9160-39055399310F}" type="slidenum">
              <a:rPr lang="en-US" smtClean="0"/>
              <a:t>‹#›</a:t>
            </a:fld>
            <a:endParaRPr lang="en-US"/>
          </a:p>
        </p:txBody>
      </p:sp>
    </p:spTree>
    <p:extLst>
      <p:ext uri="{BB962C8B-B14F-4D97-AF65-F5344CB8AC3E}">
        <p14:creationId xmlns:p14="http://schemas.microsoft.com/office/powerpoint/2010/main" val="411230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F07203-B64A-45B3-A4A5-719F9D9F16CE}" type="datetimeFigureOut">
              <a:rPr lang="en-US" smtClean="0"/>
              <a:t>12/15/2015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78FF6-A6EC-479D-9160-39055399310F}" type="slidenum">
              <a:rPr lang="en-US" smtClean="0"/>
              <a:t>‹#›</a:t>
            </a:fld>
            <a:endParaRPr lang="en-US"/>
          </a:p>
        </p:txBody>
      </p:sp>
    </p:spTree>
    <p:extLst>
      <p:ext uri="{BB962C8B-B14F-4D97-AF65-F5344CB8AC3E}">
        <p14:creationId xmlns:p14="http://schemas.microsoft.com/office/powerpoint/2010/main" val="3574184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smtClean="0"/>
              <a:t>Implementasi Algoritma </a:t>
            </a:r>
            <a:r>
              <a:rPr lang="en-US" sz="4400" i="1" smtClean="0"/>
              <a:t>Incremental Overlapping Clustering </a:t>
            </a:r>
            <a:r>
              <a:rPr lang="en-US" sz="4400" smtClean="0"/>
              <a:t>Berbasis </a:t>
            </a:r>
            <a:r>
              <a:rPr lang="en-US" sz="4400" i="1" smtClean="0"/>
              <a:t>Tree</a:t>
            </a:r>
            <a:endParaRPr lang="en-US" sz="4400"/>
          </a:p>
        </p:txBody>
      </p:sp>
      <p:sp>
        <p:nvSpPr>
          <p:cNvPr id="3" name="Subtitle 2"/>
          <p:cNvSpPr>
            <a:spLocks noGrp="1"/>
          </p:cNvSpPr>
          <p:nvPr>
            <p:ph type="subTitle" idx="1"/>
          </p:nvPr>
        </p:nvSpPr>
        <p:spPr/>
        <p:txBody>
          <a:bodyPr/>
          <a:lstStyle/>
          <a:p>
            <a:r>
              <a:rPr lang="en-US" smtClean="0"/>
              <a:t>Desain algoritma dan usulan paper pendukung</a:t>
            </a:r>
            <a:endParaRPr lang="en-US"/>
          </a:p>
        </p:txBody>
      </p:sp>
      <p:sp>
        <p:nvSpPr>
          <p:cNvPr id="4" name="TextBox 3"/>
          <p:cNvSpPr txBox="1"/>
          <p:nvPr/>
        </p:nvSpPr>
        <p:spPr>
          <a:xfrm>
            <a:off x="7821351" y="5931567"/>
            <a:ext cx="4224554" cy="646331"/>
          </a:xfrm>
          <a:prstGeom prst="rect">
            <a:avLst/>
          </a:prstGeom>
          <a:noFill/>
        </p:spPr>
        <p:txBody>
          <a:bodyPr wrap="none" rtlCol="0">
            <a:spAutoFit/>
          </a:bodyPr>
          <a:lstStyle/>
          <a:p>
            <a:r>
              <a:rPr lang="en-US" smtClean="0"/>
              <a:t>Untuk keperluan Tugas akhir </a:t>
            </a:r>
            <a:br>
              <a:rPr lang="en-US" smtClean="0"/>
            </a:br>
            <a:r>
              <a:rPr lang="en-US" smtClean="0"/>
              <a:t>Ramadhan Rosihadi Perdana (5112100032)</a:t>
            </a:r>
            <a:endParaRPr lang="en-US"/>
          </a:p>
        </p:txBody>
      </p:sp>
    </p:spTree>
    <p:extLst>
      <p:ext uri="{BB962C8B-B14F-4D97-AF65-F5344CB8AC3E}">
        <p14:creationId xmlns:p14="http://schemas.microsoft.com/office/powerpoint/2010/main" val="66329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Usulan paper pendukung pada algoritma 4</a:t>
            </a:r>
            <a:endParaRPr lang="en-US"/>
          </a:p>
        </p:txBody>
      </p:sp>
      <p:sp>
        <p:nvSpPr>
          <p:cNvPr id="3" name="TextBox 2"/>
          <p:cNvSpPr txBox="1"/>
          <p:nvPr/>
        </p:nvSpPr>
        <p:spPr>
          <a:xfrm>
            <a:off x="2779295" y="3549315"/>
            <a:ext cx="5573770" cy="369332"/>
          </a:xfrm>
          <a:prstGeom prst="rect">
            <a:avLst/>
          </a:prstGeom>
          <a:noFill/>
        </p:spPr>
        <p:txBody>
          <a:bodyPr wrap="none" rtlCol="0">
            <a:spAutoFit/>
          </a:bodyPr>
          <a:lstStyle/>
          <a:p>
            <a:r>
              <a:rPr lang="en-US" i="1" smtClean="0"/>
              <a:t>Tidak menemukan komponen yang dapat dikombinasikan</a:t>
            </a:r>
            <a:endParaRPr lang="en-US" i="1"/>
          </a:p>
        </p:txBody>
      </p:sp>
    </p:spTree>
    <p:extLst>
      <p:ext uri="{BB962C8B-B14F-4D97-AF65-F5344CB8AC3E}">
        <p14:creationId xmlns:p14="http://schemas.microsoft.com/office/powerpoint/2010/main" val="249783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Usulan paper pendukung proses keseluruhan</a:t>
            </a:r>
            <a:endParaRPr lang="en-US"/>
          </a:p>
        </p:txBody>
      </p:sp>
      <p:sp>
        <p:nvSpPr>
          <p:cNvPr id="3" name="TextBox 2"/>
          <p:cNvSpPr txBox="1"/>
          <p:nvPr/>
        </p:nvSpPr>
        <p:spPr>
          <a:xfrm>
            <a:off x="715455" y="65755"/>
            <a:ext cx="3014415" cy="369332"/>
          </a:xfrm>
          <a:prstGeom prst="rect">
            <a:avLst/>
          </a:prstGeom>
          <a:noFill/>
        </p:spPr>
        <p:txBody>
          <a:bodyPr wrap="none" rtlCol="0">
            <a:spAutoFit/>
          </a:bodyPr>
          <a:lstStyle/>
          <a:p>
            <a:r>
              <a:rPr lang="en-US" b="1" smtClean="0"/>
              <a:t>: Komponen pada algoritma 3</a:t>
            </a:r>
            <a:endParaRPr lang="en-US" b="1"/>
          </a:p>
        </p:txBody>
      </p:sp>
      <p:sp>
        <p:nvSpPr>
          <p:cNvPr id="4" name="Rectangle 3"/>
          <p:cNvSpPr/>
          <p:nvPr/>
        </p:nvSpPr>
        <p:spPr>
          <a:xfrm>
            <a:off x="192505" y="108284"/>
            <a:ext cx="522950" cy="273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6819476" y="60469"/>
            <a:ext cx="4667175" cy="369332"/>
          </a:xfrm>
          <a:prstGeom prst="rect">
            <a:avLst/>
          </a:prstGeom>
          <a:noFill/>
        </p:spPr>
        <p:txBody>
          <a:bodyPr wrap="none" rtlCol="0">
            <a:spAutoFit/>
          </a:bodyPr>
          <a:lstStyle/>
          <a:p>
            <a:r>
              <a:rPr lang="en-US" b="1" smtClean="0"/>
              <a:t>: Plihan judul paper pendukung yang diusulkan</a:t>
            </a:r>
            <a:endParaRPr lang="en-US" b="1"/>
          </a:p>
        </p:txBody>
      </p:sp>
      <p:sp>
        <p:nvSpPr>
          <p:cNvPr id="6" name="Oval 5"/>
          <p:cNvSpPr/>
          <p:nvPr/>
        </p:nvSpPr>
        <p:spPr>
          <a:xfrm>
            <a:off x="5969745" y="89819"/>
            <a:ext cx="805615" cy="3502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838200" y="3609475"/>
            <a:ext cx="2977393"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Feature selection</a:t>
            </a:r>
            <a:endParaRPr lang="en-US"/>
          </a:p>
        </p:txBody>
      </p:sp>
      <p:sp>
        <p:nvSpPr>
          <p:cNvPr id="8" name="Oval 7"/>
          <p:cNvSpPr/>
          <p:nvPr/>
        </p:nvSpPr>
        <p:spPr>
          <a:xfrm>
            <a:off x="4780123" y="2452689"/>
            <a:ext cx="4209049" cy="810127"/>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US"/>
              <a:t>Feature Selection via Global Redundancy Minimization</a:t>
            </a:r>
          </a:p>
        </p:txBody>
      </p:sp>
      <p:cxnSp>
        <p:nvCxnSpPr>
          <p:cNvPr id="9" name="Straight Arrow Connector 8"/>
          <p:cNvCxnSpPr>
            <a:stCxn id="7" idx="3"/>
            <a:endCxn id="8" idx="2"/>
          </p:cNvCxnSpPr>
          <p:nvPr/>
        </p:nvCxnSpPr>
        <p:spPr>
          <a:xfrm flipV="1">
            <a:off x="3815593" y="2857753"/>
            <a:ext cx="964530" cy="1160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659806" y="3483791"/>
            <a:ext cx="7119109" cy="10695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A Mutual Information-Based Hybrid Feature Selection Method for Software Cost </a:t>
            </a:r>
          </a:p>
          <a:p>
            <a:pPr algn="ctr"/>
            <a:r>
              <a:rPr lang="en-US"/>
              <a:t>Estimation Using Feature Clustering</a:t>
            </a:r>
          </a:p>
        </p:txBody>
      </p:sp>
      <p:cxnSp>
        <p:nvCxnSpPr>
          <p:cNvPr id="11" name="Straight Arrow Connector 10"/>
          <p:cNvCxnSpPr>
            <a:stCxn id="7" idx="3"/>
            <a:endCxn id="10" idx="2"/>
          </p:cNvCxnSpPr>
          <p:nvPr/>
        </p:nvCxnSpPr>
        <p:spPr>
          <a:xfrm flipV="1">
            <a:off x="3815593" y="4018548"/>
            <a:ext cx="8442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780123" y="4774678"/>
            <a:ext cx="4209049" cy="10373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Intrusion feature selection using Modified Heuristic </a:t>
            </a:r>
            <a:r>
              <a:rPr lang="en-US" smtClean="0"/>
              <a:t>Greedy </a:t>
            </a:r>
            <a:r>
              <a:rPr lang="en-US"/>
              <a:t>Algorithm of </a:t>
            </a:r>
            <a:r>
              <a:rPr lang="en-US" smtClean="0"/>
              <a:t>Itemset</a:t>
            </a:r>
            <a:endParaRPr lang="en-US"/>
          </a:p>
        </p:txBody>
      </p:sp>
      <p:cxnSp>
        <p:nvCxnSpPr>
          <p:cNvPr id="18" name="Straight Arrow Connector 17"/>
          <p:cNvCxnSpPr>
            <a:stCxn id="7" idx="3"/>
            <a:endCxn id="16" idx="2"/>
          </p:cNvCxnSpPr>
          <p:nvPr/>
        </p:nvCxnSpPr>
        <p:spPr>
          <a:xfrm>
            <a:off x="3815593" y="4018549"/>
            <a:ext cx="964530" cy="1274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669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7813"/>
            <a:ext cx="10515600" cy="1325563"/>
          </a:xfrm>
        </p:spPr>
        <p:txBody>
          <a:bodyPr/>
          <a:lstStyle/>
          <a:p>
            <a:r>
              <a:rPr lang="en-US" smtClean="0"/>
              <a:t>Proses Cluster Keseluruhan </a:t>
            </a:r>
            <a:br>
              <a:rPr lang="en-US" smtClean="0"/>
            </a:br>
            <a:r>
              <a:rPr lang="en-US" smtClean="0"/>
              <a:t>(dengan tambahan usulan metode)</a:t>
            </a:r>
            <a:endParaRPr lang="en-US"/>
          </a:p>
        </p:txBody>
      </p:sp>
      <p:sp>
        <p:nvSpPr>
          <p:cNvPr id="4" name="Flowchart: Magnetic Disk 3"/>
          <p:cNvSpPr/>
          <p:nvPr/>
        </p:nvSpPr>
        <p:spPr>
          <a:xfrm>
            <a:off x="1770646" y="5755342"/>
            <a:ext cx="950495" cy="78205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Data awal</a:t>
            </a:r>
            <a:endParaRPr lang="en-US" sz="1400"/>
          </a:p>
        </p:txBody>
      </p:sp>
      <p:sp>
        <p:nvSpPr>
          <p:cNvPr id="5" name="Flowchart: Process 4"/>
          <p:cNvSpPr/>
          <p:nvPr/>
        </p:nvSpPr>
        <p:spPr>
          <a:xfrm>
            <a:off x="1241257" y="3143830"/>
            <a:ext cx="2009274" cy="8301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Mengkluster data awal</a:t>
            </a:r>
            <a:br>
              <a:rPr lang="en-US" sz="1400" smtClean="0"/>
            </a:br>
            <a:r>
              <a:rPr lang="en-US" sz="1400" smtClean="0"/>
              <a:t>(Algoritma 1)</a:t>
            </a:r>
            <a:endParaRPr lang="en-US" sz="1400"/>
          </a:p>
        </p:txBody>
      </p:sp>
      <p:sp>
        <p:nvSpPr>
          <p:cNvPr id="6" name="Flowchart: Process 5"/>
          <p:cNvSpPr/>
          <p:nvPr/>
        </p:nvSpPr>
        <p:spPr>
          <a:xfrm>
            <a:off x="4138863" y="3143830"/>
            <a:ext cx="2190714" cy="8301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Membangun Searching tree</a:t>
            </a:r>
            <a:br>
              <a:rPr lang="en-US" sz="1400" smtClean="0"/>
            </a:br>
            <a:r>
              <a:rPr lang="en-US" sz="1400" smtClean="0"/>
              <a:t>(Algoritma 2)</a:t>
            </a:r>
            <a:endParaRPr lang="en-US" sz="1400"/>
          </a:p>
        </p:txBody>
      </p:sp>
      <p:sp>
        <p:nvSpPr>
          <p:cNvPr id="7" name="Flowchart: Process 6"/>
          <p:cNvSpPr/>
          <p:nvPr/>
        </p:nvSpPr>
        <p:spPr>
          <a:xfrm>
            <a:off x="7321214" y="3143830"/>
            <a:ext cx="2693071" cy="8301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Memperbaharui Cluster,Searching tree,dan Graph</a:t>
            </a:r>
            <a:br>
              <a:rPr lang="en-US" sz="1400" smtClean="0"/>
            </a:br>
            <a:r>
              <a:rPr lang="en-US" sz="1400" smtClean="0"/>
              <a:t>(Algoritma 3 dan Algoritma 4)</a:t>
            </a:r>
            <a:endParaRPr lang="en-US" sz="1400"/>
          </a:p>
        </p:txBody>
      </p:sp>
      <p:sp>
        <p:nvSpPr>
          <p:cNvPr id="8" name="Flowchart: Magnetic Disk 7"/>
          <p:cNvSpPr/>
          <p:nvPr/>
        </p:nvSpPr>
        <p:spPr>
          <a:xfrm>
            <a:off x="7321214" y="1690688"/>
            <a:ext cx="950495" cy="78205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Data tambahan</a:t>
            </a:r>
            <a:endParaRPr lang="en-US" sz="1400"/>
          </a:p>
        </p:txBody>
      </p:sp>
      <p:cxnSp>
        <p:nvCxnSpPr>
          <p:cNvPr id="13" name="Straight Arrow Connector 12"/>
          <p:cNvCxnSpPr>
            <a:stCxn id="5" idx="3"/>
            <a:endCxn id="6" idx="1"/>
          </p:cNvCxnSpPr>
          <p:nvPr/>
        </p:nvCxnSpPr>
        <p:spPr>
          <a:xfrm>
            <a:off x="3250531" y="3558920"/>
            <a:ext cx="8883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6" idx="3"/>
            <a:endCxn id="7" idx="1"/>
          </p:cNvCxnSpPr>
          <p:nvPr/>
        </p:nvCxnSpPr>
        <p:spPr>
          <a:xfrm>
            <a:off x="6329577" y="3558920"/>
            <a:ext cx="9916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3250531" y="3263842"/>
            <a:ext cx="767646" cy="307777"/>
          </a:xfrm>
          <a:prstGeom prst="rect">
            <a:avLst/>
          </a:prstGeom>
          <a:noFill/>
        </p:spPr>
        <p:txBody>
          <a:bodyPr wrap="none" rtlCol="0">
            <a:spAutoFit/>
          </a:bodyPr>
          <a:lstStyle/>
          <a:p>
            <a:r>
              <a:rPr lang="en-US" sz="1400" b="1" i="1" smtClean="0"/>
              <a:t>Clusters</a:t>
            </a:r>
            <a:endParaRPr lang="en-US" sz="1400" b="1" i="1"/>
          </a:p>
        </p:txBody>
      </p:sp>
      <p:sp>
        <p:nvSpPr>
          <p:cNvPr id="20" name="TextBox 19"/>
          <p:cNvSpPr txBox="1"/>
          <p:nvPr/>
        </p:nvSpPr>
        <p:spPr>
          <a:xfrm>
            <a:off x="3250531" y="3558920"/>
            <a:ext cx="644728" cy="307777"/>
          </a:xfrm>
          <a:prstGeom prst="rect">
            <a:avLst/>
          </a:prstGeom>
          <a:noFill/>
        </p:spPr>
        <p:txBody>
          <a:bodyPr wrap="none" rtlCol="0">
            <a:spAutoFit/>
          </a:bodyPr>
          <a:lstStyle/>
          <a:p>
            <a:r>
              <a:rPr lang="en-US" sz="1400" b="1" i="1" smtClean="0"/>
              <a:t>Graph</a:t>
            </a:r>
            <a:endParaRPr lang="en-US" sz="1400" b="1" i="1"/>
          </a:p>
        </p:txBody>
      </p:sp>
      <p:sp>
        <p:nvSpPr>
          <p:cNvPr id="21" name="TextBox 20"/>
          <p:cNvSpPr txBox="1"/>
          <p:nvPr/>
        </p:nvSpPr>
        <p:spPr>
          <a:xfrm>
            <a:off x="7694034" y="4645099"/>
            <a:ext cx="2063450" cy="307777"/>
          </a:xfrm>
          <a:prstGeom prst="rect">
            <a:avLst/>
          </a:prstGeom>
          <a:noFill/>
        </p:spPr>
        <p:txBody>
          <a:bodyPr wrap="none" rtlCol="0">
            <a:spAutoFit/>
          </a:bodyPr>
          <a:lstStyle/>
          <a:p>
            <a:r>
              <a:rPr lang="en-US" sz="1400" b="1" i="1" smtClean="0"/>
              <a:t>Updated Clusters (Result)</a:t>
            </a:r>
            <a:endParaRPr lang="en-US" sz="1400" b="1" i="1"/>
          </a:p>
        </p:txBody>
      </p:sp>
      <p:sp>
        <p:nvSpPr>
          <p:cNvPr id="22" name="TextBox 21"/>
          <p:cNvSpPr txBox="1"/>
          <p:nvPr/>
        </p:nvSpPr>
        <p:spPr>
          <a:xfrm>
            <a:off x="7029429" y="5053106"/>
            <a:ext cx="1329210" cy="307777"/>
          </a:xfrm>
          <a:prstGeom prst="rect">
            <a:avLst/>
          </a:prstGeom>
          <a:noFill/>
        </p:spPr>
        <p:txBody>
          <a:bodyPr wrap="none" rtlCol="0">
            <a:spAutoFit/>
          </a:bodyPr>
          <a:lstStyle/>
          <a:p>
            <a:r>
              <a:rPr lang="en-US" sz="1400" b="1" i="1" smtClean="0"/>
              <a:t>Updated Graph</a:t>
            </a:r>
            <a:endParaRPr lang="en-US" sz="1400" b="1" i="1"/>
          </a:p>
        </p:txBody>
      </p:sp>
      <p:cxnSp>
        <p:nvCxnSpPr>
          <p:cNvPr id="24" name="Elbow Connector 23"/>
          <p:cNvCxnSpPr>
            <a:stCxn id="8" idx="2"/>
          </p:cNvCxnSpPr>
          <p:nvPr/>
        </p:nvCxnSpPr>
        <p:spPr>
          <a:xfrm rot="10800000" flipV="1">
            <a:off x="6974306" y="2081713"/>
            <a:ext cx="346909" cy="147720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6" name="Elbow Connector 25"/>
          <p:cNvCxnSpPr>
            <a:stCxn id="7" idx="3"/>
          </p:cNvCxnSpPr>
          <p:nvPr/>
        </p:nvCxnSpPr>
        <p:spPr>
          <a:xfrm flipH="1">
            <a:off x="6974305" y="3558920"/>
            <a:ext cx="3039980" cy="19227"/>
          </a:xfrm>
          <a:prstGeom prst="bentConnector5">
            <a:avLst>
              <a:gd name="adj1" fmla="val -11478"/>
              <a:gd name="adj2" fmla="val 7477890"/>
              <a:gd name="adj3" fmla="val 99835"/>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8430702" y="5053105"/>
            <a:ext cx="1941557" cy="307777"/>
          </a:xfrm>
          <a:prstGeom prst="rect">
            <a:avLst/>
          </a:prstGeom>
          <a:noFill/>
        </p:spPr>
        <p:txBody>
          <a:bodyPr wrap="none" rtlCol="0">
            <a:spAutoFit/>
          </a:bodyPr>
          <a:lstStyle/>
          <a:p>
            <a:r>
              <a:rPr lang="en-US" sz="1400" b="1" i="1" smtClean="0"/>
              <a:t>Updated Searching tree</a:t>
            </a:r>
            <a:endParaRPr lang="en-US" sz="1400" b="1" i="1"/>
          </a:p>
        </p:txBody>
      </p:sp>
      <p:sp>
        <p:nvSpPr>
          <p:cNvPr id="18" name="Flowchart: Process 17"/>
          <p:cNvSpPr/>
          <p:nvPr/>
        </p:nvSpPr>
        <p:spPr>
          <a:xfrm>
            <a:off x="1241257" y="4645099"/>
            <a:ext cx="2009274" cy="830179"/>
          </a:xfrm>
          <a:prstGeom prst="flowChartProcess">
            <a:avLst/>
          </a:prstGeom>
          <a:solidFill>
            <a:srgbClr val="00B0F0"/>
          </a:solid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Features Selection</a:t>
            </a:r>
            <a:br>
              <a:rPr lang="en-US" sz="1400" smtClean="0"/>
            </a:br>
            <a:r>
              <a:rPr lang="en-US" sz="1400" smtClean="0"/>
              <a:t>(Algoritma 0)</a:t>
            </a:r>
            <a:endParaRPr lang="en-US" sz="1400"/>
          </a:p>
        </p:txBody>
      </p:sp>
      <p:cxnSp>
        <p:nvCxnSpPr>
          <p:cNvPr id="9" name="Straight Arrow Connector 8"/>
          <p:cNvCxnSpPr>
            <a:stCxn id="18" idx="0"/>
            <a:endCxn id="5" idx="2"/>
          </p:cNvCxnSpPr>
          <p:nvPr/>
        </p:nvCxnSpPr>
        <p:spPr>
          <a:xfrm flipV="1">
            <a:off x="2245894" y="3974009"/>
            <a:ext cx="0" cy="671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2245894" y="4094021"/>
            <a:ext cx="1216872" cy="461665"/>
          </a:xfrm>
          <a:prstGeom prst="rect">
            <a:avLst/>
          </a:prstGeom>
          <a:noFill/>
        </p:spPr>
        <p:txBody>
          <a:bodyPr wrap="none" rtlCol="0">
            <a:spAutoFit/>
          </a:bodyPr>
          <a:lstStyle/>
          <a:p>
            <a:r>
              <a:rPr lang="en-US" sz="1200" b="1" smtClean="0"/>
              <a:t>Dataset dengan </a:t>
            </a:r>
            <a:br>
              <a:rPr lang="en-US" sz="1200" b="1" smtClean="0"/>
            </a:br>
            <a:r>
              <a:rPr lang="en-US" sz="1200" b="1" smtClean="0"/>
              <a:t>fitur pilihan</a:t>
            </a:r>
            <a:endParaRPr lang="en-US" sz="1200" b="1"/>
          </a:p>
        </p:txBody>
      </p:sp>
      <p:cxnSp>
        <p:nvCxnSpPr>
          <p:cNvPr id="17" name="Straight Arrow Connector 16"/>
          <p:cNvCxnSpPr>
            <a:stCxn id="4" idx="1"/>
            <a:endCxn id="18" idx="2"/>
          </p:cNvCxnSpPr>
          <p:nvPr/>
        </p:nvCxnSpPr>
        <p:spPr>
          <a:xfrm flipV="1">
            <a:off x="2245894" y="5475278"/>
            <a:ext cx="0" cy="280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4280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Kesimpulan</a:t>
            </a:r>
            <a:endParaRPr lang="en-US"/>
          </a:p>
        </p:txBody>
      </p:sp>
      <p:sp>
        <p:nvSpPr>
          <p:cNvPr id="3" name="TextBox 2"/>
          <p:cNvSpPr txBox="1"/>
          <p:nvPr/>
        </p:nvSpPr>
        <p:spPr>
          <a:xfrm>
            <a:off x="715455" y="65755"/>
            <a:ext cx="3555076" cy="369332"/>
          </a:xfrm>
          <a:prstGeom prst="rect">
            <a:avLst/>
          </a:prstGeom>
          <a:noFill/>
        </p:spPr>
        <p:txBody>
          <a:bodyPr wrap="none" rtlCol="0">
            <a:spAutoFit/>
          </a:bodyPr>
          <a:lstStyle/>
          <a:p>
            <a:r>
              <a:rPr lang="en-US" b="1" smtClean="0"/>
              <a:t>: Komponen pada proses Clustering</a:t>
            </a:r>
            <a:endParaRPr lang="en-US" b="1"/>
          </a:p>
        </p:txBody>
      </p:sp>
      <p:sp>
        <p:nvSpPr>
          <p:cNvPr id="4" name="Rectangle 3"/>
          <p:cNvSpPr/>
          <p:nvPr/>
        </p:nvSpPr>
        <p:spPr>
          <a:xfrm>
            <a:off x="192505" y="108284"/>
            <a:ext cx="522950" cy="273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6819476" y="60469"/>
            <a:ext cx="4141390" cy="369332"/>
          </a:xfrm>
          <a:prstGeom prst="rect">
            <a:avLst/>
          </a:prstGeom>
          <a:noFill/>
        </p:spPr>
        <p:txBody>
          <a:bodyPr wrap="none" rtlCol="0">
            <a:spAutoFit/>
          </a:bodyPr>
          <a:lstStyle/>
          <a:p>
            <a:r>
              <a:rPr lang="en-US" b="1" smtClean="0"/>
              <a:t>: Judul paper pendukung yang diusulkan</a:t>
            </a:r>
            <a:endParaRPr lang="en-US" b="1"/>
          </a:p>
        </p:txBody>
      </p:sp>
      <p:sp>
        <p:nvSpPr>
          <p:cNvPr id="6" name="Oval 5"/>
          <p:cNvSpPr/>
          <p:nvPr/>
        </p:nvSpPr>
        <p:spPr>
          <a:xfrm>
            <a:off x="5969745" y="89819"/>
            <a:ext cx="805615" cy="3502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1872521" y="5284217"/>
            <a:ext cx="2977393"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Feature selection</a:t>
            </a:r>
            <a:endParaRPr lang="en-US"/>
          </a:p>
        </p:txBody>
      </p:sp>
      <p:sp>
        <p:nvSpPr>
          <p:cNvPr id="8" name="Oval 7"/>
          <p:cNvSpPr/>
          <p:nvPr/>
        </p:nvSpPr>
        <p:spPr>
          <a:xfrm>
            <a:off x="6168546" y="5292237"/>
            <a:ext cx="4209049" cy="8101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Feature Selection via Global Redundancy Minimization</a:t>
            </a:r>
          </a:p>
        </p:txBody>
      </p:sp>
      <p:cxnSp>
        <p:nvCxnSpPr>
          <p:cNvPr id="9" name="Straight Arrow Connector 8"/>
          <p:cNvCxnSpPr>
            <a:stCxn id="7" idx="3"/>
            <a:endCxn id="8" idx="2"/>
          </p:cNvCxnSpPr>
          <p:nvPr/>
        </p:nvCxnSpPr>
        <p:spPr>
          <a:xfrm>
            <a:off x="4849914" y="5693291"/>
            <a:ext cx="1318632" cy="4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38200" y="2298032"/>
            <a:ext cx="10660693" cy="1200329"/>
          </a:xfrm>
          <a:prstGeom prst="rect">
            <a:avLst/>
          </a:prstGeom>
          <a:noFill/>
        </p:spPr>
        <p:txBody>
          <a:bodyPr wrap="square" rtlCol="0">
            <a:spAutoFit/>
          </a:bodyPr>
          <a:lstStyle/>
          <a:p>
            <a:pPr marL="342900" indent="-342900">
              <a:buAutoNum type="arabicPeriod"/>
            </a:pPr>
            <a:r>
              <a:rPr lang="en-US" smtClean="0"/>
              <a:t>Menggunakan </a:t>
            </a:r>
            <a:r>
              <a:rPr lang="en-US"/>
              <a:t>algoritma </a:t>
            </a:r>
            <a:r>
              <a:rPr lang="en-US" smtClean="0"/>
              <a:t>BEIS </a:t>
            </a:r>
            <a:r>
              <a:rPr lang="en-US"/>
              <a:t>untuk proses </a:t>
            </a:r>
            <a:r>
              <a:rPr lang="en-US" i="1" smtClean="0"/>
              <a:t>sorting</a:t>
            </a:r>
            <a:r>
              <a:rPr lang="en-US" smtClean="0"/>
              <a:t> </a:t>
            </a:r>
            <a:r>
              <a:rPr lang="en-US"/>
              <a:t>pada algoritma 1,2,dan 3.</a:t>
            </a:r>
            <a:br>
              <a:rPr lang="en-US"/>
            </a:br>
            <a:r>
              <a:rPr lang="en-US"/>
              <a:t>Algoritma BEIS dijelaskan pada paper “Bidirectional Expansion - Insertion Algorithm for </a:t>
            </a:r>
            <a:r>
              <a:rPr lang="en-US" smtClean="0"/>
              <a:t>Sorting”</a:t>
            </a:r>
            <a:endParaRPr lang="en-US"/>
          </a:p>
          <a:p>
            <a:pPr marL="342900" indent="-342900">
              <a:buAutoNum type="arabicPeriod"/>
            </a:pPr>
            <a:r>
              <a:rPr lang="en-US" smtClean="0"/>
              <a:t>Melakukan </a:t>
            </a:r>
            <a:r>
              <a:rPr lang="en-US" i="1" smtClean="0"/>
              <a:t>features selection</a:t>
            </a:r>
            <a:r>
              <a:rPr lang="en-US"/>
              <a:t> pada awal proses dengan menghilangkan features yang redundan menggunakan metode pada paper “Feature Selection via Global Redundancy </a:t>
            </a:r>
            <a:r>
              <a:rPr lang="en-US" smtClean="0"/>
              <a:t>Minimization”</a:t>
            </a:r>
            <a:endParaRPr lang="en-US"/>
          </a:p>
        </p:txBody>
      </p:sp>
      <p:sp>
        <p:nvSpPr>
          <p:cNvPr id="22" name="Rectangle 21"/>
          <p:cNvSpPr/>
          <p:nvPr/>
        </p:nvSpPr>
        <p:spPr>
          <a:xfrm>
            <a:off x="1812363" y="4000611"/>
            <a:ext cx="2977393"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Proses sorting</a:t>
            </a:r>
            <a:endParaRPr lang="en-US"/>
          </a:p>
        </p:txBody>
      </p:sp>
      <p:sp>
        <p:nvSpPr>
          <p:cNvPr id="25" name="Oval 24"/>
          <p:cNvSpPr/>
          <p:nvPr/>
        </p:nvSpPr>
        <p:spPr>
          <a:xfrm>
            <a:off x="6168546" y="4008631"/>
            <a:ext cx="4448678" cy="8101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Bidirectional Expansion - Insertion Algorithm for Sorting</a:t>
            </a:r>
          </a:p>
        </p:txBody>
      </p:sp>
      <p:cxnSp>
        <p:nvCxnSpPr>
          <p:cNvPr id="26" name="Straight Arrow Connector 25"/>
          <p:cNvCxnSpPr>
            <a:stCxn id="22" idx="3"/>
            <a:endCxn id="25" idx="2"/>
          </p:cNvCxnSpPr>
          <p:nvPr/>
        </p:nvCxnSpPr>
        <p:spPr>
          <a:xfrm>
            <a:off x="4789756" y="4409685"/>
            <a:ext cx="1378790" cy="4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797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Catatan(1)</a:t>
            </a:r>
            <a:endParaRPr lang="en-US"/>
          </a:p>
        </p:txBody>
      </p:sp>
      <p:sp>
        <p:nvSpPr>
          <p:cNvPr id="3" name="Content Placeholder 2"/>
          <p:cNvSpPr>
            <a:spLocks noGrp="1"/>
          </p:cNvSpPr>
          <p:nvPr>
            <p:ph idx="1"/>
          </p:nvPr>
        </p:nvSpPr>
        <p:spPr/>
        <p:txBody>
          <a:bodyPr>
            <a:normAutofit/>
          </a:bodyPr>
          <a:lstStyle/>
          <a:p>
            <a:r>
              <a:rPr lang="en-US" sz="1600" smtClean="0"/>
              <a:t>Saya merasa perlu ada proses seleksi fitur yang dilakukan pada awal proses dengan asumsi fitur pada dataset tersebut banyak, dan diantara fitur tersebut terdapat beberapa fitur yang mirip tingkat pengaruhnya terhadap bentuk kluster sehingga lebih baik diadakan seleksi terhadap fitur yang redundan tersebut. </a:t>
            </a:r>
            <a:br>
              <a:rPr lang="en-US" sz="1600" smtClean="0"/>
            </a:br>
            <a:r>
              <a:rPr lang="en-US" sz="1600" smtClean="0"/>
              <a:t>Karena apabila fitur yang diproses lebih sedikit, maka proses akan berjalan lebih cepat.</a:t>
            </a:r>
            <a:br>
              <a:rPr lang="en-US" sz="1600" smtClean="0"/>
            </a:br>
            <a:r>
              <a:rPr lang="en-US" sz="1600" smtClean="0"/>
              <a:t/>
            </a:r>
            <a:br>
              <a:rPr lang="en-US" sz="1600" smtClean="0"/>
            </a:br>
            <a:r>
              <a:rPr lang="en-US" sz="1600" smtClean="0"/>
              <a:t>Permasalahan : </a:t>
            </a:r>
          </a:p>
          <a:p>
            <a:r>
              <a:rPr lang="en-US" sz="1600" smtClean="0"/>
              <a:t>Saya mempertimbangkan alasan yang tidak dijelaskan pada paper utama mengapa tidak terdapat proses seleksi fitur.</a:t>
            </a:r>
          </a:p>
          <a:p>
            <a:r>
              <a:rPr lang="en-US" sz="1600" smtClean="0"/>
              <a:t>Saya belum yakin apakah metode pada paper pendukung yang saya usulkan (“</a:t>
            </a:r>
            <a:r>
              <a:rPr lang="en-US" sz="1600"/>
              <a:t>Feature Selection via Global Redundancy </a:t>
            </a:r>
            <a:r>
              <a:rPr lang="en-US" sz="1600" smtClean="0"/>
              <a:t>Minimization”) untuk mengimplementasikan proses seleksi fitur cocok untuk diterapkan pada proses pre-clustering pada paper utama.</a:t>
            </a:r>
            <a:endParaRPr lang="en-US" sz="1600"/>
          </a:p>
        </p:txBody>
      </p:sp>
    </p:spTree>
    <p:extLst>
      <p:ext uri="{BB962C8B-B14F-4D97-AF65-F5344CB8AC3E}">
        <p14:creationId xmlns:p14="http://schemas.microsoft.com/office/powerpoint/2010/main" val="4028073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82453" y="2839452"/>
            <a:ext cx="3455754" cy="646331"/>
          </a:xfrm>
          <a:prstGeom prst="rect">
            <a:avLst/>
          </a:prstGeom>
          <a:noFill/>
        </p:spPr>
        <p:txBody>
          <a:bodyPr wrap="none" rtlCol="0">
            <a:spAutoFit/>
          </a:bodyPr>
          <a:lstStyle/>
          <a:p>
            <a:r>
              <a:rPr lang="en-US" sz="3600" smtClean="0"/>
              <a:t>Slides Pendukung</a:t>
            </a:r>
            <a:endParaRPr lang="en-US" sz="3600"/>
          </a:p>
        </p:txBody>
      </p:sp>
    </p:spTree>
    <p:extLst>
      <p:ext uri="{BB962C8B-B14F-4D97-AF65-F5344CB8AC3E}">
        <p14:creationId xmlns:p14="http://schemas.microsoft.com/office/powerpoint/2010/main" val="1827269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Pseudocode Algoritma 1 Pada Paper Utama</a:t>
            </a:r>
            <a:endParaRPr lang="en-US"/>
          </a:p>
        </p:txBody>
      </p:sp>
      <p:pic>
        <p:nvPicPr>
          <p:cNvPr id="5" name="Picture 4"/>
          <p:cNvPicPr>
            <a:picLocks noChangeAspect="1"/>
          </p:cNvPicPr>
          <p:nvPr/>
        </p:nvPicPr>
        <p:blipFill>
          <a:blip r:embed="rId2"/>
          <a:stretch>
            <a:fillRect/>
          </a:stretch>
        </p:blipFill>
        <p:spPr>
          <a:xfrm>
            <a:off x="287005" y="1690687"/>
            <a:ext cx="5163302" cy="4858421"/>
          </a:xfrm>
          <a:prstGeom prst="rect">
            <a:avLst/>
          </a:prstGeom>
        </p:spPr>
      </p:pic>
      <p:pic>
        <p:nvPicPr>
          <p:cNvPr id="6" name="Picture 5"/>
          <p:cNvPicPr>
            <a:picLocks noChangeAspect="1"/>
          </p:cNvPicPr>
          <p:nvPr/>
        </p:nvPicPr>
        <p:blipFill>
          <a:blip r:embed="rId3"/>
          <a:stretch>
            <a:fillRect/>
          </a:stretch>
        </p:blipFill>
        <p:spPr>
          <a:xfrm>
            <a:off x="5677403" y="1690687"/>
            <a:ext cx="6265117" cy="4858421"/>
          </a:xfrm>
          <a:prstGeom prst="rect">
            <a:avLst/>
          </a:prstGeom>
        </p:spPr>
      </p:pic>
    </p:spTree>
    <p:extLst>
      <p:ext uri="{BB962C8B-B14F-4D97-AF65-F5344CB8AC3E}">
        <p14:creationId xmlns:p14="http://schemas.microsoft.com/office/powerpoint/2010/main" val="178719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Pseudocode Algoritma 2 Pada Paper Utama</a:t>
            </a:r>
            <a:endParaRPr lang="en-US"/>
          </a:p>
        </p:txBody>
      </p:sp>
      <p:pic>
        <p:nvPicPr>
          <p:cNvPr id="3" name="Picture 2"/>
          <p:cNvPicPr>
            <a:picLocks noChangeAspect="1"/>
          </p:cNvPicPr>
          <p:nvPr/>
        </p:nvPicPr>
        <p:blipFill>
          <a:blip r:embed="rId2"/>
          <a:stretch>
            <a:fillRect/>
          </a:stretch>
        </p:blipFill>
        <p:spPr>
          <a:xfrm>
            <a:off x="3296652" y="1619827"/>
            <a:ext cx="5598695" cy="5238173"/>
          </a:xfrm>
          <a:prstGeom prst="rect">
            <a:avLst/>
          </a:prstGeom>
        </p:spPr>
      </p:pic>
    </p:spTree>
    <p:extLst>
      <p:ext uri="{BB962C8B-B14F-4D97-AF65-F5344CB8AC3E}">
        <p14:creationId xmlns:p14="http://schemas.microsoft.com/office/powerpoint/2010/main" val="4169868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Pseudocode Algoritma 3 Pada Paper Utama</a:t>
            </a:r>
            <a:endParaRPr lang="en-US"/>
          </a:p>
        </p:txBody>
      </p:sp>
      <p:pic>
        <p:nvPicPr>
          <p:cNvPr id="4" name="Picture 3"/>
          <p:cNvPicPr>
            <a:picLocks noChangeAspect="1"/>
          </p:cNvPicPr>
          <p:nvPr/>
        </p:nvPicPr>
        <p:blipFill>
          <a:blip r:embed="rId2"/>
          <a:stretch>
            <a:fillRect/>
          </a:stretch>
        </p:blipFill>
        <p:spPr>
          <a:xfrm>
            <a:off x="838200" y="1603208"/>
            <a:ext cx="4972050" cy="4686300"/>
          </a:xfrm>
          <a:prstGeom prst="rect">
            <a:avLst/>
          </a:prstGeom>
        </p:spPr>
      </p:pic>
      <p:pic>
        <p:nvPicPr>
          <p:cNvPr id="5" name="Picture 4"/>
          <p:cNvPicPr>
            <a:picLocks noChangeAspect="1"/>
          </p:cNvPicPr>
          <p:nvPr/>
        </p:nvPicPr>
        <p:blipFill>
          <a:blip r:embed="rId3"/>
          <a:stretch>
            <a:fillRect/>
          </a:stretch>
        </p:blipFill>
        <p:spPr>
          <a:xfrm>
            <a:off x="5987715" y="1646948"/>
            <a:ext cx="5871723" cy="4686300"/>
          </a:xfrm>
          <a:prstGeom prst="rect">
            <a:avLst/>
          </a:prstGeom>
        </p:spPr>
      </p:pic>
    </p:spTree>
    <p:extLst>
      <p:ext uri="{BB962C8B-B14F-4D97-AF65-F5344CB8AC3E}">
        <p14:creationId xmlns:p14="http://schemas.microsoft.com/office/powerpoint/2010/main" val="1304526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Pseudocode Algoritma 4 Pada Paper Utama</a:t>
            </a:r>
            <a:endParaRPr lang="en-US"/>
          </a:p>
        </p:txBody>
      </p:sp>
      <p:pic>
        <p:nvPicPr>
          <p:cNvPr id="3" name="Picture 2"/>
          <p:cNvPicPr>
            <a:picLocks noChangeAspect="1"/>
          </p:cNvPicPr>
          <p:nvPr/>
        </p:nvPicPr>
        <p:blipFill>
          <a:blip r:embed="rId2"/>
          <a:stretch>
            <a:fillRect/>
          </a:stretch>
        </p:blipFill>
        <p:spPr>
          <a:xfrm>
            <a:off x="340142" y="1690688"/>
            <a:ext cx="5470356" cy="4984332"/>
          </a:xfrm>
          <a:prstGeom prst="rect">
            <a:avLst/>
          </a:prstGeom>
        </p:spPr>
      </p:pic>
      <p:pic>
        <p:nvPicPr>
          <p:cNvPr id="6" name="Picture 5"/>
          <p:cNvPicPr>
            <a:picLocks noChangeAspect="1"/>
          </p:cNvPicPr>
          <p:nvPr/>
        </p:nvPicPr>
        <p:blipFill>
          <a:blip r:embed="rId3"/>
          <a:stretch>
            <a:fillRect/>
          </a:stretch>
        </p:blipFill>
        <p:spPr>
          <a:xfrm>
            <a:off x="5810498" y="1690688"/>
            <a:ext cx="5543302" cy="4006956"/>
          </a:xfrm>
          <a:prstGeom prst="rect">
            <a:avLst/>
          </a:prstGeom>
        </p:spPr>
      </p:pic>
    </p:spTree>
    <p:extLst>
      <p:ext uri="{BB962C8B-B14F-4D97-AF65-F5344CB8AC3E}">
        <p14:creationId xmlns:p14="http://schemas.microsoft.com/office/powerpoint/2010/main" val="11221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3634536" y="5919292"/>
            <a:ext cx="950495" cy="78205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Data awal</a:t>
            </a:r>
            <a:endParaRPr lang="en-US" sz="1400"/>
          </a:p>
        </p:txBody>
      </p:sp>
      <p:sp>
        <p:nvSpPr>
          <p:cNvPr id="5" name="Flowchart: Process 4"/>
          <p:cNvSpPr/>
          <p:nvPr/>
        </p:nvSpPr>
        <p:spPr>
          <a:xfrm>
            <a:off x="3453061" y="2818978"/>
            <a:ext cx="1313447" cy="8301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Mengkluster data awal</a:t>
            </a:r>
            <a:br>
              <a:rPr lang="en-US" sz="1400" smtClean="0"/>
            </a:br>
            <a:r>
              <a:rPr lang="en-US" sz="1400" smtClean="0"/>
              <a:t>(Algoritma 1)</a:t>
            </a:r>
            <a:endParaRPr lang="en-US" sz="1400"/>
          </a:p>
        </p:txBody>
      </p:sp>
      <p:sp>
        <p:nvSpPr>
          <p:cNvPr id="6" name="Flowchart: Process 5"/>
          <p:cNvSpPr/>
          <p:nvPr/>
        </p:nvSpPr>
        <p:spPr>
          <a:xfrm>
            <a:off x="5654841" y="2818978"/>
            <a:ext cx="1411072" cy="8301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Membangun </a:t>
            </a:r>
            <a:r>
              <a:rPr lang="en-US" sz="1400" i="1"/>
              <a:t>S</a:t>
            </a:r>
            <a:r>
              <a:rPr lang="en-US" sz="1400" i="1" smtClean="0"/>
              <a:t>earching </a:t>
            </a:r>
            <a:r>
              <a:rPr lang="en-US" sz="1400" i="1"/>
              <a:t>T</a:t>
            </a:r>
            <a:r>
              <a:rPr lang="en-US" sz="1400" i="1" smtClean="0"/>
              <a:t>ree</a:t>
            </a:r>
            <a:r>
              <a:rPr lang="en-US" sz="1400" smtClean="0"/>
              <a:t/>
            </a:r>
            <a:br>
              <a:rPr lang="en-US" sz="1400" smtClean="0"/>
            </a:br>
            <a:r>
              <a:rPr lang="en-US" sz="1400" smtClean="0"/>
              <a:t>(Algoritma 2)</a:t>
            </a:r>
            <a:endParaRPr lang="en-US" sz="1400"/>
          </a:p>
        </p:txBody>
      </p:sp>
      <p:sp>
        <p:nvSpPr>
          <p:cNvPr id="7" name="Flowchart: Process 6"/>
          <p:cNvSpPr/>
          <p:nvPr/>
        </p:nvSpPr>
        <p:spPr>
          <a:xfrm>
            <a:off x="8837192" y="2818978"/>
            <a:ext cx="2693071" cy="8301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Memperbaharui Cluster,Searching tree,dan Graph</a:t>
            </a:r>
            <a:br>
              <a:rPr lang="en-US" sz="1400" smtClean="0"/>
            </a:br>
            <a:r>
              <a:rPr lang="en-US" sz="1400" smtClean="0"/>
              <a:t>(Algoritma 3 dan Algoritma 4)</a:t>
            </a:r>
            <a:endParaRPr lang="en-US" sz="1400"/>
          </a:p>
        </p:txBody>
      </p:sp>
      <p:sp>
        <p:nvSpPr>
          <p:cNvPr id="8" name="Flowchart: Magnetic Disk 7"/>
          <p:cNvSpPr/>
          <p:nvPr/>
        </p:nvSpPr>
        <p:spPr>
          <a:xfrm>
            <a:off x="10571375" y="1482402"/>
            <a:ext cx="950495" cy="78205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smtClean="0"/>
              <a:t>Data tambahan</a:t>
            </a:r>
            <a:endParaRPr lang="en-US" sz="1400"/>
          </a:p>
        </p:txBody>
      </p:sp>
      <p:cxnSp>
        <p:nvCxnSpPr>
          <p:cNvPr id="10" name="Straight Arrow Connector 9"/>
          <p:cNvCxnSpPr>
            <a:stCxn id="4" idx="1"/>
            <a:endCxn id="33" idx="2"/>
          </p:cNvCxnSpPr>
          <p:nvPr/>
        </p:nvCxnSpPr>
        <p:spPr>
          <a:xfrm flipV="1">
            <a:off x="4109784" y="5199314"/>
            <a:ext cx="0" cy="719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5" idx="3"/>
            <a:endCxn id="6" idx="1"/>
          </p:cNvCxnSpPr>
          <p:nvPr/>
        </p:nvCxnSpPr>
        <p:spPr>
          <a:xfrm>
            <a:off x="4766508" y="3234068"/>
            <a:ext cx="8883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6" idx="3"/>
            <a:endCxn id="7" idx="1"/>
          </p:cNvCxnSpPr>
          <p:nvPr/>
        </p:nvCxnSpPr>
        <p:spPr>
          <a:xfrm>
            <a:off x="7065913" y="3234068"/>
            <a:ext cx="17712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4766509" y="2938990"/>
            <a:ext cx="767646" cy="307777"/>
          </a:xfrm>
          <a:prstGeom prst="rect">
            <a:avLst/>
          </a:prstGeom>
          <a:noFill/>
        </p:spPr>
        <p:txBody>
          <a:bodyPr wrap="none" rtlCol="0">
            <a:spAutoFit/>
          </a:bodyPr>
          <a:lstStyle/>
          <a:p>
            <a:r>
              <a:rPr lang="en-US" sz="1400" b="1" i="1" smtClean="0"/>
              <a:t>Clusters</a:t>
            </a:r>
            <a:endParaRPr lang="en-US" sz="1400" b="1" i="1"/>
          </a:p>
        </p:txBody>
      </p:sp>
      <p:sp>
        <p:nvSpPr>
          <p:cNvPr id="20" name="TextBox 19"/>
          <p:cNvSpPr txBox="1"/>
          <p:nvPr/>
        </p:nvSpPr>
        <p:spPr>
          <a:xfrm>
            <a:off x="4766509" y="3234068"/>
            <a:ext cx="644728" cy="307777"/>
          </a:xfrm>
          <a:prstGeom prst="rect">
            <a:avLst/>
          </a:prstGeom>
          <a:noFill/>
        </p:spPr>
        <p:txBody>
          <a:bodyPr wrap="none" rtlCol="0">
            <a:spAutoFit/>
          </a:bodyPr>
          <a:lstStyle/>
          <a:p>
            <a:r>
              <a:rPr lang="en-US" sz="1400" b="1" i="1" smtClean="0"/>
              <a:t>Graph</a:t>
            </a:r>
            <a:endParaRPr lang="en-US" sz="1400" b="1" i="1"/>
          </a:p>
        </p:txBody>
      </p:sp>
      <p:sp>
        <p:nvSpPr>
          <p:cNvPr id="21" name="TextBox 20"/>
          <p:cNvSpPr txBox="1"/>
          <p:nvPr/>
        </p:nvSpPr>
        <p:spPr>
          <a:xfrm>
            <a:off x="9210012" y="4320247"/>
            <a:ext cx="2063450" cy="307777"/>
          </a:xfrm>
          <a:prstGeom prst="rect">
            <a:avLst/>
          </a:prstGeom>
          <a:noFill/>
        </p:spPr>
        <p:txBody>
          <a:bodyPr wrap="none" rtlCol="0">
            <a:spAutoFit/>
          </a:bodyPr>
          <a:lstStyle/>
          <a:p>
            <a:r>
              <a:rPr lang="en-US" sz="1400" b="1" i="1" smtClean="0"/>
              <a:t>Updated Clusters (Result)</a:t>
            </a:r>
            <a:endParaRPr lang="en-US" sz="1400" b="1" i="1"/>
          </a:p>
        </p:txBody>
      </p:sp>
      <p:sp>
        <p:nvSpPr>
          <p:cNvPr id="22" name="TextBox 21"/>
          <p:cNvSpPr txBox="1"/>
          <p:nvPr/>
        </p:nvSpPr>
        <p:spPr>
          <a:xfrm>
            <a:off x="8545407" y="4728254"/>
            <a:ext cx="1329210" cy="307777"/>
          </a:xfrm>
          <a:prstGeom prst="rect">
            <a:avLst/>
          </a:prstGeom>
          <a:noFill/>
        </p:spPr>
        <p:txBody>
          <a:bodyPr wrap="none" rtlCol="0">
            <a:spAutoFit/>
          </a:bodyPr>
          <a:lstStyle/>
          <a:p>
            <a:r>
              <a:rPr lang="en-US" sz="1400" b="1" i="1" smtClean="0"/>
              <a:t>Updated Graph</a:t>
            </a:r>
            <a:endParaRPr lang="en-US" sz="1400" b="1" i="1"/>
          </a:p>
        </p:txBody>
      </p:sp>
      <p:cxnSp>
        <p:nvCxnSpPr>
          <p:cNvPr id="26" name="Elbow Connector 25"/>
          <p:cNvCxnSpPr>
            <a:stCxn id="7" idx="3"/>
          </p:cNvCxnSpPr>
          <p:nvPr/>
        </p:nvCxnSpPr>
        <p:spPr>
          <a:xfrm flipH="1">
            <a:off x="8490283" y="3234068"/>
            <a:ext cx="3039980" cy="19227"/>
          </a:xfrm>
          <a:prstGeom prst="bentConnector5">
            <a:avLst>
              <a:gd name="adj1" fmla="val -11478"/>
              <a:gd name="adj2" fmla="val 7477890"/>
              <a:gd name="adj3" fmla="val 99835"/>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9946680" y="4728253"/>
            <a:ext cx="1941557" cy="307777"/>
          </a:xfrm>
          <a:prstGeom prst="rect">
            <a:avLst/>
          </a:prstGeom>
          <a:noFill/>
        </p:spPr>
        <p:txBody>
          <a:bodyPr wrap="none" rtlCol="0">
            <a:spAutoFit/>
          </a:bodyPr>
          <a:lstStyle/>
          <a:p>
            <a:r>
              <a:rPr lang="en-US" sz="1400" b="1" i="1" smtClean="0"/>
              <a:t>Updated Searching tree</a:t>
            </a:r>
            <a:endParaRPr lang="en-US" sz="1400" b="1" i="1"/>
          </a:p>
        </p:txBody>
      </p:sp>
      <p:sp>
        <p:nvSpPr>
          <p:cNvPr id="33" name="Flowchart: Process 32"/>
          <p:cNvSpPr/>
          <p:nvPr/>
        </p:nvSpPr>
        <p:spPr>
          <a:xfrm>
            <a:off x="3453060" y="4728253"/>
            <a:ext cx="1313447" cy="471061"/>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i="1" smtClean="0"/>
              <a:t>Pra-processing</a:t>
            </a:r>
            <a:endParaRPr lang="en-US" sz="1400" i="1"/>
          </a:p>
        </p:txBody>
      </p:sp>
      <p:cxnSp>
        <p:nvCxnSpPr>
          <p:cNvPr id="38" name="Straight Arrow Connector 37"/>
          <p:cNvCxnSpPr>
            <a:stCxn id="33" idx="0"/>
            <a:endCxn id="5" idx="2"/>
          </p:cNvCxnSpPr>
          <p:nvPr/>
        </p:nvCxnSpPr>
        <p:spPr>
          <a:xfrm flipV="1">
            <a:off x="4109784" y="3649157"/>
            <a:ext cx="1" cy="10790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4109783" y="4134363"/>
            <a:ext cx="1520288" cy="307777"/>
          </a:xfrm>
          <a:prstGeom prst="rect">
            <a:avLst/>
          </a:prstGeom>
          <a:noFill/>
        </p:spPr>
        <p:txBody>
          <a:bodyPr wrap="none" rtlCol="0">
            <a:spAutoFit/>
          </a:bodyPr>
          <a:lstStyle/>
          <a:p>
            <a:r>
              <a:rPr lang="en-US" sz="1400" b="1" i="1" smtClean="0"/>
              <a:t>Values of features</a:t>
            </a:r>
            <a:endParaRPr lang="en-US" sz="1400" b="1" i="1"/>
          </a:p>
        </p:txBody>
      </p:sp>
      <p:sp>
        <p:nvSpPr>
          <p:cNvPr id="43" name="Flowchart: Process 42"/>
          <p:cNvSpPr/>
          <p:nvPr/>
        </p:nvSpPr>
        <p:spPr>
          <a:xfrm>
            <a:off x="7833559" y="1637898"/>
            <a:ext cx="1313447" cy="471061"/>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i="1" smtClean="0"/>
              <a:t>Pra-processing</a:t>
            </a:r>
            <a:endParaRPr lang="en-US" sz="1400" i="1"/>
          </a:p>
        </p:txBody>
      </p:sp>
      <p:cxnSp>
        <p:nvCxnSpPr>
          <p:cNvPr id="48" name="Straight Arrow Connector 47"/>
          <p:cNvCxnSpPr>
            <a:stCxn id="43" idx="2"/>
          </p:cNvCxnSpPr>
          <p:nvPr/>
        </p:nvCxnSpPr>
        <p:spPr>
          <a:xfrm flipH="1">
            <a:off x="8490282" y="2108959"/>
            <a:ext cx="1" cy="11443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8449868" y="2242706"/>
            <a:ext cx="1520288" cy="307777"/>
          </a:xfrm>
          <a:prstGeom prst="rect">
            <a:avLst/>
          </a:prstGeom>
          <a:noFill/>
        </p:spPr>
        <p:txBody>
          <a:bodyPr wrap="none" rtlCol="0">
            <a:spAutoFit/>
          </a:bodyPr>
          <a:lstStyle/>
          <a:p>
            <a:r>
              <a:rPr lang="en-US" sz="1400" b="1" i="1" smtClean="0"/>
              <a:t>Values of features</a:t>
            </a:r>
            <a:endParaRPr lang="en-US" sz="1400" b="1" i="1"/>
          </a:p>
        </p:txBody>
      </p:sp>
      <p:cxnSp>
        <p:nvCxnSpPr>
          <p:cNvPr id="59" name="Straight Arrow Connector 58"/>
          <p:cNvCxnSpPr>
            <a:stCxn id="8" idx="2"/>
            <a:endCxn id="43" idx="3"/>
          </p:cNvCxnSpPr>
          <p:nvPr/>
        </p:nvCxnSpPr>
        <p:spPr>
          <a:xfrm flipH="1">
            <a:off x="9147006" y="1873428"/>
            <a:ext cx="142436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8763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Mengkluster data awal</a:t>
            </a:r>
            <a:endParaRPr lang="en-US"/>
          </a:p>
        </p:txBody>
      </p:sp>
      <p:sp>
        <p:nvSpPr>
          <p:cNvPr id="3" name="Content Placeholder 2"/>
          <p:cNvSpPr>
            <a:spLocks noGrp="1"/>
          </p:cNvSpPr>
          <p:nvPr>
            <p:ph idx="1"/>
          </p:nvPr>
        </p:nvSpPr>
        <p:spPr/>
        <p:txBody>
          <a:bodyPr>
            <a:normAutofit/>
          </a:bodyPr>
          <a:lstStyle/>
          <a:p>
            <a:pPr marL="0" indent="0">
              <a:buNone/>
            </a:pPr>
            <a:r>
              <a:rPr lang="en-US" sz="1600" smtClean="0"/>
              <a:t>Proses-proses dalam Algoritma 1 :</a:t>
            </a:r>
          </a:p>
          <a:p>
            <a:pPr marL="342900" indent="-342900">
              <a:buFont typeface="+mj-lt"/>
              <a:buAutoNum type="arabicPeriod"/>
            </a:pPr>
            <a:r>
              <a:rPr lang="en-US" sz="1600" smtClean="0"/>
              <a:t>Menghitung jarak antar objek, simpan dalam bentuk matriks</a:t>
            </a:r>
          </a:p>
          <a:p>
            <a:pPr marL="342900" indent="-342900">
              <a:buFont typeface="+mj-lt"/>
              <a:buAutoNum type="arabicPeriod"/>
            </a:pPr>
            <a:r>
              <a:rPr lang="en-US" sz="1600" smtClean="0"/>
              <a:t>Mendata neighbors tiap objek berdasarkan distance threshold. Kemudian urutkan dari objek yang memiliki neighbors terbanyak.</a:t>
            </a:r>
          </a:p>
          <a:p>
            <a:pPr marL="342900" indent="-342900">
              <a:buFont typeface="+mj-lt"/>
              <a:buAutoNum type="arabicPeriod"/>
            </a:pPr>
            <a:r>
              <a:rPr lang="en-US" sz="1600" smtClean="0"/>
              <a:t>Menentukan titik2 representatif. </a:t>
            </a:r>
            <a:br>
              <a:rPr lang="en-US" sz="1600" smtClean="0"/>
            </a:br>
            <a:r>
              <a:rPr lang="en-US" sz="1600" smtClean="0"/>
              <a:t>Titik representatif adalah titik yang neighborsnya &gt;= density threshold</a:t>
            </a:r>
          </a:p>
          <a:p>
            <a:pPr marL="342900" indent="-342900">
              <a:buFont typeface="+mj-lt"/>
              <a:buAutoNum type="arabicPeriod"/>
            </a:pPr>
            <a:r>
              <a:rPr lang="en-US" sz="1600" smtClean="0"/>
              <a:t>Membangun undirected graph, yang mana titik2 representatif menjadi node dan hubungan antar titik representatif menjadi edge.Edge memiliki 2 tipe, yaitu kuat dan lemah.</a:t>
            </a:r>
            <a:br>
              <a:rPr lang="en-US" sz="1600" smtClean="0"/>
            </a:br>
            <a:r>
              <a:rPr lang="en-US" sz="1600" smtClean="0"/>
              <a:t>Termasuk tipe kuat apabila kemiripannya lebih besar dari threshold kemiripan atas.</a:t>
            </a:r>
            <a:br>
              <a:rPr lang="en-US" sz="1600" smtClean="0"/>
            </a:br>
            <a:r>
              <a:rPr lang="en-US" sz="1600" smtClean="0"/>
              <a:t>Termasuk tipe lemah apabila kemiripannya diantara threshold kemiripan atas dan bawah.</a:t>
            </a:r>
          </a:p>
          <a:p>
            <a:pPr marL="342900" indent="-342900">
              <a:buFont typeface="+mj-lt"/>
              <a:buAutoNum type="arabicPeriod"/>
            </a:pPr>
            <a:r>
              <a:rPr lang="en-US" sz="1600" smtClean="0"/>
              <a:t>Membentuk clusters POS( C ) dan BND ( C ) berdasarkan graph yang telah dibangun.</a:t>
            </a:r>
            <a:br>
              <a:rPr lang="en-US" sz="1600" smtClean="0"/>
            </a:br>
            <a:r>
              <a:rPr lang="en-US" sz="1600" smtClean="0"/>
              <a:t>Node yang dihubungkan oleh edge bertipe kuat, dimasukkan dalam POS( C ).</a:t>
            </a:r>
            <a:br>
              <a:rPr lang="en-US" sz="1600" smtClean="0"/>
            </a:br>
            <a:r>
              <a:rPr lang="en-US" sz="1600" smtClean="0"/>
              <a:t>Node yang dihubungkan oleh edge bertipe lemah, dimasukkan dalam BND ( C ).</a:t>
            </a:r>
            <a:br>
              <a:rPr lang="en-US" sz="1600" smtClean="0"/>
            </a:br>
            <a:r>
              <a:rPr lang="en-US" sz="1600" smtClean="0"/>
              <a:t>Node-node yang terhubung dalam 1 subgraph menjadi Cluster baru.</a:t>
            </a:r>
            <a:br>
              <a:rPr lang="en-US" sz="1600" smtClean="0"/>
            </a:br>
            <a:endParaRPr lang="en-US" sz="1600"/>
          </a:p>
        </p:txBody>
      </p:sp>
    </p:spTree>
    <p:extLst>
      <p:ext uri="{BB962C8B-B14F-4D97-AF65-F5344CB8AC3E}">
        <p14:creationId xmlns:p14="http://schemas.microsoft.com/office/powerpoint/2010/main" val="3712714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571" y="415967"/>
            <a:ext cx="10515600" cy="1325563"/>
          </a:xfrm>
        </p:spPr>
        <p:txBody>
          <a:bodyPr/>
          <a:lstStyle/>
          <a:p>
            <a:r>
              <a:rPr lang="en-US" smtClean="0"/>
              <a:t>Usulan paper pendukung pada algoritma 1</a:t>
            </a:r>
            <a:endParaRPr lang="en-US"/>
          </a:p>
        </p:txBody>
      </p:sp>
      <p:sp>
        <p:nvSpPr>
          <p:cNvPr id="3" name="Rectangle 2"/>
          <p:cNvSpPr/>
          <p:nvPr/>
        </p:nvSpPr>
        <p:spPr>
          <a:xfrm>
            <a:off x="1758192" y="3609475"/>
            <a:ext cx="2057401"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Mengurutkan objek berdasarkan |neighbors|</a:t>
            </a:r>
            <a:endParaRPr lang="en-US"/>
          </a:p>
        </p:txBody>
      </p:sp>
      <p:sp>
        <p:nvSpPr>
          <p:cNvPr id="10" name="Oval 9"/>
          <p:cNvSpPr/>
          <p:nvPr/>
        </p:nvSpPr>
        <p:spPr>
          <a:xfrm>
            <a:off x="4780123" y="2452689"/>
            <a:ext cx="4209049" cy="8101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A bi-partitioned insertion algorithm for sorting</a:t>
            </a:r>
          </a:p>
        </p:txBody>
      </p:sp>
      <p:cxnSp>
        <p:nvCxnSpPr>
          <p:cNvPr id="13" name="Straight Arrow Connector 12"/>
          <p:cNvCxnSpPr>
            <a:stCxn id="3" idx="3"/>
            <a:endCxn id="10" idx="2"/>
          </p:cNvCxnSpPr>
          <p:nvPr/>
        </p:nvCxnSpPr>
        <p:spPr>
          <a:xfrm flipV="1">
            <a:off x="3815593" y="2857753"/>
            <a:ext cx="964530" cy="1160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780123" y="4729708"/>
            <a:ext cx="4448678" cy="8101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Bidirectional Expansion - Insertion Algorithm for Sorting</a:t>
            </a:r>
          </a:p>
        </p:txBody>
      </p:sp>
      <p:cxnSp>
        <p:nvCxnSpPr>
          <p:cNvPr id="25" name="Straight Arrow Connector 24"/>
          <p:cNvCxnSpPr>
            <a:stCxn id="3" idx="3"/>
            <a:endCxn id="24" idx="2"/>
          </p:cNvCxnSpPr>
          <p:nvPr/>
        </p:nvCxnSpPr>
        <p:spPr>
          <a:xfrm>
            <a:off x="3815593" y="4018549"/>
            <a:ext cx="964530" cy="1116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15455" y="65755"/>
            <a:ext cx="3014415" cy="369332"/>
          </a:xfrm>
          <a:prstGeom prst="rect">
            <a:avLst/>
          </a:prstGeom>
          <a:noFill/>
        </p:spPr>
        <p:txBody>
          <a:bodyPr wrap="none" rtlCol="0">
            <a:spAutoFit/>
          </a:bodyPr>
          <a:lstStyle/>
          <a:p>
            <a:r>
              <a:rPr lang="en-US" b="1" smtClean="0"/>
              <a:t>: Komponen pada algoritma 1</a:t>
            </a:r>
            <a:endParaRPr lang="en-US" b="1"/>
          </a:p>
        </p:txBody>
      </p:sp>
      <p:sp>
        <p:nvSpPr>
          <p:cNvPr id="29" name="Rectangle 28"/>
          <p:cNvSpPr/>
          <p:nvPr/>
        </p:nvSpPr>
        <p:spPr>
          <a:xfrm>
            <a:off x="192505" y="108284"/>
            <a:ext cx="522950" cy="273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TextBox 30"/>
          <p:cNvSpPr txBox="1"/>
          <p:nvPr/>
        </p:nvSpPr>
        <p:spPr>
          <a:xfrm>
            <a:off x="6819476" y="60469"/>
            <a:ext cx="4667175" cy="369332"/>
          </a:xfrm>
          <a:prstGeom prst="rect">
            <a:avLst/>
          </a:prstGeom>
          <a:noFill/>
        </p:spPr>
        <p:txBody>
          <a:bodyPr wrap="none" rtlCol="0">
            <a:spAutoFit/>
          </a:bodyPr>
          <a:lstStyle/>
          <a:p>
            <a:r>
              <a:rPr lang="en-US" b="1" smtClean="0"/>
              <a:t>: Plihan judul paper pendukung yang diusulkan</a:t>
            </a:r>
            <a:endParaRPr lang="en-US" b="1"/>
          </a:p>
        </p:txBody>
      </p:sp>
      <p:sp>
        <p:nvSpPr>
          <p:cNvPr id="30" name="Oval 29"/>
          <p:cNvSpPr/>
          <p:nvPr/>
        </p:nvSpPr>
        <p:spPr>
          <a:xfrm>
            <a:off x="5969745" y="89819"/>
            <a:ext cx="805615" cy="3502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6373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Membangun searching tree</a:t>
            </a:r>
            <a:endParaRPr lang="en-US"/>
          </a:p>
        </p:txBody>
      </p:sp>
      <p:sp>
        <p:nvSpPr>
          <p:cNvPr id="3" name="Content Placeholder 2"/>
          <p:cNvSpPr>
            <a:spLocks noGrp="1"/>
          </p:cNvSpPr>
          <p:nvPr>
            <p:ph idx="1"/>
          </p:nvPr>
        </p:nvSpPr>
        <p:spPr/>
        <p:txBody>
          <a:bodyPr>
            <a:normAutofit/>
          </a:bodyPr>
          <a:lstStyle/>
          <a:p>
            <a:pPr marL="0" indent="0">
              <a:buNone/>
            </a:pPr>
            <a:r>
              <a:rPr lang="en-US" sz="1600" smtClean="0"/>
              <a:t>Proses-proses dalam Algoritma 2 :</a:t>
            </a:r>
          </a:p>
          <a:p>
            <a:pPr marL="342900" indent="-342900">
              <a:buFont typeface="+mj-lt"/>
              <a:buAutoNum type="arabicPeriod"/>
            </a:pPr>
            <a:r>
              <a:rPr lang="en-US" sz="1600" smtClean="0"/>
              <a:t>Mengurutkan titik-titik representative pada node yang sedang diproses berdasarkan nilai atribut terpenting ke-I</a:t>
            </a:r>
          </a:p>
          <a:p>
            <a:pPr marL="342900" indent="-342900">
              <a:buFont typeface="+mj-lt"/>
              <a:buAutoNum type="arabicPeriod"/>
            </a:pPr>
            <a:r>
              <a:rPr lang="en-US" sz="1600" smtClean="0"/>
              <a:t>Untuk setiap titik representative pada node yang sedang diproses, tentukan apakah titik representative mirip dengan node yang  sedang diproses berdasarkan atribut terpenting ke-i. </a:t>
            </a:r>
            <a:br>
              <a:rPr lang="en-US" sz="1600" smtClean="0"/>
            </a:br>
            <a:r>
              <a:rPr lang="en-US" sz="1600" smtClean="0"/>
              <a:t>Jika mirip, maka tambahkan titik representative ke node tersebut.</a:t>
            </a:r>
            <a:br>
              <a:rPr lang="en-US" sz="1600" smtClean="0"/>
            </a:br>
            <a:r>
              <a:rPr lang="en-US" sz="1600" smtClean="0"/>
              <a:t>Jika tidak mirip, maka tambahkan node baru berisi titik representative tersebut.</a:t>
            </a:r>
            <a:br>
              <a:rPr lang="en-US" sz="1600" smtClean="0"/>
            </a:br>
            <a:endParaRPr lang="en-US" sz="1600"/>
          </a:p>
        </p:txBody>
      </p:sp>
    </p:spTree>
    <p:extLst>
      <p:ext uri="{BB962C8B-B14F-4D97-AF65-F5344CB8AC3E}">
        <p14:creationId xmlns:p14="http://schemas.microsoft.com/office/powerpoint/2010/main" val="3814711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Usulan paper pendukung pada algoritma 2</a:t>
            </a:r>
            <a:endParaRPr lang="en-US"/>
          </a:p>
        </p:txBody>
      </p:sp>
      <p:sp>
        <p:nvSpPr>
          <p:cNvPr id="3" name="TextBox 2"/>
          <p:cNvSpPr txBox="1"/>
          <p:nvPr/>
        </p:nvSpPr>
        <p:spPr>
          <a:xfrm>
            <a:off x="715455" y="65755"/>
            <a:ext cx="3014415" cy="369332"/>
          </a:xfrm>
          <a:prstGeom prst="rect">
            <a:avLst/>
          </a:prstGeom>
          <a:noFill/>
        </p:spPr>
        <p:txBody>
          <a:bodyPr wrap="none" rtlCol="0">
            <a:spAutoFit/>
          </a:bodyPr>
          <a:lstStyle/>
          <a:p>
            <a:r>
              <a:rPr lang="en-US" b="1" smtClean="0"/>
              <a:t>: Komponen pada algoritma 2</a:t>
            </a:r>
            <a:endParaRPr lang="en-US" b="1"/>
          </a:p>
        </p:txBody>
      </p:sp>
      <p:sp>
        <p:nvSpPr>
          <p:cNvPr id="4" name="Rectangle 3"/>
          <p:cNvSpPr/>
          <p:nvPr/>
        </p:nvSpPr>
        <p:spPr>
          <a:xfrm>
            <a:off x="192505" y="108284"/>
            <a:ext cx="522950" cy="273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6819476" y="60469"/>
            <a:ext cx="4667175" cy="369332"/>
          </a:xfrm>
          <a:prstGeom prst="rect">
            <a:avLst/>
          </a:prstGeom>
          <a:noFill/>
        </p:spPr>
        <p:txBody>
          <a:bodyPr wrap="none" rtlCol="0">
            <a:spAutoFit/>
          </a:bodyPr>
          <a:lstStyle/>
          <a:p>
            <a:r>
              <a:rPr lang="en-US" b="1" smtClean="0"/>
              <a:t>: Plihan judul paper pendukung yang diusulkan</a:t>
            </a:r>
            <a:endParaRPr lang="en-US" b="1"/>
          </a:p>
        </p:txBody>
      </p:sp>
      <p:sp>
        <p:nvSpPr>
          <p:cNvPr id="6" name="Oval 5"/>
          <p:cNvSpPr/>
          <p:nvPr/>
        </p:nvSpPr>
        <p:spPr>
          <a:xfrm>
            <a:off x="5969745" y="89819"/>
            <a:ext cx="805615" cy="3502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838200" y="3609475"/>
            <a:ext cx="2977393"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Mengurutkan titik representative berdasarkan atribut terpenting</a:t>
            </a:r>
            <a:endParaRPr lang="en-US"/>
          </a:p>
        </p:txBody>
      </p:sp>
      <p:sp>
        <p:nvSpPr>
          <p:cNvPr id="8" name="Oval 7"/>
          <p:cNvSpPr/>
          <p:nvPr/>
        </p:nvSpPr>
        <p:spPr>
          <a:xfrm>
            <a:off x="4780123" y="2452689"/>
            <a:ext cx="4209049" cy="8101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A bi-partitioned insertion algorithm for sorting</a:t>
            </a:r>
          </a:p>
        </p:txBody>
      </p:sp>
      <p:cxnSp>
        <p:nvCxnSpPr>
          <p:cNvPr id="9" name="Straight Arrow Connector 8"/>
          <p:cNvCxnSpPr>
            <a:stCxn id="7" idx="3"/>
            <a:endCxn id="8" idx="2"/>
          </p:cNvCxnSpPr>
          <p:nvPr/>
        </p:nvCxnSpPr>
        <p:spPr>
          <a:xfrm flipV="1">
            <a:off x="3815593" y="2857753"/>
            <a:ext cx="964530" cy="1160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780123" y="4729708"/>
            <a:ext cx="4448678" cy="810127"/>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US"/>
              <a:t>Bidirectional Expansion - Insertion Algorithm for Sorting</a:t>
            </a:r>
          </a:p>
        </p:txBody>
      </p:sp>
      <p:cxnSp>
        <p:nvCxnSpPr>
          <p:cNvPr id="11" name="Straight Arrow Connector 10"/>
          <p:cNvCxnSpPr>
            <a:stCxn id="7" idx="3"/>
            <a:endCxn id="10" idx="2"/>
          </p:cNvCxnSpPr>
          <p:nvPr/>
        </p:nvCxnSpPr>
        <p:spPr>
          <a:xfrm>
            <a:off x="3815593" y="4018549"/>
            <a:ext cx="964530" cy="1116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14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t>Memperbaharui Cluster,Searching tree,dan Graph</a:t>
            </a:r>
            <a:endParaRPr lang="en-US" sz="4000"/>
          </a:p>
        </p:txBody>
      </p:sp>
      <p:sp>
        <p:nvSpPr>
          <p:cNvPr id="3" name="Content Placeholder 2"/>
          <p:cNvSpPr>
            <a:spLocks noGrp="1"/>
          </p:cNvSpPr>
          <p:nvPr>
            <p:ph idx="1"/>
          </p:nvPr>
        </p:nvSpPr>
        <p:spPr/>
        <p:txBody>
          <a:bodyPr>
            <a:normAutofit/>
          </a:bodyPr>
          <a:lstStyle/>
          <a:p>
            <a:pPr marL="0" indent="0">
              <a:buNone/>
            </a:pPr>
            <a:r>
              <a:rPr lang="en-US" sz="1600" smtClean="0"/>
              <a:t>Proses-proses dalam Algoritma 3  (FindingNeighbors dan Updating Searching Tree):</a:t>
            </a:r>
          </a:p>
          <a:p>
            <a:pPr marL="342900" indent="-342900">
              <a:buFont typeface="+mj-lt"/>
              <a:buAutoNum type="arabicPeriod"/>
            </a:pPr>
            <a:r>
              <a:rPr lang="en-US" sz="1600" smtClean="0"/>
              <a:t>Menentukan apakah nodes pada tree yang dibangun sebelumnya memiliki kemiripan dengan node baru berdasarkan atribut terpenting ke-i.</a:t>
            </a:r>
            <a:br>
              <a:rPr lang="en-US" sz="1600" smtClean="0"/>
            </a:br>
            <a:r>
              <a:rPr lang="en-US" sz="1600" smtClean="0"/>
              <a:t>Jika mirip, maka merge node baru dengan node yang sedang diproses.</a:t>
            </a:r>
            <a:br>
              <a:rPr lang="en-US" sz="1600" smtClean="0"/>
            </a:br>
            <a:r>
              <a:rPr lang="en-US" sz="1600" smtClean="0"/>
              <a:t>Jika tidak ada yang mirip dengan node baru, maka tambahkan node baru pada tiap layer.</a:t>
            </a:r>
          </a:p>
          <a:p>
            <a:pPr marL="342900" indent="-342900">
              <a:buFont typeface="+mj-lt"/>
              <a:buAutoNum type="arabicPeriod"/>
            </a:pPr>
            <a:r>
              <a:rPr lang="en-US" sz="1600" smtClean="0"/>
              <a:t>Mengurutkan nodes pada ChildNode berdasarkan atribut terpenting ke-I dalam urutan ascending.</a:t>
            </a:r>
          </a:p>
          <a:p>
            <a:pPr marL="342900" indent="-342900">
              <a:buFont typeface="+mj-lt"/>
              <a:buAutoNum type="arabicPeriod"/>
            </a:pPr>
            <a:r>
              <a:rPr lang="en-US" sz="1600" smtClean="0"/>
              <a:t>Menentukan neighbors dari titik representative berdasarkan jarak dengan titik representative yang sudah ada.</a:t>
            </a:r>
            <a:br>
              <a:rPr lang="en-US" sz="1600" smtClean="0"/>
            </a:br>
            <a:endParaRPr lang="en-US" sz="1600"/>
          </a:p>
        </p:txBody>
      </p:sp>
    </p:spTree>
    <p:extLst>
      <p:ext uri="{BB962C8B-B14F-4D97-AF65-F5344CB8AC3E}">
        <p14:creationId xmlns:p14="http://schemas.microsoft.com/office/powerpoint/2010/main" val="3523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Usulan paper pendukung pada algoritma 3</a:t>
            </a:r>
            <a:endParaRPr lang="en-US"/>
          </a:p>
        </p:txBody>
      </p:sp>
      <p:sp>
        <p:nvSpPr>
          <p:cNvPr id="3" name="TextBox 2"/>
          <p:cNvSpPr txBox="1"/>
          <p:nvPr/>
        </p:nvSpPr>
        <p:spPr>
          <a:xfrm>
            <a:off x="715455" y="65755"/>
            <a:ext cx="3014415" cy="369332"/>
          </a:xfrm>
          <a:prstGeom prst="rect">
            <a:avLst/>
          </a:prstGeom>
          <a:noFill/>
        </p:spPr>
        <p:txBody>
          <a:bodyPr wrap="none" rtlCol="0">
            <a:spAutoFit/>
          </a:bodyPr>
          <a:lstStyle/>
          <a:p>
            <a:r>
              <a:rPr lang="en-US" b="1" smtClean="0"/>
              <a:t>: Komponen pada algoritma 3</a:t>
            </a:r>
            <a:endParaRPr lang="en-US" b="1"/>
          </a:p>
        </p:txBody>
      </p:sp>
      <p:sp>
        <p:nvSpPr>
          <p:cNvPr id="4" name="Rectangle 3"/>
          <p:cNvSpPr/>
          <p:nvPr/>
        </p:nvSpPr>
        <p:spPr>
          <a:xfrm>
            <a:off x="192505" y="108284"/>
            <a:ext cx="522950" cy="273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6819476" y="60469"/>
            <a:ext cx="4667175" cy="369332"/>
          </a:xfrm>
          <a:prstGeom prst="rect">
            <a:avLst/>
          </a:prstGeom>
          <a:noFill/>
        </p:spPr>
        <p:txBody>
          <a:bodyPr wrap="none" rtlCol="0">
            <a:spAutoFit/>
          </a:bodyPr>
          <a:lstStyle/>
          <a:p>
            <a:r>
              <a:rPr lang="en-US" b="1" smtClean="0"/>
              <a:t>: Plihan judul paper pendukung yang diusulkan</a:t>
            </a:r>
            <a:endParaRPr lang="en-US" b="1"/>
          </a:p>
        </p:txBody>
      </p:sp>
      <p:sp>
        <p:nvSpPr>
          <p:cNvPr id="6" name="Oval 5"/>
          <p:cNvSpPr/>
          <p:nvPr/>
        </p:nvSpPr>
        <p:spPr>
          <a:xfrm>
            <a:off x="5969745" y="89819"/>
            <a:ext cx="805615" cy="3502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838200" y="3609475"/>
            <a:ext cx="2977393" cy="818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Mengurutkan nodes pada ChildNode</a:t>
            </a:r>
            <a:endParaRPr lang="en-US"/>
          </a:p>
        </p:txBody>
      </p:sp>
      <p:sp>
        <p:nvSpPr>
          <p:cNvPr id="8" name="Oval 7"/>
          <p:cNvSpPr/>
          <p:nvPr/>
        </p:nvSpPr>
        <p:spPr>
          <a:xfrm>
            <a:off x="4780123" y="2452689"/>
            <a:ext cx="4209049" cy="8101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A bi-partitioned insertion algorithm for sorting</a:t>
            </a:r>
          </a:p>
        </p:txBody>
      </p:sp>
      <p:cxnSp>
        <p:nvCxnSpPr>
          <p:cNvPr id="9" name="Straight Arrow Connector 8"/>
          <p:cNvCxnSpPr>
            <a:stCxn id="7" idx="3"/>
            <a:endCxn id="8" idx="2"/>
          </p:cNvCxnSpPr>
          <p:nvPr/>
        </p:nvCxnSpPr>
        <p:spPr>
          <a:xfrm flipV="1">
            <a:off x="3815593" y="2857753"/>
            <a:ext cx="964530" cy="1160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780123" y="4729708"/>
            <a:ext cx="4448678" cy="810127"/>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US"/>
              <a:t>Bidirectional Expansion - Insertion Algorithm for Sorting</a:t>
            </a:r>
          </a:p>
        </p:txBody>
      </p:sp>
      <p:cxnSp>
        <p:nvCxnSpPr>
          <p:cNvPr id="11" name="Straight Arrow Connector 10"/>
          <p:cNvCxnSpPr>
            <a:stCxn id="7" idx="3"/>
            <a:endCxn id="10" idx="2"/>
          </p:cNvCxnSpPr>
          <p:nvPr/>
        </p:nvCxnSpPr>
        <p:spPr>
          <a:xfrm>
            <a:off x="3815593" y="4018549"/>
            <a:ext cx="964530" cy="1116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21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t>Memperbaharui Cluster,Searching tree,dan Graph</a:t>
            </a:r>
            <a:endParaRPr lang="en-US" sz="4000"/>
          </a:p>
        </p:txBody>
      </p:sp>
      <p:sp>
        <p:nvSpPr>
          <p:cNvPr id="3" name="Content Placeholder 2"/>
          <p:cNvSpPr>
            <a:spLocks noGrp="1"/>
          </p:cNvSpPr>
          <p:nvPr>
            <p:ph idx="1"/>
          </p:nvPr>
        </p:nvSpPr>
        <p:spPr/>
        <p:txBody>
          <a:bodyPr>
            <a:normAutofit/>
          </a:bodyPr>
          <a:lstStyle/>
          <a:p>
            <a:pPr marL="0" indent="0">
              <a:buNone/>
            </a:pPr>
            <a:r>
              <a:rPr lang="en-US" sz="1600" smtClean="0"/>
              <a:t>Proses-proses dalam Algoritma 4  (Updating Cluster and Graph):</a:t>
            </a:r>
          </a:p>
          <a:p>
            <a:pPr marL="342900" indent="-342900">
              <a:buFont typeface="+mj-lt"/>
              <a:buAutoNum type="arabicPeriod"/>
            </a:pPr>
            <a:r>
              <a:rPr lang="en-US" sz="1600" smtClean="0"/>
              <a:t>Memproses algoritma 3</a:t>
            </a:r>
          </a:p>
          <a:p>
            <a:pPr marL="342900" indent="-342900">
              <a:buFont typeface="+mj-lt"/>
              <a:buAutoNum type="arabicPeriod"/>
            </a:pPr>
            <a:r>
              <a:rPr lang="en-US" sz="1600" smtClean="0"/>
              <a:t>Mapping tiap objek dalam titik representative baru dengan titik2 representative yang sudah ada,apabila keduanya mirip berdasarkan distance threshold</a:t>
            </a:r>
          </a:p>
          <a:p>
            <a:pPr marL="342900" indent="-342900">
              <a:buFont typeface="+mj-lt"/>
              <a:buAutoNum type="arabicPeriod"/>
            </a:pPr>
            <a:r>
              <a:rPr lang="en-US" sz="1600" smtClean="0"/>
              <a:t>Apabila terdapat objek yang tidak dimapping, maka mapping tiap objek pada titik-titik representative yang sudah ada dengan titik representative baru berdasarkan jarak. </a:t>
            </a:r>
          </a:p>
          <a:p>
            <a:pPr marL="342900" indent="-342900">
              <a:buFont typeface="+mj-lt"/>
              <a:buAutoNum type="arabicPeriod"/>
            </a:pPr>
            <a:r>
              <a:rPr lang="en-US" sz="1600" smtClean="0"/>
              <a:t>Cari titik representative baru pada node dalam searching tree, dan hapus node tersebut apabila semua objek dalam titik representative baru termapping ke titik-titik representative yang sudah ada.</a:t>
            </a:r>
          </a:p>
          <a:p>
            <a:pPr marL="342900" indent="-342900">
              <a:buFont typeface="+mj-lt"/>
              <a:buAutoNum type="arabicPeriod"/>
            </a:pPr>
            <a:r>
              <a:rPr lang="en-US" sz="1600" smtClean="0"/>
              <a:t>Memperbaharui tipe edge pada tiap node dalam graph</a:t>
            </a:r>
          </a:p>
          <a:p>
            <a:pPr marL="342900" indent="-342900">
              <a:buFont typeface="+mj-lt"/>
              <a:buAutoNum type="arabicPeriod"/>
            </a:pPr>
            <a:r>
              <a:rPr lang="en-US" sz="1600" smtClean="0"/>
              <a:t>Menentukan hasil kluster akhir dengan memproses sub-graph yang terupdate.</a:t>
            </a:r>
            <a:br>
              <a:rPr lang="en-US" sz="1600" smtClean="0"/>
            </a:br>
            <a:endParaRPr lang="en-US" sz="1600"/>
          </a:p>
        </p:txBody>
      </p:sp>
    </p:spTree>
    <p:extLst>
      <p:ext uri="{BB962C8B-B14F-4D97-AF65-F5344CB8AC3E}">
        <p14:creationId xmlns:p14="http://schemas.microsoft.com/office/powerpoint/2010/main" val="3102380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590</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Implementasi Algoritma Incremental Overlapping Clustering Berbasis Tree</vt:lpstr>
      <vt:lpstr>PowerPoint Presentation</vt:lpstr>
      <vt:lpstr>Mengkluster data awal</vt:lpstr>
      <vt:lpstr>Usulan paper pendukung pada algoritma 1</vt:lpstr>
      <vt:lpstr>Membangun searching tree</vt:lpstr>
      <vt:lpstr>Usulan paper pendukung pada algoritma 2</vt:lpstr>
      <vt:lpstr>Memperbaharui Cluster,Searching tree,dan Graph</vt:lpstr>
      <vt:lpstr>Usulan paper pendukung pada algoritma 3</vt:lpstr>
      <vt:lpstr>Memperbaharui Cluster,Searching tree,dan Graph</vt:lpstr>
      <vt:lpstr>Usulan paper pendukung pada algoritma 4</vt:lpstr>
      <vt:lpstr>Usulan paper pendukung proses keseluruhan</vt:lpstr>
      <vt:lpstr>Proses Cluster Keseluruhan  (dengan tambahan usulan metode)</vt:lpstr>
      <vt:lpstr>Kesimpulan</vt:lpstr>
      <vt:lpstr>Catatan(1)</vt:lpstr>
      <vt:lpstr>PowerPoint Presentation</vt:lpstr>
      <vt:lpstr>Pseudocode Algoritma 1 Pada Paper Utama</vt:lpstr>
      <vt:lpstr>Pseudocode Algoritma 2 Pada Paper Utama</vt:lpstr>
      <vt:lpstr>Pseudocode Algoritma 3 Pada Paper Utama</vt:lpstr>
      <vt:lpstr>Pseudocode Algoritma 4 Pada Paper Utama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Implementasi Algoritma Incremental Overlapping Clustering Berbasis Tree</dc:title>
  <dc:creator>Ramadhan Rosihadi Perdana</dc:creator>
  <cp:lastModifiedBy>Ramadhan Rosihadi Perdana</cp:lastModifiedBy>
  <cp:revision>60</cp:revision>
  <dcterms:created xsi:type="dcterms:W3CDTF">2015-11-03T02:54:17Z</dcterms:created>
  <dcterms:modified xsi:type="dcterms:W3CDTF">2015-12-15T02:29:29Z</dcterms:modified>
</cp:coreProperties>
</file>